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416" r:id="rId3"/>
    <p:sldId id="258" r:id="rId4"/>
    <p:sldId id="425" r:id="rId5"/>
    <p:sldId id="426" r:id="rId6"/>
    <p:sldId id="417" r:id="rId7"/>
    <p:sldId id="418" r:id="rId8"/>
    <p:sldId id="419" r:id="rId9"/>
    <p:sldId id="420" r:id="rId10"/>
    <p:sldId id="421" r:id="rId11"/>
    <p:sldId id="427" r:id="rId12"/>
    <p:sldId id="428" r:id="rId13"/>
    <p:sldId id="422" r:id="rId14"/>
    <p:sldId id="429" r:id="rId15"/>
    <p:sldId id="430" r:id="rId16"/>
    <p:sldId id="431" r:id="rId17"/>
    <p:sldId id="432" r:id="rId18"/>
    <p:sldId id="433" r:id="rId19"/>
    <p:sldId id="434" r:id="rId20"/>
    <p:sldId id="435" r:id="rId21"/>
    <p:sldId id="423" r:id="rId22"/>
    <p:sldId id="424" r:id="rId23"/>
    <p:sldId id="260" r:id="rId24"/>
  </p:sldIdLst>
  <p:sldSz cx="18972213" cy="10691813"/>
  <p:notesSz cx="6858000" cy="9144000"/>
  <p:embeddedFontLst>
    <p:embeddedFont>
      <p:font typeface="Proxima Nova" charset="0"/>
      <p:regular r:id="rId26"/>
      <p:bold r:id="rId27"/>
      <p:italic r:id="rId28"/>
      <p:boldItalic r:id="rId29"/>
    </p:embeddedFont>
    <p:embeddedFont>
      <p:font typeface="Tahoma" pitchFamily="34" charset="0"/>
      <p:regular r:id="rId30"/>
      <p:bold r:id="rId31"/>
    </p:embeddedFont>
    <p:embeddedFont>
      <p:font typeface="Proxima Nova Rg" charset="0"/>
      <p:regular r:id="rId32"/>
      <p:italic r:id="rId33"/>
      <p:boldItalic r:id="rId34"/>
    </p:embeddedFont>
    <p:embeddedFont>
      <p:font typeface="Calibri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9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8"/>
    <p:restoredTop sz="94648"/>
  </p:normalViewPr>
  <p:slideViewPr>
    <p:cSldViewPr snapToGrid="0">
      <p:cViewPr varScale="1">
        <p:scale>
          <a:sx n="41" d="100"/>
          <a:sy n="41" d="100"/>
        </p:scale>
        <p:origin x="-888" y="-108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5542969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5542969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554296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040249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040249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040249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0402499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040249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0402499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040249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024755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0402499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633756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1432805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189272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900715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3900715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679448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2103500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2244960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268188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«СОДЕРЖАНИЕ И МЕТОДИКА ОБУЧЕНИЯ ФИНАНСОВОЙ ГРАМОТНОСТИ В НАЧАЛЬНОЙ ШКОЛЕ НА ОСНОВЕ ФУНКЦИОНАЛЬНОГО ПОДХОДА»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10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83268210"/>
              </p:ext>
            </p:extLst>
          </p:nvPr>
        </p:nvGraphicFramePr>
        <p:xfrm>
          <a:off x="1131276" y="2790093"/>
          <a:ext cx="17513300" cy="7339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19829"/>
                <a:gridCol w="10593471"/>
              </a:tblGrid>
              <a:tr h="1764108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Виды функциональной грамотности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Финансовая грамотность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31185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математическая 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числа, жизненная проблемная ситуация, сравнение величин. </a:t>
                      </a:r>
                    </a:p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60930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читательская 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сплошной и не сплошной текст в кейсе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60930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ЕН грамотность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научное объяснение явлений по теме расходы.</a:t>
                      </a:r>
                    </a:p>
                  </a:txBody>
                  <a:tcPr/>
                </a:tc>
              </a:tr>
              <a:tr h="860930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креативное мышление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творческое самовыражение. 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60930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цифровая 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использование цифровых </a:t>
                      </a:r>
                      <a:r>
                        <a:rPr lang="ru-RU" sz="3200" b="0" i="0" u="none" strike="noStrike" cap="non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медиаресурсов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26158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11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5857055" y="2640303"/>
            <a:ext cx="7594600" cy="6957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-635"/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Мультиинтегративное задание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800" y="3587262"/>
            <a:ext cx="10550769" cy="65649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тему «Расходы человека и семьи».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Учащиеся поэтапно выбирают слова и выражения, которые строятся по определенным правилам.</a:t>
            </a:r>
          </a:p>
          <a:p>
            <a:pPr algn="just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пятистрочная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строфа.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1-я строка – одно ключевое слово, определяющее содержание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(расходы);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2-я строка – два прилагательных, характеризующих данное понятие (необходимые, серьёзные, важные, приятные, закономерные, осуществляемые);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3-я строка – три глагола, обозначающих действие в рамках заданной темы (тратишь, забываешь, осознаёшь, оцениваешь, выбираешь, приобретаешь, теряешь, приобретаешь);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4-я строка – короткое предложение, раскрывающее суть темы или отношение к ней;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5-я строка – синоним ключевого слова (существительное) (мимолетность, расчёты, продуманность, непредвиденность).</a:t>
            </a:r>
          </a:p>
          <a:p>
            <a:pPr algn="just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74413" y="4159027"/>
            <a:ext cx="7797800" cy="4851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проверяет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компетентность по теме «расходы»</a:t>
            </a:r>
          </a:p>
          <a:p>
            <a:pPr fontAlgn="auto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Знания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понятия расходы</a:t>
            </a:r>
          </a:p>
          <a:p>
            <a:pPr fontAlgn="auto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Умения: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рациональное использование доступных материальных средств, развитие экономического мышления, интереса к материально-предметному окружению.</a:t>
            </a:r>
          </a:p>
          <a:p>
            <a:pPr fontAlgn="auto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Установки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проявлять уверенность в экономии средств в различных жизненных ситуациях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6158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12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5857055" y="2640303"/>
            <a:ext cx="7594600" cy="6957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-635"/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Мультиинтегративное задание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8285" y="3668919"/>
            <a:ext cx="10369116" cy="1139497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270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Ответ: </a:t>
            </a:r>
            <a:r>
              <a:rPr lang="ru-RU" sz="4000" i="1" dirty="0" smtClean="0">
                <a:solidFill>
                  <a:schemeClr val="tx1"/>
                </a:solidFill>
              </a:rPr>
              <a:t>Пример </a:t>
            </a:r>
            <a:r>
              <a:rPr lang="ru-RU" sz="4000" i="1" dirty="0" err="1" smtClean="0">
                <a:solidFill>
                  <a:schemeClr val="tx1"/>
                </a:solidFill>
              </a:rPr>
              <a:t>синквейна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46745" y="4946734"/>
            <a:ext cx="10369116" cy="332975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270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Расходы.</a:t>
            </a:r>
          </a:p>
          <a:p>
            <a:pPr indent="-1270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Непредвиденные, краткосрочные. </a:t>
            </a:r>
          </a:p>
          <a:p>
            <a:pPr indent="-1270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Понимаешь, решаешь, тратишь.  </a:t>
            </a:r>
          </a:p>
          <a:p>
            <a:pPr indent="-1270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Деньги быстро исчезают.</a:t>
            </a:r>
          </a:p>
          <a:p>
            <a:pPr indent="-1270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Непредвиденность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7269" y="8837289"/>
            <a:ext cx="17100116" cy="1139497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270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Пояснение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умение поэтапно подобрать верные слова и выражение, которые строятся по определенным правилам. 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6158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13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1569" y="2201935"/>
            <a:ext cx="15873045" cy="81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46466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14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30215" y="2063263"/>
            <a:ext cx="16318523" cy="853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46466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15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/>
          <a:srcRect l="20075" t="18282" r="20599" b="11700"/>
          <a:stretch>
            <a:fillRect/>
          </a:stretch>
        </p:blipFill>
        <p:spPr bwMode="auto">
          <a:xfrm>
            <a:off x="3501720" y="2043661"/>
            <a:ext cx="11925850" cy="829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46466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16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5"/>
          <a:srcRect l="29357" t="28854" r="13159" b="18582"/>
          <a:stretch>
            <a:fillRect/>
          </a:stretch>
        </p:blipFill>
        <p:spPr bwMode="auto">
          <a:xfrm>
            <a:off x="1617785" y="2344615"/>
            <a:ext cx="15521354" cy="797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946466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17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6;p3"/>
          <p:cNvSpPr txBox="1"/>
          <p:nvPr/>
        </p:nvSpPr>
        <p:spPr>
          <a:xfrm>
            <a:off x="2966228" y="1014050"/>
            <a:ext cx="13230156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 smtClean="0"/>
              <a:t>Подвиг 2. «Угадай, кто сказал?»</a:t>
            </a:r>
            <a:endParaRPr lang="ru-RU" sz="36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43696" y="1901090"/>
            <a:ext cx="17720858" cy="667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Конь Гай Юлий Цезарь читает фразу героя о деньгах, и вы вспоминаете, кто сказал эту фразу, или из какого мультфильма она прозвучала. Запишите ответы на листке в столбик. Кому из мультипликационных героев принадлежат следующие слова.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"Средства у нас есть. У нас ума не хватает"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 "Ах, владеть подвалом хорошо, но еще лучше купаться в этих прохладных кругленьких монетах. Чудесно нырять в них как дельфин и как суслик в них зарываться, подбрасывать их вверх и этим дождем наслаждаться"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"В наше время даже сейфу нельзя доверять. Как это сложно иметь миллион"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4. "Чтобы продать что-нибудь ненужное, нужно сначала купить что-нибудь ненужное, а у нас денег нет"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«Завтра дальняя дорога Выпадает королю. У него деньжонок много, А я денежки люблю!»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«Если я действительно стою сто тысяч миллионов, то нельзя ли мне получить хоть немного наличными…, чтобы я мог купить маленького щеночка?»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7. "Несите ваши денежки, иначе быть беде"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«За свою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улетность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денег не беру, а за красоту тем более…»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6466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18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195737" y="1054295"/>
            <a:ext cx="8299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Подвиг 3. «Богатыри в супермаркете»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5"/>
          <a:srcRect l="12354" t="29799" r="13624" b="8570"/>
          <a:stretch>
            <a:fillRect/>
          </a:stretch>
        </p:blipFill>
        <p:spPr bwMode="auto">
          <a:xfrm>
            <a:off x="890954" y="1946030"/>
            <a:ext cx="17209477" cy="809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46466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19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6" name="Рисунок 16"/>
          <p:cNvPicPr>
            <a:picLocks noChangeAspect="1" noChangeArrowheads="1"/>
          </p:cNvPicPr>
          <p:nvPr/>
        </p:nvPicPr>
        <p:blipFill>
          <a:blip r:embed="rId5"/>
          <a:srcRect l="22340" t="48080" r="20599" b="22224"/>
          <a:stretch>
            <a:fillRect/>
          </a:stretch>
        </p:blipFill>
        <p:spPr bwMode="auto">
          <a:xfrm>
            <a:off x="1146174" y="2968015"/>
            <a:ext cx="16273010" cy="4863001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547055" y="1337102"/>
            <a:ext cx="68967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Подвиг 4. «МУЛЬТ-ВАЛЮТА»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646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  <p:sp>
        <p:nvSpPr>
          <p:cNvPr id="5" name="Google Shape;98;p2"/>
          <p:cNvSpPr txBox="1"/>
          <p:nvPr/>
        </p:nvSpPr>
        <p:spPr>
          <a:xfrm>
            <a:off x="515816" y="1212516"/>
            <a:ext cx="15779261" cy="2794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>
              <a:buSzPts val="3600"/>
            </a:pPr>
            <a:r>
              <a:rPr lang="ru-RU" sz="5612" b="1" dirty="0">
                <a:solidFill>
                  <a:schemeClr val="tx1"/>
                </a:solidFill>
                <a:latin typeface="Times New Roman" pitchFamily="18" charset="0"/>
                <a:ea typeface="Tahoma"/>
                <a:cs typeface="Times New Roman" pitchFamily="18" charset="0"/>
                <a:sym typeface="Tahoma"/>
              </a:rPr>
              <a:t>Комплекс образовательных активностей </a:t>
            </a:r>
            <a:endParaRPr lang="ru-RU" sz="5612" b="1" dirty="0" smtClean="0">
              <a:solidFill>
                <a:schemeClr val="tx1"/>
              </a:solidFill>
              <a:latin typeface="Times New Roman" pitchFamily="18" charset="0"/>
              <a:ea typeface="Tahoma"/>
              <a:cs typeface="Times New Roman" pitchFamily="18" charset="0"/>
              <a:sym typeface="Tahoma"/>
            </a:endParaRPr>
          </a:p>
          <a:p>
            <a:pPr algn="ctr">
              <a:buSzPts val="3600"/>
            </a:pPr>
            <a:r>
              <a:rPr lang="ru-RU" sz="5612" b="1" dirty="0" smtClean="0">
                <a:solidFill>
                  <a:schemeClr val="tx1"/>
                </a:solidFill>
                <a:latin typeface="Times New Roman" pitchFamily="18" charset="0"/>
                <a:ea typeface="Tahoma"/>
                <a:cs typeface="Times New Roman" pitchFamily="18" charset="0"/>
                <a:sym typeface="Tahoma"/>
              </a:rPr>
              <a:t>по </a:t>
            </a:r>
            <a:r>
              <a:rPr lang="ru-RU" sz="5612" b="1" dirty="0">
                <a:solidFill>
                  <a:schemeClr val="tx1"/>
                </a:solidFill>
                <a:latin typeface="Times New Roman" pitchFamily="18" charset="0"/>
                <a:ea typeface="Tahoma"/>
                <a:cs typeface="Times New Roman" pitchFamily="18" charset="0"/>
                <a:sym typeface="Tahoma"/>
              </a:rPr>
              <a:t>теме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«Расходы человека и семьи»</a:t>
            </a:r>
            <a:endParaRPr lang="ru-RU" sz="5612" b="1" dirty="0" smtClean="0">
              <a:solidFill>
                <a:schemeClr val="tx1"/>
              </a:solidFill>
              <a:latin typeface="Times New Roman" pitchFamily="18" charset="0"/>
              <a:ea typeface="Tahoma"/>
              <a:cs typeface="Times New Roman" pitchFamily="18" charset="0"/>
              <a:sym typeface="Tahoma"/>
            </a:endParaRPr>
          </a:p>
          <a:p>
            <a:pPr algn="ctr">
              <a:buSzPts val="3600"/>
            </a:pPr>
            <a:r>
              <a:rPr lang="ru-RU" sz="5612" b="1" dirty="0" smtClean="0">
                <a:solidFill>
                  <a:schemeClr val="tx1"/>
                </a:solidFill>
                <a:latin typeface="Times New Roman" pitchFamily="18" charset="0"/>
                <a:ea typeface="Tahoma"/>
                <a:cs typeface="Times New Roman" pitchFamily="18" charset="0"/>
                <a:sym typeface="Tahoma"/>
              </a:rPr>
              <a:t>для </a:t>
            </a:r>
            <a:r>
              <a:rPr lang="ru-RU" sz="5612" b="1" dirty="0">
                <a:solidFill>
                  <a:schemeClr val="tx1"/>
                </a:solidFill>
                <a:latin typeface="Times New Roman" pitchFamily="18" charset="0"/>
                <a:ea typeface="Tahoma"/>
                <a:cs typeface="Times New Roman" pitchFamily="18" charset="0"/>
                <a:sym typeface="Tahoma"/>
              </a:rPr>
              <a:t>учащихся </a:t>
            </a:r>
            <a:r>
              <a:rPr lang="ru-RU" sz="5612" b="1" dirty="0" smtClean="0">
                <a:solidFill>
                  <a:schemeClr val="tx1"/>
                </a:solidFill>
                <a:latin typeface="Times New Roman" pitchFamily="18" charset="0"/>
                <a:ea typeface="Tahoma"/>
                <a:cs typeface="Times New Roman" pitchFamily="18" charset="0"/>
                <a:sym typeface="Tahoma"/>
              </a:rPr>
              <a:t>4 </a:t>
            </a:r>
            <a:r>
              <a:rPr lang="ru-RU" sz="5612" b="1" dirty="0">
                <a:solidFill>
                  <a:schemeClr val="tx1"/>
                </a:solidFill>
                <a:latin typeface="Times New Roman" pitchFamily="18" charset="0"/>
                <a:ea typeface="Tahoma"/>
                <a:cs typeface="Times New Roman" pitchFamily="18" charset="0"/>
                <a:sym typeface="Tahoma"/>
              </a:rPr>
              <a:t>класса</a:t>
            </a:r>
            <a:endParaRPr sz="2183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Google Shape;100;p2"/>
          <p:cNvSpPr txBox="1"/>
          <p:nvPr/>
        </p:nvSpPr>
        <p:spPr>
          <a:xfrm>
            <a:off x="546452" y="4440191"/>
            <a:ext cx="11121252" cy="4844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>
              <a:buSzPts val="1600"/>
            </a:pPr>
            <a:r>
              <a:rPr lang="ru-RU" sz="4000" b="1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Слушатели:</a:t>
            </a:r>
            <a:endParaRPr sz="4000" dirty="0">
              <a:solidFill>
                <a:schemeClr val="tx1"/>
              </a:solidFill>
            </a:endParaRPr>
          </a:p>
          <a:p>
            <a:pPr>
              <a:buSzPts val="1600"/>
            </a:pPr>
            <a:r>
              <a:rPr lang="ru-RU" sz="4000" b="1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Гончарова Марина Викторовна</a:t>
            </a:r>
          </a:p>
          <a:p>
            <a:pPr>
              <a:buSzPts val="1600"/>
            </a:pPr>
            <a:r>
              <a:rPr lang="ru-RU" sz="4000" b="1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Красникова Галина Владимировна</a:t>
            </a:r>
          </a:p>
          <a:p>
            <a:pPr>
              <a:buSzPts val="1600"/>
            </a:pPr>
            <a:r>
              <a:rPr lang="ru-RU" sz="4000" b="1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Щедрина Евгения Борисовна</a:t>
            </a:r>
          </a:p>
          <a:p>
            <a:pPr>
              <a:buSzPts val="1600"/>
            </a:pPr>
            <a:r>
              <a:rPr lang="ru-RU" sz="4000" b="1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ru-RU" sz="4000" b="1" dirty="0" err="1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Шашкова</a:t>
            </a:r>
            <a:r>
              <a:rPr lang="ru-RU" sz="4000" b="1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Елена Витальевна</a:t>
            </a:r>
          </a:p>
          <a:p>
            <a:pPr>
              <a:buSzPts val="1600"/>
            </a:pPr>
            <a:r>
              <a:rPr lang="ru-RU" sz="4000" b="1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</a:t>
            </a:r>
            <a:r>
              <a:rPr lang="ru-RU" sz="4000" b="1" dirty="0" err="1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Ягина</a:t>
            </a:r>
            <a:r>
              <a:rPr lang="ru-RU" sz="4000" b="1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Ирина Владимировна</a:t>
            </a:r>
          </a:p>
          <a:p>
            <a:pPr>
              <a:buSzPts val="1600"/>
            </a:pPr>
            <a:endParaRPr sz="2183" dirty="0"/>
          </a:p>
          <a:p>
            <a:pPr>
              <a:buSzPts val="2800"/>
            </a:pPr>
            <a:endParaRPr sz="4365" b="1" dirty="0">
              <a:solidFill>
                <a:srgbClr val="BFBFB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937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20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218654" y="1148080"/>
            <a:ext cx="63004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4772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Подвиг 5. «Дыра в бюджете»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66093" y="2443795"/>
            <a:ext cx="167639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+mj-lt"/>
              </a:rPr>
              <a:t>Дружинам предлагается составить памятки</a:t>
            </a:r>
            <a:r>
              <a:rPr lang="ru-RU" sz="3200" dirty="0" smtClean="0">
                <a:latin typeface="+mj-lt"/>
              </a:rPr>
              <a:t>:</a:t>
            </a:r>
          </a:p>
          <a:p>
            <a:pPr algn="just"/>
            <a:endParaRPr lang="ru-RU" sz="3200" dirty="0" smtClean="0">
              <a:latin typeface="+mj-lt"/>
            </a:endParaRPr>
          </a:p>
          <a:p>
            <a:pPr algn="just"/>
            <a:r>
              <a:rPr lang="ru-RU" sz="3200" dirty="0" smtClean="0">
                <a:latin typeface="+mj-lt"/>
              </a:rPr>
              <a:t> </a:t>
            </a:r>
            <a:r>
              <a:rPr lang="ru-RU" sz="3200" dirty="0" smtClean="0">
                <a:latin typeface="+mj-lt"/>
              </a:rPr>
              <a:t>1. «Советы по рациональному использованию электроэнергии, которые сэкономят бюджет дружины</a:t>
            </a:r>
            <a:r>
              <a:rPr lang="ru-RU" sz="3200" dirty="0" smtClean="0">
                <a:latin typeface="+mj-lt"/>
              </a:rPr>
              <a:t>»</a:t>
            </a:r>
          </a:p>
          <a:p>
            <a:pPr algn="just"/>
            <a:endParaRPr lang="ru-RU" sz="3200" dirty="0" smtClean="0">
              <a:latin typeface="+mj-lt"/>
            </a:endParaRPr>
          </a:p>
          <a:p>
            <a:pPr algn="just"/>
            <a:r>
              <a:rPr lang="ru-RU" sz="3200" dirty="0" smtClean="0">
                <a:latin typeface="+mj-lt"/>
              </a:rPr>
              <a:t> </a:t>
            </a:r>
            <a:r>
              <a:rPr lang="ru-RU" sz="3200" dirty="0" smtClean="0">
                <a:latin typeface="+mj-lt"/>
              </a:rPr>
              <a:t>2. «Советы по рациональному использованию воды, которые сэкономят бюджет дружины</a:t>
            </a:r>
            <a:r>
              <a:rPr lang="ru-RU" sz="3200" dirty="0" smtClean="0">
                <a:latin typeface="+mj-lt"/>
              </a:rPr>
              <a:t>»</a:t>
            </a:r>
          </a:p>
          <a:p>
            <a:pPr algn="just"/>
            <a:endParaRPr lang="ru-RU" sz="3200" dirty="0" smtClean="0">
              <a:latin typeface="+mj-lt"/>
            </a:endParaRPr>
          </a:p>
          <a:p>
            <a:pPr algn="just"/>
            <a:r>
              <a:rPr lang="ru-RU" sz="3200" dirty="0" smtClean="0">
                <a:latin typeface="+mj-lt"/>
              </a:rPr>
              <a:t> </a:t>
            </a:r>
            <a:r>
              <a:rPr lang="ru-RU" sz="3200" dirty="0" smtClean="0">
                <a:latin typeface="+mj-lt"/>
              </a:rPr>
              <a:t>3. «Советы по экономному расходованию карманных денег членов дружины».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6466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МЕРОПРИЯТИЯ В РАМКАХ ПРОГРАММЫ ВОСПИТАНИЯ</a:t>
            </a:r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21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5"/>
          <a:srcRect l="23230" t="31864" r="22530" b="8645"/>
          <a:stretch>
            <a:fillRect/>
          </a:stretch>
        </p:blipFill>
        <p:spPr bwMode="auto">
          <a:xfrm>
            <a:off x="1688123" y="2180493"/>
            <a:ext cx="16177845" cy="822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25638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22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504CA45-3C7E-8D5F-DEC9-8C0AD0EC19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72" y="2581633"/>
            <a:ext cx="8687722" cy="583409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9612923" y="2180493"/>
            <a:ext cx="9050215" cy="76434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-635" algn="just"/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Практической значимостью данной разработки является то, что </a:t>
            </a: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у учащихся </a:t>
            </a: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4 </a:t>
            </a: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класса:</a:t>
            </a:r>
          </a:p>
          <a:p>
            <a:pPr lvl="0" indent="-635" algn="just"/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- сформировалось умение распределять расходы по основным категориям;</a:t>
            </a:r>
            <a:endParaRPr lang="ru-RU" sz="30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/>
            </a:endParaRPr>
          </a:p>
          <a:p>
            <a:pPr lvl="0" indent="-635" algn="just"/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- появилось умение планировать покупки и рассчитывать затраты на них;</a:t>
            </a:r>
            <a:endParaRPr lang="ru-RU" sz="30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/>
            </a:endParaRPr>
          </a:p>
          <a:p>
            <a:pPr lvl="0" indent="-635" algn="just">
              <a:buFontTx/>
              <a:buChar char="-"/>
            </a:pP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сформировались умения соотносить свои желания и возможности;</a:t>
            </a:r>
          </a:p>
          <a:p>
            <a:pPr lvl="0" indent="-635" algn="just">
              <a:buFontTx/>
              <a:buChar char="-"/>
            </a:pP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 </a:t>
            </a: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появилось осознание роли денег в жизни людей.</a:t>
            </a:r>
          </a:p>
          <a:p>
            <a:pPr lvl="0" indent="-635" algn="just"/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Образовательные цели занятия </a:t>
            </a: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достигнуты в полном объеме. </a:t>
            </a: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Приобретенные </a:t>
            </a: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практические знания помогут учащимся в дальнейшем делать правильный выбор при расходовании денежных средств.</a:t>
            </a:r>
            <a:endParaRPr lang="ru-RU" sz="30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5680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17832" y="2343319"/>
            <a:ext cx="17140321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/>
              <a:t>Легенда педагогического кейса: Вашей проектной группе необходимо разработать комплекс образовательных активностей по финансовой грамотности для СОШ, находящейся в городе федерального значения N  по тематике «</a:t>
            </a:r>
            <a:r>
              <a:rPr lang="ru-RU" sz="4400" b="1" dirty="0" smtClean="0"/>
              <a:t>Расходы человека и семьи»</a:t>
            </a:r>
            <a:r>
              <a:rPr lang="ru-RU" sz="4400" dirty="0" smtClean="0"/>
              <a:t> для учащихся 4 класса, в котором учатся 25 детей. Особенностями класса является то, что дети пассивные, зависимы от </a:t>
            </a:r>
            <a:r>
              <a:rPr lang="ru-RU" sz="4400" dirty="0" err="1" smtClean="0"/>
              <a:t>гаджетов</a:t>
            </a:r>
            <a:r>
              <a:rPr lang="ru-RU" sz="4400" dirty="0" smtClean="0"/>
              <a:t>, малоподвижны, менялись учителя и классные руководители</a:t>
            </a:r>
            <a:r>
              <a:rPr lang="ru-RU" sz="4400" i="1" dirty="0" smtClean="0"/>
              <a:t>, </a:t>
            </a:r>
            <a:r>
              <a:rPr lang="ru-RU" sz="4400" dirty="0" smtClean="0"/>
              <a:t>дети из семей с разным уровнем доходов родителей и разным социальным статусом (в том числе образовательным и профессиональным)</a:t>
            </a:r>
            <a:r>
              <a:rPr lang="ru-RU" sz="4400" i="1" dirty="0" smtClean="0"/>
              <a:t>.</a:t>
            </a: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31912736"/>
              </p:ext>
            </p:extLst>
          </p:nvPr>
        </p:nvGraphicFramePr>
        <p:xfrm>
          <a:off x="937846" y="2203937"/>
          <a:ext cx="17186029" cy="7972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1972"/>
                <a:gridCol w="6380696"/>
                <a:gridCol w="6403361"/>
              </a:tblGrid>
              <a:tr h="81312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Характеристики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Возможности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Ограничения и риски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8973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СОШ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находится в городе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N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федерального значения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Доступны многие финансовые услуги. Нет ограничений в технических средствах, достаточная материально-техническая база для проведения занятий. 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Небольшие доходы некоторых семей с низким социальным статусом. Сложности в организации из-за зависимости от 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гаджетов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и пассивности учащихся.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</a:tr>
              <a:tr h="3281181">
                <a:tc>
                  <a:txBody>
                    <a:bodyPr/>
                    <a:lstStyle/>
                    <a:p>
                      <a:pPr indent="-635"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2. Тема «Расходы человека и семьи»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Дети знают, что такое доходы и расходы отдельного человека  и семьи в целом; проявление бережного отношения к деньгам находится в стадии формирования (дети только учатся анализировать свои потребности и возможности семейного бюджета в удовлетворении этих потребностей). 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Дети имеют деньги на карманные расходы (риск), эмоциональные покупки (риск необоснованных трат). </a:t>
                      </a:r>
                    </a:p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Слабая информированность о рисках и опасностях (риск стать жертвами мошенничества в цифровой среде). </a:t>
                      </a:r>
                    </a:p>
                  </a:txBody>
                  <a:tcPr marL="73025" marR="73025" marT="0" marB="0"/>
                </a:tc>
              </a:tr>
              <a:tr h="2088024"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3. Учащиеся 4 класса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Умеют считать в пределах 1000; имеют навыки осознанного чтения; многие дети имеют карманные деньги и совершают покупки в магазинах.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Имеют разный опыт, могут быть сформированы неверные установки. Слабая информированность о рисках и опасностях (риск стать жертвами мошенничества в цифровой среде). </a:t>
                      </a: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31912736"/>
              </p:ext>
            </p:extLst>
          </p:nvPr>
        </p:nvGraphicFramePr>
        <p:xfrm>
          <a:off x="633046" y="2227385"/>
          <a:ext cx="17303262" cy="7745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2001"/>
                <a:gridCol w="6424221"/>
                <a:gridCol w="6447040"/>
              </a:tblGrid>
              <a:tr h="963413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Характеристики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Возможности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Ограничения и риски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34360"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4.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Количество детей: 25 детей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Использовать активные формы обучения: работа в группах, ролевые игры, работа малыми группами (до 5 человек).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Сложности в организации дисциплины, совместной деятельности, активных форм групповой работы (от 5 человек) (задания, обсуждение).</a:t>
                      </a:r>
                    </a:p>
                  </a:txBody>
                  <a:tcPr marL="73025" marR="73025" marT="0" marB="0"/>
                </a:tc>
              </a:tr>
              <a:tr h="2473965">
                <a:tc>
                  <a:txBody>
                    <a:bodyPr/>
                    <a:lstStyle/>
                    <a:p>
                      <a:pPr indent="-635"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5. Дети пассивные, зависимы от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</a:rPr>
                        <a:t>гаджетов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, малоподвижны,  менялись учителя и классные руководители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Возможность включать в занятия игры, в том числе онлайн и браузерные, мультфильмы, фильмы, видеоролики, анимированные презентации, мобильные и ПК приложения. Использовать занятия для сплочения.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Ограничение на использование активных соревновательных форм, сложно вовлечь в процесс работы и вызвать интерес. </a:t>
                      </a:r>
                    </a:p>
                  </a:txBody>
                  <a:tcPr marL="73025" marR="73025" marT="0" marB="0"/>
                </a:tc>
              </a:tr>
              <a:tr h="2473965">
                <a:tc>
                  <a:txBody>
                    <a:bodyPr/>
                    <a:lstStyle/>
                    <a:p>
                      <a:pPr indent="-635"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6. Дети из семей с разным уровнем доходов родителей и разным социальным статусом 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</a:rPr>
                        <a:t>(в том числе образовательным и профессиональным)</a:t>
                      </a:r>
                      <a:r>
                        <a:rPr lang="ru-RU" sz="2400" b="0" i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2400" b="0" dirty="0"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Возможность рассмотреть примеры разного отношения к расходам и управлению финансами. 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Возможны конфликты из-за разного уровня материального обеспечения семей. У детей могут возникнуть сложности с пониманием разных сценариев поведения. </a:t>
                      </a: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6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844061" y="2157045"/>
            <a:ext cx="4661795" cy="8037541"/>
            <a:chOff x="797670" y="2623931"/>
            <a:chExt cx="4805464" cy="825159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212574" y="2623931"/>
              <a:ext cx="4174435" cy="9169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51536" y="2825251"/>
              <a:ext cx="37371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/>
                <a:t>Знания</a:t>
              </a:r>
              <a:endParaRPr lang="ru-RU" sz="3200" b="1" dirty="0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797670" y="4394114"/>
              <a:ext cx="4805464" cy="648140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92221" y="4930826"/>
              <a:ext cx="4610911" cy="5262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-Что такое финансовое планирование (семейный бюджет);</a:t>
              </a:r>
            </a:p>
            <a:p>
              <a:pPr>
                <a:lnSpc>
                  <a:spcPct val="150000"/>
                </a:lnSpc>
              </a:pP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- что такое личные и семейные расходы; </a:t>
              </a:r>
            </a:p>
            <a:p>
              <a:pPr>
                <a:lnSpc>
                  <a:spcPct val="150000"/>
                </a:lnSpc>
              </a:pP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- что такое необходимые и обязательные расходы. </a:t>
              </a:r>
              <a:endParaRPr lang="ru-RU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Стрелка вниз 10"/>
            <p:cNvSpPr/>
            <p:nvPr/>
          </p:nvSpPr>
          <p:spPr>
            <a:xfrm>
              <a:off x="2865007" y="3584854"/>
              <a:ext cx="695739" cy="91896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400800" y="2110154"/>
            <a:ext cx="5389123" cy="8123342"/>
            <a:chOff x="6634264" y="2604742"/>
            <a:chExt cx="5447489" cy="699028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7290316" y="2604742"/>
              <a:ext cx="4174435" cy="86748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704376" y="2788480"/>
              <a:ext cx="3737113" cy="490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/>
                <a:t>Установки</a:t>
              </a:r>
              <a:endParaRPr lang="ru-RU" sz="3200" b="1" dirty="0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6634264" y="4206964"/>
              <a:ext cx="5447489" cy="538805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09362" y="4468202"/>
              <a:ext cx="5019471" cy="5036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Прежде чем тратить деньги, необходимо посчитать доходы и распределить финансы по необходимым тратам. Осознавать необходимость ограничивать свои желания. </a:t>
              </a:r>
              <a:endParaRPr lang="ru-RU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Стрелка вниз 16"/>
            <p:cNvSpPr/>
            <p:nvPr/>
          </p:nvSpPr>
          <p:spPr>
            <a:xfrm>
              <a:off x="8933656" y="3484090"/>
              <a:ext cx="695739" cy="91896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2614031" y="2110154"/>
            <a:ext cx="5635059" cy="8103888"/>
            <a:chOff x="12548681" y="2623931"/>
            <a:chExt cx="5622587" cy="8232137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13212418" y="2623931"/>
              <a:ext cx="4174435" cy="8780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470835" y="2708518"/>
              <a:ext cx="37371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/>
                <a:t>Умения</a:t>
              </a:r>
              <a:endParaRPr lang="ru-RU" sz="3200" b="1" dirty="0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12548681" y="4355623"/>
              <a:ext cx="5622587" cy="65004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704325" y="4846452"/>
              <a:ext cx="5262736" cy="5174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Уметь распределять расходы по основным категориям; </a:t>
              </a:r>
            </a:p>
            <a:p>
              <a:pPr algn="just">
                <a:lnSpc>
                  <a:spcPct val="150000"/>
                </a:lnSpc>
              </a:pP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- умение спланировать покупки и рассчитать затраты на них;</a:t>
              </a:r>
            </a:p>
            <a:p>
              <a:pPr algn="just">
                <a:lnSpc>
                  <a:spcPct val="150000"/>
                </a:lnSpc>
              </a:pP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- умение выбрать наиболее необходимую покупку. </a:t>
              </a:r>
              <a:endParaRPr lang="ru-RU" sz="3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Стрелка вниз 22"/>
            <p:cNvSpPr/>
            <p:nvPr/>
          </p:nvSpPr>
          <p:spPr>
            <a:xfrm>
              <a:off x="15076001" y="3526488"/>
              <a:ext cx="695739" cy="91896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1021883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7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399795" y="2909672"/>
            <a:ext cx="3888357" cy="1113182"/>
            <a:chOff x="934278" y="2985309"/>
            <a:chExt cx="4381394" cy="111318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934278" y="2985309"/>
              <a:ext cx="3120886" cy="111318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9118" y="3221969"/>
              <a:ext cx="29291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/>
                <a:t>Основные:</a:t>
              </a:r>
              <a:endParaRPr lang="ru-RU" sz="3200" dirty="0"/>
            </a:p>
          </p:txBody>
        </p:sp>
        <p:sp>
          <p:nvSpPr>
            <p:cNvPr id="9" name="Стрелка вправо 8"/>
            <p:cNvSpPr/>
            <p:nvPr/>
          </p:nvSpPr>
          <p:spPr>
            <a:xfrm>
              <a:off x="4142854" y="3173418"/>
              <a:ext cx="1172818" cy="61622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72375" y="8949980"/>
            <a:ext cx="4887387" cy="1113182"/>
            <a:chOff x="934278" y="8262252"/>
            <a:chExt cx="4471711" cy="111318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934278" y="8262252"/>
              <a:ext cx="3613527" cy="111318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34278" y="8582079"/>
              <a:ext cx="37025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/>
                <a:t>Вспомогательные:</a:t>
              </a:r>
              <a:endParaRPr lang="ru-RU" sz="3200" dirty="0"/>
            </a:p>
          </p:txBody>
        </p:sp>
        <p:sp>
          <p:nvSpPr>
            <p:cNvPr id="13" name="Стрелка вправо 12"/>
            <p:cNvSpPr/>
            <p:nvPr/>
          </p:nvSpPr>
          <p:spPr>
            <a:xfrm>
              <a:off x="4565605" y="8565502"/>
              <a:ext cx="840384" cy="61622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Picture 2" descr="C:\Users\School_2\Desktop\курсы\наше\bogatyj_bobreno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640" y="4715670"/>
            <a:ext cx="4242450" cy="3491183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4876800" y="2009765"/>
            <a:ext cx="13858672" cy="30546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270" algn="just"/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1. Ю. Н. </a:t>
            </a:r>
            <a:r>
              <a:rPr lang="ru-RU" sz="28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Корлюгова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«Финансовая грамотность». Учебно-методический комплект для 2-4 классов. 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indent="-1270" algn="just"/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2.  Анимированная презентация для учащихся 2-4 классов «Виды и периодичность расходов»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indent="-635" algn="just"/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3. Интерактивный развлекательно-просветительский мультсериал «Богатый бобрёнок», 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indent="-635" algn="just"/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3 серия «Слова «хочу» и «надо». </a:t>
            </a:r>
            <a:endParaRPr lang="ru-RU" sz="1800" dirty="0">
              <a:latin typeface="Times New Roman"/>
              <a:ea typeface="Times New Roman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56269" y="4938321"/>
            <a:ext cx="21526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428359" y="4804277"/>
            <a:ext cx="197167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Picture background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625507" y="4947138"/>
            <a:ext cx="4808650" cy="2685195"/>
          </a:xfrm>
          <a:prstGeom prst="rect">
            <a:avLst/>
          </a:prstGeom>
          <a:noFill/>
        </p:spPr>
      </p:pic>
      <p:sp>
        <p:nvSpPr>
          <p:cNvPr id="18" name="Скругленный прямоугольник 17"/>
          <p:cNvSpPr/>
          <p:nvPr/>
        </p:nvSpPr>
        <p:spPr>
          <a:xfrm>
            <a:off x="5169618" y="8015593"/>
            <a:ext cx="13293481" cy="24038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dirty="0" smtClean="0">
                <a:solidFill>
                  <a:schemeClr val="tx1"/>
                </a:solidFill>
              </a:rPr>
              <a:t>Сборник </a:t>
            </a:r>
            <a:r>
              <a:rPr lang="ru-RU" dirty="0" smtClean="0">
                <a:solidFill>
                  <a:schemeClr val="tx1"/>
                </a:solidFill>
              </a:rPr>
              <a:t>математических задач «Основы финансовой грамотности». В 3 т. Т. 1 для 1–4 классов / Составители: Н.П. </a:t>
            </a:r>
            <a:r>
              <a:rPr lang="ru-RU" dirty="0" err="1" smtClean="0">
                <a:solidFill>
                  <a:schemeClr val="tx1"/>
                </a:solidFill>
              </a:rPr>
              <a:t>Моторо</a:t>
            </a:r>
            <a:r>
              <a:rPr lang="ru-RU" dirty="0" smtClean="0">
                <a:solidFill>
                  <a:schemeClr val="tx1"/>
                </a:solidFill>
              </a:rPr>
              <a:t>, Н.В. Новожилова, М.М. </a:t>
            </a:r>
            <a:r>
              <a:rPr lang="ru-RU" dirty="0" err="1" smtClean="0">
                <a:solidFill>
                  <a:schemeClr val="tx1"/>
                </a:solidFill>
              </a:rPr>
              <a:t>Шалашова</a:t>
            </a:r>
            <a:r>
              <a:rPr lang="ru-RU" dirty="0" smtClean="0">
                <a:solidFill>
                  <a:schemeClr val="tx1"/>
                </a:solidFill>
              </a:rPr>
              <a:t>. – Москва, 2019.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dirty="0" smtClean="0">
                <a:solidFill>
                  <a:schemeClr val="tx1"/>
                </a:solidFill>
              </a:rPr>
              <a:t>Интерактивный развлекательно-просветительский мультсериал  «Три кота», 10 серия «Поход в магазин»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1061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(образовательные технологии, методы и ресурсы)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8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5"/>
          <a:srcRect l="30078" t="34944" r="12438" b="18261"/>
          <a:stretch>
            <a:fillRect/>
          </a:stretch>
        </p:blipFill>
        <p:spPr bwMode="auto">
          <a:xfrm>
            <a:off x="1664677" y="2766648"/>
            <a:ext cx="16341807" cy="747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75114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МЕСТО ЗАНЯТИЯ ВО ВНЕУРОЧНОЙ ДЕЯТЕЛЬНОСТИ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9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123368" y="2371092"/>
            <a:ext cx="17333844" cy="6957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Курс по функциональной грамотности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1992922" y="3606190"/>
            <a:ext cx="4970583" cy="1829028"/>
            <a:chOff x="934278" y="2961862"/>
            <a:chExt cx="4484066" cy="111318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934278" y="2961862"/>
              <a:ext cx="3120887" cy="111318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55540" y="3059259"/>
              <a:ext cx="2405269" cy="984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УМК </a:t>
              </a:r>
              <a:r>
                <a:rPr lang="ru-RU" b="1" dirty="0"/>
                <a:t>4</a:t>
              </a:r>
              <a:r>
                <a:rPr lang="ru-RU" b="1" dirty="0" smtClean="0"/>
                <a:t> </a:t>
              </a:r>
              <a:r>
                <a:rPr lang="ru-RU" b="1" dirty="0"/>
                <a:t>класс «Функциональная грамотность</a:t>
              </a:r>
              <a:r>
                <a:rPr lang="ru-RU" b="1" dirty="0" smtClean="0"/>
                <a:t>» </a:t>
              </a:r>
              <a:endParaRPr lang="ru-RU" dirty="0"/>
            </a:p>
          </p:txBody>
        </p:sp>
        <p:sp>
          <p:nvSpPr>
            <p:cNvPr id="10" name="Стрелка вправо 9"/>
            <p:cNvSpPr/>
            <p:nvPr/>
          </p:nvSpPr>
          <p:spPr>
            <a:xfrm>
              <a:off x="4245526" y="3259036"/>
              <a:ext cx="1172818" cy="61622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48603" y="3601195"/>
            <a:ext cx="11723610" cy="196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0893" y="5635980"/>
            <a:ext cx="3352801" cy="4412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6099909" y="6752495"/>
            <a:ext cx="10833100" cy="139412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chemeClr val="tx1"/>
                </a:solidFill>
              </a:rPr>
              <a:t>С. 41</a:t>
            </a:r>
          </a:p>
        </p:txBody>
      </p:sp>
    </p:spTree>
    <p:extLst>
      <p:ext uri="{BB962C8B-B14F-4D97-AF65-F5344CB8AC3E}">
        <p14:creationId xmlns:p14="http://schemas.microsoft.com/office/powerpoint/2010/main" xmlns="" val="106415797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1375</Words>
  <Application>Microsoft Office PowerPoint</Application>
  <PresentationFormat>Произвольный</PresentationFormat>
  <Paragraphs>157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Proxima Nova</vt:lpstr>
      <vt:lpstr>Times New Roman</vt:lpstr>
      <vt:lpstr>Tahoma</vt:lpstr>
      <vt:lpstr>Proxima Nova Rg</vt:lpstr>
      <vt:lpstr>Calibri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1</cp:lastModifiedBy>
  <cp:revision>29</cp:revision>
  <dcterms:created xsi:type="dcterms:W3CDTF">2003-02-28T13:27:04Z</dcterms:created>
  <dcterms:modified xsi:type="dcterms:W3CDTF">2024-11-01T14:07:28Z</dcterms:modified>
</cp:coreProperties>
</file>