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416" r:id="rId3"/>
    <p:sldId id="258" r:id="rId4"/>
    <p:sldId id="425" r:id="rId5"/>
    <p:sldId id="426" r:id="rId6"/>
    <p:sldId id="417" r:id="rId7"/>
    <p:sldId id="418" r:id="rId8"/>
    <p:sldId id="427" r:id="rId9"/>
    <p:sldId id="419" r:id="rId10"/>
    <p:sldId id="420" r:id="rId11"/>
    <p:sldId id="421" r:id="rId12"/>
    <p:sldId id="430" r:id="rId13"/>
    <p:sldId id="428" r:id="rId14"/>
    <p:sldId id="429" r:id="rId15"/>
    <p:sldId id="422" r:id="rId16"/>
    <p:sldId id="432" r:id="rId17"/>
    <p:sldId id="424" r:id="rId18"/>
    <p:sldId id="260" r:id="rId19"/>
  </p:sldIdLst>
  <p:sldSz cx="18972213" cy="10691813"/>
  <p:notesSz cx="6858000" cy="9144000"/>
  <p:embeddedFontLst>
    <p:embeddedFont>
      <p:font typeface="Proxima Nova" panose="020B0604020202020204" charset="0"/>
      <p:regular r:id="rId21"/>
      <p:bold r:id="rId22"/>
      <p:italic r:id="rId23"/>
      <p:boldItalic r:id="rId24"/>
    </p:embeddedFont>
    <p:embeddedFont>
      <p:font typeface="Trebuchet MS" panose="020B0603020202020204" pitchFamily="34" charset="0"/>
      <p:regular r:id="rId25"/>
      <p:bold r:id="rId26"/>
      <p:italic r:id="rId27"/>
      <p:boldItalic r:id="rId28"/>
    </p:embeddedFont>
    <p:embeddedFont>
      <p:font typeface="Calibri" panose="020F0502020204030204" pitchFamily="34" charset="0"/>
      <p:regular r:id="rId29"/>
      <p:bold r:id="rId30"/>
      <p:italic r:id="rId31"/>
      <p:boldItalic r:id="rId32"/>
    </p:embeddedFont>
    <p:embeddedFont>
      <p:font typeface="Proxima Nova Rg" panose="02000506030000020004" charset="0"/>
      <p:regular r:id="rId33"/>
      <p:italic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266" userDrawn="1">
          <p15:clr>
            <a:srgbClr val="A4A3A4"/>
          </p15:clr>
        </p15:guide>
        <p15:guide id="2" pos="1069" userDrawn="1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5" roundtripDataSignature="AMtx7mg14KWEQAwqBeKW3ZawvbmYUjr6L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Лавренова" initials="Л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6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48"/>
  </p:normalViewPr>
  <p:slideViewPr>
    <p:cSldViewPr snapToGrid="0">
      <p:cViewPr varScale="1">
        <p:scale>
          <a:sx n="53" d="100"/>
          <a:sy n="53" d="100"/>
        </p:scale>
        <p:origin x="222" y="36"/>
      </p:cViewPr>
      <p:guideLst>
        <p:guide orient="horz" pos="1266"/>
        <p:guide pos="10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6.fntdata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34" Type="http://schemas.openxmlformats.org/officeDocument/2006/relationships/font" Target="fonts/font1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33" Type="http://schemas.openxmlformats.org/officeDocument/2006/relationships/font" Target="fonts/font13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32" Type="http://schemas.openxmlformats.org/officeDocument/2006/relationships/font" Target="fonts/font12.fntdata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font" Target="fonts/font8.fntdata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font" Target="fonts/font7.fntdata"/><Relationship Id="rId30" Type="http://schemas.openxmlformats.org/officeDocument/2006/relationships/font" Target="fonts/font10.fntdata"/><Relationship Id="rId35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ru-RU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8476445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2477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480223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68188180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542969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02499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406337568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432805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26" name="Google Shape;126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953713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ru-RU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4755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8466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84666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3384666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6794488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1035007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7350" y="685800"/>
            <a:ext cx="6083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44960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921637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190133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4519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userDrawn="1">
  <p:cSld name="SECTION_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9524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4099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39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455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4542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preserve="1" userDrawn="1">
  <p:cSld name="1_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705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7"/>
          <p:cNvSpPr txBox="1">
            <a:spLocks noGrp="1"/>
          </p:cNvSpPr>
          <p:nvPr>
            <p:ph type="title"/>
          </p:nvPr>
        </p:nvSpPr>
        <p:spPr>
          <a:xfrm>
            <a:off x="1422916" y="950383"/>
            <a:ext cx="16126381" cy="17819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7"/>
          <p:cNvSpPr txBox="1">
            <a:spLocks noGrp="1"/>
          </p:cNvSpPr>
          <p:nvPr>
            <p:ph type="body" idx="1"/>
          </p:nvPr>
        </p:nvSpPr>
        <p:spPr>
          <a:xfrm>
            <a:off x="1422916" y="3088746"/>
            <a:ext cx="16126381" cy="64150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Google Shape;12;p7"/>
          <p:cNvSpPr txBox="1">
            <a:spLocks noGrp="1"/>
          </p:cNvSpPr>
          <p:nvPr>
            <p:ph type="dt" idx="10"/>
          </p:nvPr>
        </p:nvSpPr>
        <p:spPr>
          <a:xfrm>
            <a:off x="1422916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7"/>
          <p:cNvSpPr txBox="1">
            <a:spLocks noGrp="1"/>
          </p:cNvSpPr>
          <p:nvPr>
            <p:ph type="ftr" idx="11"/>
          </p:nvPr>
        </p:nvSpPr>
        <p:spPr>
          <a:xfrm>
            <a:off x="6482173" y="9741429"/>
            <a:ext cx="6007867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3742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7"/>
          <p:cNvSpPr txBox="1">
            <a:spLocks noGrp="1"/>
          </p:cNvSpPr>
          <p:nvPr>
            <p:ph type="sldNum" idx="12"/>
          </p:nvPr>
        </p:nvSpPr>
        <p:spPr>
          <a:xfrm>
            <a:off x="13596753" y="9741429"/>
            <a:ext cx="3952544" cy="71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183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5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218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fincult.info/teaching/uchebno-metodicheskiy-komplekc-vvedenie-v-finansovuyu-gramotnost-dlya-nachalnoy-shkoly/" TargetMode="External"/><Relationship Id="rId5" Type="http://schemas.openxmlformats.org/officeDocument/2006/relationships/hyperlink" Target="https://bobrenok.oc3.ru/#scroll-marker__video" TargetMode="Externa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7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gimnasiya3.educrimea.ru/activity/func_gramotnost/doc/1387066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3083136" y="3997122"/>
            <a:ext cx="12355550" cy="21136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2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ПРОГРАММА ПОВЫШЕНИЯ КВАЛИФИКАЦИИ «СОДЕРЖАНИЕ И МЕТОДИКА ОБУЧЕНИЯ ФИНАНСОВОЙ ГРАМОТНОСТИ В НАЧАЛЬНОЙ ШКОЛЕ НА ОСНОВЕ ФУНКЦИОНАЛЬНОГО ПОДХОДА»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16354"/>
            <a:ext cx="10149123" cy="86354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5. МЕСТО ЗАНЯТИЯ ВО ВНЕУРОЧНОЙ ДЕЯТЕЛЬНОСТИ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10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78119"/>
              </p:ext>
            </p:extLst>
          </p:nvPr>
        </p:nvGraphicFramePr>
        <p:xfrm>
          <a:off x="3307403" y="2356490"/>
          <a:ext cx="12502773" cy="30702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0277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477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  <a:sym typeface="Arial"/>
                        </a:rPr>
                        <a:t>Внеаудиторная деятельность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ru-RU" sz="2477" b="0" i="0" u="none" strike="noStrike" kern="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cs typeface="Arial"/>
                          <a:sym typeface="Arial"/>
                        </a:rPr>
                        <a:t>Курс по финансовой грамотности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kumimoji="0" lang="ru-RU" sz="2477" b="0" i="0" u="none" strike="noStrike" kern="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cs typeface="Arial"/>
                        <a:sym typeface="Arial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ru-RU" dirty="0" smtClean="0"/>
                        <a:t>Воспитательная программа</a:t>
                      </a:r>
                    </a:p>
                    <a:p>
                      <a:r>
                        <a:rPr lang="ru-RU" dirty="0" smtClean="0"/>
                        <a:t>Классные часы  о профориентации </a:t>
                      </a:r>
                    </a:p>
                    <a:p>
                      <a:r>
                        <a:rPr lang="ru-RU" dirty="0" smtClean="0"/>
                        <a:t>собрание с родителями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64157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23598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6. ИНТЕГРАЦИЯ С ДРУГИМИ ВИДАМИ ФУНКЦИОНАЛЬНОЙ ГРАМОТНОСТИ (интегративные задания) </a:t>
            </a:r>
            <a:endParaRPr lang="ru-RU" sz="3600" b="1" dirty="0" smtClean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11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7163" y="2595966"/>
            <a:ext cx="8493125" cy="1411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8758" y="4474723"/>
            <a:ext cx="15933906" cy="2760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Инструментальные направления функциональной грамотности</a:t>
            </a:r>
          </a:p>
          <a:p>
            <a:endParaRPr lang="ru-RU" dirty="0" smtClean="0"/>
          </a:p>
          <a:p>
            <a:r>
              <a:rPr lang="ru-RU" dirty="0" smtClean="0"/>
              <a:t>Финансовая </a:t>
            </a:r>
            <a:r>
              <a:rPr lang="ru-RU" dirty="0"/>
              <a:t>и математическая грамотность</a:t>
            </a:r>
          </a:p>
          <a:p>
            <a:r>
              <a:rPr lang="ru-RU" dirty="0"/>
              <a:t>Финансовая и читательская грамотность</a:t>
            </a:r>
          </a:p>
          <a:p>
            <a:r>
              <a:rPr lang="ru-RU" dirty="0"/>
              <a:t>Финансовая грамотность и креативное мышление  </a:t>
            </a:r>
          </a:p>
          <a:p>
            <a:r>
              <a:rPr lang="ru-RU" dirty="0"/>
              <a:t>Финансовая и цифровая грамотность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1589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ВНЕУРОЧНОГО ЗАНЯТИЯ</a:t>
            </a:r>
          </a:p>
          <a:p>
            <a:pPr lvl="0" algn="ctr"/>
            <a:endParaRPr lang="ru-RU" sz="3600" b="1" dirty="0">
              <a:solidFill>
                <a:schemeClr val="dk1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12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934566"/>
              </p:ext>
            </p:extLst>
          </p:nvPr>
        </p:nvGraphicFramePr>
        <p:xfrm>
          <a:off x="1108951" y="2669318"/>
          <a:ext cx="16867763" cy="70667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70035"/>
                <a:gridCol w="6557278"/>
                <a:gridCol w="4915676"/>
                <a:gridCol w="4624774"/>
              </a:tblGrid>
              <a:tr h="200652">
                <a:tc gridSpan="4"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Форма проведения активности: Внеурочная деятельность Тема “ Труд - основа жизни”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0652">
                <a:tc gridSpan="4"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Этап 1. Вступление (4 мин)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1304"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1.1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Деятельность учителя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Деятельность учеников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Образовательный эффект (чему научились, что узнали, поняли)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</a:tr>
              <a:tr h="4229538"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   Учитель читает рассказ К.Д. Ушинского “ Два плуга” (Приложение 1)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Задает вопросы после прочтения: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Почему плуг, который попался земледельцу, блестел ,как серебро?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Что случилось с плугом, который пролежал без дела?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Как вы думаете, каких людей подразумевает Ушинский под плугами?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Какой вывод можно сделать, прочитав данный рассказ?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Дети прослушивают рассказ, затем отвечают на вопросы: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r>
                        <a:rPr lang="ru-RU" sz="1800" dirty="0" smtClean="0">
                          <a:effectLst/>
                        </a:rPr>
                        <a:t>Ответы </a:t>
                      </a:r>
                      <a:r>
                        <a:rPr lang="ru-RU" sz="1800" dirty="0">
                          <a:effectLst/>
                        </a:rPr>
                        <a:t>на вопросы учителя: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Земледелец работал и за ним ухаживал.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Потемнел и покрылся ржавчиной.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Лентяя и труженика.</a:t>
                      </a:r>
                    </a:p>
                    <a:p>
                      <a:pPr marL="342900" lvl="0" indent="-342900" fontAlgn="auto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u="none" strike="noStrike" dirty="0">
                          <a:effectLst/>
                        </a:rPr>
                        <a:t>Труд - красит, а безделье уродует. </a:t>
                      </a:r>
                      <a:endParaRPr lang="ru-RU" sz="1800" u="none" strike="noStrike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 algn="just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Развивается умение слушать литературное произведение, воспринимать, анализировать, синтезировать. Строить монологическое высказывание.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Пришли </a:t>
                      </a:r>
                      <a:r>
                        <a:rPr lang="ru-RU" sz="1800" dirty="0">
                          <a:effectLst/>
                        </a:rPr>
                        <a:t>к выводу, что труд- красит, а безделье уродует. Когда человек трудиться, он становится крепким, сильным, а лентяй всегда вялый, его ничего не радует. 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</a:tr>
              <a:tr h="200652">
                <a:tc gridSpan="4"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Этап 2. Основной (30 мин)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4158"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формулирует цель занятия.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«Вы, конечно, догадались, что мы будем говорить о значении труда в нашей жизни, потому что труд - это основа жизни»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0267" marR="6026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01946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13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9377603"/>
              </p:ext>
            </p:extLst>
          </p:nvPr>
        </p:nvGraphicFramePr>
        <p:xfrm>
          <a:off x="1245140" y="1284051"/>
          <a:ext cx="16867762" cy="82802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69790"/>
                <a:gridCol w="6630566"/>
                <a:gridCol w="4843028"/>
                <a:gridCol w="4624378"/>
              </a:tblGrid>
              <a:tr h="7724321"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Мозговой штурм (коллективный </a:t>
                      </a:r>
                      <a:r>
                        <a:rPr lang="ru-RU" sz="1800" dirty="0" err="1">
                          <a:effectLst/>
                        </a:rPr>
                        <a:t>скрайбинг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  <a:r>
                        <a:rPr lang="ru-RU" sz="1800" u="sng" dirty="0">
                          <a:effectLst/>
                        </a:rPr>
                        <a:t> </a:t>
                      </a:r>
                      <a:endParaRPr lang="ru-RU" sz="1800" dirty="0">
                        <a:effectLst/>
                      </a:endParaRPr>
                    </a:p>
                    <a:p>
                      <a:pPr indent="-127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На доске ватман. В центре запись “ Труд - основа жизни”. Проходит “ мозговой штурм”.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предлагает ребятам красным маркером записать слова на ватмане, которые будут ответом на вопрос: “ Что такое труд?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говорит: «К.Д. Ушинский говорил: “Воспитывать детей надо не для счастья, а для труда”. Как вы думаете, когда человек счастлив?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Всё это мы можем получить, когда будем трудиться. Именно труд может дать человеку всё для счастья» 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предлагает  на ватмане синим маркером записать, что можно получить, если трудиться.</a:t>
                      </a:r>
                    </a:p>
                    <a:p>
                      <a:pPr indent="-635" algn="just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 коллективный </a:t>
                      </a:r>
                      <a:r>
                        <a:rPr lang="ru-RU" sz="1800" dirty="0" err="1">
                          <a:effectLst/>
                        </a:rPr>
                        <a:t>скрайбинг</a:t>
                      </a:r>
                      <a:r>
                        <a:rPr lang="ru-RU" sz="1800" dirty="0">
                          <a:effectLst/>
                        </a:rPr>
                        <a:t>)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организовывает работу  по группам. 7 групп по 5 </a:t>
                      </a:r>
                      <a:r>
                        <a:rPr lang="ru-RU" sz="1800" dirty="0" err="1">
                          <a:effectLst/>
                        </a:rPr>
                        <a:t>человекСоставление</a:t>
                      </a:r>
                      <a:r>
                        <a:rPr lang="ru-RU" sz="1800" dirty="0">
                          <a:effectLst/>
                        </a:rPr>
                        <a:t> пословиц о труде.</a:t>
                      </a:r>
                      <a:r>
                        <a:rPr lang="ru-RU" sz="1800" u="sng" dirty="0">
                          <a:effectLst/>
                        </a:rPr>
                        <a:t>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Дети фиксируют на ватмане слова.</a:t>
                      </a:r>
                    </a:p>
                    <a:p>
                      <a:pPr indent="-1270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(работа, занятие, упражнение, дело).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Отвечают на вопросы учителя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На ватмане появляются записи: еда, одежда, лекарства, предметы быта, жилище, игрушки, развлечения.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Дети рассаживаются по группам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Ребята составляют пословицы. Потом по одному представителю от группы выходят и составляют на магнитной доске.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Просмотр мультфильма. Выбор ответа в процессе просмотра.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Отвечают на вопросы учителя</a:t>
                      </a:r>
                    </a:p>
                    <a:p>
                      <a:pPr indent="-1270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Дети записывают: работа по профессии, своё дело, бизнес,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Учатся высказывать предположения по заданной теме. Анализировать информацию, идти от общего к частному.</a:t>
                      </a:r>
                    </a:p>
                    <a:p>
                      <a:pPr indent="-635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Развивается умение работать коллективно.</a:t>
                      </a:r>
                    </a:p>
                    <a:p>
                      <a:pPr indent="-635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Понимают, что для счастья человеку необходимы еда, лекарства, предметы быта, жилище, игрушки, развлечения. Но достичь этого можно только с помощью труда.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читательской компетенции.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Развивается умение работать в коллективе и в группе.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Учатся правильно принимать решения.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Учатся делать правильный выбор в конкретной жизненной ситуации.</a:t>
                      </a:r>
                    </a:p>
                    <a:p>
                      <a:pPr indent="-127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Знакомятся с понятиями: бизнес, производство, сфера услуг, затраты, какие бывают затраты, что такое 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368036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14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276953"/>
              </p:ext>
            </p:extLst>
          </p:nvPr>
        </p:nvGraphicFramePr>
        <p:xfrm>
          <a:off x="1789889" y="1108953"/>
          <a:ext cx="15953361" cy="1137697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571003"/>
                <a:gridCol w="4799523"/>
                <a:gridCol w="4582835"/>
              </a:tblGrid>
              <a:tr h="7873345"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(Приложение 2)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(Соотнесение начала и конца пословиц)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предлагает просмотр обучающего мультфильма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«А сейчас я вас приглашаю в гости к богатому Бобрёнку и  мы узнаем, что же нужно делать, чтобы жить хорошо»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u="sng" dirty="0">
                          <a:effectLst/>
                          <a:hlinkClick r:id="rId5"/>
                        </a:rPr>
                        <a:t>https://bobrenok.oc3.ru/#scroll-marker__video</a:t>
                      </a:r>
                      <a:r>
                        <a:rPr lang="ru-RU" sz="1800" u="sng" dirty="0">
                          <a:effectLst/>
                        </a:rPr>
                        <a:t> ( 9 серия “ Что такое бизнес.”) (Приложение 3)</a:t>
                      </a:r>
                      <a:endParaRPr lang="ru-RU" sz="1800" dirty="0">
                        <a:effectLst/>
                      </a:endParaRP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по содержанию мультфильма.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«Итак, ребята, что нового вы узнали от Бобренка?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Вернемся к нашему ватману  и запишем, как мы можем сделать нашу жизнь счастливой. Запишем зеленым маркером ключевые слова!»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(</a:t>
                      </a:r>
                      <a:r>
                        <a:rPr lang="ru-RU" sz="1800" u="sng" dirty="0">
                          <a:effectLst/>
                        </a:rPr>
                        <a:t> коллективный </a:t>
                      </a:r>
                      <a:r>
                        <a:rPr lang="ru-RU" sz="1800" u="sng" dirty="0" err="1">
                          <a:effectLst/>
                        </a:rPr>
                        <a:t>скрайбинг</a:t>
                      </a:r>
                      <a:r>
                        <a:rPr lang="ru-RU" sz="1800" u="sng" dirty="0">
                          <a:effectLst/>
                        </a:rPr>
                        <a:t>)</a:t>
                      </a:r>
                      <a:endParaRPr lang="ru-RU" sz="1800" dirty="0">
                        <a:effectLst/>
                      </a:endParaRP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«Ребята, я вам предлагаю узнать, что такое своё дело и сколько оно стоит. Я уверена, что вам это будет очень интересно»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учебным пособием и рабочей тетрадью  “ Введение в финансовую грамотность” с. 16-20 № 1- № 3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u="sng" dirty="0">
                          <a:effectLst/>
                          <a:hlinkClick r:id="rId6"/>
                        </a:rPr>
                        <a:t>https://fincult.info/teaching/uchebno-metodicheskiy-komplekc-vvedenie-v-finansovuyu-gramotnost-dlya-nachalnoy-shkoly/</a:t>
                      </a:r>
                      <a:endParaRPr lang="ru-RU" sz="1800" dirty="0">
                        <a:effectLst/>
                      </a:endParaRPr>
                    </a:p>
                    <a:p>
                      <a:pPr indent="-1270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85" marR="49085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производство, сфера услуг, затраты, прибыль, желаемый результат.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Работа с учебным пособием и рабочей тетрадью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85" marR="49085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товар. 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Учатся в коллективе приходить к единому мнению. Приходят к выводу:  чтобы жить хорошо, нужно трудиться.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читательской компетенции.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Совершенствование умения счета в пределах 20, умножения.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Формирование основ  культуры финансовой грамотности.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9085" marR="4908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9504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15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9710702"/>
              </p:ext>
            </p:extLst>
          </p:nvPr>
        </p:nvGraphicFramePr>
        <p:xfrm>
          <a:off x="1984443" y="1828801"/>
          <a:ext cx="16031183" cy="679059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296828"/>
                <a:gridCol w="4872663"/>
                <a:gridCol w="4501810"/>
                <a:gridCol w="359882"/>
              </a:tblGrid>
              <a:tr h="290196">
                <a:tc gridSpan="4"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Этап 3. Подведение итогов (2 мин)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018042"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говорит: «Мы с вами хотели сегодня доказать, что труд - основа жизни. Давайте посмотрим на наш рабочий материал, какими ключевыми словами мы можем дополнить после работы с пособиями»</a:t>
                      </a:r>
                    </a:p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Проговариваются постепенно все этапы.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>
                          <a:effectLst/>
                        </a:rPr>
                        <a:t>Дети дополняют схему с помощью учителя (успешность, заработок, бережливость, богатство, старательность).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</a:rPr>
                        <a:t> 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0196">
                <a:tc gridSpan="4">
                  <a:txBody>
                    <a:bodyPr/>
                    <a:lstStyle/>
                    <a:p>
                      <a:pPr indent="-1270"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Этап 4. Рефлексия (3 мин)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92160"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Учитель говорит: «Вы правы, что только успешный человек достигнет своей цели. На доске у нас дерево успеха, но сейчас оно без листочков. На партах у вас листочки желтые и зеленые. Если вы не согласны с нашими выводами, то вы берете желтый листочек и приклеиваете под деревом, если, наоборот, возьмите зеленый листочек, напишите ключевое слово, которое вам ближе всего стало после нашего занятия и приклейте его к дереву» (Приложение 4)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Дети выбирают листочки и в соответствии со своими мыслями  и впечатлениями рефлексируют.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635" fontAlgn="auto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</a:rPr>
                        <a:t>Развитие умения анализировать свою деятельность за определенный период занятия.</a:t>
                      </a:r>
                    </a:p>
                    <a:p>
                      <a:pPr indent="-1270"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 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464666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451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20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ПЛАН ПРОВЕДЕНИЯ МЕРОПРИЯТИЯ В РАМКАХ ПРОГРАММЫ ВОСПИТАНИЯ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417135"/>
              </p:ext>
            </p:extLst>
          </p:nvPr>
        </p:nvGraphicFramePr>
        <p:xfrm>
          <a:off x="1400784" y="1848643"/>
          <a:ext cx="16595385" cy="8562052"/>
        </p:xfrm>
        <a:graphic>
          <a:graphicData uri="http://schemas.openxmlformats.org/drawingml/2006/table">
            <a:tbl>
              <a:tblPr bandRow="1"/>
              <a:tblGrid>
                <a:gridCol w="812104"/>
                <a:gridCol w="4820416"/>
                <a:gridCol w="4566008"/>
                <a:gridCol w="6396857"/>
              </a:tblGrid>
              <a:tr h="174348">
                <a:tc gridSpan="4"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Форма проведения активности: </a:t>
                      </a: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Программа воспитания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2304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Этап 1. Вводная беседа. Цель этапа: Создание мотивационной базы для понимания важности труда и финансовой грамотности.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Время: 5 минут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1373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Деятельность учителя 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Деятельность учеников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Образовательный эффект (чему научились, что узнали, поняли)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804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Учитель начинает беседу с вопросов о том, что такое труд и зачем люди работают. Приводит примеры из повседневной жизни, как труд связан с деньгами. Рассказывает о важности планирования расходов и доходов.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Ученики активно участвуют в беседе, отвечают на вопросы, приводят собственные примеры из жизни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Формируется начальное представление о взаимосвязи труда и финансовых ресурсов. Ученики понимают, что труд является источником дохода.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4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Этап 2. Игровое упражнение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Цель этапа: Практическое освоение понятий заработка и расходов.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Время: 15 минут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5686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2.1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Учитель предлагает провести игру-симуляцию "Мини-бизнес". Ученикам раздаются карточки с профессиями (например, продавец мороженого, садовник, художник), и они должны рассчитать, какой доход может принести их работа за определенный период времени. Также учитель вводит понятие расходов (аренда помещения, покупка материалов и т.д.).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Ученики распределяются по ролям, рассчитывают доходы и расходы, делают выводы о прибыльности своего бизнеса.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Развиваются навыки финансового планирования, учащиеся учатся рассчитывать доходы и учитывать расходы. Они понимают, как важен баланс между этими показателями.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4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Этап 3. Творческая работа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Цель этапа: Развитие творческого подхода к решению задач и укрепление позитивного отношения к труду.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Время: 20 минут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9804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3.1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>
                          <a:effectLst/>
                          <a:latin typeface="Times New Roman"/>
                          <a:ea typeface="Times New Roman"/>
                        </a:rPr>
                        <a:t>Учитель просит учеников создать плакат или рисунок на тему "Как я представляю свою будущую профессию". На этом этапе важно подчеркнуть, что каждая профессия требует определенных усилий и вложений, но при этом приносит удовлетворение и доход.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>
                          <a:effectLst/>
                          <a:latin typeface="Times New Roman"/>
                          <a:ea typeface="Times New Roman"/>
                        </a:rPr>
                        <a:t>Ученики рисуют или создают коллажи, отражающие их представления о выбранной профессии. Представляют свои работы классу, объясняют, почему выбрали эту профессию и как планируют зарабатывать деньги.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>
                          <a:effectLst/>
                          <a:latin typeface="Times New Roman"/>
                          <a:ea typeface="Times New Roman"/>
                        </a:rPr>
                        <a:t>Усиливается интерес к различным видам трудовой деятельности, формируются положительные установки относительно выбора профессии. Ученики осознают, что успех в любой работе требует усилий и терпения.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3043">
                <a:tc gridSpan="4"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Этап 4. Итоговая рефлексия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Цель этапа: Подведение итогов и закрепление полученных знаний.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635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</a:rPr>
                        <a:t>Время:5 минут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9411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Times New Roman"/>
                        </a:rPr>
                        <a:t>4.1</a:t>
                      </a: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>
                          <a:effectLst/>
                          <a:latin typeface="Times New Roman"/>
                          <a:ea typeface="Times New Roman"/>
                        </a:rPr>
                        <a:t>Учитель проводит обсуждение результатов занятий, задавая вопросы о том, что было самым интересным, сложным или полезным. Также спрашивает, как полученные знания могут быть применены в реальной жизни.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effectLst/>
                          <a:latin typeface="Times New Roman"/>
                          <a:ea typeface="Times New Roman"/>
                        </a:rPr>
                        <a:t>Ученики делятся своими впечатлениями, рассказывают о том, чему научились, и как это поможет им в будущем.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spc="-25" dirty="0">
                          <a:effectLst/>
                          <a:latin typeface="Times New Roman"/>
                          <a:ea typeface="Times New Roman"/>
                        </a:rPr>
                        <a:t>Осуществляется рефлексия, ученики закрепляют полученные знания и формируют установку на ответственное отношение к труду и финансовым вопросам.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4348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7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7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8869" marR="4886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6105525" y="2627313"/>
            <a:ext cx="18972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6105525" y="3084513"/>
            <a:ext cx="18972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168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396977"/>
            <a:ext cx="18645789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ЗАКЛЮЧЕНИЕ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17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504CA45-3C7E-8D5F-DEC9-8C0AD0EC19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9872" y="2581633"/>
            <a:ext cx="8687722" cy="583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0568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391" y="4196444"/>
            <a:ext cx="8827691" cy="75111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tile tx="0" ty="0" sx="100000" sy="100000" flip="none" algn="tr"/>
        </a:blip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"/>
          <p:cNvSpPr txBox="1"/>
          <p:nvPr/>
        </p:nvSpPr>
        <p:spPr>
          <a:xfrm>
            <a:off x="1207399" y="1272867"/>
            <a:ext cx="16557414" cy="74689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Тема: «Труд 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– основа жизни» для учащихся 2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класса</a:t>
            </a: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36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Слушатели:</a:t>
            </a:r>
          </a:p>
          <a:p>
            <a:pPr lvl="0"/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- Состав группы:</a:t>
            </a:r>
          </a:p>
          <a:p>
            <a:pPr marL="742950" lvl="0" indent="-742950">
              <a:buAutoNum type="arabicPeriod"/>
            </a:pP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Иванова 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Мария 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Петровна</a:t>
            </a:r>
          </a:p>
          <a:p>
            <a:pPr marL="742950" lvl="0" indent="-742950">
              <a:buAutoNum type="arabicPeriod"/>
            </a:pPr>
            <a:r>
              <a:rPr lang="ru-RU" sz="4000" b="1" dirty="0" err="1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Слабунова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Татьяна Иннокентьевна</a:t>
            </a:r>
          </a:p>
          <a:p>
            <a:pPr marL="742950" lvl="0" indent="-742950">
              <a:buAutoNum type="arabicPeriod"/>
            </a:pP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Никитина Алла 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П</a:t>
            </a:r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етровна</a:t>
            </a:r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r>
              <a:rPr lang="ru-RU" sz="4000" b="1" dirty="0" smtClean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МБОУ 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«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Батамайская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ООШ», </a:t>
            </a:r>
            <a:r>
              <a:rPr lang="ru-RU" sz="4000" b="1" dirty="0" err="1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Кобяйского</a:t>
            </a:r>
            <a:r>
              <a:rPr lang="ru-RU" sz="4000" b="1" dirty="0">
                <a:solidFill>
                  <a:schemeClr val="dk1"/>
                </a:solidFill>
                <a:latin typeface="+mj-lt"/>
                <a:ea typeface="Proxima Nova"/>
                <a:cs typeface="Proxima Nova"/>
                <a:sym typeface="Proxima Nova"/>
              </a:rPr>
              <a:t> улуса</a:t>
            </a: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  <a:p>
            <a:pPr lvl="0" algn="ctr"/>
            <a:endParaRPr lang="ru-RU" sz="4000" b="1" dirty="0">
              <a:solidFill>
                <a:schemeClr val="dk1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29" y="369945"/>
            <a:ext cx="10149123" cy="863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193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5" y="1416027"/>
            <a:ext cx="17339006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7949411"/>
              </p:ext>
            </p:extLst>
          </p:nvPr>
        </p:nvGraphicFramePr>
        <p:xfrm>
          <a:off x="1905410" y="2113912"/>
          <a:ext cx="15487816" cy="76761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71954"/>
                <a:gridCol w="3871954"/>
                <a:gridCol w="3871954"/>
                <a:gridCol w="3871954"/>
              </a:tblGrid>
              <a:tr h="174682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Характеристики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Возможности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Ограничения и риски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Решения/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рекомендации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Тип образовательной организации: гимназия в малом городе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техническое обеспечение образовательного процесса: наличие оборудования (хотя и недостаточное), которое можно использовать для проведения занятий.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Квалифицированные педагогические кадры: возможность привлечения опытных педагогов для разработки и реализации программы.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Разнообразные программы по внеурочной деятельности: гибкость в выборе форматов и методов обучения, которые могут быть адаптированы под нужды проекта.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Нестабильная работа сети Интернет: затруднения при использовании онлайн-ресурсов и платформ для дистанционного обучения.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Недостаточная укомплектованность компьютерного класса: невозможность проводить занятия в полном объеме с использованием компьютеров.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Разработка интерактивных офлайн-занятий, чтобы минимизировать зависимость от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Times New Roman"/>
                        </a:rPr>
                        <a:t>интернет-соединения</a:t>
                      </a: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Проведение тренингов и семинаров для учителей по работе с конфликтными ситуациями и развитию коммуникативных навыков у учащихся.</a:t>
                      </a: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Тема: Труд-основа жизни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интеграции темы "Труд – основа жизни" во все аспекты учебного плана, включая математику, чтение, рисование и другие предметы.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Использование примеров из местной экономики и трудовой деятельности для более понятного объяснения детям важности труда.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Обучающиеся имеют опыт совместной работы с родителями, знают профессии членов семьи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63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Имеют поверхностное представления о работе людей разных профессий, имеют малый опыт коллективной работы с одноклассниками 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Разработать программу о профессии людей, а также про зарплату, кто сколько получает.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5" y="1416027"/>
            <a:ext cx="17339006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4049725"/>
              </p:ext>
            </p:extLst>
          </p:nvPr>
        </p:nvGraphicFramePr>
        <p:xfrm>
          <a:off x="1828800" y="2113912"/>
          <a:ext cx="15564426" cy="81339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8564"/>
                <a:gridCol w="3871954"/>
                <a:gridCol w="3871954"/>
                <a:gridCol w="3871954"/>
              </a:tblGrid>
              <a:tr h="174682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Характеристики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Возможности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Ограничения и риски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Решения/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рекомендации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3. 	Класс: 2 Учащиеся 2-го класса: возрастная группа, которая только начинает формировать базовые навыки взаимодействия и самостоятельности.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Игровая форма проведения.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Проявляют активность и любознательность при работе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Быстро устают, нужна помощь при организации самостоятельной работы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</a:rPr>
                        <a:t>Включить элементы финансовой грамотности через игровые сценарии, например, создание собственного "бизнеса" или управление бюджетом.</a:t>
                      </a: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4.Количество обучающихся: 35 человек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Разделение класса на небольшие группы для выполнения заданий, что позволит лучше контролировать поведение и вовлекать всех учеников в работу.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Большое количество учеников в классе может усложнять индивидуализацию подхода и контроль за поведением.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Необходимость адаптации учебных материалов и подходов к особенностям каждого ребенка.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Организация ролевых игр и проектов, где ученики смогут научиться работать в команде, разрешать конфликты и сотрудничать</a:t>
                      </a: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5.Особенности класса: дети конфликтные, задиристые, ведут малоподвижный образ жизни, не имеют опыта совместного обучения и коммуникации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Создание игровых и интерактивных мероприятий, направленных на развитие навыков командной работы и разрешения конфликтов.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конфликты между учениками могут мешать проведению уроков и снижению эффективности образовательного процесса.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Низкий уровень физической активности может привести к проблемам со здоровьем и сниженной концентрации внимания.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Отсутствие опыта совместной работы и коммуникации может замедлить процесс освоения новых знаний и умений.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Использование игровых методик и групповых проектов для повышения уровня сотрудничества между детьми.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Включение элементов физической активности в образовательные мероприятия для борьбы с малоподвижностью.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Организовать ролевые игры и проекты, где ученики будут учиться работать вместе, решать конфликты и сотрудничать.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Разработать программу, включающую активные игры и физические упражнения, направленные на повышение уровня физической активности.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</a:rPr>
                        <a:t>Использовать методы позитивного подкрепления для поощрения конструктивного поведения и снижения уровня агрессии.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13378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5" y="1416027"/>
            <a:ext cx="17339006" cy="697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1. АНАЛИЗ УСЛОВИЙ ПЕДАГОГИЧЕСКОГО КЕЙСА (по 6 позициям)</a:t>
            </a:r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Proxima Nova Rg" panose="02000506030000020004" pitchFamily="2" charset="0"/>
              </a:rPr>
              <a:t>3</a:t>
            </a:r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739511"/>
              </p:ext>
            </p:extLst>
          </p:nvPr>
        </p:nvGraphicFramePr>
        <p:xfrm>
          <a:off x="1828800" y="2237361"/>
          <a:ext cx="15564426" cy="34824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48564"/>
                <a:gridCol w="3871954"/>
                <a:gridCol w="3871954"/>
                <a:gridCol w="3871954"/>
              </a:tblGrid>
              <a:tr h="267964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Характеристики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Возможности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Ограничения и риски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Решения/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рекомендации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  <a:tr h="174682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12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6.Дети из семей с примерно одинаковым уровнем доходов родителей и однородным социальным составом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Привлечение родителей к участию в образовательных мероприятиях, что поможет укрепить связь семьи и школы.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Проблема восприятия и применения на себя социальных ролей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Организация регулярных встреч с родителями для обсуждения прогресса детей и получения обратной связи.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Проводить регулярные встречи с родителями для обсуждения успехов детей и предоставления рекомендаций по поддержке их учебной деятельности дома.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342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 2. ПЛАНИРУЕМЫЕ ОБРАЗОВАТЕЛЬНЫЕ РЕЗУЛЬТАТЫ</a:t>
            </a:r>
          </a:p>
          <a:p>
            <a:pPr lvl="0" algn="ctr"/>
            <a:endParaRPr lang="ru-RU" sz="3600" b="1" dirty="0">
              <a:solidFill>
                <a:srgbClr val="FF0000"/>
              </a:solidFill>
              <a:latin typeface="+mj-lt"/>
              <a:ea typeface="Proxima Nova"/>
              <a:cs typeface="Proxima Nova"/>
              <a:sym typeface="Proxima Nova"/>
            </a:endParaRP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6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0710364"/>
              </p:ext>
            </p:extLst>
          </p:nvPr>
        </p:nvGraphicFramePr>
        <p:xfrm>
          <a:off x="3151764" y="2667910"/>
          <a:ext cx="12658413" cy="67109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9471"/>
                <a:gridCol w="4219471"/>
                <a:gridCol w="4219471"/>
              </a:tblGrid>
              <a:tr h="658950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Знания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Установки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(что есть «грамотно» и как надо поступать)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Times New Roman"/>
                        </a:rPr>
                        <a:t>Умения</a:t>
                      </a:r>
                    </a:p>
                  </a:txBody>
                  <a:tcPr marL="68580" marR="68580" marT="0" marB="0"/>
                </a:tc>
              </a:tr>
              <a:tr h="658950"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Понятие денег и их значение в повседневной жизни.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Основные функции денег (средство обмена, мера стоимости, средство сбережения).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Источники доходов семьи (зарплата родителей, пенсии, пособия и т.д.).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Основные статьи расходов семьи (продукты питания, коммунальные услуги, одежда, транспорт и др.).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Простейшие понятия экономии и планирования бюджета.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Значимость бережного отношения к деньгам и ресурсам.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Роль труда в получении дохода.</a:t>
                      </a: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Ценить деньги как результат труда.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Уметь планировать свои расходы и доходы.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Не тратить деньги бездумно, а думать о пользе покупок.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Экономия – это не жадность, а забота о будущем.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Важно делиться с другими и помогать тем, кто нуждается.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Бережливость – залог стабильности.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Быть ответственным за свои финансовые решения.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Уважать труд других людей и понимать, что деньги зарабатываются трудом.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Понимать важность сохранения ресурсов (экономии воды, электричества и пр.).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Выполнение простых Считать деньги и производить простые арифметические операции с ними.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Определять стоимость товаров и услуг.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Участвовать в планировании семейного бюджета (например, составлять список необходимых покупок).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Отличать потребности от желаний.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Делать выбор между разными товарами, основываясь на цене и качестве.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Использовать карманные деньги разумно (накопления, покупки, подарки).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Практиковать экономию ресурсов (воды, электроэнергии, бумаги и т.п.).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Осуществлять обмен вещами или услугами внутри класса/группы (бартерный обмен).</a:t>
                      </a:r>
                    </a:p>
                    <a:p>
                      <a:pPr indent="-127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Times New Roman"/>
                        </a:rPr>
                        <a:t>Подготавливаться к небольшим финансовым проектам (например, сбор средств на подарок однокласснику). 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21883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7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58773" y="3549447"/>
            <a:ext cx="5369669" cy="904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1155CC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97" y="3261650"/>
            <a:ext cx="518795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82347" y="3309140"/>
            <a:ext cx="1177452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1270"/>
            <a:r>
              <a:rPr lang="ru-RU" sz="2400" dirty="0">
                <a:latin typeface="Times New Roman"/>
                <a:ea typeface="Times New Roman"/>
              </a:rPr>
              <a:t>УМК «ВАКО» глава 5 «ОТКУДА В СЕМЬЕ БЕРУТСЯ ДЕНЬГИ», параграф 2 «Заработная плата», с. 12-17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 https://app-dev.моифинансы.рф/storage/22622/fg-uchebnik-2-3kl-part2.pdf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latin typeface="Times New Roman"/>
                <a:ea typeface="Times New Roman"/>
              </a:rPr>
              <a:t>УМК </a:t>
            </a:r>
            <a:r>
              <a:rPr lang="ru-RU" sz="2400" dirty="0">
                <a:latin typeface="Times New Roman"/>
                <a:ea typeface="Times New Roman"/>
              </a:rPr>
              <a:t>ИНТЕЛЛЕКТ-ЦЕНТР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«Из чего состоят доходы семьи»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С. 21-23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https://шурскол.рф/wp-content/uploads/2022/11/Практикум-нач.-классы.pdf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latin typeface="Times New Roman"/>
                <a:ea typeface="Times New Roman"/>
              </a:rPr>
              <a:t>Мультфильм </a:t>
            </a:r>
            <a:r>
              <a:rPr lang="ru-RU" sz="2400" dirty="0">
                <a:latin typeface="Times New Roman"/>
                <a:ea typeface="Times New Roman"/>
              </a:rPr>
              <a:t>«Богатый бобренок» Название серии №4 «Профессия в наших семьях. Роль Профессий». 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latin typeface="Times New Roman"/>
                <a:ea typeface="Times New Roman"/>
              </a:rPr>
              <a:t>https</a:t>
            </a:r>
            <a:r>
              <a:rPr lang="ru-RU" sz="2400" dirty="0">
                <a:latin typeface="Times New Roman"/>
                <a:ea typeface="Times New Roman"/>
              </a:rPr>
              <a:t>://bobrenok.oc3.ru/4/#scroll-marker__video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latin typeface="Times New Roman"/>
                <a:ea typeface="Times New Roman"/>
              </a:rPr>
              <a:t>Мультфильм </a:t>
            </a:r>
            <a:r>
              <a:rPr lang="ru-RU" sz="2400" dirty="0">
                <a:latin typeface="Times New Roman"/>
                <a:ea typeface="Times New Roman"/>
              </a:rPr>
              <a:t>«</a:t>
            </a:r>
            <a:r>
              <a:rPr lang="ru-RU" sz="2400" dirty="0" err="1">
                <a:latin typeface="Times New Roman"/>
                <a:ea typeface="Times New Roman"/>
              </a:rPr>
              <a:t>Чунга-Чанга</a:t>
            </a:r>
            <a:r>
              <a:rPr lang="ru-RU" sz="2400" dirty="0">
                <a:latin typeface="Times New Roman"/>
                <a:ea typeface="Times New Roman"/>
              </a:rPr>
              <a:t>» https://www.youtube.com/watch?v=jwg8NSx0qLc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r>
              <a:rPr lang="ru-RU" sz="2400" dirty="0" smtClean="0">
                <a:latin typeface="Times New Roman"/>
                <a:ea typeface="Times New Roman"/>
              </a:rPr>
              <a:t>https</a:t>
            </a:r>
            <a:r>
              <a:rPr lang="ru-RU" sz="2400" dirty="0">
                <a:latin typeface="Times New Roman"/>
                <a:ea typeface="Times New Roman"/>
              </a:rPr>
              <a:t>://bobrenok.oc3.ru/#scroll-marker__video ( 9 серия “ Что такое бизнес.”)</a:t>
            </a: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610611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0" y="1416027"/>
            <a:ext cx="18972213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3. ОБРАЗОВАТЕЛЬНЫЕ РЕСУРСЫ И ДИДАКТИЧЕСКИЕ </a:t>
            </a:r>
          </a:p>
          <a:p>
            <a:pPr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РАЗДАТОЧНЫЕ МАТЕРИАЛЫ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8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758773" y="3549447"/>
            <a:ext cx="5369669" cy="904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>
              <a:solidFill>
                <a:srgbClr val="1155CC"/>
              </a:solidFill>
              <a:latin typeface="Times New Roman"/>
            </a:endParaRPr>
          </a:p>
          <a:p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397" y="3261650"/>
            <a:ext cx="5187950" cy="2384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482348" y="3309140"/>
            <a:ext cx="4673330" cy="49952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8820" marR="717550" indent="363855" algn="ctr">
              <a:lnSpc>
                <a:spcPct val="101000"/>
              </a:lnSpc>
            </a:pPr>
            <a:r>
              <a:rPr lang="ru-RU" sz="1200" dirty="0">
                <a:latin typeface="Times New Roman"/>
                <a:ea typeface="Trebuchet MS"/>
              </a:rPr>
              <a:t>Одобрена решением федерального</a:t>
            </a:r>
            <a:r>
              <a:rPr lang="ru-RU" sz="1200" spc="5" dirty="0">
                <a:latin typeface="Times New Roman"/>
                <a:ea typeface="Trebuchet MS"/>
              </a:rPr>
              <a:t> </a:t>
            </a:r>
            <a:r>
              <a:rPr lang="ru-RU" sz="1200" dirty="0">
                <a:latin typeface="Times New Roman"/>
                <a:ea typeface="Trebuchet MS"/>
              </a:rPr>
              <a:t>учебно-методического</a:t>
            </a:r>
            <a:r>
              <a:rPr lang="ru-RU" sz="1200" spc="185" dirty="0">
                <a:latin typeface="Times New Roman"/>
                <a:ea typeface="Trebuchet MS"/>
              </a:rPr>
              <a:t> </a:t>
            </a:r>
            <a:r>
              <a:rPr lang="ru-RU" sz="1200" dirty="0">
                <a:latin typeface="Times New Roman"/>
                <a:ea typeface="Trebuchet MS"/>
              </a:rPr>
              <a:t>объединения</a:t>
            </a:r>
            <a:r>
              <a:rPr lang="ru-RU" sz="1200" spc="185" dirty="0">
                <a:latin typeface="Times New Roman"/>
                <a:ea typeface="Trebuchet MS"/>
              </a:rPr>
              <a:t> </a:t>
            </a:r>
            <a:r>
              <a:rPr lang="ru-RU" sz="1200" dirty="0">
                <a:latin typeface="Times New Roman"/>
                <a:ea typeface="Trebuchet MS"/>
              </a:rPr>
              <a:t>по</a:t>
            </a:r>
            <a:r>
              <a:rPr lang="ru-RU" sz="1200" spc="185" dirty="0">
                <a:latin typeface="Times New Roman"/>
                <a:ea typeface="Trebuchet MS"/>
              </a:rPr>
              <a:t> </a:t>
            </a:r>
            <a:r>
              <a:rPr lang="ru-RU" sz="1200" dirty="0">
                <a:latin typeface="Times New Roman"/>
                <a:ea typeface="Trebuchet MS"/>
              </a:rPr>
              <a:t>общему </a:t>
            </a:r>
            <a:r>
              <a:rPr lang="ru-RU" sz="1200" spc="-20" dirty="0">
                <a:latin typeface="Times New Roman"/>
                <a:ea typeface="Times New Roman"/>
              </a:rPr>
              <a:t>образованию </a:t>
            </a:r>
            <a:endParaRPr lang="ru-RU" sz="1200" dirty="0">
              <a:latin typeface="Times New Roman"/>
              <a:ea typeface="Times New Roman"/>
            </a:endParaRPr>
          </a:p>
          <a:p>
            <a:pPr marL="718820" marR="717550" indent="363855">
              <a:lnSpc>
                <a:spcPct val="101000"/>
              </a:lnSpc>
            </a:pPr>
            <a:r>
              <a:rPr lang="ru-RU" sz="1200" spc="-20" dirty="0">
                <a:latin typeface="Times New Roman"/>
                <a:ea typeface="Times New Roman"/>
              </a:rPr>
              <a:t>                    (Протокол</a:t>
            </a:r>
            <a:r>
              <a:rPr lang="ru-RU" sz="1200" spc="-40" dirty="0">
                <a:latin typeface="Times New Roman"/>
                <a:ea typeface="Times New Roman"/>
              </a:rPr>
              <a:t> </a:t>
            </a:r>
            <a:r>
              <a:rPr lang="ru-RU" sz="1200" spc="-15" dirty="0">
                <a:latin typeface="Times New Roman"/>
                <a:ea typeface="Times New Roman"/>
              </a:rPr>
              <a:t>5/21</a:t>
            </a:r>
            <a:r>
              <a:rPr lang="ru-RU" sz="1200" spc="-40" dirty="0">
                <a:latin typeface="Times New Roman"/>
                <a:ea typeface="Times New Roman"/>
              </a:rPr>
              <a:t> </a:t>
            </a:r>
            <a:r>
              <a:rPr lang="ru-RU" sz="1200" spc="-15" dirty="0">
                <a:latin typeface="Times New Roman"/>
                <a:ea typeface="Times New Roman"/>
              </a:rPr>
              <a:t>от</a:t>
            </a:r>
            <a:r>
              <a:rPr lang="ru-RU" sz="1200" spc="-40" dirty="0">
                <a:latin typeface="Times New Roman"/>
                <a:ea typeface="Times New Roman"/>
              </a:rPr>
              <a:t> </a:t>
            </a:r>
            <a:r>
              <a:rPr lang="ru-RU" sz="1200" spc="-15" dirty="0">
                <a:latin typeface="Times New Roman"/>
                <a:ea typeface="Times New Roman"/>
              </a:rPr>
              <a:t>19.11.2021</a:t>
            </a:r>
            <a:r>
              <a:rPr lang="ru-RU" sz="1200" spc="-45" dirty="0">
                <a:latin typeface="Times New Roman"/>
                <a:ea typeface="Times New Roman"/>
              </a:rPr>
              <a:t> </a:t>
            </a:r>
            <a:r>
              <a:rPr lang="ru-RU" sz="1200" spc="-15" dirty="0">
                <a:latin typeface="Times New Roman"/>
                <a:ea typeface="Times New Roman"/>
              </a:rPr>
              <a:t>г.)</a:t>
            </a:r>
            <a:endParaRPr lang="ru-RU" sz="1200" dirty="0">
              <a:latin typeface="Times New Roman"/>
              <a:ea typeface="Times New Roman"/>
            </a:endParaRPr>
          </a:p>
          <a:p>
            <a:pPr marL="191770" indent="448945" algn="ctr"/>
            <a:r>
              <a:rPr lang="ru-RU" sz="1200" dirty="0">
                <a:latin typeface="Times New Roman"/>
                <a:ea typeface="Times New Roman"/>
              </a:rPr>
              <a:t> </a:t>
            </a:r>
          </a:p>
          <a:p>
            <a:pPr marL="191770" indent="448945"/>
            <a:r>
              <a:rPr lang="ru-RU" sz="1200" dirty="0">
                <a:latin typeface="Times New Roman"/>
                <a:ea typeface="Times New Roman"/>
              </a:rPr>
              <a:t> </a:t>
            </a:r>
          </a:p>
          <a:p>
            <a:pPr marL="191770" indent="448945"/>
            <a:r>
              <a:rPr lang="ru-RU" sz="1200" dirty="0">
                <a:latin typeface="Times New Roman"/>
                <a:ea typeface="Times New Roman"/>
              </a:rPr>
              <a:t> </a:t>
            </a:r>
          </a:p>
          <a:p>
            <a:pPr marL="191770" indent="448945">
              <a:spcBef>
                <a:spcPts val="30"/>
              </a:spcBef>
            </a:pPr>
            <a:r>
              <a:rPr lang="ru-RU" sz="1200" dirty="0">
                <a:latin typeface="Times New Roman"/>
                <a:ea typeface="Times New Roman"/>
              </a:rPr>
              <a:t> </a:t>
            </a:r>
          </a:p>
          <a:p>
            <a:pPr marL="1607820" marR="1108710" indent="635" algn="ctr">
              <a:lnSpc>
                <a:spcPct val="115000"/>
              </a:lnSpc>
              <a:spcBef>
                <a:spcPts val="35"/>
              </a:spcBef>
            </a:pPr>
            <a:r>
              <a:rPr lang="ru-RU" sz="1200" b="1" dirty="0">
                <a:ea typeface="Times New Roman"/>
                <a:cs typeface="Times New Roman"/>
              </a:rPr>
              <a:t>ПРИМЕРНАЯ</a:t>
            </a:r>
            <a:r>
              <a:rPr lang="ru-RU" sz="1200" b="1" spc="25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РАБОЧАЯ</a:t>
            </a:r>
            <a:r>
              <a:rPr lang="ru-RU" sz="1200" b="1" spc="25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ПРОГРАММА</a:t>
            </a:r>
            <a:r>
              <a:rPr lang="ru-RU" sz="1200" b="1" spc="5" dirty="0">
                <a:ea typeface="Times New Roman"/>
                <a:cs typeface="Times New Roman"/>
              </a:rPr>
              <a:t> </a:t>
            </a:r>
            <a:r>
              <a:rPr lang="ru-RU" sz="1200" b="1" spc="-5" dirty="0">
                <a:ea typeface="Times New Roman"/>
                <a:cs typeface="Times New Roman"/>
              </a:rPr>
              <a:t>УЧЕБНОГО</a:t>
            </a:r>
            <a:r>
              <a:rPr lang="ru-RU" sz="1200" b="1" spc="-75" dirty="0">
                <a:ea typeface="Times New Roman"/>
                <a:cs typeface="Times New Roman"/>
              </a:rPr>
              <a:t> </a:t>
            </a:r>
            <a:r>
              <a:rPr lang="ru-RU" sz="1200" b="1" spc="-5" dirty="0">
                <a:ea typeface="Times New Roman"/>
                <a:cs typeface="Times New Roman"/>
              </a:rPr>
              <a:t>КУРСА</a:t>
            </a:r>
            <a:r>
              <a:rPr lang="ru-RU" sz="1200" b="1" spc="-90" dirty="0">
                <a:ea typeface="Times New Roman"/>
                <a:cs typeface="Times New Roman"/>
              </a:rPr>
              <a:t> </a:t>
            </a:r>
            <a:r>
              <a:rPr lang="ru-RU" sz="1200" b="1" spc="-5" dirty="0">
                <a:ea typeface="Times New Roman"/>
                <a:cs typeface="Times New Roman"/>
              </a:rPr>
              <a:t>«ОБЩЕСТВОЗНАНИЕ</a:t>
            </a:r>
            <a:endParaRPr lang="ru-RU" sz="1200" b="1" dirty="0">
              <a:latin typeface="Times New Roman"/>
              <a:ea typeface="Times New Roman"/>
            </a:endParaRPr>
          </a:p>
          <a:p>
            <a:pPr marL="636270" marR="141605" algn="ctr">
              <a:lnSpc>
                <a:spcPct val="115000"/>
              </a:lnSpc>
            </a:pPr>
            <a:r>
              <a:rPr lang="ru-RU" sz="1200" b="1" dirty="0">
                <a:ea typeface="Times New Roman"/>
                <a:cs typeface="Times New Roman"/>
              </a:rPr>
              <a:t>И</a:t>
            </a:r>
            <a:r>
              <a:rPr lang="ru-RU" sz="1200" b="1" spc="-25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ЕСТЕСТВОЗНАНИЕ</a:t>
            </a:r>
            <a:r>
              <a:rPr lang="ru-RU" sz="1200" b="1" spc="-3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(ОКРУЖАЮЩИЙ</a:t>
            </a:r>
            <a:r>
              <a:rPr lang="ru-RU" sz="1200" b="1" spc="-3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МИР).</a:t>
            </a:r>
            <a:endParaRPr lang="ru-RU" sz="1200" dirty="0">
              <a:latin typeface="Times New Roman"/>
              <a:ea typeface="Times New Roman"/>
            </a:endParaRPr>
          </a:p>
          <a:p>
            <a:pPr marL="636270" marR="141605" algn="ctr">
              <a:lnSpc>
                <a:spcPct val="115000"/>
              </a:lnSpc>
              <a:spcBef>
                <a:spcPts val="35"/>
              </a:spcBef>
            </a:pPr>
            <a:r>
              <a:rPr lang="ru-RU" sz="1200" b="1" dirty="0">
                <a:ea typeface="Times New Roman"/>
                <a:cs typeface="Times New Roman"/>
              </a:rPr>
              <a:t>СЕКРЕТЫ</a:t>
            </a:r>
            <a:r>
              <a:rPr lang="ru-RU" sz="1200" b="1" spc="-9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ФИНАНСОВОЙ</a:t>
            </a:r>
            <a:r>
              <a:rPr lang="ru-RU" sz="1200" b="1" spc="-85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ГРАМОТЫ»</a:t>
            </a:r>
            <a:endParaRPr lang="ru-RU" sz="1200" b="1" dirty="0">
              <a:latin typeface="Times New Roman"/>
              <a:ea typeface="Times New Roman"/>
            </a:endParaRPr>
          </a:p>
          <a:p>
            <a:pPr marL="636270" marR="137160" algn="ctr">
              <a:lnSpc>
                <a:spcPct val="115000"/>
              </a:lnSpc>
            </a:pPr>
            <a:r>
              <a:rPr lang="ru-RU" sz="1200" b="1" dirty="0">
                <a:ea typeface="Times New Roman"/>
                <a:cs typeface="Times New Roman"/>
              </a:rPr>
              <a:t>ДЛЯ</a:t>
            </a:r>
            <a:r>
              <a:rPr lang="ru-RU" sz="1200" b="1" spc="-4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ОБРАЗОВАТЕЛЬНЫХ</a:t>
            </a:r>
            <a:r>
              <a:rPr lang="ru-RU" sz="1200" b="1" spc="-4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ОРГАНИЗАЦИЙ,</a:t>
            </a:r>
            <a:r>
              <a:rPr lang="ru-RU" sz="1200" b="1" spc="-3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РЕАЛИЗУЮЩИХ</a:t>
            </a:r>
            <a:r>
              <a:rPr lang="ru-RU" sz="1200" b="1" spc="-37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ПРОГРАММЫ</a:t>
            </a:r>
            <a:r>
              <a:rPr lang="ru-RU" sz="1200" b="1" spc="3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НАЧАЛЬНОГО</a:t>
            </a:r>
            <a:r>
              <a:rPr lang="ru-RU" sz="1200" b="1" spc="3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ОБЩЕГО</a:t>
            </a:r>
            <a:r>
              <a:rPr lang="ru-RU" sz="1200" b="1" spc="20" dirty="0">
                <a:ea typeface="Times New Roman"/>
                <a:cs typeface="Times New Roman"/>
              </a:rPr>
              <a:t> </a:t>
            </a:r>
            <a:r>
              <a:rPr lang="ru-RU" sz="1200" b="1" dirty="0">
                <a:ea typeface="Times New Roman"/>
                <a:cs typeface="Times New Roman"/>
              </a:rPr>
              <a:t>ОБРАЗОВАНИЯ</a:t>
            </a:r>
            <a:endParaRPr lang="ru-RU" sz="1200" dirty="0">
              <a:latin typeface="Times New Roman"/>
              <a:ea typeface="Times New Roman"/>
            </a:endParaRPr>
          </a:p>
          <a:p>
            <a:pPr marL="191770" indent="448945"/>
            <a:r>
              <a:rPr lang="ru-RU" sz="1200" b="1" dirty="0">
                <a:ea typeface="Times New Roman"/>
                <a:cs typeface="Times New Roman"/>
              </a:rPr>
              <a:t> </a:t>
            </a:r>
            <a:endParaRPr lang="ru-RU" sz="1200" dirty="0">
              <a:latin typeface="Times New Roman"/>
              <a:ea typeface="Times New Roman"/>
            </a:endParaRPr>
          </a:p>
          <a:p>
            <a:pPr marL="191770" indent="448945"/>
            <a:r>
              <a:rPr lang="ru-RU" sz="1200" b="1" dirty="0">
                <a:ea typeface="Times New Roman"/>
                <a:cs typeface="Times New Roman"/>
              </a:rPr>
              <a:t> </a:t>
            </a:r>
            <a:endParaRPr lang="ru-RU" sz="1200" dirty="0">
              <a:latin typeface="Times New Roman"/>
              <a:ea typeface="Times New Roman"/>
            </a:endParaRPr>
          </a:p>
          <a:p>
            <a:pPr marL="191770" indent="448945"/>
            <a:r>
              <a:rPr lang="ru-RU" sz="1200" b="1" dirty="0">
                <a:ea typeface="Times New Roman"/>
                <a:cs typeface="Times New Roman"/>
              </a:rPr>
              <a:t> </a:t>
            </a:r>
            <a:endParaRPr lang="ru-RU" sz="1200" dirty="0">
              <a:latin typeface="Times New Roman"/>
              <a:ea typeface="Times New Roman"/>
            </a:endParaRPr>
          </a:p>
          <a:p>
            <a:pPr marL="191770" indent="448945" algn="ctr"/>
            <a:r>
              <a:rPr lang="ru-RU" sz="1200" b="1" dirty="0">
                <a:ea typeface="Times New Roman"/>
                <a:cs typeface="Times New Roman"/>
              </a:rPr>
              <a:t> </a:t>
            </a:r>
            <a:r>
              <a:rPr lang="ru-RU" sz="1200" b="1" dirty="0" smtClean="0">
                <a:ea typeface="Times New Roman"/>
                <a:cs typeface="Times New Roman"/>
              </a:rPr>
              <a:t> 2022</a:t>
            </a:r>
            <a:endParaRPr lang="ru-RU" sz="1200" dirty="0">
              <a:latin typeface="Times New Roman"/>
              <a:ea typeface="Times New Roman"/>
            </a:endParaRPr>
          </a:p>
          <a:p>
            <a:pPr indent="-1270"/>
            <a:r>
              <a:rPr lang="ru-RU" sz="2400" dirty="0">
                <a:latin typeface="Times New Roman"/>
                <a:ea typeface="Times New Roman"/>
              </a:rPr>
              <a:t> </a:t>
            </a:r>
            <a:endParaRPr lang="ru-RU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28051" y="3964767"/>
            <a:ext cx="5817140" cy="390427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tx1"/>
                </a:solidFill>
                <a:latin typeface="GolosText"/>
                <a:hlinkClick r:id="rId6"/>
              </a:rPr>
              <a:t>Приказ Министерства образования, науки и молодежи Республики Крым от 17.03.2022 №1057/01-14 О использовании в работе учебных материалов в системе учебных курсов «Финансовая грамотность» в учебном процессе и во внеурочной деятельности, а также в дополнительном образовании обучающихся с 01.09.2022г</a:t>
            </a:r>
            <a:r>
              <a:rPr lang="ru-RU" dirty="0" smtClean="0">
                <a:solidFill>
                  <a:schemeClr val="tx1"/>
                </a:solidFill>
                <a:latin typeface="GolosText"/>
                <a:hlinkClick r:id="rId6"/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166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3"/>
          <p:cNvSpPr txBox="1"/>
          <p:nvPr/>
        </p:nvSpPr>
        <p:spPr>
          <a:xfrm>
            <a:off x="326424" y="1416027"/>
            <a:ext cx="18645789" cy="1251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spAutoFit/>
          </a:bodyPr>
          <a:lstStyle/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4. МЕТОДИЧЕСКИЙ ИНСТРУМЕНТАРИЙ </a:t>
            </a:r>
          </a:p>
          <a:p>
            <a:pPr lvl="0" algn="ctr"/>
            <a:r>
              <a:rPr lang="ru-RU" sz="3600" b="1" dirty="0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rPr>
              <a:t>(образовательные технологии, методы и ресурсы)</a:t>
            </a:r>
          </a:p>
        </p:txBody>
      </p:sp>
      <p:sp>
        <p:nvSpPr>
          <p:cNvPr id="107" name="Google Shape;107;p3"/>
          <p:cNvSpPr txBox="1">
            <a:spLocks noGrp="1"/>
          </p:cNvSpPr>
          <p:nvPr>
            <p:ph type="sldNum" idx="4294967295"/>
          </p:nvPr>
        </p:nvSpPr>
        <p:spPr>
          <a:xfrm>
            <a:off x="18199100" y="10063163"/>
            <a:ext cx="773113" cy="473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42534" tIns="71248" rIns="142534" bIns="71248" anchor="t" anchorCtr="0">
            <a:noAutofit/>
          </a:bodyPr>
          <a:lstStyle/>
          <a:p>
            <a:fld id="{00000000-1234-1234-1234-123412341234}" type="slidenum">
              <a:rPr lang="ru-RU" b="1">
                <a:solidFill>
                  <a:schemeClr val="bg1"/>
                </a:solidFill>
                <a:latin typeface="Proxima Nova Rg" panose="02000506030000020004" pitchFamily="2" charset="0"/>
              </a:rPr>
              <a:pPr/>
              <a:t>9</a:t>
            </a:fld>
            <a:endParaRPr b="1" dirty="0">
              <a:solidFill>
                <a:schemeClr val="bg1"/>
              </a:solidFill>
              <a:latin typeface="Proxima Nova Rg" panose="02000506030000020004" pitchFamily="2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871" y="303868"/>
            <a:ext cx="6983566" cy="594204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9871220"/>
              </p:ext>
            </p:extLst>
          </p:nvPr>
        </p:nvGraphicFramePr>
        <p:xfrm>
          <a:off x="2704289" y="2918297"/>
          <a:ext cx="5642043" cy="6089515"/>
        </p:xfrm>
        <a:graphic>
          <a:graphicData uri="http://schemas.openxmlformats.org/drawingml/2006/table">
            <a:tbl>
              <a:tblPr bandRow="1"/>
              <a:tblGrid>
                <a:gridCol w="5642043"/>
              </a:tblGrid>
              <a:tr h="6089515">
                <a:tc>
                  <a:txBody>
                    <a:bodyPr/>
                    <a:lstStyle/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-технология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критического мышления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технология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коллективной работы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ИКТ-технология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, технология сотрудничества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элементы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проблемного обучения.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Методы и приёмы :решение учебных задач, представление наглядного материала, мультипликационного учебного фильма </a:t>
                      </a: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совместная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деятельность, </a:t>
                      </a:r>
                      <a:endParaRPr lang="ru-RU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эвристическая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беседа, </a:t>
                      </a:r>
                      <a:endParaRPr lang="ru-RU" sz="2400" dirty="0" smtClean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indent="-127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effectLst/>
                          <a:latin typeface="Times New Roman"/>
                          <a:ea typeface="Times New Roman"/>
                        </a:rPr>
                        <a:t>создание </a:t>
                      </a:r>
                      <a:r>
                        <a:rPr lang="ru-RU" sz="2400" dirty="0">
                          <a:effectLst/>
                          <a:latin typeface="Times New Roman"/>
                          <a:ea typeface="Times New Roman"/>
                        </a:rPr>
                        <a:t>ситуации успеха.</a:t>
                      </a: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9834" y="2926674"/>
            <a:ext cx="5520413" cy="5283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114904"/>
      </p:ext>
    </p:extLst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2193</Words>
  <Application>Microsoft Office PowerPoint</Application>
  <PresentationFormat>Произвольный</PresentationFormat>
  <Paragraphs>327</Paragraphs>
  <Slides>18</Slides>
  <Notes>18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Proxima Nova</vt:lpstr>
      <vt:lpstr>Trebuchet MS</vt:lpstr>
      <vt:lpstr>Calibri</vt:lpstr>
      <vt:lpstr>Proxima Nova Rg</vt:lpstr>
      <vt:lpstr>GolosText</vt:lpstr>
      <vt:lpstr>Times New Roman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Торичко Роман Анатольевич</dc:creator>
  <cp:lastModifiedBy>user</cp:lastModifiedBy>
  <cp:revision>37</cp:revision>
  <dcterms:created xsi:type="dcterms:W3CDTF">2003-02-28T13:27:04Z</dcterms:created>
  <dcterms:modified xsi:type="dcterms:W3CDTF">2024-12-28T04:51:10Z</dcterms:modified>
</cp:coreProperties>
</file>