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416" r:id="rId3"/>
    <p:sldId id="258" r:id="rId4"/>
    <p:sldId id="417" r:id="rId5"/>
    <p:sldId id="431" r:id="rId6"/>
    <p:sldId id="432" r:id="rId7"/>
    <p:sldId id="418" r:id="rId8"/>
    <p:sldId id="434" r:id="rId9"/>
    <p:sldId id="433" r:id="rId10"/>
    <p:sldId id="435" r:id="rId11"/>
    <p:sldId id="419" r:id="rId12"/>
    <p:sldId id="437" r:id="rId13"/>
    <p:sldId id="421" r:id="rId14"/>
    <p:sldId id="436" r:id="rId15"/>
    <p:sldId id="422" r:id="rId16"/>
    <p:sldId id="438" r:id="rId17"/>
    <p:sldId id="424" r:id="rId18"/>
    <p:sldId id="439" r:id="rId19"/>
    <p:sldId id="426" r:id="rId20"/>
    <p:sldId id="430" r:id="rId21"/>
    <p:sldId id="429" r:id="rId22"/>
    <p:sldId id="425" r:id="rId23"/>
    <p:sldId id="260" r:id="rId24"/>
  </p:sldIdLst>
  <p:sldSz cx="18972213" cy="10691813"/>
  <p:notesSz cx="6858000" cy="9144000"/>
  <p:embeddedFontLst>
    <p:embeddedFont>
      <p:font typeface="Times" panose="02020603050405020304" pitchFamily="18" charset="0"/>
      <p:regular r:id="rId26"/>
      <p:bold r:id="rId27"/>
      <p:italic r:id="rId28"/>
      <p:boldItalic r:id="rId29"/>
    </p:embeddedFont>
    <p:embeddedFont>
      <p:font typeface="Arial Black" panose="020B0A04020102020204" pitchFamily="34" charset="0"/>
      <p:bold r:id="rId30"/>
    </p:embeddedFont>
    <p:embeddedFont>
      <p:font typeface="Calibri" panose="020F0502020204030204" pitchFamily="3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509F"/>
    <a:srgbClr val="F07D00"/>
    <a:srgbClr val="E61859"/>
    <a:srgbClr val="26B7BC"/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>
        <p:scale>
          <a:sx n="60" d="100"/>
          <a:sy n="60" d="100"/>
        </p:scale>
        <p:origin x="438" y="-300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28582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819861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286710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316090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280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631724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06406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079070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9562540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2770875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89272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95471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66832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655883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8305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00375" y="3854247"/>
            <a:ext cx="12973050" cy="22367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2800" dirty="0">
                <a:solidFill>
                  <a:srgbClr val="01509F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</a:t>
            </a:r>
          </a:p>
          <a:p>
            <a:pPr lvl="0" algn="ctr"/>
            <a:r>
              <a:rPr lang="ru-RU" sz="3600" b="1" dirty="0">
                <a:solidFill>
                  <a:srgbClr val="01509F"/>
                </a:solidFill>
                <a:latin typeface="Arial Black" panose="020B0A04020102020204" pitchFamily="34" charset="0"/>
                <a:ea typeface="Proxima Nova"/>
                <a:cs typeface="Proxima Nova"/>
                <a:sym typeface="Proxima Nova"/>
              </a:rPr>
              <a:t>«ФИНАНСОВАЯ КУЛЬТУРА </a:t>
            </a:r>
            <a:br>
              <a:rPr lang="ru-RU" sz="3600" b="1" dirty="0">
                <a:solidFill>
                  <a:srgbClr val="01509F"/>
                </a:solidFill>
                <a:latin typeface="Arial Black" panose="020B0A04020102020204" pitchFamily="34" charset="0"/>
                <a:ea typeface="Proxima Nova"/>
                <a:cs typeface="Proxima Nova"/>
                <a:sym typeface="Proxima Nova"/>
              </a:rPr>
            </a:br>
            <a:r>
              <a:rPr lang="ru-RU" sz="3600" b="1" dirty="0">
                <a:solidFill>
                  <a:srgbClr val="01509F"/>
                </a:solidFill>
                <a:latin typeface="Arial Black" panose="020B0A04020102020204" pitchFamily="34" charset="0"/>
                <a:ea typeface="Proxima Nova"/>
                <a:cs typeface="Proxima Nova"/>
                <a:sym typeface="Proxima Nova"/>
              </a:rPr>
              <a:t>В ОБЩЕОБРАЗОВАТЕЛЬНОЙ ОРГАНИЗАЦИИ: СОВРЕМЕННЫЕ ТЕХНОЛОГИИ УПРАВЛЕНИЯ»</a:t>
            </a:r>
            <a:endParaRPr lang="ru-RU" sz="3600" dirty="0">
              <a:solidFill>
                <a:srgbClr val="01509F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5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C0E394CE-5D0B-4537-8FEF-623C6A67950B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b="1" cap="all" dirty="0">
                <a:solidFill>
                  <a:srgbClr val="E61859"/>
                </a:solidFill>
                <a:latin typeface="Arial Black" panose="020B0A04020102020204" pitchFamily="34" charset="0"/>
              </a:rPr>
              <a:t>Маршрутный лист (внутренний контур)</a:t>
            </a:r>
            <a:endParaRPr lang="en-US" sz="1800" b="1" cap="all" dirty="0">
              <a:solidFill>
                <a:srgbClr val="E61859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32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 урочной деятельности»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DEDA00B-D67B-4CCC-99F8-AC86BB76916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68000" y="1999491"/>
          <a:ext cx="18000000" cy="872109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099953">
                  <a:extLst>
                    <a:ext uri="{9D8B030D-6E8A-4147-A177-3AD203B41FA5}">
                      <a16:colId xmlns:a16="http://schemas.microsoft.com/office/drawing/2014/main" val="4210131332"/>
                    </a:ext>
                  </a:extLst>
                </a:gridCol>
                <a:gridCol w="1021976">
                  <a:extLst>
                    <a:ext uri="{9D8B030D-6E8A-4147-A177-3AD203B41FA5}">
                      <a16:colId xmlns:a16="http://schemas.microsoft.com/office/drawing/2014/main" val="1836383298"/>
                    </a:ext>
                  </a:extLst>
                </a:gridCol>
                <a:gridCol w="13878071">
                  <a:extLst>
                    <a:ext uri="{9D8B030D-6E8A-4147-A177-3AD203B41FA5}">
                      <a16:colId xmlns:a16="http://schemas.microsoft.com/office/drawing/2014/main" val="1679779338"/>
                    </a:ext>
                  </a:extLst>
                </a:gridCol>
              </a:tblGrid>
              <a:tr h="535810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4. Кадровые условия включения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Факт: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 укомплектована педагогическими, административными работниками. Педагогический коллектив по возрастному составу благоприятен для внедрения системы наставничества. Педагоги мотивированы на включение в инновационные проекты, на участие в конкурсах профессионального мастерства, на развитие талантов школьников.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219626"/>
                  </a:ext>
                </a:extLst>
              </a:tr>
              <a:tr h="5358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План: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Формирование межпредметного методического объединения учителей, внедряющих содержание по ФГ в учебные предметы.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Привлечение преподавателей экономических вузов, для ведения курсов по ФГ, наставничества в реализации проектов по ФГ.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Повышение уровня квалификации учителей с целью преподавания предметов, изучаемых на углубленном уровне. 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Курсы повышения квалификации по ФГ для учителей-предметников, администрации. 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Введение повышающего коэффициента оплаты труда педагогов, реализующих проект по развитию ФГ.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критерия о материальном стимулировании педагогов, показывающих высокие достижения в конкурсах олимпиадах, конференциях по ФГ.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стажировок для учителей по обмену опытом в других ОО, или организация стажировки на базе ОО.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7478469"/>
                  </a:ext>
                </a:extLst>
              </a:tr>
              <a:tr h="535810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5. Необходимы ресурсы (материально-технические, информационные и т.д.)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Факт: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  <a:tab pos="44958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 расположена в комплексе, состоящем из 3-х современных зданий, имеется высокоскоростной интернет, предусмотрены зонированные аудитории для проведения интерактивных занятий. Функционируют «Точка роста» и «Центр детских инициатив». ОО оснащена необходимым учебным оборудованием, учебной литературой.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6018392"/>
                  </a:ext>
                </a:extLst>
              </a:tr>
              <a:tr h="5358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План: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Материально-технические ресурсы: 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оснащение лекционной аудитории с набором индивидуальных планшетов для индивидуальной работы с ЦОР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оснащение игровых зон с тематикой по ФГ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оформление учебный аудиторий и рекреаций в стилистике ФГ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приобретение учебных пособий, демонстрационных пособий, настольных игр финансового характера.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Информационные ресурсы: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создание каталога ЦОР федеральных и региональных порталов по ФГ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создание облачного банка разработок учителей школы (разработки уроков, презентации, тесты, игры,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квизы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3949226"/>
                  </a:ext>
                </a:extLst>
              </a:tr>
              <a:tr h="535810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6. Событие, подтверждающее реализацию направления (планируемое или уже проведенное)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Факт: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Открытые уроки внутри ОО по ФГ.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6959798"/>
                  </a:ext>
                </a:extLst>
              </a:tr>
              <a:tr h="5358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План: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Открытые уроки по ФГ на уровне района, города.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совместных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on-line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уроков с ОО, реализующими программу по ФГ в городе или в других регионах.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Учебный день финансовой грамотности – все учебные занятия включат содержание по ФГ.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12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466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6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5730B0C1-9EF8-447D-AD69-F09ACBBCFBD0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E61859"/>
                </a:solidFill>
                <a:latin typeface="Arial Black" panose="020B0A04020102020204" pitchFamily="34" charset="0"/>
              </a:rPr>
              <a:t>Маршрутный лист (внутренний контур)</a:t>
            </a:r>
            <a:endParaRPr lang="en-US" sz="1800" cap="all" dirty="0">
              <a:solidFill>
                <a:srgbClr val="E61859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32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во внеурочной деятельности»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F1E66E4-E220-48C2-87F3-9D7221822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480272"/>
              </p:ext>
            </p:extLst>
          </p:nvPr>
        </p:nvGraphicFramePr>
        <p:xfrm>
          <a:off x="468000" y="2416651"/>
          <a:ext cx="18000001" cy="7145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27800">
                  <a:extLst>
                    <a:ext uri="{9D8B030D-6E8A-4147-A177-3AD203B41FA5}">
                      <a16:colId xmlns:a16="http://schemas.microsoft.com/office/drawing/2014/main" val="3526055488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156883515"/>
                    </a:ext>
                  </a:extLst>
                </a:gridCol>
                <a:gridCol w="13118761">
                  <a:extLst>
                    <a:ext uri="{9D8B030D-6E8A-4147-A177-3AD203B41FA5}">
                      <a16:colId xmlns:a16="http://schemas.microsoft.com/office/drawing/2014/main" val="2843321319"/>
                    </a:ext>
                  </a:extLst>
                </a:gridCol>
              </a:tblGrid>
              <a:tr h="937706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1. Способы реализации ФГ во внеурочной деятельности (курсы: функциональная грамотность, финансовая грамотность и др.) с примерами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Курсы по функциональной грамотности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Мастер-классы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Игровые тренинги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Пример: Мастер-класс «Как открыть свой бизнес», где учащиеся разрабатывают бизнес-планы и представляют их жюри.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Пример: Проведение курса «Финансовая грамотность для подростков», где обучают основам составления бюджета, ведения учета доходов и расходов.</a:t>
                      </a:r>
                      <a:endParaRPr lang="ru-RU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272756"/>
                  </a:ext>
                </a:extLst>
              </a:tr>
              <a:tr h="937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Определение целей и задач. Разработка программы курсов. Организация курсов и занятий. Мониторинг и оценка результатов. • Проведение опросов и тестов для оценки уровня знаний до и после курсов.  • Анализ участия учащихся в мероприятиях и их активности.</a:t>
                      </a:r>
                      <a:b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</a:br>
                      <a:endParaRPr lang="ru-RU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0671605"/>
                  </a:ext>
                </a:extLst>
              </a:tr>
              <a:tr h="937706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2. Административное регулирование включения (нормативное закрепление, утверждение у учредителя, в рамках какой ФРП, ПРП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Программа была представлена учредителю в мае и получила одобрение. В результате, финансирование мероприятий было включено в бюджет на следующий учебный год.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Проект был успешно интегрирован в региональную программу в июне, что позволило получить дополнительное финансирование и ресурсы для реализации мероприятий.</a:t>
                      </a:r>
                      <a:endParaRPr lang="ru-RU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700051"/>
                  </a:ext>
                </a:extLst>
              </a:tr>
              <a:tr h="9377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Организовать 3 мастер-класса по финансовой грамотности с участием специалистов из местных банков.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Организовать конкурс на лучший проект по финансовой грамотности среди учащихся с призами для победителей.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Разработать и утвердить локальный акт, регламентирующий внедрение программы по финансовой грамотности в учебный процесс.</a:t>
                      </a:r>
                      <a:endParaRPr lang="ru-RU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0488905"/>
                  </a:ext>
                </a:extLst>
              </a:tr>
              <a:tr h="443116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3. Кадровые условия включения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 результате отбора были выбраны три педагога с опытом работы в области экономики и финансов, прошедшие дополнительное обучение по программе финансовой грамотности.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 июле было проведено обучение для всех педагогов, в результате которого они получили сертификаты о повышении квалификации по финансовой грамотности. Роли были четко распределены: один педагог отвечает за теоретические занятия, другой — за практические семинары, а третий — за организацию мероприятий и взаимодействие с родителями.</a:t>
                      </a:r>
                      <a:b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</a:br>
                      <a:endParaRPr lang="ru-RU" sz="1800" b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526476"/>
                  </a:ext>
                </a:extLst>
              </a:tr>
              <a:tr h="4431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Определить требования к квалификации педагогов, которые будут вести занятия по финансовой грамотности, включая наличие специальных знаний и опыта работы в данной области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Организовать курсы повышения квалификации для педагогов, чтобы они могли эффективно обучать учащихся основам финансовой грамотности.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Определить роли и обязанности каждого педагога в рамках программы по финансовой грамотности, включая распределение тем и форматов занятий.</a:t>
                      </a: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99897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6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5730B0C1-9EF8-447D-AD69-F09ACBBCFBD0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E61859"/>
                </a:solidFill>
                <a:latin typeface="Arial Black" panose="020B0A04020102020204" pitchFamily="34" charset="0"/>
              </a:rPr>
              <a:t>Маршрутный лист (внутренний контур)</a:t>
            </a:r>
            <a:endParaRPr lang="en-US" sz="1800" cap="all" dirty="0">
              <a:solidFill>
                <a:srgbClr val="E61859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32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во внеурочной деятельности»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F1E66E4-E220-48C2-87F3-9D72218228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794961"/>
              </p:ext>
            </p:extLst>
          </p:nvPr>
        </p:nvGraphicFramePr>
        <p:xfrm>
          <a:off x="468000" y="2775239"/>
          <a:ext cx="18000001" cy="47013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27800">
                  <a:extLst>
                    <a:ext uri="{9D8B030D-6E8A-4147-A177-3AD203B41FA5}">
                      <a16:colId xmlns:a16="http://schemas.microsoft.com/office/drawing/2014/main" val="3526055488"/>
                    </a:ext>
                  </a:extLst>
                </a:gridCol>
                <a:gridCol w="853440">
                  <a:extLst>
                    <a:ext uri="{9D8B030D-6E8A-4147-A177-3AD203B41FA5}">
                      <a16:colId xmlns:a16="http://schemas.microsoft.com/office/drawing/2014/main" val="156883515"/>
                    </a:ext>
                  </a:extLst>
                </a:gridCol>
                <a:gridCol w="13118761">
                  <a:extLst>
                    <a:ext uri="{9D8B030D-6E8A-4147-A177-3AD203B41FA5}">
                      <a16:colId xmlns:a16="http://schemas.microsoft.com/office/drawing/2014/main" val="2843321319"/>
                    </a:ext>
                  </a:extLst>
                </a:gridCol>
              </a:tblGrid>
              <a:tr h="758669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4. Необходимы ресурсы (финансовые, материально-технические, информационные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Бюджет был утвержден в мае и составил 200,000 рублей, что позволило закупить учебные пособия и провести два семинара для педагогов.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 сентябре были приобретены 5 новых компьютеров и проектор для кабинета, что улучшило качество проведения занятий и презентаций.</a:t>
                      </a: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8106525"/>
                  </a:ext>
                </a:extLst>
              </a:tr>
              <a:tr h="7586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Определить бюджет для реализации программы по финансовой грамотности, включая расходы на учебные материалы, проведение мероприятий и оплату труда специалистов.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Обеспечить наличие необходимого оборудования (компьютеры, проекторы, интерактивные доски) для проведения занятий по финансовой грамотности.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082426"/>
                  </a:ext>
                </a:extLst>
              </a:tr>
              <a:tr h="758669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5. Событие, подтверждающее реализацию направления (планируемое или уже проведенное)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Семинар состоялся 15 октября 2024 года в актовом зале школы. Темами обсуждения стали основы личных финансов, управление бюджетом и инвестиции. Приглашены два эксперта из местного банка.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 семинаре приняло участие 65 учащихся, что превысило ожидаемое количество. Объявления и информационные встречи в классах способствовали высокому интересу.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Анкетирование прошло успешно, и 85% участников отметили, что семинар был полезен и интересен. Большинство выразило желание продолжить изучение темы финансовой грамотности.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348746"/>
                  </a:ext>
                </a:extLst>
              </a:tr>
              <a:tr h="14666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Запланировать семинар по финансовой грамотности для учащихся 9-11 классов, назначив дату, время и место проведения. Определить темы, которые будут обсуждаться, и пригласить экспертов для ведения семинара.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Ожидать участие не менее 50 учеников из старших классов, активно информируя их о семинаре через объявления и классные часы.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После завершения семинара провести анкетирование среди участников для оценки его полезности и сбора отзывов о содержании и формате.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71151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1075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7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09F9A318-0F47-4D31-9BC2-199618D4C883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E61859"/>
                </a:solidFill>
                <a:latin typeface="Arial Black" panose="020B0A04020102020204" pitchFamily="34" charset="0"/>
              </a:rPr>
              <a:t>Маршрутный лист (внутренний контур)</a:t>
            </a:r>
            <a:endParaRPr lang="en-US" sz="1800" cap="all" dirty="0">
              <a:solidFill>
                <a:srgbClr val="E61859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32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 программах воспитания»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310C499-B198-4565-B711-080D2BB70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590525"/>
              </p:ext>
            </p:extLst>
          </p:nvPr>
        </p:nvGraphicFramePr>
        <p:xfrm>
          <a:off x="468000" y="2063737"/>
          <a:ext cx="18000000" cy="84963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71743">
                  <a:extLst>
                    <a:ext uri="{9D8B030D-6E8A-4147-A177-3AD203B41FA5}">
                      <a16:colId xmlns:a16="http://schemas.microsoft.com/office/drawing/2014/main" val="141067100"/>
                    </a:ext>
                  </a:extLst>
                </a:gridCol>
                <a:gridCol w="1054592">
                  <a:extLst>
                    <a:ext uri="{9D8B030D-6E8A-4147-A177-3AD203B41FA5}">
                      <a16:colId xmlns:a16="http://schemas.microsoft.com/office/drawing/2014/main" val="1696108629"/>
                    </a:ext>
                  </a:extLst>
                </a:gridCol>
                <a:gridCol w="11973665">
                  <a:extLst>
                    <a:ext uri="{9D8B030D-6E8A-4147-A177-3AD203B41FA5}">
                      <a16:colId xmlns:a16="http://schemas.microsoft.com/office/drawing/2014/main" val="1870524107"/>
                    </a:ext>
                  </a:extLst>
                </a:gridCol>
              </a:tblGrid>
              <a:tr h="796369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1. Способы реализации ФГ в воспитательной работе (модули программы воспитания) с примерами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Организация воспитательной работы основана на выстроенном комплексе мероприятий, учитывающем как обязательный, так и вариативные модули программы воспитания. </a:t>
                      </a:r>
                      <a:endParaRPr lang="ru-RU" sz="1800" b="0" dirty="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3732318"/>
                  </a:ext>
                </a:extLst>
              </a:tr>
              <a:tr h="796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Модуль «Урочная деятельность», внедрение тем по ФГ в уроки математики, обществознания, информатики и т.д.</a:t>
                      </a:r>
                      <a:endParaRPr lang="ru-RU" sz="1800">
                        <a:effectLst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Модуль «Внеурочная деятельность». Использование материалов во время проведения «Разговоры о важном», проведение мероприятий в рамках программы «Орлята России», «Движение Первых». </a:t>
                      </a:r>
                      <a:endParaRPr lang="ru-RU" sz="1800">
                        <a:effectLst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Модуль «Классные руководители» - внедрение серии классных часов по темам ФГ, совместных часов с родителями, с привлечением социальных партнеров школы и т.д.</a:t>
                      </a:r>
                      <a:endParaRPr lang="ru-RU" sz="1800">
                        <a:effectLst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Модуль» Взаимодействие с родителями» - проведение совместных мероприятий по темам ФГ. Приглашение родителей, связанных с финансовой сферой, выездные мероприятия с привлечением родителей и т.д.</a:t>
                      </a:r>
                      <a:endParaRPr lang="ru-RU" sz="1800">
                        <a:effectLst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Модуль «Самоуправление» - проведение общешкольных неприятий по темам ФГ. Проект «Дети детям», участие в Фестивалях по ФГ.</a:t>
                      </a:r>
                      <a:endParaRPr lang="ru-RU" sz="1800">
                        <a:effectLst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Модуль «Профилактика и безопасность» - проведении профилактических недель по темам ФГ, разработка творческих проектов и мероприятию проведение конкурсов.</a:t>
                      </a:r>
                      <a:endParaRPr lang="ru-RU" sz="1800">
                        <a:effectLst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Модуль «Профориентация» - ранняя профориентация воспитанников и учеников, Профпробы учеников, Фестивали профессией, профориентационная работа с 6 класса.</a:t>
                      </a:r>
                      <a:endParaRPr lang="ru-RU" sz="1800">
                        <a:effectLst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Модуль «Волонтерство» - участие волонтёрского отряда в фестивалях ФГ, участие в акциях и т.д.</a:t>
                      </a:r>
                      <a:endParaRPr lang="ru-RU" sz="180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60899"/>
                  </a:ext>
                </a:extLst>
              </a:tr>
              <a:tr h="796369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2. Административное регулирование включения (нормативное закрепление, утверждение у учредителя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Устав ОУ, локальные акты и положения, должностные инструкции</a:t>
                      </a:r>
                      <a:endParaRPr lang="ru-RU" sz="180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39322712"/>
                  </a:ext>
                </a:extLst>
              </a:tr>
              <a:tr h="796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22" indent="-622"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Прохождение КПК и/или проф. переподготовки по ФГ классными руководителями, педагогами-организаторами, советниками директора по воспитанию,  заместителем директора по воспитанию и социализации. </a:t>
                      </a:r>
                      <a:endParaRPr lang="ru-RU" sz="1800">
                        <a:effectLst/>
                      </a:endParaRP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663878"/>
                  </a:ext>
                </a:extLst>
              </a:tr>
              <a:tr h="608807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3. Кадровые условия включения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Средний возраст педагогических работников 40+, 20% от всех педагогов-молодые специалисты, использование инновационных и цифровых методов обучения, участие в конкурсах профессионального мастерства, инновационные методические разработки по ряду предметов.</a:t>
                      </a:r>
                      <a:endParaRPr lang="ru-RU" sz="180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666955"/>
                  </a:ext>
                </a:extLst>
              </a:tr>
              <a:tr h="6088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Привлечение к проведению и/или участию в проведении занятий заместителя директора по воспитанию и социализации, социального педагога, психологов, участие молодых специалистов в ШОК ( школьное обучение коллектива), советника директора по воспитанию</a:t>
                      </a:r>
                      <a:endParaRPr lang="ru-RU" sz="1800" dirty="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672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7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09F9A318-0F47-4D31-9BC2-199618D4C883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E61859"/>
                </a:solidFill>
                <a:latin typeface="Arial Black" panose="020B0A04020102020204" pitchFamily="34" charset="0"/>
              </a:rPr>
              <a:t>Маршрутный лист (внутренний контур)</a:t>
            </a:r>
            <a:endParaRPr lang="en-US" sz="1800" cap="all" dirty="0">
              <a:solidFill>
                <a:srgbClr val="E61859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32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 программах воспитания»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310C499-B198-4565-B711-080D2BB70F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17802"/>
              </p:ext>
            </p:extLst>
          </p:nvPr>
        </p:nvGraphicFramePr>
        <p:xfrm>
          <a:off x="468000" y="2870554"/>
          <a:ext cx="18000000" cy="41797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71743">
                  <a:extLst>
                    <a:ext uri="{9D8B030D-6E8A-4147-A177-3AD203B41FA5}">
                      <a16:colId xmlns:a16="http://schemas.microsoft.com/office/drawing/2014/main" val="141067100"/>
                    </a:ext>
                  </a:extLst>
                </a:gridCol>
                <a:gridCol w="1054592">
                  <a:extLst>
                    <a:ext uri="{9D8B030D-6E8A-4147-A177-3AD203B41FA5}">
                      <a16:colId xmlns:a16="http://schemas.microsoft.com/office/drawing/2014/main" val="1696108629"/>
                    </a:ext>
                  </a:extLst>
                </a:gridCol>
                <a:gridCol w="11973665">
                  <a:extLst>
                    <a:ext uri="{9D8B030D-6E8A-4147-A177-3AD203B41FA5}">
                      <a16:colId xmlns:a16="http://schemas.microsoft.com/office/drawing/2014/main" val="1870524107"/>
                    </a:ext>
                  </a:extLst>
                </a:gridCol>
              </a:tblGrid>
              <a:tr h="608807"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3. Кадровые условия включения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Привлечение к проведению и/или участию в проведении занятий заместителя директора по воспитанию и социализации, социального педагога, психологов, участие молодых специалистов в ШОК ( школьное обучение коллектива), советника директора по воспитанию</a:t>
                      </a:r>
                      <a:endParaRPr lang="ru-RU" sz="1800" b="0" dirty="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8672491"/>
                  </a:ext>
                </a:extLst>
              </a:tr>
              <a:tr h="796369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4. Необходимы ресурсы (финансовые, материально-технические, информационные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«Точка роста», «Центр детских инициатив», зонированные аудитории для проведения интерактивных занятий, высокоскоростной интернет,</a:t>
                      </a:r>
                      <a:endParaRPr lang="ru-RU" sz="1800" dirty="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8435198"/>
                  </a:ext>
                </a:extLst>
              </a:tr>
              <a:tr h="796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Использование ресурсов школы в воспитательной работе. Предоставление площадок и зон для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проведления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мастер-классов, творческих встреч, лекций, классных часов,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квизов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и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квестов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 </a:t>
                      </a:r>
                      <a:endParaRPr lang="ru-RU" sz="1800" dirty="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1498671"/>
                  </a:ext>
                </a:extLst>
              </a:tr>
              <a:tr h="796369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5. Событие, подтверждающее реализацию направления (планируемое или уже проведенное)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 учреждении созданы и активно действуют попечительский совет и сеть социального партнерства из выпускников и родителей обучающихся (представители крупного бизнеса, власти и общественных организаций).</a:t>
                      </a:r>
                      <a:endParaRPr lang="ru-RU" sz="180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0315200"/>
                  </a:ext>
                </a:extLst>
              </a:tr>
              <a:tr h="7963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Реализация проектов «ШОК», «Дети детям» (ежемесячно), участие волонтерского отряда, Орлят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Росии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и Движения Первых, ЮИД в Фестивале Финансовой грамотности. Участие во всероссийском финансовом зачете по ФГ, форумах, онлайн-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квестах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эстафете «Мои финансы», выступления на конференциях по ФГ.</a:t>
                      </a:r>
                      <a:endParaRPr lang="ru-RU" sz="1800" dirty="0">
                        <a:effectLst/>
                      </a:endParaRPr>
                    </a:p>
                  </a:txBody>
                  <a:tcPr marL="68580" marR="68580" marT="36182" marB="36182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337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501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8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F4B2F3BA-A9D9-4AA9-B590-7C609D989617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F07D00"/>
                </a:solidFill>
                <a:latin typeface="Arial Black" panose="020B0A04020102020204" pitchFamily="34" charset="0"/>
              </a:rPr>
              <a:t>Маршрутный лист (внешний контур)</a:t>
            </a:r>
            <a:endParaRPr lang="en-US" sz="1800" cap="all" dirty="0">
              <a:solidFill>
                <a:srgbClr val="F07D00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28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во взаимодействии с внешними партнерами»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4488C38-DC18-4FE8-B1DB-FBD6429178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404531"/>
              </p:ext>
            </p:extLst>
          </p:nvPr>
        </p:nvGraphicFramePr>
        <p:xfrm>
          <a:off x="468000" y="2296001"/>
          <a:ext cx="17999999" cy="685372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71743">
                  <a:extLst>
                    <a:ext uri="{9D8B030D-6E8A-4147-A177-3AD203B41FA5}">
                      <a16:colId xmlns:a16="http://schemas.microsoft.com/office/drawing/2014/main" val="2192688844"/>
                    </a:ext>
                  </a:extLst>
                </a:gridCol>
                <a:gridCol w="935525">
                  <a:extLst>
                    <a:ext uri="{9D8B030D-6E8A-4147-A177-3AD203B41FA5}">
                      <a16:colId xmlns:a16="http://schemas.microsoft.com/office/drawing/2014/main" val="296930012"/>
                    </a:ext>
                  </a:extLst>
                </a:gridCol>
                <a:gridCol w="12092731">
                  <a:extLst>
                    <a:ext uri="{9D8B030D-6E8A-4147-A177-3AD203B41FA5}">
                      <a16:colId xmlns:a16="http://schemas.microsoft.com/office/drawing/2014/main" val="3413162837"/>
                    </a:ext>
                  </a:extLst>
                </a:gridCol>
              </a:tblGrid>
              <a:tr h="1224684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1. Способы реализации ФГ в социальном партнерстве (попечительский совет, вхождение в рабочие группы, партнерские мероприятия и т.д.) с примерами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Создан попечительский совет из представителей финансовых учреждений, образовательных организаций и НКО.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Участие в рабочих группах по разработке стандартов финансовой грамотности.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Пример: В 2023 году представители программы ФГ вошли в рабочую группу при Министерстве образования, что позволило внести предложения по обновлению учебных планов.</a:t>
                      </a: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119652"/>
                  </a:ext>
                </a:extLst>
              </a:tr>
              <a:tr h="12246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Увеличить количество членов попечительского совета до 10 к концу следующего года.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Участие в двух новых рабочих группах по разработке образовательных материалов по финансовой грамотности.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Запуск двух новых информационных кампаний по финансовой грамотности в следующем году.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• </a:t>
                      </a:r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Пример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: Кампания «Финансовые советы для молодежи», направленная на студентов и школьников.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7643876"/>
                  </a:ext>
                </a:extLst>
              </a:tr>
              <a:tr h="757024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2. Административное регулирование включения (нормативное закрепление, утверждение у учредителя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Разработаны и утверждены внутренние документы, регулирующие процесс внедрения финансовой грамотности в образовательные учреждения.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Программа финансовой грамотности была официально утверждена учредителем образовательного учреждения.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Создана рабочая группа для координации действий по внедрению финансовой грамотности.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 марте 2024 года учредитель (департамент образования) утвердил программу, что позволило начать её реализацию в пилотных школах.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9534502"/>
                  </a:ext>
                </a:extLst>
              </a:tr>
              <a:tr h="757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Разработка дополнительных нормативных документов для более детального регулирования процесса внедрения финансовой грамотности.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Утверждение программы финансовой грамотности в 100% образовательных учреждениях региона.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Увеличение числа курсов повышения квалификации для педагогов до 100 в следующем учебном году.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5210734"/>
                  </a:ext>
                </a:extLst>
              </a:tr>
              <a:tr h="578729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3. Кадровые условия включения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 образовательных учреждениях, участвующих в пилотном проекте, работают педагоги с опытом преподавания финансовой грамотности.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Администрации образовательных учреждений активно поддерживают инициативы по внедрению финансовой грамотности и выделяют ресурсы для этого.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0888877"/>
                  </a:ext>
                </a:extLst>
              </a:tr>
              <a:tr h="578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Учреждение центра компетенций по финансовой грамотности, который будет обеспечивать педагогов методическими материалами и консультациями.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Привлечение внешних экспертов и специалистов по финансовой грамотности для проведения тренингов и мастер-классов для педагогов.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07547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8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F4B2F3BA-A9D9-4AA9-B590-7C609D989617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F07D00"/>
                </a:solidFill>
                <a:latin typeface="Arial Black" panose="020B0A04020102020204" pitchFamily="34" charset="0"/>
              </a:rPr>
              <a:t>Маршрутный лист (внешний контур)</a:t>
            </a:r>
            <a:endParaRPr lang="en-US" sz="1800" cap="all" dirty="0">
              <a:solidFill>
                <a:srgbClr val="F07D00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28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во взаимодействии с внешними партнерами»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54488C38-DC18-4FE8-B1DB-FBD6429178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617808"/>
              </p:ext>
            </p:extLst>
          </p:nvPr>
        </p:nvGraphicFramePr>
        <p:xfrm>
          <a:off x="468000" y="2815954"/>
          <a:ext cx="17999999" cy="47167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71743">
                  <a:extLst>
                    <a:ext uri="{9D8B030D-6E8A-4147-A177-3AD203B41FA5}">
                      <a16:colId xmlns:a16="http://schemas.microsoft.com/office/drawing/2014/main" val="2192688844"/>
                    </a:ext>
                  </a:extLst>
                </a:gridCol>
                <a:gridCol w="935525">
                  <a:extLst>
                    <a:ext uri="{9D8B030D-6E8A-4147-A177-3AD203B41FA5}">
                      <a16:colId xmlns:a16="http://schemas.microsoft.com/office/drawing/2014/main" val="296930012"/>
                    </a:ext>
                  </a:extLst>
                </a:gridCol>
                <a:gridCol w="12092731">
                  <a:extLst>
                    <a:ext uri="{9D8B030D-6E8A-4147-A177-3AD203B41FA5}">
                      <a16:colId xmlns:a16="http://schemas.microsoft.com/office/drawing/2014/main" val="3413162837"/>
                    </a:ext>
                  </a:extLst>
                </a:gridCol>
              </a:tblGrid>
              <a:tr h="757024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4. Необходимы ресурсы (финансовые, материально-технические, информационные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Получен грант в размере 500 тысяч рублей от фонда поддержки образования для организации семинаров и мастер-классов. Закуплены учебные пособия и ресурсы на сумму 300 тысяч рублей для использования на уроках.</a:t>
                      </a: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977161"/>
                  </a:ext>
                </a:extLst>
              </a:tr>
              <a:tr h="7570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Выделение бюджета на программы по финансовой грамотности в образовательных учреждениях. Обеспечение учебных заведений необходимым оборудованием (компьютеры, проекторы, интерактивные доски) для проведения уроков и мероприятий по финансовой грамотности.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0004930"/>
                  </a:ext>
                </a:extLst>
              </a:tr>
              <a:tr h="578729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5. Событие, подтверждающее реализацию направления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 ноябре 2024 года проведен совместный форум с участием представителей банков, НКО и образовательных учреждений, где обсуждались актуальные вопросы финансового образования. В сентябре 2024 года запущен информационный портал, на котором размещены видеоуроки и материалы по финансовой грамотности, который за первый месяц работы посетили более 1,500 пользователей.</a:t>
                      </a:r>
                      <a:b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</a:b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34153167"/>
                  </a:ext>
                </a:extLst>
              </a:tr>
              <a:tr h="5787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рганизация серии семинаров для педагогов и студентов по финансовой грамотности с участием экспертов из банков и НКО.  Разработка и запуск онлайн-курсов по финансовой грамотности для педагогов и учащихся. Подписание соглашений о сотрудничестве с местными финансовыми учреждениями и НКО для совместной реализации программ.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2059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7674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9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44DA7067-4A45-44D6-9D75-7C710BDB8AD1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F07D00"/>
                </a:solidFill>
                <a:latin typeface="Arial Black" panose="020B0A04020102020204" pitchFamily="34" charset="0"/>
              </a:rPr>
              <a:t>Маршрутный лист (внешний контур)</a:t>
            </a:r>
            <a:endParaRPr lang="en-US" sz="1800" cap="all" dirty="0">
              <a:solidFill>
                <a:srgbClr val="F07D00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28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 федеральных и региональных проектах, конкурсах и грантах, олимпиадном движении»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E6B9ABE-2E3B-4533-9FFE-618BF69F06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967216"/>
              </p:ext>
            </p:extLst>
          </p:nvPr>
        </p:nvGraphicFramePr>
        <p:xfrm>
          <a:off x="468000" y="2585561"/>
          <a:ext cx="18000001" cy="76330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2868">
                  <a:extLst>
                    <a:ext uri="{9D8B030D-6E8A-4147-A177-3AD203B41FA5}">
                      <a16:colId xmlns:a16="http://schemas.microsoft.com/office/drawing/2014/main" val="2068457556"/>
                    </a:ext>
                  </a:extLst>
                </a:gridCol>
                <a:gridCol w="986554">
                  <a:extLst>
                    <a:ext uri="{9D8B030D-6E8A-4147-A177-3AD203B41FA5}">
                      <a16:colId xmlns:a16="http://schemas.microsoft.com/office/drawing/2014/main" val="4186962418"/>
                    </a:ext>
                  </a:extLst>
                </a:gridCol>
                <a:gridCol w="11820579">
                  <a:extLst>
                    <a:ext uri="{9D8B030D-6E8A-4147-A177-3AD203B41FA5}">
                      <a16:colId xmlns:a16="http://schemas.microsoft.com/office/drawing/2014/main" val="164027492"/>
                    </a:ext>
                  </a:extLst>
                </a:gridCol>
              </a:tblGrid>
              <a:tr h="1058476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1. Способы реализации ФГ во внешних активностях участников образовательного процесса (федеральных и региональных проектах, конкурсах и грантах, олимпиадном движении и т.д.) с примерами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Участие обучающихся образовательных учреждений способствует выявлению и развитию у школьников творческих способностей, интереса к научной деятельности, пропагандирует интерес к научным знаниям, социализации.</a:t>
                      </a: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just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Участие способствует расширению кругозора и интеллектуальному росту обучающихся, помогает профессиональному самоопределению.</a:t>
                      </a: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just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Всем участникам предоставляются именные наградные документы с приложенным приказом руководителя.</a:t>
                      </a: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5195607"/>
                  </a:ext>
                </a:extLst>
              </a:tr>
              <a:tr h="6930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  <a:tab pos="44958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Перечень функциональных обязанностей, указанных у руководителя проекта и команды проекта, должен охватить все направления, которые необходимы для успешной реализации проекта.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6859470"/>
                  </a:ext>
                </a:extLst>
              </a:tr>
              <a:tr h="564767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2. Административное регулирование включения (нормативное закрепление, утверждение у учредителя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Эффективный контракт. 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 KPI  — ключевой показатель эффективности сотрудника. 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Закрепление ответственного 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Воздействие на кадры 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Утверждение и регламентация процессов в образовательных организациях 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Регламентация порядка подачи документов 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Фиксация результатов 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209885"/>
                  </a:ext>
                </a:extLst>
              </a:tr>
              <a:tr h="564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kern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Закрепление ответственного</a:t>
                      </a:r>
                      <a:br>
                        <a:rPr lang="ru-RU" sz="1800" b="0" kern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</a:br>
                      <a:r>
                        <a:rPr lang="ru-RU" sz="1800" b="0" kern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Регламентация процессов в ОО</a:t>
                      </a:r>
                      <a:endParaRPr lang="ru-RU" sz="1800" b="1" ker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35" indent="-635" algn="l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kern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Регламентация порядка подачи документов</a:t>
                      </a:r>
                      <a:endParaRPr lang="ru-RU" sz="1800" b="1" ker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35" indent="-635" algn="l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kern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Фиксация результатов</a:t>
                      </a:r>
                      <a:endParaRPr lang="ru-RU" sz="1800" b="1" ker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4345937"/>
                  </a:ext>
                </a:extLst>
              </a:tr>
              <a:tr h="458455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3. Кадровые условия включения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  <a:tab pos="768985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Организация развивающих пространств для развития кадрового потенциала образовательных организаций 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9980572"/>
                  </a:ext>
                </a:extLst>
              </a:tr>
              <a:tr h="7090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Конкурс позволит увидеть профессиональный потенциал педагогов в условиях современной трансформации образовательного процесса; еще больше укрепить информационно-методическое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пространство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для обмена опытом, взаимной поддержке и продвижению инициатив профессионального сообщества активных педагогов, реализующие задачи финансовой грамотности в Российской Федерации.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77787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0568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9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44DA7067-4A45-44D6-9D75-7C710BDB8AD1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F07D00"/>
                </a:solidFill>
                <a:latin typeface="Arial Black" panose="020B0A04020102020204" pitchFamily="34" charset="0"/>
              </a:rPr>
              <a:t>Маршрутный лист (внешний контур)</a:t>
            </a:r>
            <a:endParaRPr lang="en-US" sz="1800" cap="all" dirty="0">
              <a:solidFill>
                <a:srgbClr val="F07D00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28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 федеральных и региональных проектах, конкурсах и грантах, олимпиадном движении»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E6B9ABE-2E3B-4533-9FFE-618BF69F06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08837"/>
              </p:ext>
            </p:extLst>
          </p:nvPr>
        </p:nvGraphicFramePr>
        <p:xfrm>
          <a:off x="468000" y="2926220"/>
          <a:ext cx="18000001" cy="54331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92868">
                  <a:extLst>
                    <a:ext uri="{9D8B030D-6E8A-4147-A177-3AD203B41FA5}">
                      <a16:colId xmlns:a16="http://schemas.microsoft.com/office/drawing/2014/main" val="2068457556"/>
                    </a:ext>
                  </a:extLst>
                </a:gridCol>
                <a:gridCol w="986554">
                  <a:extLst>
                    <a:ext uri="{9D8B030D-6E8A-4147-A177-3AD203B41FA5}">
                      <a16:colId xmlns:a16="http://schemas.microsoft.com/office/drawing/2014/main" val="4186962418"/>
                    </a:ext>
                  </a:extLst>
                </a:gridCol>
                <a:gridCol w="11820579">
                  <a:extLst>
                    <a:ext uri="{9D8B030D-6E8A-4147-A177-3AD203B41FA5}">
                      <a16:colId xmlns:a16="http://schemas.microsoft.com/office/drawing/2014/main" val="164027492"/>
                    </a:ext>
                  </a:extLst>
                </a:gridCol>
              </a:tblGrid>
              <a:tr h="709538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4. Необходимы ресурсы (финансовые, материально-технические, информационные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  <a:tab pos="768985" algn="l"/>
                        </a:tabLs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highlight>
                            <a:srgbClr val="FFFFFF"/>
                          </a:highlight>
                          <a:latin typeface="Liberation Sans"/>
                          <a:ea typeface="Liberation Sans"/>
                          <a:cs typeface="Liberation Sans"/>
                        </a:rPr>
                        <a:t>Для полноценного использования информационного ресурса школы, сайта и стендов на территории, существует набор материалов, которые можно разместить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.</a:t>
                      </a:r>
                      <a:endParaRPr lang="ru-RU" sz="1800" b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959432"/>
                  </a:ext>
                </a:extLst>
              </a:tr>
              <a:tr h="709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Оборудование (техника) для онлайн подачи и участия</a:t>
                      </a:r>
                      <a:b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</a:b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Библиотечные и архивные массивы, научно-техническая и правовая информация. 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Информационное сопровождение, в т.ч. цифровой среде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35" indent="-635" algn="l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kern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Times New Roman" panose="02020603050405020304" pitchFamily="18" charset="0"/>
                          <a:cs typeface="Liberation Sans"/>
                        </a:rPr>
                        <a:t> </a:t>
                      </a:r>
                      <a:endParaRPr lang="ru-RU" sz="1800" b="1" ker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05408508"/>
                  </a:ext>
                </a:extLst>
              </a:tr>
              <a:tr h="709538">
                <a:tc rowSpan="2"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5. Событие, подтверждающее реализацию направления (планируемое или уже проведенное)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Перечень олимпиад и иных интеллектуальных и (или) творческих конкурсов, мероприятий, направленных на развитие интеллектуальных и творческих способностей, способностей к занятиям физической культурой и спортом, интереса к научной (научно-исследовательской), инженерно-технической, изобретательской, творческой, физкультурно-спортивной деятельности, а также на пропаганду научных знаний, творческих и спортивных достижений, на 2023/24 учебный год утвержден с дополнениями приказом Министерства просвещения Российской Федерации от 31.05.2024 № 374 (утвержден изначально приказом от 31 августа 2023 г. № 649)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7922830"/>
                  </a:ext>
                </a:extLst>
              </a:tr>
              <a:tr h="709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marR="0" indent="-635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Font typeface="Arial"/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Перечень мероприятий для предоставления грантов Президента Российской Федерации лицам, проявившим выдающиеся способности и поступившим на обучение по программам магистратуры в 2024/2025 учебном году, утвержден приказом Министерства науки и высшего образования Российской Федерации от 15 сентября 2023 г. № 902 (в перечень включены мероприятия, заключительный этап которых проходит в 2022/23 и (или) 2023/24 учебном году).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3743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9328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10</a:t>
            </a:r>
          </a:p>
        </p:txBody>
      </p:sp>
      <p:sp>
        <p:nvSpPr>
          <p:cNvPr id="8" name="Google Shape;48;p3">
            <a:extLst>
              <a:ext uri="{FF2B5EF4-FFF2-40B4-BE49-F238E27FC236}">
                <a16:creationId xmlns:a16="http://schemas.microsoft.com/office/drawing/2014/main" id="{02B152F9-5DD4-488A-8016-1F1A58F298EE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F07D00"/>
                </a:solidFill>
                <a:latin typeface="Arial Black" panose="020B0A04020102020204" pitchFamily="34" charset="0"/>
              </a:rPr>
              <a:t>Маршрутный лист (внешний контур)</a:t>
            </a:r>
            <a:endParaRPr lang="en-US" sz="1800" cap="all" dirty="0">
              <a:solidFill>
                <a:srgbClr val="F07D00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28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 программах дополнительного </a:t>
            </a:r>
            <a:br>
              <a:rPr lang="ru-RU" sz="28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28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образования детей»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3050A7F-7544-4174-8533-E278962993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331416"/>
              </p:ext>
            </p:extLst>
          </p:nvPr>
        </p:nvGraphicFramePr>
        <p:xfrm>
          <a:off x="486106" y="2401677"/>
          <a:ext cx="18000000" cy="81378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32654">
                  <a:extLst>
                    <a:ext uri="{9D8B030D-6E8A-4147-A177-3AD203B41FA5}">
                      <a16:colId xmlns:a16="http://schemas.microsoft.com/office/drawing/2014/main" val="2785306154"/>
                    </a:ext>
                  </a:extLst>
                </a:gridCol>
                <a:gridCol w="899160">
                  <a:extLst>
                    <a:ext uri="{9D8B030D-6E8A-4147-A177-3AD203B41FA5}">
                      <a16:colId xmlns:a16="http://schemas.microsoft.com/office/drawing/2014/main" val="3077671403"/>
                    </a:ext>
                  </a:extLst>
                </a:gridCol>
                <a:gridCol w="12268186">
                  <a:extLst>
                    <a:ext uri="{9D8B030D-6E8A-4147-A177-3AD203B41FA5}">
                      <a16:colId xmlns:a16="http://schemas.microsoft.com/office/drawing/2014/main" val="4073898812"/>
                    </a:ext>
                  </a:extLst>
                </a:gridCol>
              </a:tblGrid>
              <a:tr h="983867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1. Способы реализации ФГ в программах ДОД (ДОД в ОО, в партнерстве с организацией ДОД: лагерь, интенсив и т.д.) с примерами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Традиционные и интерактивные занятия на базе ОО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6455003"/>
                  </a:ext>
                </a:extLst>
              </a:tr>
              <a:tr h="9838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Выездные экскурсии, мастер-классы в организациях-партнерах (банки, ФНС, магазины и прочие финансовые организации)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4114315"/>
                  </a:ext>
                </a:extLst>
              </a:tr>
              <a:tr h="751686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2. Административное регулирование включения (нормативное закрепление, утверждение у учредителя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Устав ОУ, локальные акты и положения, должностные инструкции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4674417"/>
                  </a:ext>
                </a:extLst>
              </a:tr>
              <a:tr h="7516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–"/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Прохождение КПК и/или проф.переподготовки учителями-предметниками, педагогами-организаторами, заместителями директора по ВР</a:t>
                      </a:r>
                    </a:p>
                    <a:p>
                      <a:pPr marL="342900" lvl="0" indent="-342900" algn="l">
                        <a:spcAft>
                          <a:spcPts val="300"/>
                        </a:spcAft>
                        <a:buFont typeface="Arial" panose="020B0604020202020204" pitchFamily="34" charset="0"/>
                        <a:buChar char="–"/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Заключение доп.соглашения к Трудовому договору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559800"/>
                  </a:ext>
                </a:extLst>
              </a:tr>
              <a:tr h="574648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3. Кадровые условия включения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Средний возраст педагогических работников 40+, 20% от всех педагогов-молодые специалисты, использование инновационных и цифровых методов обучения, участие в конкурсах профессионального мастерства, инновационные методические разработки по ряду предметов.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7179231"/>
                  </a:ext>
                </a:extLst>
              </a:tr>
              <a:tr h="5746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Привлечение к проведению и/или участию в проведении занятий заместителя директора по ВР, социального педагога, профориентологов, советника директора по ВР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7772080"/>
                  </a:ext>
                </a:extLst>
              </a:tr>
              <a:tr h="751686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4. Необходимы ресурсы (финансовые, материально-технические, информационные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«Точка роста», «Центр детских инициатив», зонированные аудитории для проведения интерактивных занятий, высокоскоростной интернет,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0695479"/>
                  </a:ext>
                </a:extLst>
              </a:tr>
              <a:tr h="7516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Актуализированные Образовательные программы и Должностные инструкции педагогов доп.образования, 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5899235"/>
                  </a:ext>
                </a:extLst>
              </a:tr>
              <a:tr h="751686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5. Событие, подтверждающее реализацию направления (планируемое или уже проведенное)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Факт: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Активное участие в конкурсах, конференциях и олимпиадах по математике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884773"/>
                  </a:ext>
                </a:extLst>
              </a:tr>
              <a:tr h="7516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b="0" i="0" u="none" strike="noStrike" cap="non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План: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Участие во всероссийском финансовом зачете по ФГ, форумах, онлайн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квестах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эстафете «Мои финансы», выступления на конференциях по ФГ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687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596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438150" y="1635978"/>
            <a:ext cx="18097500" cy="2359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cap="all" dirty="0">
                <a:solidFill>
                  <a:srgbClr val="01509F"/>
                </a:solidFill>
                <a:latin typeface="+mj-lt"/>
                <a:ea typeface="Proxima Nova"/>
                <a:cs typeface="Proxima Nova"/>
                <a:sym typeface="Proxima Nova"/>
              </a:rPr>
              <a:t>Организационный проект внедрения системы </a:t>
            </a:r>
            <a:br>
              <a:rPr lang="ru-RU" sz="3200" b="1" cap="all" dirty="0">
                <a:solidFill>
                  <a:srgbClr val="01509F"/>
                </a:solidFill>
                <a:latin typeface="+mj-lt"/>
                <a:ea typeface="Proxima Nova"/>
                <a:cs typeface="Proxima Nova"/>
                <a:sym typeface="Proxima Nova"/>
              </a:rPr>
            </a:br>
            <a:r>
              <a:rPr lang="ru-RU" sz="3200" b="1" cap="all" dirty="0">
                <a:solidFill>
                  <a:srgbClr val="01509F"/>
                </a:solidFill>
                <a:latin typeface="+mj-lt"/>
                <a:ea typeface="Proxima Nova"/>
                <a:cs typeface="Proxima Nova"/>
                <a:sym typeface="Proxima Nova"/>
              </a:rPr>
              <a:t>развития финансовой </a:t>
            </a:r>
            <a:r>
              <a:rPr lang="ru-RU" sz="3200" b="1" cap="all" dirty="0" smtClean="0">
                <a:solidFill>
                  <a:srgbClr val="01509F"/>
                </a:solidFill>
                <a:latin typeface="+mj-lt"/>
                <a:ea typeface="Proxima Nova"/>
                <a:cs typeface="Proxima Nova"/>
                <a:sym typeface="Proxima Nova"/>
              </a:rPr>
              <a:t>культуры </a:t>
            </a:r>
            <a:endParaRPr lang="ru-RU" sz="4000" b="1" cap="all" dirty="0">
              <a:solidFill>
                <a:srgbClr val="01509F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cap="all" dirty="0" smtClean="0">
              <a:solidFill>
                <a:srgbClr val="01509F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r>
              <a:rPr lang="ru-RU" sz="4000" b="1" cap="all" dirty="0" smtClean="0">
                <a:solidFill>
                  <a:srgbClr val="01509F"/>
                </a:solidFill>
                <a:latin typeface="+mj-lt"/>
                <a:ea typeface="Proxima Nova"/>
                <a:cs typeface="Proxima Nova"/>
                <a:sym typeface="Proxima Nova"/>
              </a:rPr>
              <a:t>Группа №3</a:t>
            </a:r>
            <a:endParaRPr lang="ru-RU" sz="4000" b="1" cap="all" dirty="0">
              <a:solidFill>
                <a:srgbClr val="01509F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5" name="Google Shape;91;p1">
            <a:extLst>
              <a:ext uri="{FF2B5EF4-FFF2-40B4-BE49-F238E27FC236}">
                <a16:creationId xmlns:a16="http://schemas.microsoft.com/office/drawing/2014/main" id="{6AFEF5A8-724F-442F-972E-0986161DDE85}"/>
              </a:ext>
            </a:extLst>
          </p:cNvPr>
          <p:cNvSpPr txBox="1"/>
          <p:nvPr/>
        </p:nvSpPr>
        <p:spPr>
          <a:xfrm>
            <a:off x="438150" y="4558942"/>
            <a:ext cx="18097500" cy="3674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28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Состав проектной группы</a:t>
            </a:r>
            <a:r>
              <a:rPr lang="ru-RU" sz="28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:</a:t>
            </a:r>
          </a:p>
          <a:p>
            <a:pPr lvl="0" algn="ctr"/>
            <a:endParaRPr lang="ru-RU" sz="28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r>
              <a:rPr lang="ru-RU" b="1" i="1" dirty="0">
                <a:solidFill>
                  <a:srgbClr val="002060"/>
                </a:solidFill>
              </a:rPr>
              <a:t>Амбарцумян Кристине Микаели 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</a:rPr>
              <a:t>Бережная </a:t>
            </a:r>
            <a:r>
              <a:rPr lang="ru-RU" b="1" i="1" dirty="0">
                <a:solidFill>
                  <a:srgbClr val="002060"/>
                </a:solidFill>
              </a:rPr>
              <a:t>Лариса Витальевна 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</a:rPr>
              <a:t>Бровкин </a:t>
            </a:r>
            <a:r>
              <a:rPr lang="ru-RU" b="1" i="1" dirty="0">
                <a:solidFill>
                  <a:srgbClr val="002060"/>
                </a:solidFill>
              </a:rPr>
              <a:t>Дмитрий Андреевич 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</a:rPr>
              <a:t>Мищенко </a:t>
            </a:r>
            <a:r>
              <a:rPr lang="ru-RU" b="1" i="1" dirty="0">
                <a:solidFill>
                  <a:srgbClr val="002060"/>
                </a:solidFill>
              </a:rPr>
              <a:t>Андрей Николаевич 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</a:rPr>
              <a:t>Нуриманова </a:t>
            </a:r>
            <a:r>
              <a:rPr lang="ru-RU" b="1" i="1" dirty="0">
                <a:solidFill>
                  <a:srgbClr val="002060"/>
                </a:solidFill>
              </a:rPr>
              <a:t>Александра Рушановна 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</a:rPr>
              <a:t>Смирнова </a:t>
            </a:r>
            <a:r>
              <a:rPr lang="ru-RU" b="1" i="1" dirty="0">
                <a:solidFill>
                  <a:srgbClr val="002060"/>
                </a:solidFill>
              </a:rPr>
              <a:t>Татьяна Александровна 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lvl="0" algn="ctr"/>
            <a:r>
              <a:rPr lang="ru-RU" b="1" i="1" dirty="0" smtClean="0">
                <a:solidFill>
                  <a:srgbClr val="002060"/>
                </a:solidFill>
              </a:rPr>
              <a:t>Форостян </a:t>
            </a:r>
            <a:r>
              <a:rPr lang="ru-RU" b="1" i="1" dirty="0">
                <a:solidFill>
                  <a:srgbClr val="002060"/>
                </a:solidFill>
              </a:rPr>
              <a:t>Мария Сергеевна </a:t>
            </a:r>
            <a:endParaRPr lang="ru-RU" sz="2800" b="1" i="1" dirty="0">
              <a:solidFill>
                <a:srgbClr val="00206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11</a:t>
            </a:r>
          </a:p>
        </p:txBody>
      </p:sp>
      <p:sp>
        <p:nvSpPr>
          <p:cNvPr id="28" name="Google Shape;48;p3">
            <a:extLst>
              <a:ext uri="{FF2B5EF4-FFF2-40B4-BE49-F238E27FC236}">
                <a16:creationId xmlns:a16="http://schemas.microsoft.com/office/drawing/2014/main" id="{8393C077-1634-45DC-A847-2884BBFF9573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</a:pPr>
            <a:r>
              <a:rPr lang="ru-RU" sz="2800" cap="all" dirty="0">
                <a:solidFill>
                  <a:srgbClr val="01509F"/>
                </a:solidFill>
                <a:latin typeface="Arial Black" panose="020B0A04020102020204" pitchFamily="34" charset="0"/>
              </a:rPr>
              <a:t>Организационно-функциональная схема </a:t>
            </a:r>
            <a:br>
              <a:rPr lang="ru-RU" sz="2800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2400" dirty="0">
                <a:solidFill>
                  <a:srgbClr val="01509F"/>
                </a:solidFill>
                <a:latin typeface="+mj-lt"/>
              </a:rPr>
              <a:t>с учетом условий Вашего управленческого кейса и сформированных направлений внешнего и внутреннего контуров</a:t>
            </a:r>
            <a:endParaRPr lang="ru-RU" sz="2800" dirty="0">
              <a:solidFill>
                <a:srgbClr val="01509F"/>
              </a:solidFill>
              <a:latin typeface="+mj-lt"/>
            </a:endParaRPr>
          </a:p>
        </p:txBody>
      </p:sp>
      <p:sp>
        <p:nvSpPr>
          <p:cNvPr id="29" name="Прямоугольник 1">
            <a:extLst>
              <a:ext uri="{FF2B5EF4-FFF2-40B4-BE49-F238E27FC236}">
                <a16:creationId xmlns:a16="http://schemas.microsoft.com/office/drawing/2014/main" id="{02BBCC1B-941E-4F2D-8043-59B548BC2C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000" y="2129190"/>
            <a:ext cx="18010500" cy="614949"/>
          </a:xfrm>
          <a:prstGeom prst="rect">
            <a:avLst/>
          </a:prstGeom>
          <a:solidFill>
            <a:srgbClr val="01509F"/>
          </a:solidFill>
          <a:ln w="25400">
            <a:noFill/>
            <a:miter lim="800000"/>
            <a:headEnd/>
            <a:tailEnd/>
          </a:ln>
        </p:spPr>
        <p:txBody>
          <a:bodyPr vert="horz" wrap="square" lIns="91440" tIns="14400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all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Руководитель ОО</a:t>
            </a:r>
            <a:endParaRPr kumimoji="0" lang="ru-RU" altLang="ru-RU" sz="2800" b="1" i="0" u="none" strike="noStrike" cap="all" normalizeH="0" dirty="0">
              <a:ln>
                <a:noFill/>
              </a:ln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31" name="Прямоугольник 10">
            <a:extLst>
              <a:ext uri="{FF2B5EF4-FFF2-40B4-BE49-F238E27FC236}">
                <a16:creationId xmlns:a16="http://schemas.microsoft.com/office/drawing/2014/main" id="{1BC90D99-CA92-4992-B81E-BE480BD391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000" y="9732107"/>
            <a:ext cx="3768725" cy="6149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all" normalizeH="0" dirty="0">
                <a:ln>
                  <a:noFill/>
                </a:ln>
                <a:solidFill>
                  <a:srgbClr val="E61859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Внутренний контур</a:t>
            </a:r>
            <a:endParaRPr kumimoji="0" lang="ru-RU" altLang="ru-RU" sz="2000" b="0" i="0" u="none" strike="noStrike" cap="all" normalizeH="0" dirty="0">
              <a:ln>
                <a:noFill/>
              </a:ln>
              <a:solidFill>
                <a:srgbClr val="E61859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4" name="Прямоугольник 24">
            <a:extLst>
              <a:ext uri="{FF2B5EF4-FFF2-40B4-BE49-F238E27FC236}">
                <a16:creationId xmlns:a16="http://schemas.microsoft.com/office/drawing/2014/main" id="{F0F71543-2D1A-4B1D-9421-B98A803E2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000" y="5180146"/>
            <a:ext cx="18010500" cy="512080"/>
          </a:xfrm>
          <a:prstGeom prst="rect">
            <a:avLst/>
          </a:prstGeom>
          <a:solidFill>
            <a:srgbClr val="01509F"/>
          </a:solidFill>
          <a:ln w="25400">
            <a:solidFill>
              <a:srgbClr val="4BACC6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all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Содержание взаимодействия направлений</a:t>
            </a:r>
            <a:endParaRPr kumimoji="0" lang="ru-RU" altLang="ru-RU" sz="2800" b="1" i="0" u="none" strike="noStrike" cap="all" normalizeH="0" dirty="0">
              <a:ln>
                <a:noFill/>
              </a:ln>
              <a:solidFill>
                <a:schemeClr val="bg1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5" name="Rectangle 34">
            <a:extLst>
              <a:ext uri="{FF2B5EF4-FFF2-40B4-BE49-F238E27FC236}">
                <a16:creationId xmlns:a16="http://schemas.microsoft.com/office/drawing/2014/main" id="{72C4078E-E89A-4A06-A085-2DFBB5CF89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000" y="3834951"/>
            <a:ext cx="4408800" cy="11734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Функционал в развитии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ФК:</a:t>
            </a:r>
            <a:endParaRPr lang="ru-RU" altLang="ru-RU" sz="1600" dirty="0">
              <a:latin typeface="+mj-lt"/>
              <a:ea typeface="Times New Roman" panose="02020603050405020304" pitchFamily="18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alt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разработка и сопровождение </a:t>
            </a:r>
            <a:r>
              <a:rPr lang="ru-RU" altLang="ru-RU" sz="1600" dirty="0" smtClean="0">
                <a:latin typeface="+mj-lt"/>
                <a:ea typeface="Times New Roman" panose="02020603050405020304" pitchFamily="18" charset="0"/>
              </a:rPr>
              <a:t>реализации 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ООП НОО, ООО, СОО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altLang="ru-RU" sz="1600" dirty="0">
                <a:latin typeface="+mj-lt"/>
                <a:ea typeface="Times New Roman" panose="02020603050405020304" pitchFamily="18" charset="0"/>
              </a:rPr>
              <a:t>м</a:t>
            </a:r>
            <a:r>
              <a:rPr lang="ru-RU" altLang="ru-RU" sz="1600" dirty="0" smtClean="0">
                <a:latin typeface="+mj-lt"/>
                <a:ea typeface="Times New Roman" panose="02020603050405020304" pitchFamily="18" charset="0"/>
              </a:rPr>
              <a:t>етодическое сопровождение педагогов</a:t>
            </a:r>
            <a:endParaRPr kumimoji="0" lang="ru-RU" altLang="ru-RU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anose="02020603050405020304" pitchFamily="18" charset="0"/>
            </a:endParaRP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alt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0" name="Прямоугольник 2">
            <a:extLst>
              <a:ext uri="{FF2B5EF4-FFF2-40B4-BE49-F238E27FC236}">
                <a16:creationId xmlns:a16="http://schemas.microsoft.com/office/drawing/2014/main" id="{1F45E9D0-D019-4D39-A293-E33DC438C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000" y="2855492"/>
            <a:ext cx="4408800" cy="906270"/>
          </a:xfrm>
          <a:prstGeom prst="rect">
            <a:avLst/>
          </a:prstGeom>
          <a:solidFill>
            <a:srgbClr val="01509F"/>
          </a:solidFill>
          <a:ln w="25400">
            <a:noFill/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Зам. директора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по</a:t>
            </a:r>
            <a:r>
              <a:rPr kumimoji="0" lang="ru-RU" altLang="ru-RU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 содержанию образования</a:t>
            </a:r>
            <a:endParaRPr kumimoji="0" lang="ru-RU" altLang="ru-RU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80" name="Rectangle 34">
            <a:extLst>
              <a:ext uri="{FF2B5EF4-FFF2-40B4-BE49-F238E27FC236}">
                <a16:creationId xmlns:a16="http://schemas.microsoft.com/office/drawing/2014/main" id="{9B2AEC03-EB90-4969-BDBC-24CDC49960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2249" y="3834951"/>
            <a:ext cx="4408800" cy="12168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Функционал в развитии ФК: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altLang="ru-RU" sz="1600" dirty="0" smtClean="0">
                <a:latin typeface="+mj-lt"/>
              </a:rPr>
              <a:t>сопровождения повышения квалификации педагогов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altLang="ru-RU" sz="1600" dirty="0" smtClean="0">
                <a:latin typeface="+mj-lt"/>
              </a:rPr>
              <a:t>организация олимпиад, конкурсов конференций 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81" name="Rectangle 34">
            <a:extLst>
              <a:ext uri="{FF2B5EF4-FFF2-40B4-BE49-F238E27FC236}">
                <a16:creationId xmlns:a16="http://schemas.microsoft.com/office/drawing/2014/main" id="{8B1D9B32-48E9-4686-8CD1-26FC92059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0792" y="3834951"/>
            <a:ext cx="4354506" cy="1222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Функционал в развитии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ФК</a:t>
            </a:r>
            <a:r>
              <a:rPr lang="ru-RU" altLang="ru-RU" sz="1600" dirty="0" smtClean="0">
                <a:latin typeface="+mj-lt"/>
                <a:ea typeface="Times New Roman" panose="02020603050405020304" pitchFamily="18" charset="0"/>
              </a:rPr>
              <a:t>: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altLang="ru-RU" sz="1600" dirty="0" smtClean="0">
                <a:latin typeface="+mj-lt"/>
                <a:ea typeface="Times New Roman" panose="02020603050405020304" pitchFamily="18" charset="0"/>
              </a:rPr>
              <a:t>разработка и сопровождение программы воспитания</a:t>
            </a:r>
          </a:p>
          <a:p>
            <a:pPr marL="285750" marR="0" lvl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altLang="ru-RU" sz="1600" dirty="0" smtClean="0">
                <a:latin typeface="+mj-lt"/>
                <a:ea typeface="Times New Roman" panose="02020603050405020304" pitchFamily="18" charset="0"/>
              </a:rPr>
              <a:t>Разработка и сопровождение программ дополнительного образования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82" name="Rectangle 34">
            <a:extLst>
              <a:ext uri="{FF2B5EF4-FFF2-40B4-BE49-F238E27FC236}">
                <a16:creationId xmlns:a16="http://schemas.microsoft.com/office/drawing/2014/main" id="{4BE0EA7D-8D93-4C31-B6AB-881F02D2C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69700" y="3834951"/>
            <a:ext cx="4408800" cy="11734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Функционал в развитии 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ФК</a:t>
            </a:r>
            <a:r>
              <a:rPr lang="ru-RU" altLang="ru-RU" sz="1600" dirty="0" smtClean="0">
                <a:latin typeface="+mj-lt"/>
                <a:ea typeface="Times New Roman" panose="02020603050405020304" pitchFamily="18" charset="0"/>
              </a:rPr>
              <a:t>: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-материально-техническое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 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и финансовое обеспечение 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anose="02020603050405020304" pitchFamily="18" charset="0"/>
              </a:rPr>
              <a:t>проекта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anose="02020603050405020304" pitchFamily="18" charset="0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FB6EF8BD-84F2-4972-8E01-BCF1B824D3A9}"/>
              </a:ext>
            </a:extLst>
          </p:cNvPr>
          <p:cNvGrpSpPr/>
          <p:nvPr/>
        </p:nvGrpSpPr>
        <p:grpSpPr>
          <a:xfrm>
            <a:off x="522666" y="5863969"/>
            <a:ext cx="17926880" cy="4352748"/>
            <a:chOff x="463892" y="5364859"/>
            <a:chExt cx="17926880" cy="4352748"/>
          </a:xfrm>
        </p:grpSpPr>
        <p:grpSp>
          <p:nvGrpSpPr>
            <p:cNvPr id="5" name="Группа 4">
              <a:extLst>
                <a:ext uri="{FF2B5EF4-FFF2-40B4-BE49-F238E27FC236}">
                  <a16:creationId xmlns:a16="http://schemas.microsoft.com/office/drawing/2014/main" id="{A9EAF3BE-EA08-4629-BA62-E89A923D2E08}"/>
                </a:ext>
              </a:extLst>
            </p:cNvPr>
            <p:cNvGrpSpPr/>
            <p:nvPr/>
          </p:nvGrpSpPr>
          <p:grpSpPr>
            <a:xfrm>
              <a:off x="14593344" y="5364859"/>
              <a:ext cx="3797428" cy="3636620"/>
              <a:chOff x="14593344" y="5364859"/>
              <a:chExt cx="3797428" cy="3636620"/>
            </a:xfrm>
          </p:grpSpPr>
          <p:sp>
            <p:nvSpPr>
              <p:cNvPr id="60" name="Прямоугольник 18">
                <a:extLst>
                  <a:ext uri="{FF2B5EF4-FFF2-40B4-BE49-F238E27FC236}">
                    <a16:creationId xmlns:a16="http://schemas.microsoft.com/office/drawing/2014/main" id="{2327CCA2-F938-497B-8034-279341D15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93344" y="5364859"/>
                <a:ext cx="2209892" cy="1160466"/>
              </a:xfrm>
              <a:prstGeom prst="rect">
                <a:avLst/>
              </a:prstGeom>
              <a:solidFill>
                <a:srgbClr val="F07D00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600" b="0" i="0" u="none" strike="noStrike" cap="all" normalizeH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Внешние партнеры</a:t>
                </a:r>
                <a:endParaRPr kumimoji="0" lang="ru-RU" altLang="ru-RU" sz="1600" b="0" i="0" u="none" strike="noStrike" cap="all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</a:endParaRPr>
              </a:p>
            </p:txBody>
          </p:sp>
          <p:sp>
            <p:nvSpPr>
              <p:cNvPr id="61" name="Прямоугольник 19">
                <a:extLst>
                  <a:ext uri="{FF2B5EF4-FFF2-40B4-BE49-F238E27FC236}">
                    <a16:creationId xmlns:a16="http://schemas.microsoft.com/office/drawing/2014/main" id="{8FF7492C-86D5-492D-957D-7C356C45C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6762" y="6602936"/>
                <a:ext cx="2199236" cy="1160466"/>
              </a:xfrm>
              <a:prstGeom prst="rect">
                <a:avLst/>
              </a:prstGeom>
              <a:solidFill>
                <a:srgbClr val="F07D00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600" b="0" i="0" u="none" strike="noStrike" cap="all" normalizeH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Внешние мероприятия</a:t>
                </a:r>
                <a:endParaRPr kumimoji="0" lang="ru-RU" altLang="ru-RU" sz="1600" b="0" i="0" u="none" strike="noStrike" cap="all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</a:endParaRPr>
              </a:p>
            </p:txBody>
          </p:sp>
          <p:sp>
            <p:nvSpPr>
              <p:cNvPr id="62" name="Прямоугольник 20">
                <a:extLst>
                  <a:ext uri="{FF2B5EF4-FFF2-40B4-BE49-F238E27FC236}">
                    <a16:creationId xmlns:a16="http://schemas.microsoft.com/office/drawing/2014/main" id="{8A953B22-68E9-4544-B0D4-0592E7B07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29735" y="7841013"/>
                <a:ext cx="2261037" cy="1160466"/>
              </a:xfrm>
              <a:prstGeom prst="rect">
                <a:avLst/>
              </a:prstGeom>
              <a:solidFill>
                <a:srgbClr val="F07D00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600" b="0" i="0" u="none" strike="noStrike" cap="all" normalizeH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ДОД</a:t>
                </a:r>
                <a:endParaRPr kumimoji="0" lang="ru-RU" altLang="ru-RU" sz="1600" b="0" i="0" u="none" strike="noStrike" cap="all" normalizeH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</a:endParaRPr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53C5EBDF-C35B-4222-B16D-A00607E44595}"/>
                </a:ext>
              </a:extLst>
            </p:cNvPr>
            <p:cNvGrpSpPr/>
            <p:nvPr/>
          </p:nvGrpSpPr>
          <p:grpSpPr>
            <a:xfrm>
              <a:off x="463892" y="5364859"/>
              <a:ext cx="3797428" cy="3636620"/>
              <a:chOff x="463892" y="5364859"/>
              <a:chExt cx="3797428" cy="3636620"/>
            </a:xfrm>
          </p:grpSpPr>
          <p:sp>
            <p:nvSpPr>
              <p:cNvPr id="84" name="Прямоугольник 18">
                <a:extLst>
                  <a:ext uri="{FF2B5EF4-FFF2-40B4-BE49-F238E27FC236}">
                    <a16:creationId xmlns:a16="http://schemas.microsoft.com/office/drawing/2014/main" id="{BBFB4267-4CF0-43BF-8B76-49969DF612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051428" y="5364859"/>
                <a:ext cx="2209892" cy="1160466"/>
              </a:xfrm>
              <a:prstGeom prst="rect">
                <a:avLst/>
              </a:prstGeom>
              <a:solidFill>
                <a:srgbClr val="E61859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600" b="0" i="0" u="none" strike="noStrike" cap="all" normalizeH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Урочная деятельность</a:t>
                </a:r>
                <a:endParaRPr kumimoji="0" lang="ru-RU" altLang="ru-RU" sz="1600" b="0" i="0" u="none" strike="noStrike" cap="all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</a:endParaRPr>
              </a:p>
            </p:txBody>
          </p:sp>
          <p:sp>
            <p:nvSpPr>
              <p:cNvPr id="85" name="Прямоугольник 19">
                <a:extLst>
                  <a:ext uri="{FF2B5EF4-FFF2-40B4-BE49-F238E27FC236}">
                    <a16:creationId xmlns:a16="http://schemas.microsoft.com/office/drawing/2014/main" id="{150462AE-43F1-4560-BEE3-A9A8D3D93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1328666" y="6602936"/>
                <a:ext cx="2199236" cy="1160466"/>
              </a:xfrm>
              <a:prstGeom prst="rect">
                <a:avLst/>
              </a:prstGeom>
              <a:solidFill>
                <a:srgbClr val="E61859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600" b="0" i="0" u="none" strike="noStrike" cap="all" normalizeH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Внеурочная деятельность</a:t>
                </a:r>
                <a:endParaRPr kumimoji="0" lang="ru-RU" altLang="ru-RU" sz="1600" b="0" i="0" u="none" strike="noStrike" cap="all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</a:endParaRPr>
              </a:p>
            </p:txBody>
          </p:sp>
          <p:sp>
            <p:nvSpPr>
              <p:cNvPr id="86" name="Прямоугольник 20">
                <a:extLst>
                  <a:ext uri="{FF2B5EF4-FFF2-40B4-BE49-F238E27FC236}">
                    <a16:creationId xmlns:a16="http://schemas.microsoft.com/office/drawing/2014/main" id="{1EE02597-27A9-4DBD-8FF4-7124EB6CB3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63892" y="7841013"/>
                <a:ext cx="2261037" cy="1160466"/>
              </a:xfrm>
              <a:prstGeom prst="rect">
                <a:avLst/>
              </a:prstGeom>
              <a:solidFill>
                <a:srgbClr val="E61859"/>
              </a:solidFill>
              <a:ln w="25400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600" b="0" i="0" u="none" strike="noStrike" cap="all" normalizeH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Программа воспитания</a:t>
                </a:r>
                <a:endParaRPr kumimoji="0" lang="ru-RU" altLang="ru-RU" sz="1600" b="0" i="0" u="none" strike="noStrike" cap="all" normalizeH="0" dirty="0">
                  <a:ln>
                    <a:noFill/>
                  </a:ln>
                  <a:solidFill>
                    <a:schemeClr val="bg1"/>
                  </a:solidFill>
                  <a:effectLst/>
                  <a:latin typeface="+mj-lt"/>
                </a:endParaRPr>
              </a:p>
            </p:txBody>
          </p:sp>
        </p:grpSp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424D113E-447E-477E-A154-E677890EABE0}"/>
                </a:ext>
              </a:extLst>
            </p:cNvPr>
            <p:cNvGrpSpPr/>
            <p:nvPr/>
          </p:nvGrpSpPr>
          <p:grpSpPr>
            <a:xfrm>
              <a:off x="4341530" y="5396567"/>
              <a:ext cx="10138779" cy="4321040"/>
              <a:chOff x="4400304" y="5396567"/>
              <a:chExt cx="10138779" cy="4321040"/>
            </a:xfrm>
          </p:grpSpPr>
          <p:sp>
            <p:nvSpPr>
              <p:cNvPr id="87" name="Надпись 22">
                <a:extLst>
                  <a:ext uri="{FF2B5EF4-FFF2-40B4-BE49-F238E27FC236}">
                    <a16:creationId xmlns:a16="http://schemas.microsoft.com/office/drawing/2014/main" id="{42B621B6-0EA3-4545-81BF-2EDEB9E588DD}"/>
                  </a:ext>
                </a:extLst>
              </p:cNvPr>
              <p:cNvSpPr txBox="1"/>
              <p:nvPr/>
            </p:nvSpPr>
            <p:spPr>
              <a:xfrm>
                <a:off x="9570790" y="5396567"/>
                <a:ext cx="4968293" cy="1128758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indent="-635"/>
                <a:r>
                  <a:rPr lang="ru-RU" sz="1600" dirty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  </a:t>
                </a:r>
                <a:r>
                  <a:rPr lang="ru-RU" sz="14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Развитие деятельности попечительского совета. Организация  </a:t>
                </a:r>
                <a:r>
                  <a:rPr lang="ru-RU" sz="1400" dirty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семинаров для педагогов и студентов по </a:t>
                </a:r>
                <a:r>
                  <a:rPr lang="ru-RU" sz="14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ФГ </a:t>
                </a:r>
                <a:r>
                  <a:rPr lang="ru-RU" sz="1400" dirty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с участием экспертов из банков и НКО.  </a:t>
                </a:r>
                <a:endParaRPr lang="ru-RU" sz="1400" dirty="0" smtClean="0">
                  <a:solidFill>
                    <a:schemeClr val="tx1"/>
                  </a:solidFill>
                  <a:latin typeface="+mj-lt"/>
                  <a:ea typeface="Times New Roman" panose="02020603050405020304" pitchFamily="18" charset="0"/>
                </a:endParaRPr>
              </a:p>
              <a:p>
                <a:pPr indent="-635"/>
                <a:r>
                  <a:rPr lang="ru-RU" sz="14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Разработка </a:t>
                </a:r>
                <a:r>
                  <a:rPr lang="ru-RU" sz="1400" dirty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и запуск онлайн-курсов по финансовой грамотности </a:t>
                </a:r>
                <a:r>
                  <a:rPr lang="ru-RU" sz="1600" dirty="0" smtClean="0">
                    <a:solidFill>
                      <a:schemeClr val="tx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.</a:t>
                </a:r>
                <a:endParaRPr lang="ru-RU" sz="1600" dirty="0">
                  <a:solidFill>
                    <a:schemeClr val="tx1"/>
                  </a:solidFill>
                  <a:effectLst/>
                  <a:latin typeface="+mj-lt"/>
                  <a:ea typeface="Times New Roman" panose="02020603050405020304" pitchFamily="18" charset="0"/>
                </a:endParaRPr>
              </a:p>
            </p:txBody>
          </p:sp>
          <p:sp>
            <p:nvSpPr>
              <p:cNvPr id="88" name="Надпись 22">
                <a:extLst>
                  <a:ext uri="{FF2B5EF4-FFF2-40B4-BE49-F238E27FC236}">
                    <a16:creationId xmlns:a16="http://schemas.microsoft.com/office/drawing/2014/main" id="{2E30AF8E-83EB-458F-8499-27074E82F39C}"/>
                  </a:ext>
                </a:extLst>
              </p:cNvPr>
              <p:cNvSpPr txBox="1"/>
              <p:nvPr/>
            </p:nvSpPr>
            <p:spPr>
              <a:xfrm>
                <a:off x="4400304" y="5396567"/>
                <a:ext cx="5116193" cy="1128758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indent="-635"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Реализация общеобразовательных программ, программ учебных курсов.</a:t>
                </a:r>
              </a:p>
              <a:p>
                <a:pPr indent="-635"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Открытие профильных классов фин. направления.</a:t>
                </a:r>
              </a:p>
              <a:p>
                <a:pPr indent="-635"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Внедрение инновационных форм уроков.</a:t>
                </a:r>
              </a:p>
              <a:p>
                <a:pPr indent="-635">
                  <a:spcAft>
                    <a:spcPts val="0"/>
                  </a:spcAft>
                </a:pPr>
                <a:endParaRPr lang="ru-RU" sz="1600" dirty="0" smtClean="0">
                  <a:solidFill>
                    <a:schemeClr val="tx1"/>
                  </a:solidFill>
                  <a:effectLst/>
                  <a:latin typeface="+mj-lt"/>
                  <a:ea typeface="Times New Roman" panose="02020603050405020304" pitchFamily="18" charset="0"/>
                </a:endParaRPr>
              </a:p>
              <a:p>
                <a:pPr indent="-635">
                  <a:spcAft>
                    <a:spcPts val="0"/>
                  </a:spcAft>
                </a:pPr>
                <a:endParaRPr lang="ru-RU" sz="1600" dirty="0">
                  <a:solidFill>
                    <a:schemeClr val="tx1"/>
                  </a:solidFill>
                  <a:effectLst/>
                  <a:latin typeface="+mj-lt"/>
                  <a:ea typeface="Times New Roman" panose="02020603050405020304" pitchFamily="18" charset="0"/>
                </a:endParaRPr>
              </a:p>
            </p:txBody>
          </p:sp>
          <p:sp>
            <p:nvSpPr>
              <p:cNvPr id="90" name="Надпись 22">
                <a:extLst>
                  <a:ext uri="{FF2B5EF4-FFF2-40B4-BE49-F238E27FC236}">
                    <a16:creationId xmlns:a16="http://schemas.microsoft.com/office/drawing/2014/main" id="{BF32506A-F0AB-4ADD-9B91-5CCE62FBBDDA}"/>
                  </a:ext>
                </a:extLst>
              </p:cNvPr>
              <p:cNvSpPr txBox="1"/>
              <p:nvPr/>
            </p:nvSpPr>
            <p:spPr>
              <a:xfrm>
                <a:off x="9570791" y="6627563"/>
                <a:ext cx="4852350" cy="1245157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indent="-635"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Деятельность по формированию статуса ОО как базовой площадки для проведения мероприятий по ФГ для населения. Активное участие в мероприятиях городского, регионального и  федерального уровня</a:t>
                </a:r>
                <a:endParaRPr lang="ru-RU" sz="1600" dirty="0">
                  <a:solidFill>
                    <a:schemeClr val="tx1"/>
                  </a:solidFill>
                  <a:effectLst/>
                  <a:latin typeface="+mj-lt"/>
                  <a:ea typeface="Times New Roman" panose="02020603050405020304" pitchFamily="18" charset="0"/>
                </a:endParaRPr>
              </a:p>
            </p:txBody>
          </p:sp>
          <p:sp>
            <p:nvSpPr>
              <p:cNvPr id="91" name="Надпись 22">
                <a:extLst>
                  <a:ext uri="{FF2B5EF4-FFF2-40B4-BE49-F238E27FC236}">
                    <a16:creationId xmlns:a16="http://schemas.microsoft.com/office/drawing/2014/main" id="{197A069C-B55B-4AFA-BFC0-450EAF6FC69C}"/>
                  </a:ext>
                </a:extLst>
              </p:cNvPr>
              <p:cNvSpPr txBox="1"/>
              <p:nvPr/>
            </p:nvSpPr>
            <p:spPr>
              <a:xfrm>
                <a:off x="4549071" y="6627564"/>
                <a:ext cx="4852350" cy="1245156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indent="-635"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Разработка и внедрение программ внеурочной деятельности. </a:t>
                </a:r>
              </a:p>
              <a:p>
                <a:pPr indent="-635"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Привлечение к реализации курсов ВД внешних партнеров. </a:t>
                </a:r>
              </a:p>
              <a:p>
                <a:pPr indent="-635"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Реализация проектов по ФГ</a:t>
                </a:r>
                <a:endParaRPr lang="ru-RU" sz="1600" dirty="0" smtClean="0">
                  <a:solidFill>
                    <a:schemeClr val="tx1"/>
                  </a:solidFill>
                  <a:effectLst/>
                  <a:latin typeface="+mj-lt"/>
                  <a:ea typeface="Times New Roman" panose="02020603050405020304" pitchFamily="18" charset="0"/>
                </a:endParaRPr>
              </a:p>
              <a:p>
                <a:pPr indent="-635">
                  <a:spcAft>
                    <a:spcPts val="0"/>
                  </a:spcAft>
                </a:pPr>
                <a:endParaRPr lang="ru-RU" sz="1600" dirty="0">
                  <a:solidFill>
                    <a:schemeClr val="tx1"/>
                  </a:solidFill>
                  <a:effectLst/>
                  <a:latin typeface="+mj-lt"/>
                  <a:ea typeface="Times New Roman" panose="02020603050405020304" pitchFamily="18" charset="0"/>
                </a:endParaRPr>
              </a:p>
            </p:txBody>
          </p:sp>
          <p:sp>
            <p:nvSpPr>
              <p:cNvPr id="93" name="Надпись 22">
                <a:extLst>
                  <a:ext uri="{FF2B5EF4-FFF2-40B4-BE49-F238E27FC236}">
                    <a16:creationId xmlns:a16="http://schemas.microsoft.com/office/drawing/2014/main" id="{1013B0C2-6971-41B0-8E5A-52D541EAE3FF}"/>
                  </a:ext>
                </a:extLst>
              </p:cNvPr>
              <p:cNvSpPr txBox="1"/>
              <p:nvPr/>
            </p:nvSpPr>
            <p:spPr>
              <a:xfrm>
                <a:off x="9570791" y="8119701"/>
                <a:ext cx="4852350" cy="1128758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indent="-635">
                  <a:spcAft>
                    <a:spcPts val="0"/>
                  </a:spcAft>
                </a:pPr>
                <a:r>
                  <a:rPr lang="ru-RU" sz="1600" dirty="0">
                    <a:solidFill>
                      <a:schemeClr val="tx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 </a:t>
                </a:r>
                <a:r>
                  <a:rPr lang="ru-RU" sz="1600" dirty="0" smtClean="0">
                    <a:solidFill>
                      <a:schemeClr val="tx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Актуализация программ ДО по направлению развития ФГ. </a:t>
                </a:r>
              </a:p>
              <a:p>
                <a:pPr indent="-635">
                  <a:spcAft>
                    <a:spcPts val="0"/>
                  </a:spcAft>
                </a:pP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Организация и участи в выездных мероприятиях (практики, конкурсы, конференции, стажировки)</a:t>
                </a:r>
                <a:endParaRPr lang="ru-RU" sz="1600" dirty="0">
                  <a:solidFill>
                    <a:schemeClr val="tx1"/>
                  </a:solidFill>
                  <a:effectLst/>
                  <a:latin typeface="+mj-lt"/>
                  <a:ea typeface="Times New Roman" panose="02020603050405020304" pitchFamily="18" charset="0"/>
                </a:endParaRPr>
              </a:p>
            </p:txBody>
          </p:sp>
          <p:sp>
            <p:nvSpPr>
              <p:cNvPr id="94" name="Надпись 22">
                <a:extLst>
                  <a:ext uri="{FF2B5EF4-FFF2-40B4-BE49-F238E27FC236}">
                    <a16:creationId xmlns:a16="http://schemas.microsoft.com/office/drawing/2014/main" id="{554C3255-1786-428A-8C4C-82EE9F1E0097}"/>
                  </a:ext>
                </a:extLst>
              </p:cNvPr>
              <p:cNvSpPr txBox="1"/>
              <p:nvPr/>
            </p:nvSpPr>
            <p:spPr>
              <a:xfrm>
                <a:off x="4549071" y="8001057"/>
                <a:ext cx="4851978" cy="1716550"/>
              </a:xfrm>
              <a:prstGeom prst="rect">
                <a:avLst/>
              </a:prstGeom>
              <a:solidFill>
                <a:sysClr val="window" lastClr="FFFFFF"/>
              </a:solidFill>
              <a:ln w="6350">
                <a:solidFill>
                  <a:prstClr val="black"/>
                </a:solidFill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indent="-635"/>
                <a:r>
                  <a:rPr lang="ru-RU" sz="1600" dirty="0">
                    <a:solidFill>
                      <a:schemeClr val="tx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 </a:t>
                </a:r>
                <a:r>
                  <a:rPr lang="ru-RU" sz="1600" dirty="0" smtClean="0">
                    <a:solidFill>
                      <a:schemeClr val="tx1"/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Включение в модули программы воспитания содержания по ФГ. </a:t>
                </a: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Использование </a:t>
                </a:r>
                <a:r>
                  <a:rPr lang="ru-RU" sz="1600" dirty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ресурсов школы в </a:t>
                </a: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ВР. </a:t>
                </a:r>
                <a:r>
                  <a:rPr lang="ru-RU" sz="1600" dirty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Предоставление площадок и зон для </a:t>
                </a: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проведения </a:t>
                </a:r>
                <a:r>
                  <a:rPr lang="ru-RU" sz="1600" dirty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мастер-классов, творческих встреч, лекций, классных часов, </a:t>
                </a:r>
                <a:r>
                  <a:rPr lang="ru-RU" sz="1600" dirty="0" err="1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квизов</a:t>
                </a:r>
                <a:r>
                  <a:rPr lang="ru-RU" sz="1600" dirty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 и </a:t>
                </a:r>
                <a:r>
                  <a:rPr lang="ru-RU" sz="1600" dirty="0" err="1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квестов</a:t>
                </a:r>
                <a:r>
                  <a:rPr lang="ru-RU" sz="1600" dirty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. </a:t>
                </a:r>
                <a:r>
                  <a:rPr lang="ru-RU" sz="1600" dirty="0" smtClean="0">
                    <a:solidFill>
                      <a:schemeClr val="tx1"/>
                    </a:solidFill>
                    <a:latin typeface="+mj-lt"/>
                    <a:ea typeface="Times New Roman" panose="02020603050405020304" pitchFamily="18" charset="0"/>
                  </a:rPr>
                  <a:t>Реализация проектов по ФГ.</a:t>
                </a:r>
                <a:endParaRPr lang="ru-RU" sz="1600" dirty="0">
                  <a:solidFill>
                    <a:schemeClr val="tx1"/>
                  </a:solidFill>
                  <a:effectLst/>
                  <a:latin typeface="+mj-lt"/>
                  <a:ea typeface="Times New Roman" panose="02020603050405020304" pitchFamily="18" charset="0"/>
                </a:endParaRPr>
              </a:p>
            </p:txBody>
          </p:sp>
        </p:grpSp>
      </p:grpSp>
      <p:sp>
        <p:nvSpPr>
          <p:cNvPr id="95" name="Прямоугольник 10">
            <a:extLst>
              <a:ext uri="{FF2B5EF4-FFF2-40B4-BE49-F238E27FC236}">
                <a16:creationId xmlns:a16="http://schemas.microsoft.com/office/drawing/2014/main" id="{F1CBED70-527D-4B81-81BF-515830FA2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39084" y="9732107"/>
            <a:ext cx="3768725" cy="6149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all" normalizeH="0" dirty="0">
                <a:ln>
                  <a:noFill/>
                </a:ln>
                <a:solidFill>
                  <a:srgbClr val="F07D00"/>
                </a:solidFill>
                <a:effectLst/>
                <a:latin typeface="Arial Black" panose="020B0A04020102020204" pitchFamily="34" charset="0"/>
                <a:ea typeface="Times New Roman" panose="02020603050405020304" pitchFamily="18" charset="0"/>
              </a:rPr>
              <a:t>внешний контур</a:t>
            </a:r>
            <a:endParaRPr kumimoji="0" lang="ru-RU" altLang="ru-RU" sz="2000" b="0" i="0" u="none" strike="noStrike" cap="all" normalizeH="0" dirty="0">
              <a:ln>
                <a:noFill/>
              </a:ln>
              <a:solidFill>
                <a:srgbClr val="F07D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96" name="Прямоугольник 2">
            <a:extLst>
              <a:ext uri="{FF2B5EF4-FFF2-40B4-BE49-F238E27FC236}">
                <a16:creationId xmlns:a16="http://schemas.microsoft.com/office/drawing/2014/main" id="{75C341FA-8CBC-4812-BBBB-F9D821AD6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2249" y="2855492"/>
            <a:ext cx="4408800" cy="906270"/>
          </a:xfrm>
          <a:prstGeom prst="rect">
            <a:avLst/>
          </a:prstGeom>
          <a:solidFill>
            <a:srgbClr val="01509F"/>
          </a:solidFill>
          <a:ln w="25400">
            <a:noFill/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Зам. директора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по</a:t>
            </a:r>
            <a:r>
              <a:rPr kumimoji="0" lang="ru-RU" altLang="ru-RU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 контролю качества образования</a:t>
            </a:r>
            <a:endParaRPr kumimoji="0" lang="ru-RU" altLang="ru-RU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97" name="Прямоугольник 2">
            <a:extLst>
              <a:ext uri="{FF2B5EF4-FFF2-40B4-BE49-F238E27FC236}">
                <a16:creationId xmlns:a16="http://schemas.microsoft.com/office/drawing/2014/main" id="{E6F76B36-C8A2-4943-9C8F-5958B75305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6498" y="2855492"/>
            <a:ext cx="4408800" cy="906270"/>
          </a:xfrm>
          <a:prstGeom prst="rect">
            <a:avLst/>
          </a:prstGeom>
          <a:solidFill>
            <a:srgbClr val="01509F"/>
          </a:solidFill>
          <a:ln w="25400">
            <a:noFill/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Зам. директора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по</a:t>
            </a:r>
            <a:r>
              <a:rPr kumimoji="0" lang="ru-RU" altLang="ru-RU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 воспитательной работе</a:t>
            </a:r>
            <a:endParaRPr kumimoji="0" lang="ru-RU" altLang="ru-RU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98" name="Прямоугольник 2">
            <a:extLst>
              <a:ext uri="{FF2B5EF4-FFF2-40B4-BE49-F238E27FC236}">
                <a16:creationId xmlns:a16="http://schemas.microsoft.com/office/drawing/2014/main" id="{C78B06F1-4BBA-4984-83B8-0AE9CED7A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74462" y="2855492"/>
            <a:ext cx="4408800" cy="906270"/>
          </a:xfrm>
          <a:prstGeom prst="rect">
            <a:avLst/>
          </a:prstGeom>
          <a:solidFill>
            <a:srgbClr val="01509F"/>
          </a:solidFill>
          <a:ln w="25400">
            <a:noFill/>
            <a:miter lim="800000"/>
            <a:headEnd/>
            <a:tailEnd/>
          </a:ln>
        </p:spPr>
        <p:txBody>
          <a:bodyPr vert="horz" wrap="square" lIns="91440" tIns="10800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Зам. директора </a:t>
            </a:r>
            <a:r>
              <a:rPr kumimoji="0" lang="ru-RU" alt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по</a:t>
            </a:r>
            <a:r>
              <a:rPr kumimoji="0" lang="ru-RU" altLang="ru-RU" sz="18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anose="02020603050405020304" pitchFamily="18" charset="0"/>
              </a:rPr>
              <a:t> управлению ресурсами</a:t>
            </a:r>
            <a:endParaRPr kumimoji="0" lang="ru-RU" altLang="ru-RU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27699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12</a:t>
            </a:r>
          </a:p>
        </p:txBody>
      </p:sp>
      <p:sp>
        <p:nvSpPr>
          <p:cNvPr id="8" name="Google Shape;48;p3"/>
          <p:cNvSpPr/>
          <p:nvPr/>
        </p:nvSpPr>
        <p:spPr>
          <a:xfrm>
            <a:off x="3115286" y="-1519753"/>
            <a:ext cx="12741639" cy="1592437"/>
          </a:xfrm>
          <a:prstGeom prst="roundRect">
            <a:avLst>
              <a:gd name="adj" fmla="val 16667"/>
            </a:avLst>
          </a:prstGeom>
          <a:solidFill>
            <a:srgbClr val="41A7AF"/>
          </a:solidFill>
          <a:ln w="25400" cap="flat" cmpd="sng">
            <a:solidFill>
              <a:srgbClr val="0056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Проектное задание 5 - Дорожная карта внедрения финансовой культуры во все образовательные пространства образовательной организации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18875"/>
              </p:ext>
            </p:extLst>
          </p:nvPr>
        </p:nvGraphicFramePr>
        <p:xfrm>
          <a:off x="468000" y="2150225"/>
          <a:ext cx="18000000" cy="8225134"/>
        </p:xfrm>
        <a:graphic>
          <a:graphicData uri="http://schemas.openxmlformats.org/drawingml/2006/table">
            <a:tbl>
              <a:tblPr firstRow="1" firstCol="1" bandRow="1"/>
              <a:tblGrid>
                <a:gridCol w="568320">
                  <a:extLst>
                    <a:ext uri="{9D8B030D-6E8A-4147-A177-3AD203B41FA5}">
                      <a16:colId xmlns:a16="http://schemas.microsoft.com/office/drawing/2014/main" val="3120189803"/>
                    </a:ext>
                  </a:extLst>
                </a:gridCol>
                <a:gridCol w="3661186">
                  <a:extLst>
                    <a:ext uri="{9D8B030D-6E8A-4147-A177-3AD203B41FA5}">
                      <a16:colId xmlns:a16="http://schemas.microsoft.com/office/drawing/2014/main" val="2676700472"/>
                    </a:ext>
                  </a:extLst>
                </a:gridCol>
                <a:gridCol w="5874241">
                  <a:extLst>
                    <a:ext uri="{9D8B030D-6E8A-4147-A177-3AD203B41FA5}">
                      <a16:colId xmlns:a16="http://schemas.microsoft.com/office/drawing/2014/main" val="3145399211"/>
                    </a:ext>
                  </a:extLst>
                </a:gridCol>
                <a:gridCol w="3096127">
                  <a:extLst>
                    <a:ext uri="{9D8B030D-6E8A-4147-A177-3AD203B41FA5}">
                      <a16:colId xmlns:a16="http://schemas.microsoft.com/office/drawing/2014/main" val="1873503279"/>
                    </a:ext>
                  </a:extLst>
                </a:gridCol>
                <a:gridCol w="2277979">
                  <a:extLst>
                    <a:ext uri="{9D8B030D-6E8A-4147-A177-3AD203B41FA5}">
                      <a16:colId xmlns:a16="http://schemas.microsoft.com/office/drawing/2014/main" val="2235443017"/>
                    </a:ext>
                  </a:extLst>
                </a:gridCol>
                <a:gridCol w="2522147">
                  <a:extLst>
                    <a:ext uri="{9D8B030D-6E8A-4147-A177-3AD203B41FA5}">
                      <a16:colId xmlns:a16="http://schemas.microsoft.com/office/drawing/2014/main" val="3662161011"/>
                    </a:ext>
                  </a:extLst>
                </a:gridCol>
              </a:tblGrid>
              <a:tr h="11295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Направление внешнего/внутреннего контуров (задача)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Мероприятие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Должности ответственных за направление (+партнеры)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Сроки внедрения/</a:t>
                      </a:r>
                      <a:br>
                        <a:rPr lang="ru-RU" sz="1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ФИО и ОО участника группы, готового взять мероприятие в реализацию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1936473"/>
                  </a:ext>
                </a:extLst>
              </a:tr>
              <a:tr h="9017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Внедрение ФГ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 рамках урочной, внеурочной деятельности.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Формирование, деятельность рабочих групп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разработке нормативных документов, 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рабочих программ учебных предметов,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учебных курсов, курсов внеурочной деятельности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Открытие профильных  классов фин. направления.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Внедрение новых форм реализации урочной и внеурочной деятельности.</a:t>
                      </a:r>
                      <a:endParaRPr lang="ru-RU" sz="1600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Заместители 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директора по УВР, 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методисты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Подготовительный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этап (май – август)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5089126"/>
                  </a:ext>
                </a:extLst>
              </a:tr>
              <a:tr h="9017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Материально-техническое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 финансовое обеспечение реализации проекта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Обновление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материально-технической базы ОО.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Поиск новых источников финансирование, привлечение партнеров и спонсоров.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Увеличение объема средств от приносящей доход деятельности (платные образовательные услуги)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Заместитель директора по управлению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ресурсами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Попечительский совет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Подготовительный</a:t>
                      </a:r>
                      <a:r>
                        <a:rPr lang="ru-RU" sz="16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 этап (май – август)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0819606"/>
                  </a:ext>
                </a:extLst>
              </a:tr>
              <a:tr h="9017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Внедрение ФГ</a:t>
                      </a:r>
                      <a:r>
                        <a:rPr lang="ru-RU" sz="16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 в рамках дополнительного образования.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Обновление реестра программ ДО.</a:t>
                      </a:r>
                    </a:p>
                    <a:p>
                      <a:endParaRPr lang="ru-RU" sz="1600" dirty="0" smtClean="0"/>
                    </a:p>
                    <a:p>
                      <a:r>
                        <a:rPr lang="ru-RU" sz="1600" dirty="0" smtClean="0"/>
                        <a:t>Развитие сетевого взаимодействия для реализации программ ДО</a:t>
                      </a:r>
                      <a:endParaRPr lang="ru-RU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Заместитель</a:t>
                      </a:r>
                      <a:r>
                        <a:rPr lang="ru-RU" sz="1600" baseline="0" dirty="0" smtClean="0"/>
                        <a:t> директора по ВР, советники по воспитанию, педагоги ДО, внешние партнеры</a:t>
                      </a:r>
                      <a:endParaRPr lang="ru-RU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Подготовительный этап (май – август)</a:t>
                      </a:r>
                    </a:p>
                    <a:p>
                      <a:r>
                        <a:rPr lang="ru-RU" sz="1600" dirty="0" smtClean="0"/>
                        <a:t>Основной этап (сентябрь – май)</a:t>
                      </a:r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0275554"/>
                  </a:ext>
                </a:extLst>
              </a:tr>
              <a:tr h="9017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Развитие кадрового потенциала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Повышение квалификации педагогов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стажировок и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мероприятий по обмену 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опытом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Развитие инструментов стимулирования педагогов</a:t>
                      </a:r>
                      <a:endParaRPr lang="ru-RU" sz="1600" baseline="0" dirty="0" smtClean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Заместители директора по УВР, методисты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Представители ОО, вузов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течение всего периода реализации проекта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5406876"/>
                  </a:ext>
                </a:extLst>
              </a:tr>
              <a:tr h="90175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Привлечение внешних партнеров к реализации проекта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Активизация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деятельности попечительского совета.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Заключение соглашений, договоров о сотрудничестве  с вузами, предприятиями бизнеса и финансов.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совместных мероприятий.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Представители ОО, вузов, родительской общественности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В течение всего периода реализации проекта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3023229"/>
                  </a:ext>
                </a:extLst>
              </a:tr>
              <a:tr h="90175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6</a:t>
                      </a:r>
                      <a:endParaRPr lang="ru-RU" sz="1600" dirty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Приобретение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статуса ОО как ресурсного центра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Поведение мероприятий по обмену опытом (открытых</a:t>
                      </a: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уроков, мастер-классов, стажировок, НПК для педагогов).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мероприятий для населения (финансовый зачет, День ФГ и т.д.)</a:t>
                      </a: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Представители ОО, вузов, родительской общественности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0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В течение всего периода реализации проекта</a:t>
                      </a:r>
                      <a:endParaRPr lang="ru-RU" sz="1600" b="0" i="0" u="none" strike="noStrike" cap="none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897099"/>
                  </a:ext>
                </a:extLst>
              </a:tr>
            </a:tbl>
          </a:graphicData>
        </a:graphic>
      </p:graphicFrame>
      <p:sp>
        <p:nvSpPr>
          <p:cNvPr id="7" name="Google Shape;48;p3">
            <a:extLst>
              <a:ext uri="{FF2B5EF4-FFF2-40B4-BE49-F238E27FC236}">
                <a16:creationId xmlns:a16="http://schemas.microsoft.com/office/drawing/2014/main" id="{88F44A36-9F96-4704-BF1A-2F2A00B92854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cap="all" dirty="0">
                <a:solidFill>
                  <a:srgbClr val="26B7BC"/>
                </a:solidFill>
                <a:latin typeface="Arial Black" panose="020B0A04020102020204" pitchFamily="34" charset="0"/>
              </a:rPr>
              <a:t>Проектное задание 5 </a:t>
            </a:r>
          </a:p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3200" cap="all" dirty="0">
                <a:solidFill>
                  <a:srgbClr val="01509F"/>
                </a:solidFill>
                <a:latin typeface="Arial Black" panose="020B0A04020102020204" pitchFamily="34" charset="0"/>
              </a:rPr>
              <a:t>Дорожная карта внедрения финансовой культуры </a:t>
            </a:r>
            <a:r>
              <a:rPr lang="ru-RU" sz="2800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ru-RU" sz="2800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2800" dirty="0">
                <a:solidFill>
                  <a:srgbClr val="01509F"/>
                </a:solidFill>
                <a:latin typeface="+mj-lt"/>
              </a:rPr>
              <a:t>во все образовательные пространства образовательной организации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89067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13</a:t>
            </a:r>
          </a:p>
        </p:txBody>
      </p:sp>
      <p:sp>
        <p:nvSpPr>
          <p:cNvPr id="8" name="Google Shape;48;p3">
            <a:extLst>
              <a:ext uri="{FF2B5EF4-FFF2-40B4-BE49-F238E27FC236}">
                <a16:creationId xmlns:a16="http://schemas.microsoft.com/office/drawing/2014/main" id="{4A6C0BA0-C608-46C9-924C-0E812614F6CA}"/>
              </a:ext>
            </a:extLst>
          </p:cNvPr>
          <p:cNvSpPr/>
          <p:nvPr/>
        </p:nvSpPr>
        <p:spPr>
          <a:xfrm>
            <a:off x="468000" y="936000"/>
            <a:ext cx="18172561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ru-RU" sz="4400" b="1" dirty="0">
                <a:solidFill>
                  <a:srgbClr val="01509F"/>
                </a:solidFill>
                <a:latin typeface="Arial Black" panose="020B0A04020102020204" pitchFamily="34" charset="0"/>
              </a:rPr>
              <a:t>ЗАКЛЮЧЕНИЕ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64E911B-358E-4CB4-B602-7EE783B7C682}"/>
              </a:ext>
            </a:extLst>
          </p:cNvPr>
          <p:cNvSpPr/>
          <p:nvPr/>
        </p:nvSpPr>
        <p:spPr>
          <a:xfrm>
            <a:off x="468000" y="2128836"/>
            <a:ext cx="17595411" cy="782288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Реализация проекта дает </a:t>
            </a:r>
            <a:r>
              <a:rPr lang="ru-RU" sz="2800" b="1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в</a:t>
            </a:r>
            <a:r>
              <a:rPr lang="ru-RU" sz="2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озможность формирования финансовой культуры обучающихся, населения через:</a:t>
            </a:r>
          </a:p>
          <a:p>
            <a:endParaRPr lang="ru-RU" sz="2800" b="1" i="1" dirty="0" smtClean="0">
              <a:solidFill>
                <a:srgbClr val="002060"/>
              </a:solidFill>
              <a:latin typeface="+mn-lt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rgbClr val="002060"/>
                </a:solidFill>
                <a:effectLst/>
                <a:latin typeface="+mn-lt"/>
                <a:ea typeface="Times New Roman" panose="02020603050405020304" pitchFamily="18" charset="0"/>
              </a:rPr>
              <a:t> разработку и </a:t>
            </a:r>
            <a:r>
              <a:rPr lang="ru-RU" sz="2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р</a:t>
            </a:r>
            <a:r>
              <a:rPr lang="ru-RU" sz="2800" b="1" i="1" dirty="0" smtClean="0">
                <a:solidFill>
                  <a:srgbClr val="002060"/>
                </a:solidFill>
                <a:effectLst/>
                <a:latin typeface="+mn-lt"/>
                <a:ea typeface="Times New Roman" panose="02020603050405020304" pitchFamily="18" charset="0"/>
              </a:rPr>
              <a:t>еализацию образовательных программ в рамках урочной, внеурочной деятельности, дополнительного образования (бюджетного и внебюджетного)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непрерывность и преемственность формирования финансовой грамотности на всех уровнях образования</a:t>
            </a:r>
            <a:endParaRPr lang="ru-RU" sz="2800" b="1" i="1" dirty="0">
              <a:solidFill>
                <a:srgbClr val="002060"/>
              </a:solidFill>
              <a:latin typeface="+mn-lt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i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актуализацию </a:t>
            </a:r>
            <a:r>
              <a:rPr lang="ru-RU" sz="2800" b="1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профильного обучения для старшеклассников с целью дальнейшего приобретения высшего образования в сфере экономики и финансов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b="1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формирование </a:t>
            </a:r>
            <a:r>
              <a:rPr lang="ru-RU" sz="2800" b="1" i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открытого образовательного пространства, предполагающего сетевое взаимодействие с партнерами, активный обмен опытом, проведение массовых мероприятий для населения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3200" b="1" i="1" dirty="0">
              <a:solidFill>
                <a:srgbClr val="002060"/>
              </a:solidFill>
              <a:effectLst/>
              <a:latin typeface="+mn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669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7" name="Google Shape;48;p3"/>
          <p:cNvSpPr/>
          <p:nvPr/>
        </p:nvSpPr>
        <p:spPr>
          <a:xfrm>
            <a:off x="468000" y="936000"/>
            <a:ext cx="18172561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ru-RU" sz="4400" b="1" dirty="0">
                <a:solidFill>
                  <a:srgbClr val="01509F"/>
                </a:solidFill>
                <a:latin typeface="Arial Black" panose="020B0A04020102020204" pitchFamily="34" charset="0"/>
              </a:rPr>
              <a:t>ЛЕГЕНДА КЕЙСА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999" y="2199555"/>
            <a:ext cx="18172561" cy="6878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Вашей проектной группе необходимо разработать организационный проект внедрения финансовой культуры во все образовательные пространства </a:t>
            </a:r>
          </a:p>
          <a:p>
            <a:pPr>
              <a:lnSpc>
                <a:spcPct val="150000"/>
              </a:lnSpc>
            </a:pPr>
            <a:r>
              <a:rPr lang="ru-RU" sz="1800" b="1" dirty="0">
                <a:solidFill>
                  <a:srgbClr val="002060"/>
                </a:solidFill>
              </a:rPr>
              <a:t>б</a:t>
            </a:r>
            <a:r>
              <a:rPr lang="ru-RU" sz="1800" b="1" dirty="0" smtClean="0">
                <a:solidFill>
                  <a:srgbClr val="002060"/>
                </a:solidFill>
              </a:rPr>
              <a:t>юджетного общеобразовательного учреждения </a:t>
            </a:r>
            <a:r>
              <a:rPr lang="ru-RU" sz="1800" b="1" dirty="0">
                <a:solidFill>
                  <a:srgbClr val="002060"/>
                </a:solidFill>
              </a:rPr>
              <a:t>«Школа – детский сад»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,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находящегося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в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002060"/>
                </a:solidFill>
              </a:rPr>
              <a:t>Центральной части областного центра. </a:t>
            </a:r>
            <a:endParaRPr lang="ru-RU" sz="1800" b="1" dirty="0">
              <a:solidFill>
                <a:srgbClr val="002060"/>
              </a:solidFill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800" b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При этом, в результате формирования «Рискового профиля школы», было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обнаружено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: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 </a:t>
            </a:r>
            <a:endParaRPr lang="ru-RU" sz="1800" b="1" dirty="0">
              <a:solidFill>
                <a:srgbClr val="002060"/>
              </a:solidFill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Комплекс состоит </a:t>
            </a:r>
            <a:r>
              <a:rPr lang="ru-RU" sz="1800" b="1" dirty="0">
                <a:solidFill>
                  <a:srgbClr val="002060"/>
                </a:solidFill>
              </a:rPr>
              <a:t>из 3-х современных зданий, имеется высокоскоростной интернет</a:t>
            </a:r>
            <a:r>
              <a:rPr lang="ru-RU" sz="1800" b="1" dirty="0" smtClean="0">
                <a:solidFill>
                  <a:srgbClr val="002060"/>
                </a:solidFill>
              </a:rPr>
              <a:t>, в школе </a:t>
            </a:r>
            <a:r>
              <a:rPr lang="ru-RU" sz="1800" b="1" dirty="0">
                <a:solidFill>
                  <a:srgbClr val="002060"/>
                </a:solidFill>
              </a:rPr>
              <a:t>предусмотрены зонированные аудитории для проведения интерактивных занятий. </a:t>
            </a:r>
            <a:r>
              <a:rPr lang="ru-RU" sz="1800" b="1" dirty="0" smtClean="0">
                <a:solidFill>
                  <a:srgbClr val="002060"/>
                </a:solidFill>
              </a:rPr>
              <a:t>Функционируют </a:t>
            </a:r>
            <a:r>
              <a:rPr lang="ru-RU" sz="1800" b="1" dirty="0">
                <a:solidFill>
                  <a:srgbClr val="002060"/>
                </a:solidFill>
              </a:rPr>
              <a:t>«Точка роста» и «Центр детских </a:t>
            </a:r>
            <a:r>
              <a:rPr lang="ru-RU" sz="1800" b="1" dirty="0" smtClean="0">
                <a:solidFill>
                  <a:srgbClr val="002060"/>
                </a:solidFill>
              </a:rPr>
              <a:t>инициатив</a:t>
            </a:r>
            <a:r>
              <a:rPr lang="ru-RU" sz="1800" b="1" dirty="0" smtClean="0">
                <a:solidFill>
                  <a:srgbClr val="002060"/>
                </a:solidFill>
              </a:rPr>
              <a:t>».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</a:rPr>
              <a:t>Средний возраст педагогических работников 40+, около 20% молодых специалистов. Основной состав использует инновационные и цифровые методы обучения. Учителя активно принимают участие в профессиональных конкурсах (есть грантополучатели</a:t>
            </a:r>
            <a:r>
              <a:rPr lang="ru-RU" sz="1800" b="1" dirty="0" smtClean="0">
                <a:solidFill>
                  <a:srgbClr val="002060"/>
                </a:solidFill>
              </a:rPr>
              <a:t>).</a:t>
            </a:r>
            <a:endParaRPr lang="ru-RU" sz="1800" b="1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.Организация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образовательного процесса реализуется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следующим образом.</a:t>
            </a:r>
            <a:endParaRPr lang="ru-RU" sz="1800" b="1" dirty="0">
              <a:solidFill>
                <a:srgbClr val="002060"/>
              </a:solidFill>
              <a:latin typeface="+mn-lt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Образовательный </a:t>
            </a:r>
            <a:r>
              <a:rPr lang="ru-RU" sz="1800" b="1" dirty="0">
                <a:solidFill>
                  <a:srgbClr val="002060"/>
                </a:solidFill>
              </a:rPr>
              <a:t>процесс организуется в 1 смену.  </a:t>
            </a:r>
            <a:r>
              <a:rPr lang="ru-RU" sz="1800" b="1" dirty="0" smtClean="0">
                <a:solidFill>
                  <a:srgbClr val="002060"/>
                </a:solidFill>
              </a:rPr>
              <a:t>Отмечается инновационный </a:t>
            </a:r>
            <a:r>
              <a:rPr lang="ru-RU" sz="1800" b="1" dirty="0">
                <a:solidFill>
                  <a:srgbClr val="002060"/>
                </a:solidFill>
              </a:rPr>
              <a:t>подход педагогов, организующих образовательное пространство (уроки и занятия). </a:t>
            </a:r>
            <a:r>
              <a:rPr lang="ru-RU" sz="1800" b="1" dirty="0" smtClean="0">
                <a:solidFill>
                  <a:srgbClr val="002060"/>
                </a:solidFill>
              </a:rPr>
              <a:t>Выпускники демонстрируют высокие </a:t>
            </a:r>
            <a:r>
              <a:rPr lang="ru-RU" sz="1800" b="1" dirty="0">
                <a:solidFill>
                  <a:srgbClr val="002060"/>
                </a:solidFill>
              </a:rPr>
              <a:t>результаты ОГЭ и ЕГЭ. </a:t>
            </a:r>
            <a:endParaRPr lang="ru-RU" sz="1800" b="1" dirty="0">
              <a:solidFill>
                <a:srgbClr val="002060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</a:rPr>
              <a:t> </a:t>
            </a:r>
            <a:r>
              <a:rPr lang="ru-RU" sz="1800" b="1" dirty="0">
                <a:solidFill>
                  <a:srgbClr val="002060"/>
                </a:solidFill>
              </a:rPr>
              <a:t>Организация воспитательной работы основана на выстроенном комплексе мероприятий, учитывающем как обязательный, так и вариативные модули программы воспитания. </a:t>
            </a:r>
            <a:endParaRPr lang="ru-RU" sz="18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При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выстраивании сети социального партнерства </a:t>
            </a:r>
            <a:r>
              <a:rPr lang="ru-RU" sz="1800" b="1" dirty="0" smtClean="0">
                <a:solidFill>
                  <a:srgbClr val="002060"/>
                </a:solidFill>
              </a:rPr>
              <a:t>в </a:t>
            </a:r>
            <a:r>
              <a:rPr lang="ru-RU" sz="1800" b="1" dirty="0">
                <a:solidFill>
                  <a:srgbClr val="002060"/>
                </a:solidFill>
              </a:rPr>
              <a:t>учреждении созданы и активно действуют попечительский совет и сеть социального партнерства из выпускников и родителей обучающихся (представители крупного бизнеса, власти и общественных организаций).</a:t>
            </a:r>
            <a:endParaRPr lang="ru-RU" sz="1800" b="1" dirty="0">
              <a:solidFill>
                <a:srgbClr val="002060"/>
              </a:solidFill>
              <a:latin typeface="+mn-lt"/>
              <a:ea typeface="Times New Roman" panose="02020603050405020304" pitchFamily="18" charset="0"/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Обучающиеся </a:t>
            </a:r>
            <a:r>
              <a:rPr lang="ru-RU" sz="1800" b="1" dirty="0">
                <a:solidFill>
                  <a:srgbClr val="002060"/>
                </a:solidFill>
              </a:rPr>
              <a:t>– победители и призеры олимпиад разного уровня. Педагогические работники активно участвуют в конкурсах профессионального мастерства, имеют реальные достижения в подготовке учащихся к конкурсам, конференциям и предметным олимпиадам.</a:t>
            </a:r>
          </a:p>
          <a:p>
            <a:pPr>
              <a:lnSpc>
                <a:spcPct val="150000"/>
              </a:lnSpc>
            </a:pP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П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едагогические работники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и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обучающиеся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ОО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представлены в </a:t>
            </a:r>
            <a:r>
              <a:rPr lang="ru-RU" sz="1800" b="1" dirty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различных </a:t>
            </a:r>
            <a:r>
              <a:rPr lang="ru-RU" sz="1800" b="1" dirty="0" smtClean="0">
                <a:solidFill>
                  <a:srgbClr val="002060"/>
                </a:solidFill>
                <a:latin typeface="+mn-lt"/>
                <a:ea typeface="Times New Roman" panose="02020603050405020304" pitchFamily="18" charset="0"/>
              </a:rPr>
              <a:t>активностях. </a:t>
            </a:r>
            <a:endParaRPr lang="ru-RU" sz="1800" b="1" dirty="0">
              <a:solidFill>
                <a:srgbClr val="002060"/>
              </a:solidFill>
              <a:latin typeface="+mn-lt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4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9503872"/>
              </p:ext>
            </p:extLst>
          </p:nvPr>
        </p:nvGraphicFramePr>
        <p:xfrm>
          <a:off x="483870" y="1958405"/>
          <a:ext cx="17787801" cy="8957310"/>
        </p:xfrm>
        <a:graphic>
          <a:graphicData uri="http://schemas.openxmlformats.org/drawingml/2006/table">
            <a:tbl>
              <a:tblPr firstRow="1" firstCol="1" bandRow="1"/>
              <a:tblGrid>
                <a:gridCol w="3630930">
                  <a:extLst>
                    <a:ext uri="{9D8B030D-6E8A-4147-A177-3AD203B41FA5}">
                      <a16:colId xmlns:a16="http://schemas.microsoft.com/office/drawing/2014/main" val="2880864095"/>
                    </a:ext>
                  </a:extLst>
                </a:gridCol>
                <a:gridCol w="2877671">
                  <a:extLst>
                    <a:ext uri="{9D8B030D-6E8A-4147-A177-3AD203B41FA5}">
                      <a16:colId xmlns:a16="http://schemas.microsoft.com/office/drawing/2014/main" val="2606850710"/>
                    </a:ext>
                  </a:extLst>
                </a:gridCol>
                <a:gridCol w="6560243">
                  <a:extLst>
                    <a:ext uri="{9D8B030D-6E8A-4147-A177-3AD203B41FA5}">
                      <a16:colId xmlns:a16="http://schemas.microsoft.com/office/drawing/2014/main" val="3669135529"/>
                    </a:ext>
                  </a:extLst>
                </a:gridCol>
                <a:gridCol w="4718957">
                  <a:extLst>
                    <a:ext uri="{9D8B030D-6E8A-4147-A177-3AD203B41FA5}">
                      <a16:colId xmlns:a16="http://schemas.microsoft.com/office/drawing/2014/main" val="601389830"/>
                    </a:ext>
                  </a:extLst>
                </a:gridCol>
              </a:tblGrid>
              <a:tr h="1030492"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Характеристика</a:t>
                      </a:r>
                    </a:p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(наименование)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Характеристика</a:t>
                      </a:r>
                    </a:p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(содержание из легенды кейса)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Возможности для разработки и реализации проекта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Ограничения и риски для разработки и реализации проекта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13556"/>
                  </a:ext>
                </a:extLst>
              </a:tr>
              <a:tr h="830059"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1.Тип образовательной организации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Бюджетное общеобразовательное учреждение «Школа – детский сад»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-существует возможность включения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ФинГр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 предметы: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-на дошкольном уровне: игры, спектакли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-НШ: Математика, окружающий мир, литературное чтение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-ОШ: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Математика, информатика, обществознание, география, функциональная грамота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-СШ: Математика, информатика, обществознание, география, функциональная грамота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предпрофессиональные классы(предпринимательский,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инжненерный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- профильные предметы( экономика)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-высокая загруженность детей и педагогов;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-сопротивление педагогов «впускать в свой предмет ФГ»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-сопротивление педагогов, инновацизм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4234894"/>
                  </a:ext>
                </a:extLst>
              </a:tr>
              <a:tr h="830059"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2. Место нахождения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Областной цент. Центральная часть.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-наличие потенциальных социальных партнеров;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-наличие возможности для организации ДО;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-Наличие в областном центре спонсоров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-возможность открыть проектный офис и предоставить услуги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-особый социальный уровень жителей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территории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594951"/>
                  </a:ext>
                </a:extLst>
              </a:tr>
              <a:tr h="830059"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3. Материально-технические и инфраструктурные условия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Комплекс, состоящий из 3-х современных зданий, имеется высокоскоростной интернет, предусмотрены зонированные аудитории для проведения интерактивных занятий. Функционируют «Точка роста» и «Центр детских инициатив».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-возможность предоставления своих площадок для школ районного центра </a:t>
                      </a: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" panose="02020603050405020304" pitchFamily="18" charset="0"/>
                          <a:ea typeface="Times" panose="02020603050405020304" pitchFamily="18" charset="0"/>
                        </a:rPr>
                        <a:t>-</a:t>
                      </a:r>
                      <a:r>
                        <a:rPr lang="ru-RU" sz="1800">
                          <a:solidFill>
                            <a:srgbClr val="4A474B"/>
                          </a:solidFill>
                          <a:effectLst/>
                          <a:highlight>
                            <a:srgbClr val="FFFFFF"/>
                          </a:highlight>
                          <a:latin typeface="Times" panose="02020603050405020304" pitchFamily="18" charset="0"/>
                          <a:ea typeface="Times" panose="02020603050405020304" pitchFamily="18" charset="0"/>
                        </a:rPr>
                        <a:t>использование инфраструктуры центров в урочное и во внеурочное время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использование цифровых/электронных ресурсов деятельности 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-потребность: предоставление площадок партнеров для проведения массовых мероприятий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Arial" panose="020B0604020202020204" pitchFamily="34" charset="0"/>
                        <a:buChar char="–"/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загруженность аудиторий</a:t>
                      </a:r>
                    </a:p>
                    <a:p>
                      <a:pPr marL="342900" marR="0" lvl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–"/>
                        <a:tabLst>
                          <a:tab pos="270510" algn="l"/>
                        </a:tabLst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распределение педагогов и учащихся по корпусам, что приводит к сложной логистике при проведении совместных мероприятий или организации разновозрастных занятий </a:t>
                      </a:r>
                    </a:p>
                    <a:p>
                      <a:pPr marL="342900" lvl="0" indent="-342900" algn="just">
                        <a:spcAft>
                          <a:spcPts val="300"/>
                        </a:spcAft>
                        <a:buFont typeface="Arial" panose="020B0604020202020204" pitchFamily="34" charset="0"/>
                        <a:buChar char="–"/>
                        <a:tabLst>
                          <a:tab pos="270510" algn="l"/>
                        </a:tabLst>
                      </a:pP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1347155"/>
                  </a:ext>
                </a:extLst>
              </a:tr>
            </a:tbl>
          </a:graphicData>
        </a:graphic>
      </p:graphicFrame>
      <p:sp>
        <p:nvSpPr>
          <p:cNvPr id="10" name="Google Shape;48;p3">
            <a:extLst>
              <a:ext uri="{FF2B5EF4-FFF2-40B4-BE49-F238E27FC236}">
                <a16:creationId xmlns:a16="http://schemas.microsoft.com/office/drawing/2014/main" id="{F74206FB-60B8-4434-9977-4D443B718097}"/>
              </a:ext>
            </a:extLst>
          </p:cNvPr>
          <p:cNvSpPr/>
          <p:nvPr/>
        </p:nvSpPr>
        <p:spPr>
          <a:xfrm>
            <a:off x="468000" y="936000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</a:pPr>
            <a:r>
              <a:rPr lang="ru-RU" sz="4400" b="1" dirty="0">
                <a:solidFill>
                  <a:srgbClr val="01509F"/>
                </a:solidFill>
                <a:latin typeface="Arial Black" panose="020B0A04020102020204" pitchFamily="34" charset="0"/>
              </a:rPr>
              <a:t>АНАЛИЗ УСЛОВИЙ </a:t>
            </a:r>
            <a:endParaRPr lang="en-US" sz="4400" b="1" dirty="0">
              <a:solidFill>
                <a:srgbClr val="01509F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3200" dirty="0">
                <a:solidFill>
                  <a:srgbClr val="01509F"/>
                </a:solidFill>
                <a:latin typeface="+mj-lt"/>
              </a:rPr>
              <a:t>разработки организационного проекта</a:t>
            </a:r>
            <a:endParaRPr lang="ru-RU" sz="4400" dirty="0">
              <a:solidFill>
                <a:srgbClr val="01509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4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233864"/>
              </p:ext>
            </p:extLst>
          </p:nvPr>
        </p:nvGraphicFramePr>
        <p:xfrm>
          <a:off x="483870" y="1797985"/>
          <a:ext cx="17787801" cy="8804910"/>
        </p:xfrm>
        <a:graphic>
          <a:graphicData uri="http://schemas.openxmlformats.org/drawingml/2006/table">
            <a:tbl>
              <a:tblPr firstRow="1" firstCol="1" bandRow="1"/>
              <a:tblGrid>
                <a:gridCol w="3630930">
                  <a:extLst>
                    <a:ext uri="{9D8B030D-6E8A-4147-A177-3AD203B41FA5}">
                      <a16:colId xmlns:a16="http://schemas.microsoft.com/office/drawing/2014/main" val="2880864095"/>
                    </a:ext>
                  </a:extLst>
                </a:gridCol>
                <a:gridCol w="3630706">
                  <a:extLst>
                    <a:ext uri="{9D8B030D-6E8A-4147-A177-3AD203B41FA5}">
                      <a16:colId xmlns:a16="http://schemas.microsoft.com/office/drawing/2014/main" val="2606850710"/>
                    </a:ext>
                  </a:extLst>
                </a:gridCol>
                <a:gridCol w="5807208">
                  <a:extLst>
                    <a:ext uri="{9D8B030D-6E8A-4147-A177-3AD203B41FA5}">
                      <a16:colId xmlns:a16="http://schemas.microsoft.com/office/drawing/2014/main" val="3669135529"/>
                    </a:ext>
                  </a:extLst>
                </a:gridCol>
                <a:gridCol w="4718957">
                  <a:extLst>
                    <a:ext uri="{9D8B030D-6E8A-4147-A177-3AD203B41FA5}">
                      <a16:colId xmlns:a16="http://schemas.microsoft.com/office/drawing/2014/main" val="601389830"/>
                    </a:ext>
                  </a:extLst>
                </a:gridCol>
              </a:tblGrid>
              <a:tr h="1030492"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Характеристика</a:t>
                      </a:r>
                    </a:p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(наименование)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Характеристика</a:t>
                      </a:r>
                    </a:p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(содержание из легенды кейса)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Возможности для разработки и реализации проекта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Ограничения и риски для разработки и реализации проекта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13556"/>
                  </a:ext>
                </a:extLst>
              </a:tr>
              <a:tr h="830059"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4. Кадровые условия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Средний возраст педагогических работников 40+, около 20% молодых специалистов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Основной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состав использует инновационные и цифровые методы обучения. Учителя активно принимают участие в профессиональных конкурсах (есть грантополучатели)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-система наставничества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-поиск новых 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highlight>
                            <a:srgbClr val="FFFFFF"/>
                          </a:highlight>
                          <a:latin typeface="Liberation Sans"/>
                          <a:ea typeface="Liberation Sans"/>
                          <a:cs typeface="Liberation Sans"/>
                        </a:rPr>
                        <a:t> технологий, которые обеспечат формирование готовности педагогов к «современным продуктивным формам мобильности»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effectLst/>
                          <a:latin typeface="Liberation Sans"/>
                          <a:ea typeface="Liberation Sans"/>
                          <a:cs typeface="Liberation Sans"/>
                        </a:rPr>
                        <a:t>-внедрение проекта «ШОК: школьное обучение коллектива»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Сопротивление к инновационным цифровым методам обучения;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низкая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мотивация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молодых специалистов  к саморазвитию(долго в школе не задержатся)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недостаточный опыт в реализации ФГ;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-загруженность педагогов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310390"/>
                  </a:ext>
                </a:extLst>
              </a:tr>
              <a:tr h="830059"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5. Организация образовательного процесса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Образовательный процесс организуется в 1 смену.  Инновационный подход педагогов, организующих образовательное пространство (уроки и занятия). Высокие результаты ОГЭ и ЕГЭ. 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37332D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-преемственность (детский сад- школа): зачисление, данные по детям, характеристики и т.д.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37332D"/>
                          </a:solidFill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</a:rPr>
                        <a:t>-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инновационный подход педагогов, организующих образовательное пространство (уроки и занятия), используя современную систему преподавания и оценивания.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–"/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сильные преподаватели;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–"/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-мотивированные дети;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–"/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высокая занятость детей и педагогов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Arial" panose="020B0604020202020204" pitchFamily="34" charset="0"/>
                        <a:buChar char="–"/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сопротивление педагогов внедрять ФГ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;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</a:rPr>
                        <a:t> 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882966"/>
                  </a:ext>
                </a:extLst>
              </a:tr>
              <a:tr h="830059"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6. Организация воспитательной работы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воспитательной работы основана на выстроенном комплексе мероприятий, учитывающем как обязательный, так и вариативные модули программы воспитания. 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-выстроенная система воспитательной работы.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-внедрение ФГ через экскурсии на предприятия цента(Банки, бухгалтерии  и т.д)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-внедрение тем ФГ в «Разговоры о важном»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-использование модулей ВР «Самоуправление», «Внеурочная деятельность», «Безопасность»  как поле для начала внедрения ииновационных педагогических инициатив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-высокая загруженность учеников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-недостаточное социальное взаимодействие</a:t>
                      </a: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-недостаток кадров(нет педагогов- организаторов, педагогов ДО), прошедших курсы по ФГ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2492235"/>
                  </a:ext>
                </a:extLst>
              </a:tr>
            </a:tbl>
          </a:graphicData>
        </a:graphic>
      </p:graphicFrame>
      <p:sp>
        <p:nvSpPr>
          <p:cNvPr id="10" name="Google Shape;48;p3">
            <a:extLst>
              <a:ext uri="{FF2B5EF4-FFF2-40B4-BE49-F238E27FC236}">
                <a16:creationId xmlns:a16="http://schemas.microsoft.com/office/drawing/2014/main" id="{F74206FB-60B8-4434-9977-4D443B718097}"/>
              </a:ext>
            </a:extLst>
          </p:cNvPr>
          <p:cNvSpPr/>
          <p:nvPr/>
        </p:nvSpPr>
        <p:spPr>
          <a:xfrm>
            <a:off x="468000" y="936000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</a:pPr>
            <a:r>
              <a:rPr lang="ru-RU" sz="4400" b="1" dirty="0">
                <a:solidFill>
                  <a:srgbClr val="01509F"/>
                </a:solidFill>
                <a:latin typeface="Arial Black" panose="020B0A04020102020204" pitchFamily="34" charset="0"/>
              </a:rPr>
              <a:t>АНАЛИЗ УСЛОВИЙ </a:t>
            </a:r>
            <a:endParaRPr lang="en-US" sz="4400" b="1" dirty="0">
              <a:solidFill>
                <a:srgbClr val="01509F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3200" dirty="0">
                <a:solidFill>
                  <a:srgbClr val="01509F"/>
                </a:solidFill>
                <a:latin typeface="+mj-lt"/>
              </a:rPr>
              <a:t>разработки организационного проекта</a:t>
            </a:r>
            <a:endParaRPr lang="ru-RU" sz="4400" dirty="0">
              <a:solidFill>
                <a:srgbClr val="01509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6363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4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0740085"/>
              </p:ext>
            </p:extLst>
          </p:nvPr>
        </p:nvGraphicFramePr>
        <p:xfrm>
          <a:off x="483870" y="1958405"/>
          <a:ext cx="17787801" cy="7955280"/>
        </p:xfrm>
        <a:graphic>
          <a:graphicData uri="http://schemas.openxmlformats.org/drawingml/2006/table">
            <a:tbl>
              <a:tblPr firstRow="1" firstCol="1" bandRow="1"/>
              <a:tblGrid>
                <a:gridCol w="3630930">
                  <a:extLst>
                    <a:ext uri="{9D8B030D-6E8A-4147-A177-3AD203B41FA5}">
                      <a16:colId xmlns:a16="http://schemas.microsoft.com/office/drawing/2014/main" val="2880864095"/>
                    </a:ext>
                  </a:extLst>
                </a:gridCol>
                <a:gridCol w="2877671">
                  <a:extLst>
                    <a:ext uri="{9D8B030D-6E8A-4147-A177-3AD203B41FA5}">
                      <a16:colId xmlns:a16="http://schemas.microsoft.com/office/drawing/2014/main" val="2606850710"/>
                    </a:ext>
                  </a:extLst>
                </a:gridCol>
                <a:gridCol w="6560243">
                  <a:extLst>
                    <a:ext uri="{9D8B030D-6E8A-4147-A177-3AD203B41FA5}">
                      <a16:colId xmlns:a16="http://schemas.microsoft.com/office/drawing/2014/main" val="3669135529"/>
                    </a:ext>
                  </a:extLst>
                </a:gridCol>
                <a:gridCol w="4718957">
                  <a:extLst>
                    <a:ext uri="{9D8B030D-6E8A-4147-A177-3AD203B41FA5}">
                      <a16:colId xmlns:a16="http://schemas.microsoft.com/office/drawing/2014/main" val="601389830"/>
                    </a:ext>
                  </a:extLst>
                </a:gridCol>
              </a:tblGrid>
              <a:tr h="1030492"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Характеристика</a:t>
                      </a:r>
                    </a:p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(наименование)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Характеристика</a:t>
                      </a:r>
                    </a:p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(содержание из легенды кейса)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Возможности для разработки и реализации проекта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Ограничения и риски для разработки и реализации проекта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113556"/>
                  </a:ext>
                </a:extLst>
              </a:tr>
              <a:tr h="830059"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7. Выстраивание социального партнерства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учреждении созданы и активно действуют попечительский совет и сеть социального партнерства из выпускников и родителей обучающихся (представители крупного бизнеса, власти и общественных организаций).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-привлечение спонсоров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-привлечение партнеров банковской, бухгалтерской сферы;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-мероприятия и экскурсии на площадках Партнеров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-тренинги, лекции, мастер классы на площадке Школы, с привлечением специалистов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-занятость представителей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-выстраивание плана работы на перспективу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-нежелание брать на практику на предприятия старшеклассников( не хотят брать ответственность)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2053869"/>
                  </a:ext>
                </a:extLst>
              </a:tr>
              <a:tr h="1030492"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</a:rPr>
                        <a:t>8. Активность участников образовательного процесса во внешних мероприятиях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Bef>
                          <a:spcPts val="1800"/>
                        </a:spcBef>
                        <a:spcAft>
                          <a:spcPts val="300"/>
                        </a:spcAft>
                        <a:tabLst>
                          <a:tab pos="270510" algn="l"/>
                          <a:tab pos="449580" algn="l"/>
                        </a:tabLst>
                      </a:pPr>
                      <a:r>
                        <a:rPr lang="ru-RU" sz="1800" b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Обучающиеся – победители и призеры олимпиад разного уровня. Педагогические работники активно участвуют в конкурсах профессионального мастерства, имеют реальные достижения в подготовке учащихся к конкурсам, конференциям и предметным олимпиадам.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-финансовый интерес педагогов( премии и стимулирующие выплаты  на основании Положения о выплатах)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-дополнительный источник доходов для ОО - «Точка роста» и «Центр детских инициатив». Предоставление своих помещений соседним школам.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-гранты за конкурсы и олимпиады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-высокая занятость детей и педагогов</a:t>
                      </a:r>
                    </a:p>
                    <a:p>
                      <a:pPr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езаинтересованность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молодых специалистов( время не рано деньги)</a:t>
                      </a:r>
                    </a:p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8386239"/>
                  </a:ext>
                </a:extLst>
              </a:tr>
            </a:tbl>
          </a:graphicData>
        </a:graphic>
      </p:graphicFrame>
      <p:sp>
        <p:nvSpPr>
          <p:cNvPr id="10" name="Google Shape;48;p3">
            <a:extLst>
              <a:ext uri="{FF2B5EF4-FFF2-40B4-BE49-F238E27FC236}">
                <a16:creationId xmlns:a16="http://schemas.microsoft.com/office/drawing/2014/main" id="{F74206FB-60B8-4434-9977-4D443B718097}"/>
              </a:ext>
            </a:extLst>
          </p:cNvPr>
          <p:cNvSpPr/>
          <p:nvPr/>
        </p:nvSpPr>
        <p:spPr>
          <a:xfrm>
            <a:off x="468000" y="936000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</a:pPr>
            <a:r>
              <a:rPr lang="ru-RU" sz="4400" b="1" dirty="0">
                <a:solidFill>
                  <a:srgbClr val="01509F"/>
                </a:solidFill>
                <a:latin typeface="Arial Black" panose="020B0A04020102020204" pitchFamily="34" charset="0"/>
              </a:rPr>
              <a:t>АНАЛИЗ УСЛОВИЙ </a:t>
            </a:r>
            <a:endParaRPr lang="en-US" sz="4400" b="1" dirty="0">
              <a:solidFill>
                <a:srgbClr val="01509F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3200" dirty="0">
                <a:solidFill>
                  <a:srgbClr val="01509F"/>
                </a:solidFill>
                <a:latin typeface="+mj-lt"/>
              </a:rPr>
              <a:t>разработки организационного проекта</a:t>
            </a:r>
            <a:endParaRPr lang="ru-RU" sz="4400" dirty="0">
              <a:solidFill>
                <a:srgbClr val="01509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96822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5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C0E394CE-5D0B-4537-8FEF-623C6A67950B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b="1" cap="all" dirty="0">
                <a:solidFill>
                  <a:srgbClr val="E61859"/>
                </a:solidFill>
                <a:latin typeface="Arial Black" panose="020B0A04020102020204" pitchFamily="34" charset="0"/>
              </a:rPr>
              <a:t>Маршрутный лист (внутренний контур)</a:t>
            </a:r>
            <a:endParaRPr lang="en-US" sz="1800" b="1" cap="all" dirty="0">
              <a:solidFill>
                <a:srgbClr val="E61859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32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 урочной деятельности»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DEDA00B-D67B-4CCC-99F8-AC86BB769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406684"/>
              </p:ext>
            </p:extLst>
          </p:nvPr>
        </p:nvGraphicFramePr>
        <p:xfrm>
          <a:off x="468000" y="2376000"/>
          <a:ext cx="18000000" cy="702564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746319">
                  <a:extLst>
                    <a:ext uri="{9D8B030D-6E8A-4147-A177-3AD203B41FA5}">
                      <a16:colId xmlns:a16="http://schemas.microsoft.com/office/drawing/2014/main" val="4210131332"/>
                    </a:ext>
                  </a:extLst>
                </a:gridCol>
                <a:gridCol w="905223">
                  <a:extLst>
                    <a:ext uri="{9D8B030D-6E8A-4147-A177-3AD203B41FA5}">
                      <a16:colId xmlns:a16="http://schemas.microsoft.com/office/drawing/2014/main" val="1836383298"/>
                    </a:ext>
                  </a:extLst>
                </a:gridCol>
                <a:gridCol w="12348458">
                  <a:extLst>
                    <a:ext uri="{9D8B030D-6E8A-4147-A177-3AD203B41FA5}">
                      <a16:colId xmlns:a16="http://schemas.microsoft.com/office/drawing/2014/main" val="1679779338"/>
                    </a:ext>
                  </a:extLst>
                </a:gridCol>
              </a:tblGrid>
              <a:tr h="652873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1. Предметы и уровни (начальное, основное, среднее) образования для включения финансовой грамотности (далее – ФГ)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Факт: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Начальное общее образование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тематики по ФГ в рабочие программы учебных предметов математика, окружающий мир</a:t>
                      </a: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Основное общее образование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тематики по ФГ в рабочие программы учебных предметов математика, обществознание, география, история, труд (технология), ОБЗР.</a:t>
                      </a: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u="sng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Среднее общее образование</a:t>
                      </a:r>
                      <a:endParaRPr lang="ru-RU" sz="1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тематики по ФГ в рабочие программы учебных предметов математика, обществознание, география, история, химия, физика, биология, информатика, ОБЗР для классов всех профилей.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948555"/>
                  </a:ext>
                </a:extLst>
              </a:tr>
              <a:tr h="6528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План: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Начальное общее образование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тематики по ФГ в рабочие программы учебных предметов литературное чтение, труд (технология).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в вариативную часть учебного плана учебного курса по ФГ, учебного курса по проектной деятельности. </a:t>
                      </a: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Основное общее образование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тематики по ФГ в рабочие программы учебных предметов литература, химия, физика, информатика.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в вариативную часть учебного плана учебного курсов по ФГ, экономике.</a:t>
                      </a: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u="sng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Среднее общее образование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Открытие профильных классов финансовой направленности.</a:t>
                      </a: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класса социально-экономического профиля изучение на углубленном уровне предметов математика, обществознание; включение в вариативную часть курсов по экономике, решению финансовых задач, экономическому праву, предпринимательству, цифровой экономике.</a:t>
                      </a: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класса гуманитарного профиля изучение на углубленном уровне предметов иностранный язык, обществознание; включение в вариативную часть курсов по экономике, решению финансовых задач, экономическому праву, предпринимательству, бизнес-английский язык. 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Реализация проектов по ФГ в рамках предмета «Индивидуальный проект».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5495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5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C0E394CE-5D0B-4537-8FEF-623C6A67950B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b="1" cap="all" dirty="0">
                <a:solidFill>
                  <a:srgbClr val="E61859"/>
                </a:solidFill>
                <a:latin typeface="Arial Black" panose="020B0A04020102020204" pitchFamily="34" charset="0"/>
              </a:rPr>
              <a:t>Маршрутный лист (внутренний контур)</a:t>
            </a:r>
            <a:endParaRPr lang="en-US" sz="1800" b="1" cap="all" dirty="0">
              <a:solidFill>
                <a:srgbClr val="E61859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32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 урочной деятельности»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DEDA00B-D67B-4CCC-99F8-AC86BB769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88571"/>
              </p:ext>
            </p:extLst>
          </p:nvPr>
        </p:nvGraphicFramePr>
        <p:xfrm>
          <a:off x="468000" y="2376000"/>
          <a:ext cx="18000000" cy="6400189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4746319">
                  <a:extLst>
                    <a:ext uri="{9D8B030D-6E8A-4147-A177-3AD203B41FA5}">
                      <a16:colId xmlns:a16="http://schemas.microsoft.com/office/drawing/2014/main" val="4210131332"/>
                    </a:ext>
                  </a:extLst>
                </a:gridCol>
                <a:gridCol w="905223">
                  <a:extLst>
                    <a:ext uri="{9D8B030D-6E8A-4147-A177-3AD203B41FA5}">
                      <a16:colId xmlns:a16="http://schemas.microsoft.com/office/drawing/2014/main" val="1836383298"/>
                    </a:ext>
                  </a:extLst>
                </a:gridCol>
                <a:gridCol w="12348458">
                  <a:extLst>
                    <a:ext uri="{9D8B030D-6E8A-4147-A177-3AD203B41FA5}">
                      <a16:colId xmlns:a16="http://schemas.microsoft.com/office/drawing/2014/main" val="1679779338"/>
                    </a:ext>
                  </a:extLst>
                </a:gridCol>
              </a:tblGrid>
              <a:tr h="645795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2. Способы реализации ФГ в урочной деятельности (бинарные уроки, модули в предметах, сквозное включение и т.д.) с примерами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Факт: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Модули по ФГ в предметах математика, обществознание, география, труд (технология)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8962530"/>
                  </a:ext>
                </a:extLst>
              </a:tr>
              <a:tr h="6457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План: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Сквозное включение курсов по ФГ в учебные планы начального, основного общего и среднего общего образования: математика, окружающий мир – математика, обществознание.</a:t>
                      </a:r>
                    </a:p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Открытие профильных классов финансовой направленности (социально-экономический профиль, гуманитарный профиль, класс городского проекта «Предпринимательский класс»).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Бинарные уроки: 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химия + география (полезные ископаемые, переработка природных материалов, экономические основы производства)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математика + обществознание (расчет семейного бюджета, решение финансовых задач)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математика + информатика (инструменты компьютерной математики для решения финансовых задач)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литература +биология (басня «Стрекоза и муравей»)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литература + обществознание ( «Обломов»).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Внедрение различных форм проведения уроков: урок-дебаты, урок-суд, урок-путешествие, урок-проект, урок-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квест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урок-экскурсия (виртуальная или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офф-лайн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849691"/>
                  </a:ext>
                </a:extLst>
              </a:tr>
              <a:tr h="801394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3. Административное регулирование включения (нормативное закрепление, утверждение у учредителя, в рамках какой ФРП, ПРП и т.д.)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Факт: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Разработаны основные образовательные программы НОО, ООО, СОО школы с учетом требований ФГОС и ФОП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9191852"/>
                  </a:ext>
                </a:extLst>
              </a:tr>
              <a:tr h="801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План: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Разработка учебных планов НОО, ООО, СОО, включающих вариативные учебные курсы по ФГ.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Согласование с Управляющим советом вариативной части учебных планов.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Разработка рабочих программ инвариантных учебных курсов.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Утверждение разработанных программ методическими объединениями школы, педагогическим советом.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4351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790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defPPr>
            <a:lvl1pPr marL="0" indent="0" algn="r">
              <a:buSzPts val="1400"/>
              <a:buNone/>
              <a:defRPr sz="2183">
                <a:solidFill>
                  <a:schemeClr val="bg1"/>
                </a:solidFill>
                <a:latin typeface="+mj-lt"/>
              </a:defRPr>
            </a:lvl1pPr>
            <a:lvl2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2pPr>
            <a:lvl3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3pPr>
            <a:lvl4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4pPr>
            <a:lvl5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5pPr>
            <a:lvl6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6pPr>
            <a:lvl7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7pPr>
            <a:lvl8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8pPr>
            <a:lvl9pPr marL="0" indent="0" algn="r">
              <a:buSzPts val="1400"/>
              <a:buNone/>
              <a:defRPr sz="2183">
                <a:solidFill>
                  <a:schemeClr val="dk1"/>
                </a:solidFill>
              </a:defRPr>
            </a:lvl9pPr>
          </a:lstStyle>
          <a:p>
            <a:r>
              <a:rPr lang="ru-RU" dirty="0"/>
              <a:t>5</a:t>
            </a:r>
          </a:p>
        </p:txBody>
      </p:sp>
      <p:sp>
        <p:nvSpPr>
          <p:cNvPr id="9" name="Google Shape;48;p3">
            <a:extLst>
              <a:ext uri="{FF2B5EF4-FFF2-40B4-BE49-F238E27FC236}">
                <a16:creationId xmlns:a16="http://schemas.microsoft.com/office/drawing/2014/main" id="{C0E394CE-5D0B-4537-8FEF-623C6A67950B}"/>
              </a:ext>
            </a:extLst>
          </p:cNvPr>
          <p:cNvSpPr/>
          <p:nvPr/>
        </p:nvSpPr>
        <p:spPr>
          <a:xfrm>
            <a:off x="468000" y="1014181"/>
            <a:ext cx="17787800" cy="999334"/>
          </a:xfrm>
          <a:prstGeom prst="rect">
            <a:avLst/>
          </a:prstGeom>
          <a:noFill/>
          <a:ln w="25400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ts val="3000"/>
              </a:lnSpc>
              <a:spcAft>
                <a:spcPts val="600"/>
              </a:spcAft>
            </a:pPr>
            <a:r>
              <a:rPr lang="ru-RU" sz="1800" b="1" cap="all" dirty="0">
                <a:solidFill>
                  <a:srgbClr val="E61859"/>
                </a:solidFill>
                <a:latin typeface="Arial Black" panose="020B0A04020102020204" pitchFamily="34" charset="0"/>
              </a:rPr>
              <a:t>Маршрутный лист (внутренний контур)</a:t>
            </a:r>
            <a:endParaRPr lang="en-US" sz="1800" b="1" cap="all" dirty="0">
              <a:solidFill>
                <a:srgbClr val="E61859"/>
              </a:solidFill>
              <a:latin typeface="Arial Black" panose="020B0A04020102020204" pitchFamily="34" charset="0"/>
            </a:endParaRPr>
          </a:p>
          <a:p>
            <a:pPr lvl="0">
              <a:lnSpc>
                <a:spcPts val="3000"/>
              </a:lnSpc>
            </a:pPr>
            <a:r>
              <a:rPr lang="ru-RU" sz="2800" dirty="0">
                <a:solidFill>
                  <a:srgbClr val="01509F"/>
                </a:solidFill>
                <a:latin typeface="+mj-lt"/>
              </a:rPr>
              <a:t>Создание организационно-управленческих условий для эффективной реализации направления</a:t>
            </a:r>
            <a: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/>
            </a:r>
            <a:br>
              <a:rPr lang="en-US" sz="36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</a:br>
            <a:r>
              <a:rPr lang="ru-RU" sz="3200" b="1" cap="all" dirty="0">
                <a:solidFill>
                  <a:srgbClr val="01509F"/>
                </a:solidFill>
                <a:latin typeface="Arial Black" panose="020B0A04020102020204" pitchFamily="34" charset="0"/>
              </a:rPr>
              <a:t>«Финансовая грамотность в урочной деятельности»</a:t>
            </a:r>
            <a:endParaRPr lang="ru-RU" sz="3600" dirty="0">
              <a:solidFill>
                <a:srgbClr val="01509F"/>
              </a:solidFill>
              <a:latin typeface="+mj-lt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DEDA00B-D67B-4CCC-99F8-AC86BB7691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449008"/>
              </p:ext>
            </p:extLst>
          </p:nvPr>
        </p:nvGraphicFramePr>
        <p:xfrm>
          <a:off x="468000" y="1999491"/>
          <a:ext cx="18000000" cy="872109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3099953">
                  <a:extLst>
                    <a:ext uri="{9D8B030D-6E8A-4147-A177-3AD203B41FA5}">
                      <a16:colId xmlns:a16="http://schemas.microsoft.com/office/drawing/2014/main" val="4210131332"/>
                    </a:ext>
                  </a:extLst>
                </a:gridCol>
                <a:gridCol w="1021976">
                  <a:extLst>
                    <a:ext uri="{9D8B030D-6E8A-4147-A177-3AD203B41FA5}">
                      <a16:colId xmlns:a16="http://schemas.microsoft.com/office/drawing/2014/main" val="1836383298"/>
                    </a:ext>
                  </a:extLst>
                </a:gridCol>
                <a:gridCol w="13878071">
                  <a:extLst>
                    <a:ext uri="{9D8B030D-6E8A-4147-A177-3AD203B41FA5}">
                      <a16:colId xmlns:a16="http://schemas.microsoft.com/office/drawing/2014/main" val="1679779338"/>
                    </a:ext>
                  </a:extLst>
                </a:gridCol>
              </a:tblGrid>
              <a:tr h="535810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4. Кадровые условия включения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Факт: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 укомплектована педагогическими, административными работниками. Педагогический коллектив по возрастному составу благоприятен для внедрения системы наставничества. Педагоги мотивированы на включение в инновационные проекты, на участие в конкурсах профессионального мастерства, на развитие талантов школьников.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219626"/>
                  </a:ext>
                </a:extLst>
              </a:tr>
              <a:tr h="5358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План: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Формирование межпредметного методического объединения учителей, внедряющих содержание по ФГ в учебные предметы.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Привлечение преподавателей экономических вузов, для ведения курсов по ФГ, наставничества в реализации проектов по ФГ.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Повышение уровня квалификации учителей с целью преподавания предметов, изучаемых на углубленном уровне. 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Курсы повышения квалификации по ФГ для учителей-предметников, администрации. 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Введение повышающего коэффициента оплаты труда педагогов, реализующих проект по развитию ФГ.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Включение критерия о материальном стимулировании педагогов, показывающих высокие достижения в конкурсах олимпиадах, конференциях по ФГ.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стажировок для учителей по обмену опытом в других ОО, или организация стажировки на базе ОО.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7478469"/>
                  </a:ext>
                </a:extLst>
              </a:tr>
              <a:tr h="535810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5. Необходимы ресурсы (материально-технические, информационные и т.д.)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Факт: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635" algn="just">
                        <a:spcAft>
                          <a:spcPts val="300"/>
                        </a:spcAft>
                        <a:tabLst>
                          <a:tab pos="270510" algn="l"/>
                          <a:tab pos="44958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ОО расположена в комплексе, состоящем из 3-х современных зданий, имеется высокоскоростной интернет, предусмотрены зонированные аудитории для проведения интерактивных занятий. Функционируют «Точка роста» и «Центр детских инициатив». ОО оснащена необходимым учебным оборудованием, учебной литературой.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6018392"/>
                  </a:ext>
                </a:extLst>
              </a:tr>
              <a:tr h="5358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План: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Материально-технические ресурсы: 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оснащение лекционной аудитории с набором индивидуальных планшетов для индивидуальной работы с ЦОР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оснащение игровых зон с тематикой по ФГ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оформление учебный аудиторий и рекреаций в стилистике ФГ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приобретение учебных пособий, демонстрационных пособий, настольных игр финансового характера.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Информационные ресурсы: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создание каталога ЦОР федеральных и региональных порталов по ФГ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создание облачного банка разработок учителей школы (разработки уроков, презентации, тесты, игры,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квизы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 т.д.)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3949226"/>
                  </a:ext>
                </a:extLst>
              </a:tr>
              <a:tr h="535810">
                <a:tc rowSpan="2"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6. Событие, подтверждающее реализацию направления (планируемое или уже проведенное)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Факт: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Открытые уроки внутри ОО по ФГ.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6959798"/>
                  </a:ext>
                </a:extLst>
              </a:tr>
              <a:tr h="5358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35" indent="-635" algn="l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План: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Открытые уроки по ФГ на уровне района, города.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Проведение совместных </a:t>
                      </a:r>
                      <a:r>
                        <a:rPr lang="ru-RU" sz="1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on-line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уроков с ОО, реализующими программу по ФГ в городе или в других регионах.</a:t>
                      </a:r>
                    </a:p>
                    <a:p>
                      <a:pPr marL="635" indent="-635" algn="just">
                        <a:spcAft>
                          <a:spcPts val="300"/>
                        </a:spcAft>
                        <a:tabLst>
                          <a:tab pos="270510" algn="l"/>
                        </a:tabLs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Учебный день финансовой грамотности – все учебные занятия включат содержание по ФГ.</a:t>
                      </a:r>
                    </a:p>
                  </a:txBody>
                  <a:tcPr marL="68580" marR="68580" marT="36195" marB="36195">
                    <a:lnL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412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1493823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5019</Words>
  <Application>Microsoft Office PowerPoint</Application>
  <PresentationFormat>Произвольный</PresentationFormat>
  <Paragraphs>524</Paragraphs>
  <Slides>23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Times</vt:lpstr>
      <vt:lpstr>Arial</vt:lpstr>
      <vt:lpstr>Times New Roman</vt:lpstr>
      <vt:lpstr>Arial Black</vt:lpstr>
      <vt:lpstr>Proxima Nova</vt:lpstr>
      <vt:lpstr>Liberation Sans</vt:lpstr>
      <vt:lpstr>Wingdings</vt:lpstr>
      <vt:lpstr>Calibri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Лариса Витальевна</cp:lastModifiedBy>
  <cp:revision>80</cp:revision>
  <dcterms:created xsi:type="dcterms:W3CDTF">2003-02-28T13:27:04Z</dcterms:created>
  <dcterms:modified xsi:type="dcterms:W3CDTF">2024-11-21T15:39:35Z</dcterms:modified>
</cp:coreProperties>
</file>