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416" r:id="rId3"/>
    <p:sldId id="258" r:id="rId4"/>
    <p:sldId id="425" r:id="rId5"/>
    <p:sldId id="426" r:id="rId6"/>
    <p:sldId id="417" r:id="rId7"/>
    <p:sldId id="418" r:id="rId8"/>
    <p:sldId id="384" r:id="rId9"/>
    <p:sldId id="421" r:id="rId10"/>
    <p:sldId id="422" r:id="rId11"/>
    <p:sldId id="428" r:id="rId12"/>
    <p:sldId id="431" r:id="rId13"/>
    <p:sldId id="432" r:id="rId14"/>
    <p:sldId id="429" r:id="rId15"/>
    <p:sldId id="424" r:id="rId16"/>
    <p:sldId id="430" r:id="rId17"/>
    <p:sldId id="260" r:id="rId18"/>
  </p:sldIdLst>
  <p:sldSz cx="18972213" cy="10691813"/>
  <p:notesSz cx="6858000" cy="9144000"/>
  <p:embeddedFontLst>
    <p:embeddedFont>
      <p:font typeface="Proxima Nova" panose="020B0604020202020204" charset="0"/>
      <p:regular r:id="rId20"/>
      <p:bold r:id="rId21"/>
      <p:italic r:id="rId22"/>
      <p:boldItalic r:id="rId23"/>
    </p:embeddedFont>
    <p:embeddedFont>
      <p:font typeface="Calibri" panose="020F0502020204030204" pitchFamily="34" charset="0"/>
      <p:regular r:id="rId24"/>
      <p:bold r:id="rId25"/>
      <p:italic r:id="rId26"/>
      <p:boldItalic r:id="rId27"/>
    </p:embeddedFont>
    <p:embeddedFont>
      <p:font typeface="Tahoma" panose="020B0604030504040204" pitchFamily="34" charset="0"/>
      <p:regular r:id="rId28"/>
      <p:bold r:id="rId29"/>
    </p:embeddedFont>
    <p:embeddedFont>
      <p:font typeface="Proxima Nova Rg" panose="02000506030000020004" charset="0"/>
      <p:regular r:id="rId30"/>
      <p:italic r:id="rId31"/>
      <p:boldItalic r:id="rId3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266" userDrawn="1">
          <p15:clr>
            <a:srgbClr val="A4A3A4"/>
          </p15:clr>
        </p15:guide>
        <p15:guide id="2" pos="1069" userDrawn="1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33" roundtripDataSignature="AMtx7mg14KWEQAwqBeKW3ZawvbmYUjr6LA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Лавренова" initials="Л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657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8"/>
  </p:normalViewPr>
  <p:slideViewPr>
    <p:cSldViewPr snapToGrid="0">
      <p:cViewPr varScale="1">
        <p:scale>
          <a:sx n="45" d="100"/>
          <a:sy n="45" d="100"/>
        </p:scale>
        <p:origin x="720" y="72"/>
      </p:cViewPr>
      <p:guideLst>
        <p:guide orient="horz" pos="1266"/>
        <p:guide pos="10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7.fntdata"/><Relationship Id="rId21" Type="http://schemas.openxmlformats.org/officeDocument/2006/relationships/font" Target="fonts/font2.fntdata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33" Type="http://customschemas.google.com/relationships/presentationmetadata" Target="meta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32" Type="http://schemas.openxmlformats.org/officeDocument/2006/relationships/font" Target="fonts/font13.fntdata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font" Target="fonts/font1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font" Target="fonts/font11.fntdata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ru-RU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0584014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ts val="1400"/>
                <a:buNone/>
              </a:pPr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750956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0402499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9418143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6177094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0446958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1411453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432805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0892865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6" name="Google Shape;12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1892723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ts val="1400"/>
                <a:buNone/>
              </a:pPr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247558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9007152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8778903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6356550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6794488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1035007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6480037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554296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2163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9013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451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userDrawn="1">
  <p:cSld name="SECTION_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9524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4099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63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4552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4542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7050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7"/>
          <p:cNvSpPr txBox="1">
            <a:spLocks noGrp="1"/>
          </p:cNvSpPr>
          <p:nvPr>
            <p:ph type="title"/>
          </p:nvPr>
        </p:nvSpPr>
        <p:spPr>
          <a:xfrm>
            <a:off x="1422916" y="950383"/>
            <a:ext cx="16126381" cy="17819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7"/>
          <p:cNvSpPr txBox="1">
            <a:spLocks noGrp="1"/>
          </p:cNvSpPr>
          <p:nvPr>
            <p:ph type="body" idx="1"/>
          </p:nvPr>
        </p:nvSpPr>
        <p:spPr>
          <a:xfrm>
            <a:off x="1422916" y="3088746"/>
            <a:ext cx="16126381" cy="6415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7"/>
          <p:cNvSpPr txBox="1">
            <a:spLocks noGrp="1"/>
          </p:cNvSpPr>
          <p:nvPr>
            <p:ph type="dt" idx="10"/>
          </p:nvPr>
        </p:nvSpPr>
        <p:spPr>
          <a:xfrm>
            <a:off x="1422916" y="9741429"/>
            <a:ext cx="3952544" cy="712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7"/>
          <p:cNvSpPr txBox="1">
            <a:spLocks noGrp="1"/>
          </p:cNvSpPr>
          <p:nvPr>
            <p:ph type="ftr" idx="11"/>
          </p:nvPr>
        </p:nvSpPr>
        <p:spPr>
          <a:xfrm>
            <a:off x="6482173" y="9741429"/>
            <a:ext cx="6007867" cy="712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sldNum" idx="12"/>
          </p:nvPr>
        </p:nvSpPr>
        <p:spPr>
          <a:xfrm>
            <a:off x="13596753" y="9741429"/>
            <a:ext cx="3952544" cy="712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52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png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hyperlink" Target="https://edu.pacc.ru/Videosandpresentations/articles/presenations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"/>
          <p:cNvSpPr txBox="1"/>
          <p:nvPr/>
        </p:nvSpPr>
        <p:spPr>
          <a:xfrm>
            <a:off x="3083136" y="3997122"/>
            <a:ext cx="12355550" cy="2113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2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ПРОГРАММА ПОВЫШЕНИЯ КВАЛИФИКАЦИИ «</a:t>
            </a:r>
            <a:r>
              <a:rPr lang="ru-RU" sz="3200" b="1" dirty="0">
                <a:solidFill>
                  <a:schemeClr val="dk1"/>
                </a:solidFill>
                <a:ea typeface="Proxima Nova"/>
                <a:cs typeface="Proxima Nova"/>
                <a:sym typeface="Proxima Nova"/>
              </a:rPr>
              <a:t>СОДЕРЖАНИЕ И МЕТОДИКА ПРЕПОДАВАНИЯ  ФИНАНСОВОЙ ГРАМОТНОСТИ </a:t>
            </a:r>
          </a:p>
          <a:p>
            <a:pPr lvl="0" algn="ctr"/>
            <a:r>
              <a:rPr lang="ru-RU" sz="3200" b="1" dirty="0">
                <a:solidFill>
                  <a:schemeClr val="dk1"/>
                </a:solidFill>
                <a:ea typeface="Proxima Nova"/>
                <a:cs typeface="Proxima Nova"/>
                <a:sym typeface="Proxima Nova"/>
              </a:rPr>
              <a:t>РАЗЛИЧНЫМ КАТЕГОРИЯМ ОБУЧАЮЩИХСЯ</a:t>
            </a:r>
            <a:r>
              <a:rPr lang="ru-RU" sz="32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6354"/>
            <a:ext cx="10149123" cy="86354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212827"/>
            <a:ext cx="18645789" cy="2359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ПЛАН ПРОВЕДЕНИЯ ОБРАЗОВАТЕЛЬНЫХ АКТИВНОСТЕЙ</a:t>
            </a:r>
          </a:p>
          <a:p>
            <a:pPr lvl="0" algn="ctr"/>
            <a:r>
              <a:rPr lang="ru-RU" sz="3600" b="1" dirty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Внеурочная деятельность</a:t>
            </a:r>
          </a:p>
          <a:p>
            <a:pPr lvl="0" algn="ctr"/>
            <a:r>
              <a:rPr lang="ru-RU" sz="3600" b="1" dirty="0">
                <a:solidFill>
                  <a:srgbClr val="0070C0"/>
                </a:solidFill>
                <a:latin typeface="+mn-lt"/>
                <a:ea typeface="Proxima Nova"/>
                <a:cs typeface="Proxima Nova"/>
                <a:sym typeface="Proxima Nova"/>
              </a:rPr>
              <a:t>ЭТАП 1. МОТИВАЦИОННО-ЦЕЛЕВОЙ ( 7 МИНУТ)</a:t>
            </a:r>
          </a:p>
          <a:p>
            <a:pPr lvl="0" algn="just"/>
            <a:endParaRPr lang="ru-RU" sz="3600" b="1" dirty="0">
              <a:solidFill>
                <a:schemeClr val="dk1"/>
              </a:solidFill>
              <a:latin typeface="+mn-lt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8</a:t>
            </a:r>
          </a:p>
        </p:txBody>
      </p:sp>
      <p:graphicFrame>
        <p:nvGraphicFramePr>
          <p:cNvPr id="4" name="Таблица 6">
            <a:extLst>
              <a:ext uri="{FF2B5EF4-FFF2-40B4-BE49-F238E27FC236}">
                <a16:creationId xmlns="" xmlns:a16="http://schemas.microsoft.com/office/drawing/2014/main" id="{1F3A777C-037B-47D7-ADBF-3F986A80D5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8218068"/>
              </p:ext>
            </p:extLst>
          </p:nvPr>
        </p:nvGraphicFramePr>
        <p:xfrm>
          <a:off x="326425" y="3344845"/>
          <a:ext cx="17945244" cy="58260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81748">
                  <a:extLst>
                    <a:ext uri="{9D8B030D-6E8A-4147-A177-3AD203B41FA5}">
                      <a16:colId xmlns="" xmlns:a16="http://schemas.microsoft.com/office/drawing/2014/main" val="724663826"/>
                    </a:ext>
                  </a:extLst>
                </a:gridCol>
                <a:gridCol w="5981748">
                  <a:extLst>
                    <a:ext uri="{9D8B030D-6E8A-4147-A177-3AD203B41FA5}">
                      <a16:colId xmlns="" xmlns:a16="http://schemas.microsoft.com/office/drawing/2014/main" val="1410574211"/>
                    </a:ext>
                  </a:extLst>
                </a:gridCol>
                <a:gridCol w="5981748">
                  <a:extLst>
                    <a:ext uri="{9D8B030D-6E8A-4147-A177-3AD203B41FA5}">
                      <a16:colId xmlns="" xmlns:a16="http://schemas.microsoft.com/office/drawing/2014/main" val="2460326613"/>
                    </a:ext>
                  </a:extLst>
                </a:gridCol>
              </a:tblGrid>
              <a:tr h="542507">
                <a:tc>
                  <a:txBody>
                    <a:bodyPr/>
                    <a:lstStyle/>
                    <a:p>
                      <a:r>
                        <a:rPr lang="ru-RU" dirty="0"/>
                        <a:t>ДЕЯТЕЛЬНОСТЬ УЧИТЕЛЯ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ДЕЯТЕЛЬНОСТЬ УЧЕНИКОВ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ОБРАЗОВАТЕЛЬНЫЙ ЭФФЕКТ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94264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 Формулирует тему занятия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 Слушают учителя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 Формирование положительного отношения, живого интереса к занятию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435486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 Показывает первую часть видеоролика «Планирование расходов семьи и семейный бюджет» (0.00-0.44 сек), задает вопросы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 Смотрят видеоролик, отвечают на вопросы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 Учащиеся ставят вопрос</a:t>
                      </a:r>
                      <a:r>
                        <a:rPr lang="ru-RU" sz="36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  <a:sym typeface="Arial"/>
                        </a:rPr>
                        <a:t>, </a:t>
                      </a:r>
                      <a:r>
                        <a:rPr lang="ru-RU" sz="36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  <a:sym typeface="Arial"/>
                        </a:rPr>
                        <a:t>почему в семейном хозяйстве обязательно надо знать — сколько денег и когда получат члены семьи</a:t>
                      </a:r>
                      <a:endParaRPr lang="ru-RU" sz="3600" b="0" i="0" u="none" strike="noStrike" cap="none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  <a:sym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6732916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40985879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64666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212827"/>
            <a:ext cx="18645789" cy="18058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ПЛАН ПРОВЕДЕНИЯ ОБРАЗОВАТЕЛЬНЫХ АКТИВНОСТЕЙ</a:t>
            </a:r>
          </a:p>
          <a:p>
            <a:pPr lvl="0" algn="ctr"/>
            <a:r>
              <a:rPr lang="ru-RU" sz="3600" b="1" dirty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Внеурочная деятельность</a:t>
            </a:r>
          </a:p>
          <a:p>
            <a:pPr lvl="0" algn="ctr"/>
            <a:r>
              <a:rPr lang="ru-RU" sz="3600" b="1" dirty="0">
                <a:solidFill>
                  <a:srgbClr val="0070C0"/>
                </a:solidFill>
                <a:latin typeface="+mn-lt"/>
                <a:ea typeface="Proxima Nova"/>
                <a:cs typeface="Proxima Nova"/>
                <a:sym typeface="Proxima Nova"/>
              </a:rPr>
              <a:t>ЭТАП 2. ОРГАНИЗАЦИОННО-ДЕЙСТВЕННЫЙ (40 МИНУТ)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8</a:t>
            </a:r>
          </a:p>
        </p:txBody>
      </p:sp>
      <p:graphicFrame>
        <p:nvGraphicFramePr>
          <p:cNvPr id="4" name="Таблица 6">
            <a:extLst>
              <a:ext uri="{FF2B5EF4-FFF2-40B4-BE49-F238E27FC236}">
                <a16:creationId xmlns="" xmlns:a16="http://schemas.microsoft.com/office/drawing/2014/main" id="{1F3A777C-037B-47D7-ADBF-3F986A80D5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1336099"/>
              </p:ext>
            </p:extLst>
          </p:nvPr>
        </p:nvGraphicFramePr>
        <p:xfrm>
          <a:off x="326425" y="3344845"/>
          <a:ext cx="17945244" cy="60212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81748">
                  <a:extLst>
                    <a:ext uri="{9D8B030D-6E8A-4147-A177-3AD203B41FA5}">
                      <a16:colId xmlns="" xmlns:a16="http://schemas.microsoft.com/office/drawing/2014/main" val="724663826"/>
                    </a:ext>
                  </a:extLst>
                </a:gridCol>
                <a:gridCol w="5981748">
                  <a:extLst>
                    <a:ext uri="{9D8B030D-6E8A-4147-A177-3AD203B41FA5}">
                      <a16:colId xmlns="" xmlns:a16="http://schemas.microsoft.com/office/drawing/2014/main" val="1410574211"/>
                    </a:ext>
                  </a:extLst>
                </a:gridCol>
                <a:gridCol w="5981748">
                  <a:extLst>
                    <a:ext uri="{9D8B030D-6E8A-4147-A177-3AD203B41FA5}">
                      <a16:colId xmlns="" xmlns:a16="http://schemas.microsoft.com/office/drawing/2014/main" val="2460326613"/>
                    </a:ext>
                  </a:extLst>
                </a:gridCol>
              </a:tblGrid>
              <a:tr h="542507">
                <a:tc>
                  <a:txBody>
                    <a:bodyPr/>
                    <a:lstStyle/>
                    <a:p>
                      <a:r>
                        <a:rPr lang="ru-RU" dirty="0"/>
                        <a:t>ДЕЯТЕЛЬНОСТЬ УЧИТЕЛЯ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ДЕЯТЕЛЬНОСТЬ УЧЕНИКОВ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ОБРАЗОВАТЕЛЬНЫЙ ЭФФЕКТ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94264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 Показывает вторую часть видеоролика (0.45 – 1.46), записывает основные понятия на доске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 Смотрят видеоролик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 Учащиеся знакомятся с понятием «доходы» и их видами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435486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 Показывает третью часть видеоролика (1.47-3.38), записывает основные понятия на доске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-127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 Смотрят видеоролик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-127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 Учащиеся знакомятся с понятием «расходы» и их видами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3877246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3. Делит учащихся на пары или микро-группы, раздает карточки с понятиями, просит их разделить на две группы: доходы и расходы. Добавляет пустые карточки, чтобы дети могли дописать свое.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3. Дети разбиваются на группы, раскладывают листочки с понятиями на две группы, делятся своими ответами с классом.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3. Учащиеся прорабатывают представленный материал, добавляют собственные примеры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6732916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77775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212827"/>
            <a:ext cx="18645789" cy="18058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ПЛАН ПРОВЕДЕНИЯ ОБРАЗОВАТЕЛЬНЫХ АКТИВНОСТЕЙ</a:t>
            </a:r>
          </a:p>
          <a:p>
            <a:pPr lvl="0" algn="ctr"/>
            <a:r>
              <a:rPr lang="ru-RU" sz="3600" b="1" dirty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Внеурочная деятельность</a:t>
            </a:r>
          </a:p>
          <a:p>
            <a:pPr lvl="0" algn="ctr"/>
            <a:r>
              <a:rPr lang="ru-RU" sz="3600" b="1" dirty="0">
                <a:solidFill>
                  <a:srgbClr val="0070C0"/>
                </a:solidFill>
                <a:latin typeface="+mn-lt"/>
                <a:ea typeface="Proxima Nova"/>
                <a:cs typeface="Proxima Nova"/>
                <a:sym typeface="Proxima Nova"/>
              </a:rPr>
              <a:t>ЭТАП 2. ОРГАНИЗАЦИОННО-ДЕЙСТВЕННЫЙ (40 МИНУТ)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8</a:t>
            </a:r>
          </a:p>
        </p:txBody>
      </p:sp>
      <p:graphicFrame>
        <p:nvGraphicFramePr>
          <p:cNvPr id="4" name="Таблица 6">
            <a:extLst>
              <a:ext uri="{FF2B5EF4-FFF2-40B4-BE49-F238E27FC236}">
                <a16:creationId xmlns="" xmlns:a16="http://schemas.microsoft.com/office/drawing/2014/main" id="{1F3A777C-037B-47D7-ADBF-3F986A80D5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1807754"/>
              </p:ext>
            </p:extLst>
          </p:nvPr>
        </p:nvGraphicFramePr>
        <p:xfrm>
          <a:off x="326425" y="3344845"/>
          <a:ext cx="17945244" cy="6804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81748">
                  <a:extLst>
                    <a:ext uri="{9D8B030D-6E8A-4147-A177-3AD203B41FA5}">
                      <a16:colId xmlns="" xmlns:a16="http://schemas.microsoft.com/office/drawing/2014/main" val="724663826"/>
                    </a:ext>
                  </a:extLst>
                </a:gridCol>
                <a:gridCol w="5981748">
                  <a:extLst>
                    <a:ext uri="{9D8B030D-6E8A-4147-A177-3AD203B41FA5}">
                      <a16:colId xmlns="" xmlns:a16="http://schemas.microsoft.com/office/drawing/2014/main" val="1410574211"/>
                    </a:ext>
                  </a:extLst>
                </a:gridCol>
                <a:gridCol w="5981748">
                  <a:extLst>
                    <a:ext uri="{9D8B030D-6E8A-4147-A177-3AD203B41FA5}">
                      <a16:colId xmlns="" xmlns:a16="http://schemas.microsoft.com/office/drawing/2014/main" val="2460326613"/>
                    </a:ext>
                  </a:extLst>
                </a:gridCol>
              </a:tblGrid>
              <a:tr h="542507">
                <a:tc>
                  <a:txBody>
                    <a:bodyPr/>
                    <a:lstStyle/>
                    <a:p>
                      <a:r>
                        <a:rPr lang="ru-RU" dirty="0"/>
                        <a:t>ДЕЯТЕЛЬНОСТЬ УЧИТЕЛЯ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ДЕЯТЕЛЬНОСТЬ УЧЕНИКОВ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ОБРАЗОВАТЕЛЬНЫЙ ЭФФЕКТ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94264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4. Показывает четвертую часть видеоролика (3.38-6.14), записывает основные понятия на доске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4. Смотрят видеоролик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4. Учащиеся знакомятся с понятием «семейный бюджет», способами ведения семейного бюджета, понятиями «обязательные» и «необязательные расходы»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435486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5. Предлагает в группах обсудить, какие из представленных на карточках расходы можно отнести к категории обязательных, а какие-нет.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-127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5. Работают в группах, делятся выводами с классом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-127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5. Учащиеся учатся оценивать расходы с точки зрения обязательности/ желательности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3877246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6. На отдельных листочках дает текстовое описание доходов и расходов семьи Петровых, предлагая внести их в таблицу «доходы/расходы», суммировать каждый столбец и оценить финансовое благополучие семьи (можно дать несколько вариантов задания)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6. Дети работают в парах или индивидуально.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6. Учащиеся учатся составлять бюджет семьи, оценивать ее финансовое благополучие, учатся представлять информацию в разных видах (переводить из текстового представления в табличную форму)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6732916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34856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212827"/>
            <a:ext cx="18645789" cy="18058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ПЛАН ПРОВЕДЕНИЯ ОБРАЗОВАТЕЛЬНЫХ АКТИВНОСТЕЙ</a:t>
            </a:r>
          </a:p>
          <a:p>
            <a:pPr lvl="0" algn="ctr"/>
            <a:r>
              <a:rPr lang="ru-RU" sz="3600" b="1" dirty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Внеурочная деятельность</a:t>
            </a:r>
          </a:p>
          <a:p>
            <a:pPr lvl="0" algn="ctr"/>
            <a:r>
              <a:rPr lang="ru-RU" sz="3600" b="1" dirty="0">
                <a:solidFill>
                  <a:srgbClr val="0070C0"/>
                </a:solidFill>
                <a:latin typeface="+mn-lt"/>
                <a:ea typeface="Proxima Nova"/>
                <a:cs typeface="Proxima Nova"/>
                <a:sym typeface="Proxima Nova"/>
              </a:rPr>
              <a:t>ЭТАП 2. ОРГАНИЗАЦИОННО-ДЕЙСТВЕННЫЙ (40 МИНУТ)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8</a:t>
            </a:r>
          </a:p>
        </p:txBody>
      </p:sp>
      <p:graphicFrame>
        <p:nvGraphicFramePr>
          <p:cNvPr id="4" name="Таблица 6">
            <a:extLst>
              <a:ext uri="{FF2B5EF4-FFF2-40B4-BE49-F238E27FC236}">
                <a16:creationId xmlns="" xmlns:a16="http://schemas.microsoft.com/office/drawing/2014/main" id="{1F3A777C-037B-47D7-ADBF-3F986A80D5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7922618"/>
              </p:ext>
            </p:extLst>
          </p:nvPr>
        </p:nvGraphicFramePr>
        <p:xfrm>
          <a:off x="326425" y="3344845"/>
          <a:ext cx="17945244" cy="52123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81748">
                  <a:extLst>
                    <a:ext uri="{9D8B030D-6E8A-4147-A177-3AD203B41FA5}">
                      <a16:colId xmlns="" xmlns:a16="http://schemas.microsoft.com/office/drawing/2014/main" val="724663826"/>
                    </a:ext>
                  </a:extLst>
                </a:gridCol>
                <a:gridCol w="5981748">
                  <a:extLst>
                    <a:ext uri="{9D8B030D-6E8A-4147-A177-3AD203B41FA5}">
                      <a16:colId xmlns="" xmlns:a16="http://schemas.microsoft.com/office/drawing/2014/main" val="1410574211"/>
                    </a:ext>
                  </a:extLst>
                </a:gridCol>
                <a:gridCol w="5981748">
                  <a:extLst>
                    <a:ext uri="{9D8B030D-6E8A-4147-A177-3AD203B41FA5}">
                      <a16:colId xmlns="" xmlns:a16="http://schemas.microsoft.com/office/drawing/2014/main" val="2460326613"/>
                    </a:ext>
                  </a:extLst>
                </a:gridCol>
              </a:tblGrid>
              <a:tr h="542507">
                <a:tc>
                  <a:txBody>
                    <a:bodyPr/>
                    <a:lstStyle/>
                    <a:p>
                      <a:r>
                        <a:rPr lang="ru-RU" dirty="0"/>
                        <a:t>ДЕЯТЕЛЬНОСТЬ УЧИТЕЛЯ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ДЕЯТЕЛЬНОСТЬ УЧЕНИКОВ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ОБРАЗОВАТЕЛЬНЫЙ ЭФФЕКТ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94264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7. Обобщает материал, пройденный на уроке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7. Слушают учителя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7. Обобщают пройденный материал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435486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8. Объясняет домашнее задание: «Составить в виде таблицы финансовый план своей семьи на месяц»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-127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8. Слушают учителя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-127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8. Учащиеся получают возможность применить знания на практике - учатся составлять бюджет своей семьи, оценивать ее финансовое благополучие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3877246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9. 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Дополнительное задание (по желанию): «Начать использовать один из способов подсчета расходов (блокнот, мобильное приложение и т.д.), проанализировать через месяц свою структуру расходов».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-127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9. Слушают учителя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9. Учащиеся получают возможность применить знания на практике – учатся анализировать и контролировать свои расходы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6732916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79283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212827"/>
            <a:ext cx="18645789" cy="18058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ПЛАН ПРОВЕДЕНИЯ ОБРАЗОВАТЕЛЬНЫХ АКТИВНОСТЕЙ</a:t>
            </a:r>
          </a:p>
          <a:p>
            <a:pPr lvl="0" algn="ctr"/>
            <a:r>
              <a:rPr lang="ru-RU" sz="3600" b="1" dirty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Внеурочная деятельность</a:t>
            </a:r>
          </a:p>
          <a:p>
            <a:pPr lvl="0" algn="just"/>
            <a:r>
              <a:rPr lang="ru-RU" sz="3600" b="1" dirty="0">
                <a:solidFill>
                  <a:srgbClr val="0070C0"/>
                </a:solidFill>
                <a:latin typeface="+mn-lt"/>
                <a:ea typeface="Proxima Nova"/>
                <a:cs typeface="Proxima Nova"/>
                <a:sym typeface="Proxima Nova"/>
              </a:rPr>
              <a:t>ЭТАП 3. РЕФЛЕКСИВНО-ОЦЕНОЧНЫЙ (3 МИНУТЫ)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8</a:t>
            </a:r>
          </a:p>
        </p:txBody>
      </p:sp>
      <p:graphicFrame>
        <p:nvGraphicFramePr>
          <p:cNvPr id="4" name="Таблица 6">
            <a:extLst>
              <a:ext uri="{FF2B5EF4-FFF2-40B4-BE49-F238E27FC236}">
                <a16:creationId xmlns="" xmlns:a16="http://schemas.microsoft.com/office/drawing/2014/main" id="{1F3A777C-037B-47D7-ADBF-3F986A80D5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6257317"/>
              </p:ext>
            </p:extLst>
          </p:nvPr>
        </p:nvGraphicFramePr>
        <p:xfrm>
          <a:off x="326425" y="3344845"/>
          <a:ext cx="17945244" cy="46519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81748">
                  <a:extLst>
                    <a:ext uri="{9D8B030D-6E8A-4147-A177-3AD203B41FA5}">
                      <a16:colId xmlns="" xmlns:a16="http://schemas.microsoft.com/office/drawing/2014/main" val="724663826"/>
                    </a:ext>
                  </a:extLst>
                </a:gridCol>
                <a:gridCol w="5981748">
                  <a:extLst>
                    <a:ext uri="{9D8B030D-6E8A-4147-A177-3AD203B41FA5}">
                      <a16:colId xmlns="" xmlns:a16="http://schemas.microsoft.com/office/drawing/2014/main" val="1410574211"/>
                    </a:ext>
                  </a:extLst>
                </a:gridCol>
                <a:gridCol w="5981748">
                  <a:extLst>
                    <a:ext uri="{9D8B030D-6E8A-4147-A177-3AD203B41FA5}">
                      <a16:colId xmlns="" xmlns:a16="http://schemas.microsoft.com/office/drawing/2014/main" val="2460326613"/>
                    </a:ext>
                  </a:extLst>
                </a:gridCol>
              </a:tblGrid>
              <a:tr h="542507">
                <a:tc>
                  <a:txBody>
                    <a:bodyPr/>
                    <a:lstStyle/>
                    <a:p>
                      <a:r>
                        <a:rPr lang="ru-RU" dirty="0"/>
                        <a:t>ДЕЯТЕЛЬНОСТЬ УЧИТЕЛЯ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ДЕЯТЕЛЬНОСТЬ УЧЕНИКОВ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ОБРАЗОВАТЕЛЬНЫЙ ЭФФЕКТ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94264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Предлагает учащимся оценить полученный опыт путем </a:t>
                      </a:r>
                      <a:r>
                        <a:rPr lang="ru-RU" sz="3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выбора того или иного «смайлика».</a:t>
                      </a:r>
                      <a:endParaRPr lang="ru-RU" sz="3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Прикрепляют стикеры к «Смайликам»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Учащиеся научились составлять простой семейный бюджет. Научились определять элементарные проблемы в области семейных финансов и направления их решений.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435486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55055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396977"/>
            <a:ext cx="18645789" cy="7653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ЗАКЛЮЧЕНИЕ</a:t>
            </a:r>
          </a:p>
          <a:p>
            <a:pPr lvl="0" algn="ctr"/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lvl="0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                             </a:t>
            </a:r>
          </a:p>
          <a:p>
            <a:pPr lvl="0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                                </a:t>
            </a:r>
            <a:r>
              <a:rPr lang="ru-RU" sz="3600" b="1" dirty="0">
                <a:solidFill>
                  <a:srgbClr val="00B050"/>
                </a:solidFill>
                <a:latin typeface="Proxima Nova"/>
                <a:ea typeface="Proxima Nova"/>
                <a:cs typeface="Proxima Nova"/>
                <a:sym typeface="Proxima Nova"/>
              </a:rPr>
              <a:t>УЧАЩИЕСЯ ЗНАЮТ/ПОНИМАЮТ</a:t>
            </a:r>
          </a:p>
          <a:p>
            <a:pPr lvl="0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                                </a:t>
            </a:r>
            <a:r>
              <a:rPr lang="ru-RU" sz="3600" b="1" dirty="0">
                <a:solidFill>
                  <a:schemeClr val="dk1"/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- что такое семейный бюджет</a:t>
            </a:r>
          </a:p>
          <a:p>
            <a:pPr lvl="0"/>
            <a:r>
              <a:rPr lang="ru-RU" sz="3600" b="1" dirty="0">
                <a:solidFill>
                  <a:schemeClr val="dk1"/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                                    - какие бывают доходы и расходы</a:t>
            </a:r>
          </a:p>
          <a:p>
            <a:pPr lvl="0"/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lvl="0"/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lvl="0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                                 </a:t>
            </a:r>
            <a:r>
              <a:rPr lang="ru-RU" sz="3600" b="1" dirty="0">
                <a:solidFill>
                  <a:srgbClr val="00B0F0"/>
                </a:solidFill>
                <a:latin typeface="Proxima Nova"/>
                <a:ea typeface="Proxima Nova"/>
                <a:cs typeface="Proxima Nova"/>
                <a:sym typeface="Proxima Nova"/>
              </a:rPr>
              <a:t>ИМЕЮТ УСТАНОВКУ</a:t>
            </a:r>
          </a:p>
          <a:p>
            <a:pPr lvl="0"/>
            <a:r>
              <a:rPr lang="ru-RU" sz="3600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                           </a:t>
            </a:r>
            <a:r>
              <a:rPr lang="ru-RU" sz="3200" b="1" dirty="0">
                <a:solidFill>
                  <a:schemeClr val="dk1"/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-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необходимости вести учет доходов и расходов (бюджет)</a:t>
            </a:r>
          </a:p>
          <a:p>
            <a:pPr lvl="0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- понимать последствия дефицита личного (семейного) бюджета </a:t>
            </a:r>
          </a:p>
          <a:p>
            <a:pPr lvl="0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- понимать необходимость расставления приоритетов в расходах при</a:t>
            </a:r>
          </a:p>
          <a:p>
            <a:pPr lvl="0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ограниченности дохода.</a:t>
            </a:r>
            <a:endParaRPr lang="ru-RU" sz="3200" b="1" dirty="0">
              <a:solidFill>
                <a:schemeClr val="dk1"/>
              </a:solidFill>
              <a:latin typeface="Times New Roman" panose="02020603050405020304" pitchFamily="18" charset="0"/>
              <a:ea typeface="Proxima Nova"/>
              <a:cs typeface="Times New Roman" panose="02020603050405020304" pitchFamily="18" charset="0"/>
              <a:sym typeface="Proxima Nova"/>
            </a:endParaRPr>
          </a:p>
          <a:p>
            <a:pPr lvl="0"/>
            <a:r>
              <a:rPr lang="ru-RU" sz="3200" b="1" dirty="0">
                <a:solidFill>
                  <a:schemeClr val="dk1"/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                                  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9</a:t>
            </a:r>
          </a:p>
        </p:txBody>
      </p:sp>
      <p:pic>
        <p:nvPicPr>
          <p:cNvPr id="7" name="Рисунок 6" descr="Как сэкономить семейный бюджет">
            <a:extLst>
              <a:ext uri="{FF2B5EF4-FFF2-40B4-BE49-F238E27FC236}">
                <a16:creationId xmlns="" xmlns:a16="http://schemas.microsoft.com/office/drawing/2014/main" id="{9D7076D4-D396-427C-BA20-568BDE8AD4CE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2114" y="2299917"/>
            <a:ext cx="3200400" cy="2727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F213864C-C62D-42E9-B4E3-C457FA95B7D7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291" y="5828645"/>
            <a:ext cx="2962388" cy="27275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405680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396977"/>
            <a:ext cx="18645789" cy="39603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ЗАКЛЮЧЕНИЕ</a:t>
            </a:r>
          </a:p>
          <a:p>
            <a:pPr lvl="0" algn="ctr"/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lvl="0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                             </a:t>
            </a:r>
          </a:p>
          <a:p>
            <a:pPr lvl="0"/>
            <a:r>
              <a:rPr lang="ru-RU" sz="3200" b="1" dirty="0">
                <a:solidFill>
                  <a:schemeClr val="dk1"/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                                   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УМЕЮТ (ПРЕДМЕТНЫЕ ЖИЗНЕННЫЕ УМЕНИЯ)</a:t>
            </a:r>
          </a:p>
          <a:p>
            <a:pPr lvl="0"/>
            <a:r>
              <a:rPr lang="ru-RU" sz="3600" b="1" dirty="0">
                <a:solidFill>
                  <a:schemeClr val="dk1"/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                                      -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составлять простой семейный бюджет</a:t>
            </a:r>
          </a:p>
          <a:p>
            <a:pPr lvl="0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- определять элементарные проблемы в области семейных</a:t>
            </a:r>
          </a:p>
          <a:p>
            <a:pPr lvl="0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финансов и направления их решений</a:t>
            </a:r>
            <a:endParaRPr lang="ru-RU" sz="3600" b="1" dirty="0">
              <a:solidFill>
                <a:schemeClr val="dk1"/>
              </a:solidFill>
              <a:latin typeface="Times New Roman" panose="02020603050405020304" pitchFamily="18" charset="0"/>
              <a:ea typeface="Proxima Nova"/>
              <a:cs typeface="Times New Roman" panose="02020603050405020304" pitchFamily="18" charset="0"/>
              <a:sym typeface="Proxima Nova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9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38545D28-C9AE-4A74-8585-BC87B5832D50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871" y="2871388"/>
            <a:ext cx="3083443" cy="24859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520237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391" y="4196444"/>
            <a:ext cx="8827691" cy="75111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tile tx="0" ty="0" sx="100000" sy="100000" flip="none" algn="tr"/>
        </a:blip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"/>
          <p:cNvSpPr txBox="1"/>
          <p:nvPr/>
        </p:nvSpPr>
        <p:spPr>
          <a:xfrm>
            <a:off x="1207399" y="1272867"/>
            <a:ext cx="16557414" cy="73458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40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 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«Планирование и управление личными финансами»</a:t>
            </a:r>
          </a:p>
          <a:p>
            <a:pPr lvl="0" algn="ctr"/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учащихся 7 класса</a:t>
            </a:r>
            <a:endParaRPr lang="ru-RU" sz="48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Proxima Nova"/>
            </a:endParaRPr>
          </a:p>
          <a:p>
            <a:pPr lvl="0"/>
            <a:r>
              <a:rPr lang="ru-RU" sz="36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Группа № 3</a:t>
            </a:r>
          </a:p>
          <a:p>
            <a:pPr lvl="0"/>
            <a:r>
              <a:rPr lang="ru-RU" sz="36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Слушатели:</a:t>
            </a:r>
          </a:p>
          <a:p>
            <a:pPr>
              <a:buFontTx/>
              <a:buChar char="-"/>
            </a:pPr>
            <a:r>
              <a:rPr lang="ru-RU" sz="3600" dirty="0" smtClean="0">
                <a:solidFill>
                  <a:schemeClr val="dk1"/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 </a:t>
            </a:r>
            <a:r>
              <a:rPr lang="ru-RU" sz="3600" b="1" dirty="0" err="1" smtClean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Крутова</a:t>
            </a:r>
            <a:r>
              <a:rPr lang="ru-RU" sz="3600" b="1" dirty="0" smtClean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 Ольга Игоревна</a:t>
            </a:r>
          </a:p>
          <a:p>
            <a:pPr lvl="0">
              <a:buFontTx/>
              <a:buChar char="-"/>
            </a:pPr>
            <a:r>
              <a:rPr lang="ru-RU" sz="3600" b="1" dirty="0" smtClean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 Макарова Наталья Александровна</a:t>
            </a:r>
          </a:p>
          <a:p>
            <a:pPr lvl="0"/>
            <a:r>
              <a:rPr lang="ru-RU" sz="3600" b="1" dirty="0" smtClean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- </a:t>
            </a:r>
            <a:r>
              <a:rPr lang="ru-RU" sz="3600" b="1" dirty="0" err="1" smtClean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Забродин</a:t>
            </a:r>
            <a:r>
              <a:rPr lang="ru-RU" sz="3600" b="1" dirty="0" smtClean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 </a:t>
            </a:r>
            <a:r>
              <a:rPr lang="ru-RU" sz="36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Клим Васильевич</a:t>
            </a:r>
          </a:p>
          <a:p>
            <a:pPr>
              <a:buFontTx/>
              <a:buChar char="-"/>
            </a:pPr>
            <a:r>
              <a:rPr lang="ru-RU" sz="3600" b="1" dirty="0" smtClean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 Казакова </a:t>
            </a:r>
            <a:r>
              <a:rPr lang="ru-RU" sz="36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Светлана </a:t>
            </a:r>
            <a:r>
              <a:rPr lang="ru-RU" sz="36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Николаевна</a:t>
            </a:r>
            <a:br>
              <a:rPr lang="ru-RU" sz="36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</a:br>
            <a:r>
              <a:rPr lang="ru-RU" sz="36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- Киселева Мария </a:t>
            </a:r>
            <a:r>
              <a:rPr lang="ru-RU" sz="3600" b="1" dirty="0" smtClean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Александровна</a:t>
            </a:r>
            <a:endParaRPr lang="ru-RU" sz="3600" b="1" dirty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endParaRPr lang="ru-RU" sz="4000" b="1" dirty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lvl="0" algn="ctr"/>
            <a:endParaRPr lang="ru-RU" sz="4000" b="1" dirty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lvl="0" algn="ctr"/>
            <a:endParaRPr lang="ru-RU" sz="4000" b="1" dirty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929" y="369945"/>
            <a:ext cx="10149123" cy="863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937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9007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marL="742950" lvl="0" indent="-742950" algn="ctr">
              <a:buAutoNum type="arabicPeriod"/>
            </a:pPr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АНАЛИЗ УСЛОВИЙ ПЕДАГОГИЧЕСКОГО КЕЙСА (по 6 позициям)</a:t>
            </a:r>
          </a:p>
          <a:p>
            <a:pPr lvl="0" algn="just"/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lvl="0" algn="just"/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742950" lvl="0" indent="-742950" algn="ctr">
              <a:buAutoNum type="arabicPeriod"/>
            </a:pPr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742950" lvl="0" indent="-742950" algn="ctr">
              <a:buAutoNum type="arabicPeriod"/>
            </a:pPr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742950" lvl="0" indent="-742950" algn="ctr">
              <a:buAutoNum type="arabicPeriod"/>
            </a:pPr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742950" lvl="0" indent="-742950" algn="ctr">
              <a:buAutoNum type="arabicPeriod"/>
            </a:pPr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742950" lvl="0" indent="-742950" algn="ctr">
              <a:buAutoNum type="arabicPeriod"/>
            </a:pPr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742950" lvl="0" indent="-742950" algn="ctr">
              <a:buAutoNum type="arabicPeriod"/>
            </a:pPr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742950" lvl="0" indent="-742950" algn="ctr">
              <a:buAutoNum type="arabicPeriod"/>
            </a:pPr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742950" lvl="0" indent="-742950" algn="ctr">
              <a:buAutoNum type="arabicPeriod"/>
            </a:pPr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742950" lvl="0" indent="-742950" algn="ctr">
              <a:buAutoNum type="arabicPeriod"/>
            </a:pPr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742950" lvl="0" indent="-742950" algn="ctr">
              <a:buAutoNum type="arabicPeriod"/>
            </a:pPr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742950" lvl="0" indent="-742950" algn="ctr">
              <a:buAutoNum type="arabicPeriod"/>
            </a:pPr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742950" lvl="0" indent="-742950" algn="ctr">
              <a:buAutoNum type="arabicPeriod"/>
            </a:pPr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742950" lvl="0" indent="-742950" algn="ctr">
              <a:buAutoNum type="arabicPeriod"/>
            </a:pPr>
            <a:endParaRPr lang="ru-RU" sz="3600" b="1" dirty="0">
              <a:solidFill>
                <a:srgbClr val="FF0000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3</a:t>
            </a:r>
          </a:p>
        </p:txBody>
      </p:sp>
      <p:graphicFrame>
        <p:nvGraphicFramePr>
          <p:cNvPr id="4" name="Таблица 6">
            <a:extLst>
              <a:ext uri="{FF2B5EF4-FFF2-40B4-BE49-F238E27FC236}">
                <a16:creationId xmlns="" xmlns:a16="http://schemas.microsoft.com/office/drawing/2014/main" id="{1659610D-0310-4805-B4FD-B4E57ADCAD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6008750"/>
              </p:ext>
            </p:extLst>
          </p:nvPr>
        </p:nvGraphicFramePr>
        <p:xfrm>
          <a:off x="761999" y="2566773"/>
          <a:ext cx="17330056" cy="60840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18858">
                  <a:extLst>
                    <a:ext uri="{9D8B030D-6E8A-4147-A177-3AD203B41FA5}">
                      <a16:colId xmlns="" xmlns:a16="http://schemas.microsoft.com/office/drawing/2014/main" val="3889504283"/>
                    </a:ext>
                  </a:extLst>
                </a:gridCol>
                <a:gridCol w="3984172">
                  <a:extLst>
                    <a:ext uri="{9D8B030D-6E8A-4147-A177-3AD203B41FA5}">
                      <a16:colId xmlns="" xmlns:a16="http://schemas.microsoft.com/office/drawing/2014/main" val="4143770893"/>
                    </a:ext>
                  </a:extLst>
                </a:gridCol>
                <a:gridCol w="4093028">
                  <a:extLst>
                    <a:ext uri="{9D8B030D-6E8A-4147-A177-3AD203B41FA5}">
                      <a16:colId xmlns="" xmlns:a16="http://schemas.microsoft.com/office/drawing/2014/main" val="781478011"/>
                    </a:ext>
                  </a:extLst>
                </a:gridCol>
                <a:gridCol w="5333998">
                  <a:extLst>
                    <a:ext uri="{9D8B030D-6E8A-4147-A177-3AD203B41FA5}">
                      <a16:colId xmlns="" xmlns:a16="http://schemas.microsoft.com/office/drawing/2014/main" val="3448204061"/>
                    </a:ext>
                  </a:extLst>
                </a:gridCol>
              </a:tblGrid>
              <a:tr h="655398"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ХАРАКТЕРИСТИКИ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ВОЗМОЖНОСТИ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ОГРАНИЧЕНИЯ И РИСКИ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РЕШЕНИЯ/РЕКОМЕНДАЦИИ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806599089"/>
                  </a:ext>
                </a:extLst>
              </a:tr>
              <a:tr h="254575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1200"/>
                        </a:spcAft>
                        <a:buFont typeface="+mj-lt"/>
                        <a:buAutoNum type="arabicPeriod"/>
                      </a:pPr>
                      <a:r>
                        <a:rPr lang="ru-RU" sz="2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Город </a:t>
                      </a:r>
                      <a:r>
                        <a:rPr lang="en-US" sz="2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</a:t>
                      </a:r>
                      <a:endParaRPr lang="ru-RU" sz="2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Стабильный доход родителей детей, мобильность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3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Средний доход семей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Возможность решать практические задачи на примере своих семей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966998813"/>
                  </a:ext>
                </a:extLst>
              </a:tr>
              <a:tr h="2545750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1200"/>
                        </a:spcAft>
                        <a:buFont typeface="+mj-lt"/>
                        <a:buNone/>
                      </a:pPr>
                      <a:r>
                        <a:rPr lang="ru-RU" sz="2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 Тематика «Планирование и управление личными финансами»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Тема интуитивно понятна детям, так как данные процессы являются частью их жизни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Не всегда учащиеся умеют логически мыслить, делать выводы. Нет достаточного опыта в планировании и управлении личными финансами. Недостаточно опыта в зарабатывании денег.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Сформировать понимание источников дохода, важности личного финансового плана, контроля за расходами.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63913438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9007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marL="742950" lvl="0" indent="-742950" algn="ctr">
              <a:buAutoNum type="arabicPeriod"/>
            </a:pPr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АНАЛИЗ УСЛОВИЙ ПЕДАГОГИЧЕСКОГО КЕЙСА (по 6 позициям)</a:t>
            </a:r>
          </a:p>
          <a:p>
            <a:pPr lvl="0" algn="just"/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lvl="0" algn="just"/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742950" lvl="0" indent="-742950" algn="ctr">
              <a:buAutoNum type="arabicPeriod"/>
            </a:pPr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742950" lvl="0" indent="-742950" algn="ctr">
              <a:buAutoNum type="arabicPeriod"/>
            </a:pPr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742950" lvl="0" indent="-742950" algn="ctr">
              <a:buAutoNum type="arabicPeriod"/>
            </a:pPr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742950" lvl="0" indent="-742950" algn="ctr">
              <a:buAutoNum type="arabicPeriod"/>
            </a:pPr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742950" lvl="0" indent="-742950" algn="ctr">
              <a:buAutoNum type="arabicPeriod"/>
            </a:pPr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742950" lvl="0" indent="-742950" algn="ctr">
              <a:buAutoNum type="arabicPeriod"/>
            </a:pPr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742950" lvl="0" indent="-742950" algn="ctr">
              <a:buAutoNum type="arabicPeriod"/>
            </a:pPr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742950" lvl="0" indent="-742950" algn="ctr">
              <a:buAutoNum type="arabicPeriod"/>
            </a:pPr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742950" lvl="0" indent="-742950" algn="ctr">
              <a:buAutoNum type="arabicPeriod"/>
            </a:pPr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742950" lvl="0" indent="-742950" algn="ctr">
              <a:buAutoNum type="arabicPeriod"/>
            </a:pPr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742950" lvl="0" indent="-742950" algn="ctr">
              <a:buAutoNum type="arabicPeriod"/>
            </a:pPr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742950" lvl="0" indent="-742950" algn="ctr">
              <a:buAutoNum type="arabicPeriod"/>
            </a:pPr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742950" lvl="0" indent="-742950" algn="ctr">
              <a:buAutoNum type="arabicPeriod"/>
            </a:pPr>
            <a:endParaRPr lang="ru-RU" sz="3600" b="1" dirty="0">
              <a:solidFill>
                <a:srgbClr val="FF0000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3</a:t>
            </a:r>
          </a:p>
        </p:txBody>
      </p:sp>
      <p:graphicFrame>
        <p:nvGraphicFramePr>
          <p:cNvPr id="2" name="Таблица 2">
            <a:extLst>
              <a:ext uri="{FF2B5EF4-FFF2-40B4-BE49-F238E27FC236}">
                <a16:creationId xmlns="" xmlns:a16="http://schemas.microsoft.com/office/drawing/2014/main" id="{F85CC4BB-5A8C-4D40-B755-43F081B5C7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1889040"/>
              </p:ext>
            </p:extLst>
          </p:nvPr>
        </p:nvGraphicFramePr>
        <p:xfrm>
          <a:off x="1132114" y="2370830"/>
          <a:ext cx="16981716" cy="62295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5429">
                  <a:extLst>
                    <a:ext uri="{9D8B030D-6E8A-4147-A177-3AD203B41FA5}">
                      <a16:colId xmlns="" xmlns:a16="http://schemas.microsoft.com/office/drawing/2014/main" val="1255023135"/>
                    </a:ext>
                  </a:extLst>
                </a:gridCol>
                <a:gridCol w="4245429">
                  <a:extLst>
                    <a:ext uri="{9D8B030D-6E8A-4147-A177-3AD203B41FA5}">
                      <a16:colId xmlns="" xmlns:a16="http://schemas.microsoft.com/office/drawing/2014/main" val="1706964959"/>
                    </a:ext>
                  </a:extLst>
                </a:gridCol>
                <a:gridCol w="4245429">
                  <a:extLst>
                    <a:ext uri="{9D8B030D-6E8A-4147-A177-3AD203B41FA5}">
                      <a16:colId xmlns="" xmlns:a16="http://schemas.microsoft.com/office/drawing/2014/main" val="3416502480"/>
                    </a:ext>
                  </a:extLst>
                </a:gridCol>
                <a:gridCol w="4245429">
                  <a:extLst>
                    <a:ext uri="{9D8B030D-6E8A-4147-A177-3AD203B41FA5}">
                      <a16:colId xmlns="" xmlns:a16="http://schemas.microsoft.com/office/drawing/2014/main" val="3021823668"/>
                    </a:ext>
                  </a:extLst>
                </a:gridCol>
              </a:tblGrid>
              <a:tr h="1078693"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ХАРАКТЕРИСТИКИ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ВОЗМОЖНОСТИ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ОГРАНИЧЕНИЯ И РИСКИ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РЕШЕНИЯ/РЕКОМЕНДАЦИИ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907326699"/>
                  </a:ext>
                </a:extLst>
              </a:tr>
              <a:tr h="3513985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3. Учащиеся 7 класса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Имеют карманные деньги.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Участвуют в управлении семейным бюджетом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Склонны принимать импульсивные, необдуманные решения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Осознание себя как члена семьи. Призвать детей участвовать в обсуждении финансовых отношений в кругу семьи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89747123"/>
                  </a:ext>
                </a:extLst>
              </a:tr>
              <a:tr h="1636865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4. 25 учеников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Работа в группах, парах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Отсутствие желания работать в группах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Продумывать групповую работу, состав команд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4056658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642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9007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marL="742950" lvl="0" indent="-742950" algn="ctr">
              <a:buAutoNum type="arabicPeriod"/>
            </a:pPr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АНАЛИЗ УСЛОВИЙ ПЕДАГОГИЧЕСКОГО КЕЙСА (по 6 позициям)</a:t>
            </a:r>
          </a:p>
          <a:p>
            <a:pPr lvl="0" algn="just"/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lvl="0" algn="just"/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742950" lvl="0" indent="-742950" algn="ctr">
              <a:buAutoNum type="arabicPeriod"/>
            </a:pPr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742950" lvl="0" indent="-742950" algn="ctr">
              <a:buAutoNum type="arabicPeriod"/>
            </a:pPr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742950" lvl="0" indent="-742950" algn="ctr">
              <a:buAutoNum type="arabicPeriod"/>
            </a:pPr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742950" lvl="0" indent="-742950" algn="ctr">
              <a:buAutoNum type="arabicPeriod"/>
            </a:pPr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742950" lvl="0" indent="-742950" algn="ctr">
              <a:buAutoNum type="arabicPeriod"/>
            </a:pPr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742950" lvl="0" indent="-742950" algn="ctr">
              <a:buAutoNum type="arabicPeriod"/>
            </a:pPr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742950" lvl="0" indent="-742950" algn="ctr">
              <a:buAutoNum type="arabicPeriod"/>
            </a:pPr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742950" lvl="0" indent="-742950" algn="ctr">
              <a:buAutoNum type="arabicPeriod"/>
            </a:pPr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742950" lvl="0" indent="-742950" algn="ctr">
              <a:buAutoNum type="arabicPeriod"/>
            </a:pPr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742950" lvl="0" indent="-742950" algn="ctr">
              <a:buAutoNum type="arabicPeriod"/>
            </a:pPr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742950" lvl="0" indent="-742950" algn="ctr">
              <a:buAutoNum type="arabicPeriod"/>
            </a:pPr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742950" lvl="0" indent="-742950" algn="ctr">
              <a:buAutoNum type="arabicPeriod"/>
            </a:pPr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742950" lvl="0" indent="-742950" algn="ctr">
              <a:buAutoNum type="arabicPeriod"/>
            </a:pPr>
            <a:endParaRPr lang="ru-RU" sz="3600" b="1" dirty="0">
              <a:solidFill>
                <a:srgbClr val="FF0000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3</a:t>
            </a:r>
          </a:p>
        </p:txBody>
      </p:sp>
      <p:graphicFrame>
        <p:nvGraphicFramePr>
          <p:cNvPr id="2" name="Таблица 2">
            <a:extLst>
              <a:ext uri="{FF2B5EF4-FFF2-40B4-BE49-F238E27FC236}">
                <a16:creationId xmlns="" xmlns:a16="http://schemas.microsoft.com/office/drawing/2014/main" id="{E73DD79C-8D0B-4D95-AB2A-3404D07471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1737962"/>
              </p:ext>
            </p:extLst>
          </p:nvPr>
        </p:nvGraphicFramePr>
        <p:xfrm>
          <a:off x="929869" y="2523228"/>
          <a:ext cx="16944472" cy="72956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36118">
                  <a:extLst>
                    <a:ext uri="{9D8B030D-6E8A-4147-A177-3AD203B41FA5}">
                      <a16:colId xmlns="" xmlns:a16="http://schemas.microsoft.com/office/drawing/2014/main" val="4012586418"/>
                    </a:ext>
                  </a:extLst>
                </a:gridCol>
                <a:gridCol w="3760299">
                  <a:extLst>
                    <a:ext uri="{9D8B030D-6E8A-4147-A177-3AD203B41FA5}">
                      <a16:colId xmlns="" xmlns:a16="http://schemas.microsoft.com/office/drawing/2014/main" val="3556426971"/>
                    </a:ext>
                  </a:extLst>
                </a:gridCol>
                <a:gridCol w="4027714">
                  <a:extLst>
                    <a:ext uri="{9D8B030D-6E8A-4147-A177-3AD203B41FA5}">
                      <a16:colId xmlns="" xmlns:a16="http://schemas.microsoft.com/office/drawing/2014/main" val="3495588903"/>
                    </a:ext>
                  </a:extLst>
                </a:gridCol>
                <a:gridCol w="4920341">
                  <a:extLst>
                    <a:ext uri="{9D8B030D-6E8A-4147-A177-3AD203B41FA5}">
                      <a16:colId xmlns="" xmlns:a16="http://schemas.microsoft.com/office/drawing/2014/main" val="2154111586"/>
                    </a:ext>
                  </a:extLst>
                </a:gridCol>
              </a:tblGrid>
              <a:tr h="1655990"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ХАРАКТЕРИСТИКИ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ВОЗМОЖНОСТИ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ОГРАНИЧЕНИЯ И РИСКИ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РЕШЕНИЯ/РЕКОМЕНДАЦИИ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716324098"/>
                  </a:ext>
                </a:extLst>
              </a:tr>
              <a:tr h="2819847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5. Дети конфликтные, задиристые, не умеют решать межличностные и межгрупповые конфликты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Возможность развивать умение решать межличностные и межгрупповые конфликты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Проблемы с дисциплиной и восприятием учебного материала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Деление детей на группы, контроль за работой группы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250273622"/>
                  </a:ext>
                </a:extLst>
              </a:tr>
              <a:tr h="2819847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6. Дети из семей со средними доходами, родители имеют высшее образование, постоянную работу, мобильны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Рассмотрение жизненных ситуаций, понятных для всех учащихся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Могут возникнуть сложности при составлении семейного бюджета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Использовать практико-ориентированные задания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426764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62760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 2. ПЛАНИРУЕМЫЕ ОБРАЗОВАТЕЛЬНЫЕ РЕЗУЛЬТАТЫ</a:t>
            </a:r>
          </a:p>
          <a:p>
            <a:pPr lvl="0" algn="ctr"/>
            <a:endParaRPr lang="ru-RU" sz="3600" b="1" dirty="0">
              <a:solidFill>
                <a:srgbClr val="FF0000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4</a:t>
            </a:r>
          </a:p>
        </p:txBody>
      </p:sp>
      <p:graphicFrame>
        <p:nvGraphicFramePr>
          <p:cNvPr id="2" name="Таблица 2">
            <a:extLst>
              <a:ext uri="{FF2B5EF4-FFF2-40B4-BE49-F238E27FC236}">
                <a16:creationId xmlns="" xmlns:a16="http://schemas.microsoft.com/office/drawing/2014/main" id="{ECC3FC2B-71F1-4255-90CE-9359728433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8027977"/>
              </p:ext>
            </p:extLst>
          </p:nvPr>
        </p:nvGraphicFramePr>
        <p:xfrm>
          <a:off x="1262744" y="2337631"/>
          <a:ext cx="16633371" cy="71547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4457">
                  <a:extLst>
                    <a:ext uri="{9D8B030D-6E8A-4147-A177-3AD203B41FA5}">
                      <a16:colId xmlns="" xmlns:a16="http://schemas.microsoft.com/office/drawing/2014/main" val="2765866742"/>
                    </a:ext>
                  </a:extLst>
                </a:gridCol>
                <a:gridCol w="5544457">
                  <a:extLst>
                    <a:ext uri="{9D8B030D-6E8A-4147-A177-3AD203B41FA5}">
                      <a16:colId xmlns="" xmlns:a16="http://schemas.microsoft.com/office/drawing/2014/main" val="1904197429"/>
                    </a:ext>
                  </a:extLst>
                </a:gridCol>
                <a:gridCol w="5544457">
                  <a:extLst>
                    <a:ext uri="{9D8B030D-6E8A-4147-A177-3AD203B41FA5}">
                      <a16:colId xmlns="" xmlns:a16="http://schemas.microsoft.com/office/drawing/2014/main" val="1047778057"/>
                    </a:ext>
                  </a:extLst>
                </a:gridCol>
              </a:tblGrid>
              <a:tr h="1965305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УСТАНОВКИ</a:t>
                      </a:r>
                    </a:p>
                    <a:p>
                      <a:pPr algn="ctr"/>
                      <a:r>
                        <a:rPr lang="ru-RU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(что есть «грамотно» и как надо поступать)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УМЕНИЯ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332503772"/>
                  </a:ext>
                </a:extLst>
              </a:tr>
              <a:tr h="5189407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Что такое</a:t>
                      </a:r>
                    </a:p>
                    <a:p>
                      <a:pPr marL="455930" indent="-457200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«доход и его источники», </a:t>
                      </a:r>
                    </a:p>
                    <a:p>
                      <a:pPr marL="455930" indent="-457200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«семейный бюджет», </a:t>
                      </a:r>
                    </a:p>
                    <a:p>
                      <a:pPr marL="455930" indent="-457200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«расходы»,</a:t>
                      </a:r>
                    </a:p>
                    <a:p>
                      <a:pPr marL="455930" indent="-457200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«обязательные и желательные расходы».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455930" indent="-457200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Понимать необходимость вести учет доходов и расходов</a:t>
                      </a:r>
                    </a:p>
                    <a:p>
                      <a:pPr marL="455930" indent="-457200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Понимать последствия дефицита личного (семейного) бюджета.</a:t>
                      </a:r>
                    </a:p>
                    <a:p>
                      <a:pPr marL="455930" indent="-457200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Понимать необходимость </a:t>
                      </a:r>
                      <a:r>
                        <a:rPr lang="ru-RU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расстановки приоритетов </a:t>
                      </a:r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расходах при ограниченности дохода.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5930" indent="-457200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Умение составлять простой семейный бюджет.  </a:t>
                      </a:r>
                    </a:p>
                    <a:p>
                      <a:pPr marL="455930" indent="-457200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Умение определять элементарные проблемы в области семейных финансов и направления их решений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5810996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18832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674914" y="1416027"/>
            <a:ext cx="18297299" cy="61147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3. ОБРАЗОВАТЕЛЬНЫЕ РЕСУРСЫ И ДИДАКТИЧЕСКИЕ </a:t>
            </a:r>
          </a:p>
          <a:p>
            <a:pPr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РАЗДАТОЧНЫЕ МАТЕРИАЛЫ</a:t>
            </a:r>
          </a:p>
          <a:p>
            <a:pPr algn="ctr"/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742950" indent="-742950">
              <a:buAutoNum type="arabicPeriod"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 проекты ПАКК.  Презентация для учеников 5-7 классов «Планирование расходов семьи и семейный бюджет» </a:t>
            </a:r>
            <a:r>
              <a:rPr lang="ru-RU" sz="4000" u="sng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https://edu.pacc.ru/Videosandpresentations/articles/presenations/</a:t>
            </a:r>
            <a:r>
              <a:rPr lang="ru-RU" sz="4000" u="sng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742950" indent="-742950">
              <a:buAutoNum type="arabicPeriod"/>
            </a:pP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Карточки со словами (виды доходов и виды расходов)</a:t>
            </a:r>
          </a:p>
          <a:p>
            <a:pPr marL="742950" indent="-742950">
              <a:buAutoNum type="arabicPeriod"/>
            </a:pP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Карточки с заданиями (описание расходов и доходов семьи Петровых)</a:t>
            </a:r>
          </a:p>
          <a:p>
            <a:pPr marL="742950" indent="-742950">
              <a:buAutoNum type="arabicPeriod"/>
            </a:pP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Карточки с табличками «Доходы/расходы»</a:t>
            </a:r>
            <a:r>
              <a:rPr lang="ru-RU" sz="4000" u="sng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u="sng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u="sng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0610611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fld id="{00000000-1234-1234-1234-123412341234}" type="slidenum">
              <a:rPr lang="ru-RU" b="1">
                <a:solidFill>
                  <a:schemeClr val="bg1"/>
                </a:solidFill>
                <a:latin typeface="Proxima Nova Rg" panose="02000506030000020004" pitchFamily="2" charset="0"/>
              </a:rPr>
              <a:pPr/>
              <a:t>8</a:t>
            </a:fld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6;p3"/>
          <p:cNvSpPr txBox="1"/>
          <p:nvPr/>
        </p:nvSpPr>
        <p:spPr>
          <a:xfrm>
            <a:off x="326424" y="1496269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4. МЕТОДИЧЕСКИЙ ИНСТРУМЕНТАРИЙ </a:t>
            </a:r>
          </a:p>
          <a:p>
            <a:pPr lvl="0" algn="ctr"/>
            <a:r>
              <a:rPr lang="ru-RU" sz="3600" b="1" dirty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(образовательные технологии; методы обучения; педагогические приемы)</a:t>
            </a:r>
          </a:p>
        </p:txBody>
      </p:sp>
      <p:sp>
        <p:nvSpPr>
          <p:cNvPr id="8" name="Google Shape;108;p3">
            <a:extLst>
              <a:ext uri="{FF2B5EF4-FFF2-40B4-BE49-F238E27FC236}">
                <a16:creationId xmlns="" xmlns:a16="http://schemas.microsoft.com/office/drawing/2014/main" id="{60D87503-D930-4D73-978E-1A61EA558777}"/>
              </a:ext>
            </a:extLst>
          </p:cNvPr>
          <p:cNvSpPr txBox="1"/>
          <p:nvPr/>
        </p:nvSpPr>
        <p:spPr>
          <a:xfrm>
            <a:off x="1588423" y="3643574"/>
            <a:ext cx="6244970" cy="1005662"/>
          </a:xfrm>
          <a:prstGeom prst="rect">
            <a:avLst/>
          </a:prstGeom>
          <a:solidFill>
            <a:srgbClr val="009657"/>
          </a:solidFill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>
              <a:buSzPts val="1400"/>
            </a:pPr>
            <a:r>
              <a:rPr lang="ru-RU" sz="2800" b="1" cap="all" dirty="0">
                <a:solidFill>
                  <a:schemeClr val="bg1"/>
                </a:solidFill>
                <a:latin typeface="+mn-lt"/>
                <a:ea typeface="Tahoma"/>
                <a:cs typeface="Tahoma"/>
                <a:sym typeface="Tahoma"/>
              </a:rPr>
              <a:t>Мотивационно-целевой компонент: </a:t>
            </a:r>
            <a:endParaRPr sz="2800" b="1" cap="all" dirty="0">
              <a:solidFill>
                <a:schemeClr val="bg1"/>
              </a:solidFill>
              <a:latin typeface="+mn-lt"/>
              <a:ea typeface="Tahoma"/>
              <a:cs typeface="Tahoma"/>
              <a:sym typeface="Tahoma"/>
            </a:endParaRPr>
          </a:p>
        </p:txBody>
      </p:sp>
      <p:sp>
        <p:nvSpPr>
          <p:cNvPr id="9" name="Google Shape;108;p3">
            <a:extLst>
              <a:ext uri="{FF2B5EF4-FFF2-40B4-BE49-F238E27FC236}">
                <a16:creationId xmlns="" xmlns:a16="http://schemas.microsoft.com/office/drawing/2014/main" id="{60D87503-D930-4D73-978E-1A61EA558777}"/>
              </a:ext>
            </a:extLst>
          </p:cNvPr>
          <p:cNvSpPr txBox="1"/>
          <p:nvPr/>
        </p:nvSpPr>
        <p:spPr>
          <a:xfrm>
            <a:off x="1588423" y="5408570"/>
            <a:ext cx="6244970" cy="1005662"/>
          </a:xfrm>
          <a:prstGeom prst="rect">
            <a:avLst/>
          </a:prstGeom>
          <a:solidFill>
            <a:srgbClr val="009657"/>
          </a:solidFill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>
              <a:buSzPts val="1400"/>
            </a:pPr>
            <a:r>
              <a:rPr lang="ru-RU" sz="2800" b="1" cap="all" dirty="0">
                <a:solidFill>
                  <a:schemeClr val="bg1"/>
                </a:solidFill>
                <a:latin typeface="+mn-lt"/>
                <a:ea typeface="Tahoma"/>
                <a:cs typeface="Tahoma"/>
                <a:sym typeface="Tahoma"/>
              </a:rPr>
              <a:t>Операционно-действенный компонент: </a:t>
            </a:r>
            <a:endParaRPr sz="2800" b="1" cap="all" dirty="0">
              <a:solidFill>
                <a:schemeClr val="bg1"/>
              </a:solidFill>
              <a:latin typeface="+mn-lt"/>
              <a:ea typeface="Tahoma"/>
              <a:cs typeface="Tahoma"/>
              <a:sym typeface="Tahoma"/>
            </a:endParaRPr>
          </a:p>
        </p:txBody>
      </p:sp>
      <p:sp>
        <p:nvSpPr>
          <p:cNvPr id="11" name="Google Shape;108;p3">
            <a:extLst>
              <a:ext uri="{FF2B5EF4-FFF2-40B4-BE49-F238E27FC236}">
                <a16:creationId xmlns="" xmlns:a16="http://schemas.microsoft.com/office/drawing/2014/main" id="{60D87503-D930-4D73-978E-1A61EA558777}"/>
              </a:ext>
            </a:extLst>
          </p:cNvPr>
          <p:cNvSpPr txBox="1"/>
          <p:nvPr/>
        </p:nvSpPr>
        <p:spPr>
          <a:xfrm>
            <a:off x="1588423" y="7143504"/>
            <a:ext cx="6244970" cy="1005662"/>
          </a:xfrm>
          <a:prstGeom prst="rect">
            <a:avLst/>
          </a:prstGeom>
          <a:solidFill>
            <a:srgbClr val="009657"/>
          </a:solidFill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>
              <a:buSzPts val="1400"/>
            </a:pPr>
            <a:r>
              <a:rPr lang="ru-RU" sz="2800" b="1" cap="all" dirty="0">
                <a:solidFill>
                  <a:schemeClr val="bg1"/>
                </a:solidFill>
                <a:latin typeface="+mn-lt"/>
                <a:ea typeface="Tahoma"/>
                <a:cs typeface="Tahoma"/>
                <a:sym typeface="Tahoma"/>
              </a:rPr>
              <a:t>Рефлексивно-оценочный компонент: </a:t>
            </a:r>
            <a:endParaRPr sz="2800" b="1" cap="all" dirty="0">
              <a:solidFill>
                <a:schemeClr val="bg1"/>
              </a:solidFill>
              <a:latin typeface="+mn-lt"/>
              <a:ea typeface="Tahoma"/>
              <a:cs typeface="Tahoma"/>
              <a:sym typeface="Tahoma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827870" y="3573564"/>
            <a:ext cx="9434251" cy="1200329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marL="342265" indent="-342900" algn="just">
              <a:buFontTx/>
              <a:buChar char="-"/>
            </a:pPr>
            <a:r>
              <a:rPr lang="ru-RU" sz="2400" dirty="0">
                <a:latin typeface="+mn-lt"/>
                <a:ea typeface="Times New Roman" panose="02020603050405020304" pitchFamily="18" charset="0"/>
              </a:rPr>
              <a:t>видео-контент («Планирование расходов семьи и семейный бюджет», образовательные проекты «ПАКК»),</a:t>
            </a:r>
          </a:p>
          <a:p>
            <a:pPr marL="342265" indent="-342900" algn="just">
              <a:buFontTx/>
              <a:buChar char="-"/>
            </a:pPr>
            <a:r>
              <a:rPr lang="ru-RU" sz="2400" dirty="0">
                <a:latin typeface="+mn-lt"/>
                <a:ea typeface="Times New Roman" panose="02020603050405020304" pitchFamily="18" charset="0"/>
              </a:rPr>
              <a:t>дискуссия по результатам просмотра</a:t>
            </a:r>
          </a:p>
        </p:txBody>
      </p:sp>
      <p:sp>
        <p:nvSpPr>
          <p:cNvPr id="3" name="Стрелка вправо 2"/>
          <p:cNvSpPr/>
          <p:nvPr/>
        </p:nvSpPr>
        <p:spPr>
          <a:xfrm>
            <a:off x="7783919" y="3940799"/>
            <a:ext cx="1043951" cy="4259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8827869" y="5181293"/>
            <a:ext cx="9434251" cy="1569660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marL="342265" indent="-342900" algn="just">
              <a:buFontTx/>
              <a:buChar char="-"/>
            </a:pPr>
            <a:r>
              <a:rPr lang="ru-RU" sz="2400" dirty="0">
                <a:latin typeface="+mn-lt"/>
                <a:ea typeface="Times New Roman" panose="02020603050405020304" pitchFamily="18" charset="0"/>
              </a:rPr>
              <a:t>видео-метод</a:t>
            </a:r>
          </a:p>
          <a:p>
            <a:pPr marL="342265" indent="-342900" algn="just">
              <a:buFontTx/>
              <a:buChar char="-"/>
            </a:pPr>
            <a:r>
              <a:rPr lang="ru-RU" sz="2400" dirty="0">
                <a:latin typeface="+mn-lt"/>
                <a:ea typeface="Times New Roman" panose="02020603050405020304" pitchFamily="18" charset="0"/>
              </a:rPr>
              <a:t>словесный метод</a:t>
            </a:r>
          </a:p>
          <a:p>
            <a:pPr marL="342265" indent="-342900" algn="just">
              <a:buFontTx/>
              <a:buChar char="-"/>
            </a:pPr>
            <a:r>
              <a:rPr lang="ru-RU" sz="2400" dirty="0">
                <a:latin typeface="+mn-lt"/>
                <a:ea typeface="Times New Roman" panose="02020603050405020304" pitchFamily="18" charset="0"/>
              </a:rPr>
              <a:t>дискуссия</a:t>
            </a:r>
          </a:p>
          <a:p>
            <a:pPr marL="342265" indent="-342900" algn="just">
              <a:buFontTx/>
              <a:buChar char="-"/>
            </a:pPr>
            <a:r>
              <a:rPr lang="ru-RU" sz="2400" dirty="0">
                <a:latin typeface="+mn-lt"/>
                <a:ea typeface="Times New Roman" panose="02020603050405020304" pitchFamily="18" charset="0"/>
              </a:rPr>
              <a:t>анализ ситуаций</a:t>
            </a:r>
          </a:p>
        </p:txBody>
      </p:sp>
      <p:sp>
        <p:nvSpPr>
          <p:cNvPr id="13" name="Стрелка вправо 12"/>
          <p:cNvSpPr/>
          <p:nvPr/>
        </p:nvSpPr>
        <p:spPr>
          <a:xfrm>
            <a:off x="7793468" y="5679128"/>
            <a:ext cx="1043951" cy="4259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827868" y="7093858"/>
            <a:ext cx="9434251" cy="1938992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marL="342265" indent="-342900">
              <a:buFontTx/>
              <a:buChar char="-"/>
            </a:pPr>
            <a:r>
              <a:rPr lang="ru-RU" sz="2400" dirty="0">
                <a:latin typeface="+mn-lt"/>
                <a:ea typeface="Times New Roman" panose="02020603050405020304" pitchFamily="18" charset="0"/>
              </a:rPr>
              <a:t>прием «Смайлики» (прикрепляют стикеры к подходящему смайлику):</a:t>
            </a:r>
          </a:p>
          <a:p>
            <a:pPr marL="342265" indent="-342900">
              <a:buFontTx/>
              <a:buChar char="-"/>
            </a:pPr>
            <a:r>
              <a:rPr lang="ru-RU" sz="2400" dirty="0">
                <a:latin typeface="+mn-lt"/>
                <a:ea typeface="Times New Roman" panose="02020603050405020304" pitchFamily="18" charset="0"/>
              </a:rPr>
              <a:t>«зеленый» – все понял, все хорошо, беру с собой; </a:t>
            </a:r>
          </a:p>
          <a:p>
            <a:pPr marL="342265" indent="-342900">
              <a:buFontTx/>
              <a:buChar char="-"/>
            </a:pPr>
            <a:r>
              <a:rPr lang="ru-RU" sz="2400" dirty="0">
                <a:latin typeface="+mn-lt"/>
                <a:ea typeface="Times New Roman" panose="02020603050405020304" pitchFamily="18" charset="0"/>
              </a:rPr>
              <a:t>«желтый» – так себе, надо подумать;</a:t>
            </a:r>
          </a:p>
          <a:p>
            <a:pPr marL="342265" indent="-342900">
              <a:buFontTx/>
              <a:buChar char="-"/>
            </a:pPr>
            <a:r>
              <a:rPr lang="ru-RU" sz="2400" dirty="0">
                <a:latin typeface="+mn-lt"/>
                <a:ea typeface="Times New Roman" panose="02020603050405020304" pitchFamily="18" charset="0"/>
              </a:rPr>
              <a:t>«красный» – ничего не пригодится, не понял.</a:t>
            </a:r>
          </a:p>
        </p:txBody>
      </p:sp>
      <p:sp>
        <p:nvSpPr>
          <p:cNvPr id="15" name="Стрелка вправо 14"/>
          <p:cNvSpPr/>
          <p:nvPr/>
        </p:nvSpPr>
        <p:spPr>
          <a:xfrm>
            <a:off x="7793468" y="7371436"/>
            <a:ext cx="1043951" cy="4259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59917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48836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5. ИНТЕГРАЦИЯ С ДРУГИМИ ВИДАМИ ФУНКЦИОНАЛЬНОЙ ГРАМОТНОСТИ (интегративные задания) </a:t>
            </a:r>
          </a:p>
          <a:p>
            <a:pPr lvl="0" algn="ctr"/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lvl="0" algn="ctr"/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latin typeface="Proxima Nova"/>
                <a:ea typeface="Proxima Nova"/>
                <a:cs typeface="Proxima Nova"/>
                <a:sym typeface="Proxima Nova"/>
              </a:rPr>
              <a:t>ФИНАНСОВАЯ ГРАМОТНОСТЬ</a:t>
            </a:r>
          </a:p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+</a:t>
            </a:r>
          </a:p>
          <a:p>
            <a:pPr lvl="0"/>
            <a:r>
              <a:rPr lang="ru-RU" sz="3200" b="1" dirty="0">
                <a:solidFill>
                  <a:srgbClr val="FF0000"/>
                </a:solidFill>
                <a:latin typeface="Proxima Nova"/>
                <a:ea typeface="Proxima Nova"/>
                <a:cs typeface="Proxima Nova"/>
                <a:sym typeface="Proxima Nova"/>
              </a:rPr>
              <a:t>ИНСТРУМЕНТАЛЬНЫЕ НАПРАВЛЕНИЯ</a:t>
            </a:r>
            <a:r>
              <a:rPr lang="ru-RU" sz="32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                           </a:t>
            </a:r>
            <a:r>
              <a:rPr lang="ru-RU" sz="3200" b="1" dirty="0">
                <a:solidFill>
                  <a:srgbClr val="009657"/>
                </a:solidFill>
                <a:latin typeface="Proxima Nova"/>
                <a:ea typeface="Proxima Nova"/>
                <a:cs typeface="Proxima Nova"/>
                <a:sym typeface="Proxima Nova"/>
              </a:rPr>
              <a:t>ТЕМАТИЧЕСКИЕ НАПРАВЛЕНИЯ</a:t>
            </a:r>
          </a:p>
          <a:p>
            <a:pPr lvl="0"/>
            <a:r>
              <a:rPr lang="ru-RU" sz="32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   </a:t>
            </a:r>
            <a:r>
              <a:rPr lang="ru-RU" sz="3200" b="1" dirty="0">
                <a:solidFill>
                  <a:srgbClr val="FF0000"/>
                </a:solidFill>
                <a:latin typeface="Proxima Nova"/>
                <a:ea typeface="Proxima Nova"/>
                <a:cs typeface="Proxima Nova"/>
                <a:sym typeface="Proxima Nova"/>
              </a:rPr>
              <a:t>ФУНКЦИОНАЛЬНОЙГРАМОТНОСТИ</a:t>
            </a:r>
            <a:r>
              <a:rPr lang="ru-RU" sz="32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                            </a:t>
            </a:r>
            <a:r>
              <a:rPr lang="ru-RU" sz="3200" b="1" dirty="0">
                <a:solidFill>
                  <a:srgbClr val="009657"/>
                </a:solidFill>
                <a:latin typeface="Proxima Nova"/>
                <a:ea typeface="Proxima Nova"/>
                <a:cs typeface="Proxima Nova"/>
                <a:sym typeface="Proxima Nova"/>
              </a:rPr>
              <a:t>ФУНКЦИОНАЛЬНОЙ ГРАМОТНОСТИ</a:t>
            </a:r>
          </a:p>
          <a:p>
            <a:pPr lvl="0"/>
            <a:endParaRPr lang="ru-RU" sz="32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lvl="0"/>
            <a:endParaRPr lang="ru-RU" sz="32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7</a:t>
            </a:r>
          </a:p>
        </p:txBody>
      </p:sp>
      <p:graphicFrame>
        <p:nvGraphicFramePr>
          <p:cNvPr id="4" name="Таблица 6">
            <a:extLst>
              <a:ext uri="{FF2B5EF4-FFF2-40B4-BE49-F238E27FC236}">
                <a16:creationId xmlns="" xmlns:a16="http://schemas.microsoft.com/office/drawing/2014/main" id="{6D7AD4F1-FE3B-4497-A607-C71A90405F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8395718"/>
              </p:ext>
            </p:extLst>
          </p:nvPr>
        </p:nvGraphicFramePr>
        <p:xfrm>
          <a:off x="522513" y="5663498"/>
          <a:ext cx="18123275" cy="22703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00458">
                  <a:extLst>
                    <a:ext uri="{9D8B030D-6E8A-4147-A177-3AD203B41FA5}">
                      <a16:colId xmlns="" xmlns:a16="http://schemas.microsoft.com/office/drawing/2014/main" val="2730829050"/>
                    </a:ext>
                  </a:extLst>
                </a:gridCol>
                <a:gridCol w="9022817">
                  <a:extLst>
                    <a:ext uri="{9D8B030D-6E8A-4147-A177-3AD203B41FA5}">
                      <a16:colId xmlns="" xmlns:a16="http://schemas.microsoft.com/office/drawing/2014/main" val="227786843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МАТЕМАТИЧЕСКАЯ – работа с числами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dirty="0"/>
                        <a:t>ЕСТЕСТВЕННО-НАУЧНАЯ ГРАМОТНОСТЬ - </a:t>
                      </a:r>
                      <a:r>
                        <a:rPr lang="ru-RU" sz="2183" b="1" i="0" u="none" strike="noStrike" cap="none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анализ семейного бюджета, составление плана расходов семьи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68883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ЧИТАТЕЛЬСКАЯ - </a:t>
                      </a:r>
                      <a:r>
                        <a:rPr lang="ru-RU" sz="2183" b="1" i="0" u="none" strike="noStrike" cap="non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понимание предложенного к анализу текста</a:t>
                      </a:r>
                    </a:p>
                    <a:p>
                      <a:endParaRPr lang="ru-RU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>
                          <a:solidFill>
                            <a:srgbClr val="7030A0"/>
                          </a:solidFill>
                        </a:rPr>
                        <a:t>КРЕАТИВНОЕ МЫШЛЕНИЕ – работа в группах на время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412719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>
                          <a:solidFill>
                            <a:srgbClr val="7030A0"/>
                          </a:solidFill>
                        </a:rPr>
                        <a:t>ЦИФРОВАЯ - </a:t>
                      </a:r>
                      <a:r>
                        <a:rPr lang="ru-RU" sz="2183" b="1" i="0" u="none" strike="noStrike" cap="none" dirty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цифровые медиа-ресурсы</a:t>
                      </a:r>
                    </a:p>
                    <a:p>
                      <a:endParaRPr lang="ru-RU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3506671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6158913"/>
      </p:ext>
    </p:extLst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730</TotalTime>
  <Words>1303</Words>
  <Application>Microsoft Office PowerPoint</Application>
  <PresentationFormat>Произвольный</PresentationFormat>
  <Paragraphs>243</Paragraphs>
  <Slides>17</Slides>
  <Notes>17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Proxima Nova</vt:lpstr>
      <vt:lpstr>Calibri</vt:lpstr>
      <vt:lpstr>Times New Roman</vt:lpstr>
      <vt:lpstr>Arial</vt:lpstr>
      <vt:lpstr>Tahoma</vt:lpstr>
      <vt:lpstr>Proxima Nova Rg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Торичко Роман Анатольевич</dc:creator>
  <cp:lastModifiedBy>SONY</cp:lastModifiedBy>
  <cp:revision>64</cp:revision>
  <dcterms:created xsi:type="dcterms:W3CDTF">2003-02-28T13:27:04Z</dcterms:created>
  <dcterms:modified xsi:type="dcterms:W3CDTF">2024-06-11T14:27:23Z</dcterms:modified>
</cp:coreProperties>
</file>