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notesSlides/_rels/notesSlide10.xml.rels" ContentType="application/vnd.openxmlformats-package.relationships+xml"/>
  <Override PartName="/ppt/notesSlides/notesSlide10.xml" ContentType="application/vnd.openxmlformats-officedocument.presentationml.notesSlide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media/image9.png" ContentType="image/png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notesMasterIdLst>
    <p:notesMasterId r:id="rId3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перемещения страницы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2000" spc="-1" strike="noStrike">
                <a:latin typeface="Arial"/>
              </a:rPr>
              <a:t>Для правки формата примечаний щёлкните мышью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6" name="PlaceHolder 4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7" name="PlaceHolder 5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ru-RU" sz="1400" spc="-1" strike="noStrike">
                <a:latin typeface="Times New Roman"/>
              </a:rPr>
              <a:t> 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8" name="PlaceHolder 6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B35DCC83-7D43-4516-8146-D6E5C4822E4C}" type="slidenum">
              <a:rPr b="0" lang="ru-RU" sz="1400" spc="-1" strike="noStrike">
                <a:latin typeface="Times New Roman"/>
              </a:rPr>
              <a:t>1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71640" cy="3428640"/>
          </a:xfrm>
          <a:prstGeom prst="rect">
            <a:avLst/>
          </a:prstGeom>
        </p:spPr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000" spc="-1" strike="noStrike">
              <a:latin typeface="Arial"/>
            </a:endParaRPr>
          </a:p>
        </p:txBody>
      </p:sp>
      <p:sp>
        <p:nvSpPr>
          <p:cNvPr id="111" name="TextShape 3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r">
              <a:lnSpc>
                <a:spcPct val="100000"/>
              </a:lnSpc>
            </a:pPr>
            <a:fld id="{B0C5FC17-6417-440D-9F0B-64CA9487E567}" type="slidenum">
              <a:rPr b="0" lang="ru-RU" sz="1200" spc="-1" strike="noStrike">
                <a:solidFill>
                  <a:srgbClr val="000000"/>
                </a:solidFill>
                <a:latin typeface="+mn-lt"/>
                <a:ea typeface="+mn-ea"/>
              </a:rPr>
              <a:t>&lt;номер&gt;</a:t>
            </a:fld>
            <a:endParaRPr b="0" lang="ru-RU" sz="1200" spc="-1" strike="noStrike"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1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2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1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9001080" y="0"/>
            <a:ext cx="142560" cy="137124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1" name="CustomShape 2"/>
          <p:cNvSpPr/>
          <p:nvPr/>
        </p:nvSpPr>
        <p:spPr>
          <a:xfrm>
            <a:off x="9001080" y="1371600"/>
            <a:ext cx="142560" cy="548604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172200"/>
            <a:ext cx="3428640" cy="304560"/>
          </a:xfrm>
          <a:prstGeom prst="rect">
            <a:avLst/>
          </a:prstGeom>
        </p:spPr>
        <p:txBody>
          <a:bodyPr bIns="0" anchor="b">
            <a:noAutofit/>
          </a:bodyPr>
          <a:p>
            <a:pPr>
              <a:lnSpc>
                <a:spcPct val="100000"/>
              </a:lnSpc>
            </a:pPr>
            <a:fld id="{3A0838E1-ACC7-45B6-9396-8A4F7D9F6EA5}" type="datetime">
              <a:rPr b="0" lang="ru-RU" sz="1000" spc="-1" strike="noStrike">
                <a:solidFill>
                  <a:srgbClr val="000000"/>
                </a:solidFill>
                <a:latin typeface="Arial"/>
              </a:rPr>
              <a:t>8.11.24</a:t>
            </a:fld>
            <a:endParaRPr b="0" lang="ru-RU" sz="10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457200" y="6492960"/>
            <a:ext cx="3428640" cy="283320"/>
          </a:xfrm>
          <a:prstGeom prst="rect">
            <a:avLst/>
          </a:prstGeom>
        </p:spPr>
        <p:txBody>
          <a:bodyPr>
            <a:noAutofit/>
          </a:bodyPr>
          <a:p>
            <a:endParaRPr b="0" lang="ru-RU" sz="2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 rot="16200000">
            <a:off x="8227080" y="5885640"/>
            <a:ext cx="13154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AFE67361-DA03-4DEE-9728-58D2F3BF8510}" type="slidenum">
              <a:rPr b="1" lang="ru-RU" sz="2400" spc="-1" strike="noStrike">
                <a:solidFill>
                  <a:srgbClr val="465e9c"/>
                </a:solidFill>
                <a:latin typeface="Arial"/>
              </a:rPr>
              <a:t>&lt;номер&gt;</a:t>
            </a:fld>
            <a:endParaRPr b="0" lang="ru-RU" sz="2400" spc="-1" strike="noStrike">
              <a:latin typeface="Times New Roman"/>
            </a:endParaRPr>
          </a:p>
        </p:txBody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Для правки текста заглавия щёлкните мышью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ru-RU" sz="2000" spc="-1" strike="noStrike">
                <a:solidFill>
                  <a:srgbClr val="000000"/>
                </a:solidFill>
                <a:latin typeface="Arial"/>
              </a:rPr>
              <a:t>Для правки структуры щёлкните мышью</a:t>
            </a:r>
            <a:endParaRPr b="1" lang="ru-RU" sz="2000" spc="-1" strike="noStrike">
              <a:solidFill>
                <a:srgbClr val="000000"/>
              </a:solidFill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Второй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Третий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1800" spc="-1" strike="noStrike">
                <a:solidFill>
                  <a:srgbClr val="000000"/>
                </a:solidFill>
                <a:latin typeface="Arial"/>
              </a:rPr>
              <a:t>Четвёртый уровень структуры</a:t>
            </a:r>
            <a:endParaRPr b="0" lang="ru-RU" sz="1800" spc="-1" strike="noStrike">
              <a:solidFill>
                <a:srgbClr val="000000"/>
              </a:solidFill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Пятый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Шестой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solidFill>
                  <a:srgbClr val="000000"/>
                </a:solidFill>
                <a:latin typeface="Arial"/>
              </a:rPr>
              <a:t>Седьмой уровень структуры</a:t>
            </a:r>
            <a:endParaRPr b="0" lang="ru-RU" sz="20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hyperlink" Target="https://vk.com/doc331892717_666507162?hash=Mt8a1B1N2iMEf8DcCBqqGyEpPnenU85VhRWQoFVJTd8&amp;dl=xK3maF5pi7LUkCEAO8gZXY1pRylDYsXfmPvZ7KCcNzz" TargetMode="External"/><Relationship Id="rId3" Type="http://schemas.openxmlformats.org/officeDocument/2006/relationships/hyperlink" Target="https://vk.com/video-190978790_456239808?list=45573b142e1fcbacd4" TargetMode="External"/><Relationship Id="rId4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45840" cy="651960"/>
          </a:xfrm>
          <a:prstGeom prst="rect">
            <a:avLst/>
          </a:prstGeom>
          <a:ln>
            <a:noFill/>
          </a:ln>
        </p:spPr>
      </p:pic>
      <p:sp>
        <p:nvSpPr>
          <p:cNvPr id="50" name="CustomShape 1"/>
          <p:cNvSpPr/>
          <p:nvPr/>
        </p:nvSpPr>
        <p:spPr>
          <a:xfrm>
            <a:off x="770760" y="289080"/>
            <a:ext cx="29016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51" name="CustomShape 2"/>
          <p:cNvSpPr/>
          <p:nvPr/>
        </p:nvSpPr>
        <p:spPr>
          <a:xfrm>
            <a:off x="1246320" y="1845000"/>
            <a:ext cx="6552360" cy="2284920"/>
          </a:xfrm>
          <a:prstGeom prst="rect">
            <a:avLst/>
          </a:prstGeom>
          <a:noFill/>
          <a:ln w="38160">
            <a:solidFill>
              <a:schemeClr val="tx2">
                <a:lumMod val="75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2400" spc="-1" strike="noStrike">
                <a:solidFill>
                  <a:srgbClr val="344675"/>
                </a:solidFill>
                <a:latin typeface="Times New Roman"/>
              </a:rPr>
              <a:t>СОДЕРЖАНИЕ И МЕТОДИКА ОБУЧЕНИЯ ФИНАНСОВОЙ ГРАМОТНОСТИ В НАЧАЛЬНОЙ ШКОЛЕ НА ОСНОВЕ ФУНКЦИОНАЛЬНОГО ПОДХОДА</a:t>
            </a:r>
            <a:endParaRPr b="0" lang="ru-RU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51960" cy="651960"/>
          </a:xfrm>
          <a:prstGeom prst="rect">
            <a:avLst/>
          </a:prstGeom>
          <a:ln>
            <a:noFill/>
          </a:ln>
        </p:spPr>
      </p:pic>
      <p:sp>
        <p:nvSpPr>
          <p:cNvPr id="86" name="CustomShape 1"/>
          <p:cNvSpPr/>
          <p:nvPr/>
        </p:nvSpPr>
        <p:spPr>
          <a:xfrm>
            <a:off x="755640" y="288000"/>
            <a:ext cx="31680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1259640" y="980640"/>
            <a:ext cx="63363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МЕТОДИЧЕСКИЙ ИНСТРУМЕНТАРИЙ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88" name="CustomShape 3"/>
          <p:cNvSpPr/>
          <p:nvPr/>
        </p:nvSpPr>
        <p:spPr>
          <a:xfrm>
            <a:off x="1009800" y="1484640"/>
            <a:ext cx="6836040" cy="4479480"/>
          </a:xfrm>
          <a:prstGeom prst="rect">
            <a:avLst/>
          </a:prstGeom>
          <a:noFill/>
          <a:ln w="19080">
            <a:solidFill>
              <a:schemeClr val="tx2">
                <a:lumMod val="75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1. Образовательные технологии: </a:t>
            </a:r>
            <a:endParaRPr b="0" lang="ru-RU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информационно-коммуникационная технология (ИКТ) </a:t>
            </a:r>
            <a:endParaRPr b="0" lang="ru-RU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технология формирования критического мышления </a:t>
            </a:r>
            <a:endParaRPr b="0" lang="ru-RU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проектная технология</a:t>
            </a:r>
            <a:endParaRPr b="0" lang="ru-RU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кейс-технология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2. Методы обучения: </a:t>
            </a:r>
            <a:endParaRPr b="0" lang="ru-RU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словесные</a:t>
            </a:r>
            <a:endParaRPr b="0" lang="ru-RU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наглядные</a:t>
            </a:r>
            <a:endParaRPr b="0" lang="ru-RU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практические</a:t>
            </a: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ru-RU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3. Приёмы обучения: наблюдение: </a:t>
            </a:r>
            <a:endParaRPr b="0" lang="ru-RU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сравнение и изложение материала </a:t>
            </a:r>
            <a:endParaRPr b="0" lang="ru-RU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описание и обобщение </a:t>
            </a:r>
            <a:endParaRPr b="0" lang="ru-RU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решение ребусов </a:t>
            </a:r>
            <a:endParaRPr b="0" lang="ru-RU" sz="1800" spc="-1" strike="noStrike">
              <a:latin typeface="Arial"/>
            </a:endParaRPr>
          </a:p>
          <a:p>
            <a:pPr marL="285840" indent="-2854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групповая дискуссия.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51960" cy="651960"/>
          </a:xfrm>
          <a:prstGeom prst="rect">
            <a:avLst/>
          </a:prstGeom>
          <a:ln>
            <a:noFill/>
          </a:ln>
        </p:spPr>
      </p:pic>
      <p:sp>
        <p:nvSpPr>
          <p:cNvPr id="90" name="CustomShape 1"/>
          <p:cNvSpPr/>
          <p:nvPr/>
        </p:nvSpPr>
        <p:spPr>
          <a:xfrm>
            <a:off x="755640" y="288000"/>
            <a:ext cx="31680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971640" y="1052640"/>
            <a:ext cx="705636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ИНТЕГРАЦИЯ С ДРУГИМИ ВИДАМИ ФУНКЦИОНАЛЬНОЙ ГРАМОТНОСТИ</a:t>
            </a:r>
            <a:br/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(ИНТЕРАКТИВНЫЙ ЗАДАНИЯ)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92" name="CustomShape 3"/>
          <p:cNvSpPr/>
          <p:nvPr/>
        </p:nvSpPr>
        <p:spPr>
          <a:xfrm>
            <a:off x="1151640" y="2335680"/>
            <a:ext cx="6552360" cy="1736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 Black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Финансовая и математическая грамотность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 Black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Финансовая и читательская грамотность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 Black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Финансовая и естественно-научная грамотность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 Black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Финансовая грамотность и глобальные компетенции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 Black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Финансовая грамотность и креативное мышление  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 Black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Финансовая и цифровая грамотность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93" name="CustomShape 4"/>
          <p:cNvSpPr/>
          <p:nvPr/>
        </p:nvSpPr>
        <p:spPr>
          <a:xfrm>
            <a:off x="899640" y="2133000"/>
            <a:ext cx="7200360" cy="2160000"/>
          </a:xfrm>
          <a:prstGeom prst="rect">
            <a:avLst/>
          </a:prstGeom>
          <a:noFill/>
          <a:ln>
            <a:solidFill>
              <a:schemeClr val="tx2">
                <a:lumMod val="75000"/>
              </a:scheme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2" descr=""/>
          <p:cNvPicPr/>
          <p:nvPr/>
        </p:nvPicPr>
        <p:blipFill>
          <a:blip r:embed="rId1"/>
          <a:stretch/>
        </p:blipFill>
        <p:spPr>
          <a:xfrm>
            <a:off x="107640" y="115560"/>
            <a:ext cx="651960" cy="651960"/>
          </a:xfrm>
          <a:prstGeom prst="rect">
            <a:avLst/>
          </a:prstGeom>
          <a:ln>
            <a:noFill/>
          </a:ln>
        </p:spPr>
      </p:pic>
      <p:sp>
        <p:nvSpPr>
          <p:cNvPr id="95" name="CustomShape 1"/>
          <p:cNvSpPr/>
          <p:nvPr/>
        </p:nvSpPr>
        <p:spPr>
          <a:xfrm>
            <a:off x="755640" y="288000"/>
            <a:ext cx="31680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96" name="CustomShape 2"/>
          <p:cNvSpPr/>
          <p:nvPr/>
        </p:nvSpPr>
        <p:spPr>
          <a:xfrm>
            <a:off x="1445760" y="583200"/>
            <a:ext cx="65523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ИНТЕГРАТИВНЫЕ ЗАДАНИЯ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97" name="CustomShape 3"/>
          <p:cNvSpPr/>
          <p:nvPr/>
        </p:nvSpPr>
        <p:spPr>
          <a:xfrm>
            <a:off x="323640" y="948600"/>
            <a:ext cx="8424720" cy="63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Форма проведения активности: </a:t>
            </a:r>
            <a:endParaRPr b="0" lang="ru-RU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Внеурочная деятельность</a:t>
            </a: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98" name="Table 4"/>
          <p:cNvGraphicFramePr/>
          <p:nvPr/>
        </p:nvGraphicFramePr>
        <p:xfrm>
          <a:off x="122400" y="1700640"/>
          <a:ext cx="8826840" cy="3425040"/>
        </p:xfrm>
        <a:graphic>
          <a:graphicData uri="http://schemas.openxmlformats.org/drawingml/2006/table">
            <a:tbl>
              <a:tblPr/>
              <a:tblGrid>
                <a:gridCol w="2577240"/>
                <a:gridCol w="6249600"/>
              </a:tblGrid>
              <a:tr h="30492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Интегративное задание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Задания к данной ситуации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43542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1.Определим сказку и её автора, почему мы взяли этого сказочного героя (читательская грамотность).</a:t>
                      </a: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2.Подумаем, что такое карманные деньги? Какой денежной единицей пользуются люди на территории Российской Федерации? Какие ещё бывают денежные единицы? (финансовая и естественно-научная грамотность)</a:t>
                      </a: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3.Попробуем понять, кто такие мошенники? Где и при каких обстоятельствах можем встретить мошенников в реальной жизни?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1.Буратино продал Азбуку за 3  сольдо (36 динар, в 1 сольдо – 12 динар), купленную на деньги из семейного бюджета, и потратил полученные деньги на развлечения для себя: поход в цирк – 20 динар; покупка сладостей – 8 динар; покупка луковицы для папы Карло – 2 динара; покупка воздушного шарика – 3 динара; поездка на карусели – 3 динара. Сколько денег удалось сэкономить Буратино? Какая покупка была действительно полезной?</a:t>
                      </a: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2.Деревянный мальчик получил 5 золотых монет от кота Базилио и лисы Алисы. Он хочет купить билеты в театр, каждый билет стоит 3 золотые монеты. Сколько билетов сможет купить Буратино? Можно ли было брать деньги у незнакомого человека?</a:t>
                      </a: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3.Буратино, получив деньги 5 сольдо, рассказал другим незнакомым героям о своем финансовом плане. Он хотел купить папе Карло куртку за 2 сольдо , а себе Азбуку за 3 сольдо. Хватило бы герою денег на покупку? Какую он совершил ошибку? </a:t>
                      </a:r>
                      <a:endParaRPr b="0" lang="ru-RU" sz="14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4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" name="Table 1"/>
          <p:cNvGraphicFramePr/>
          <p:nvPr/>
        </p:nvGraphicFramePr>
        <p:xfrm>
          <a:off x="107640" y="1700640"/>
          <a:ext cx="8826840" cy="3445200"/>
        </p:xfrm>
        <a:graphic>
          <a:graphicData uri="http://schemas.openxmlformats.org/drawingml/2006/table">
            <a:tbl>
              <a:tblPr/>
              <a:tblGrid>
                <a:gridCol w="2130120"/>
                <a:gridCol w="6696720"/>
              </a:tblGrid>
              <a:tr h="3600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Интегративное задание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Задания к данной ситуации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0852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4.Сформулируем в группах рекомендации по решению финансовых ситуаций (финансовая и математическая грамотность)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4.Проявим креативное мышление. У каждой команды будет разный бюджет, который выдал папа Карло Буратино на организацию Дня рождения.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 группа-10 сольдо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группа-15 сольдо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группа-20 сольдо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 меня заготовлены карточки с тем, что помогло бы Буратино создать праздник. Как правильно нужно распределить бюджет? Выделить желаемые и необходимые продукты.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Карточки: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сольдо -праздничный торт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сольдо - пригласить скоморохов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 сольдо - сходить в театр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сольдо - конфеты и бублики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 сольдо - компот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сольдо - яркое украшение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сольдо - купить себе в подарок желаемую вещь (финансовая грамотность и креативное мышление) 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00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51960" cy="651960"/>
          </a:xfrm>
          <a:prstGeom prst="rect">
            <a:avLst/>
          </a:prstGeom>
          <a:ln>
            <a:noFill/>
          </a:ln>
        </p:spPr>
      </p:pic>
      <p:sp>
        <p:nvSpPr>
          <p:cNvPr id="101" name="CustomShape 2"/>
          <p:cNvSpPr/>
          <p:nvPr/>
        </p:nvSpPr>
        <p:spPr>
          <a:xfrm>
            <a:off x="777240" y="258120"/>
            <a:ext cx="29016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102" name="CustomShape 3"/>
          <p:cNvSpPr/>
          <p:nvPr/>
        </p:nvSpPr>
        <p:spPr>
          <a:xfrm>
            <a:off x="3321720" y="584280"/>
            <a:ext cx="25005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Интегративные задания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3" name="CustomShape 4"/>
          <p:cNvSpPr/>
          <p:nvPr/>
        </p:nvSpPr>
        <p:spPr>
          <a:xfrm>
            <a:off x="179640" y="953640"/>
            <a:ext cx="878472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Форма проведения активности: Внеурочная деятельность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51960" cy="651960"/>
          </a:xfrm>
          <a:prstGeom prst="rect">
            <a:avLst/>
          </a:prstGeom>
          <a:ln>
            <a:noFill/>
          </a:ln>
        </p:spPr>
      </p:pic>
      <p:sp>
        <p:nvSpPr>
          <p:cNvPr id="105" name="CustomShape 1"/>
          <p:cNvSpPr/>
          <p:nvPr/>
        </p:nvSpPr>
        <p:spPr>
          <a:xfrm>
            <a:off x="755640" y="288000"/>
            <a:ext cx="31680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graphicFrame>
        <p:nvGraphicFramePr>
          <p:cNvPr id="106" name="Table 2"/>
          <p:cNvGraphicFramePr/>
          <p:nvPr/>
        </p:nvGraphicFramePr>
        <p:xfrm>
          <a:off x="251640" y="1772640"/>
          <a:ext cx="8496720" cy="4317120"/>
        </p:xfrm>
        <a:graphic>
          <a:graphicData uri="http://schemas.openxmlformats.org/drawingml/2006/table">
            <a:tbl>
              <a:tblPr/>
              <a:tblGrid>
                <a:gridCol w="2296800"/>
                <a:gridCol w="3751560"/>
                <a:gridCol w="2448360"/>
              </a:tblGrid>
              <a:tr h="3600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Что проверяет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Ответ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4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Пояснение</a:t>
                      </a:r>
                      <a:endParaRPr b="0" lang="ru-RU" sz="14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  <a:tr h="39571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Знания: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Источники получения информации, необходимые для решения финансовых ситуаций.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Умения: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Поиск информации для определения, что такое бюджет, карманные расходы, необходимые и желаемые покупки, анализ  финансовых ситуаций.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Установки: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Определение значимости бюджета и его целесообразного использования, управление им.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1.Буратино удалось сэкономить 0 динар. Полезной покупкой была только луковица для папы Карло. 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2.Хватит только на 1 билет.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Мальчик не знал, что никогда нельзя брать деньги у незнакомых людей. Можно попасть в финансовую кабалу, придется отдавать больше, чем дали.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3.Средств на покупку хватило бы. Буратино, ни о чем не подозревая, рассказал о своих средствах, показал их незнакомцам, которые выстроили свой план по присвоению чужих средств.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«Ярмарка», примерные варианты: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 сольдо: 3 сольдо -праздничный торт; 5 сольдо - пригласить скоморохов; 2 сольдо - компот.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 сольдо: 3 сольдо -праздничный торт; 5 сольдо - пригласить скоморохов; 2 сольдо - компот; 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сольдо - яркое украшение.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 сольдо: 3 сольдо -праздничный торт; 5 сольдо - пригласить скоморохов; 2 сольдо - компот; 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 сольдо - яркое украшение; 5 сольдо - купить себе в подарок желаемую вещь.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Данные задания позволяют увидеть, как бывает тяжело распределить финансовый бюджет, не попасть в руки мошенников. Анализ доходов человека и семьи помогает оценить их финансовое положение и планировать будущие расходы. Это важно для достижения долгосрочных жизненных целей. 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07" name="CustomShape 3"/>
          <p:cNvSpPr/>
          <p:nvPr/>
        </p:nvSpPr>
        <p:spPr>
          <a:xfrm>
            <a:off x="777960" y="907920"/>
            <a:ext cx="7628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Форма проведения активности: Внеурочная деятельность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108" name="CustomShape 4"/>
          <p:cNvSpPr/>
          <p:nvPr/>
        </p:nvSpPr>
        <p:spPr>
          <a:xfrm>
            <a:off x="3071520" y="584280"/>
            <a:ext cx="25005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Интегративные задания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45840" cy="651960"/>
          </a:xfrm>
          <a:prstGeom prst="rect">
            <a:avLst/>
          </a:prstGeom>
          <a:ln>
            <a:noFill/>
          </a:ln>
        </p:spPr>
      </p:pic>
      <p:sp>
        <p:nvSpPr>
          <p:cNvPr id="53" name="CustomShape 1"/>
          <p:cNvSpPr/>
          <p:nvPr/>
        </p:nvSpPr>
        <p:spPr>
          <a:xfrm>
            <a:off x="754200" y="289080"/>
            <a:ext cx="29016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54" name="CustomShape 2"/>
          <p:cNvSpPr/>
          <p:nvPr/>
        </p:nvSpPr>
        <p:spPr>
          <a:xfrm>
            <a:off x="1187640" y="1127880"/>
            <a:ext cx="6840360" cy="364680"/>
          </a:xfrm>
          <a:prstGeom prst="rect">
            <a:avLst/>
          </a:prstGeom>
          <a:noFill/>
          <a:ln w="19080">
            <a:solidFill>
              <a:schemeClr val="tx2">
                <a:lumMod val="75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ПРОЕКТНАЯ ГРУППА №4</a:t>
            </a:r>
            <a:endParaRPr b="0" lang="ru-RU" sz="1800" spc="-1" strike="noStrike">
              <a:latin typeface="Arial"/>
            </a:endParaRPr>
          </a:p>
        </p:txBody>
      </p:sp>
      <p:sp>
        <p:nvSpPr>
          <p:cNvPr id="55" name="CustomShape 3"/>
          <p:cNvSpPr/>
          <p:nvPr/>
        </p:nvSpPr>
        <p:spPr>
          <a:xfrm>
            <a:off x="1187640" y="1917000"/>
            <a:ext cx="6840360" cy="2284920"/>
          </a:xfrm>
          <a:prstGeom prst="rect">
            <a:avLst/>
          </a:prstGeom>
          <a:noFill/>
          <a:ln w="28440">
            <a:solidFill>
              <a:schemeClr val="tx2">
                <a:lumMod val="75000"/>
              </a:schemeClr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Слушатели: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Амеличева Валерия Александровна 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Башкова Ольга Григорьевна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Горелова Оксана Александровна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Князева Полина Андреевна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Крючкова Юлия Сергеевна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Кузнецова Марина Олеговна</a:t>
            </a:r>
            <a:endParaRPr b="0" lang="ru-RU" sz="1800" spc="-1" strike="noStrike"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StarSymbol"/>
              <a:buAutoNum type="arabicPeriod"/>
            </a:pPr>
            <a:r>
              <a:rPr b="0" lang="ru-RU" sz="1800" spc="-1" strike="noStrike">
                <a:solidFill>
                  <a:srgbClr val="000000"/>
                </a:solidFill>
                <a:latin typeface="Times New Roman"/>
              </a:rPr>
              <a:t>Чувилина Екатерина Владимировна</a:t>
            </a:r>
            <a:endParaRPr b="0" lang="ru-RU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47640" cy="649800"/>
          </a:xfrm>
          <a:prstGeom prst="rect">
            <a:avLst/>
          </a:prstGeom>
          <a:ln>
            <a:noFill/>
          </a:ln>
        </p:spPr>
      </p:pic>
      <p:sp>
        <p:nvSpPr>
          <p:cNvPr id="57" name="CustomShape 1"/>
          <p:cNvSpPr/>
          <p:nvPr/>
        </p:nvSpPr>
        <p:spPr>
          <a:xfrm>
            <a:off x="755640" y="288000"/>
            <a:ext cx="31680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58" name="CustomShape 2"/>
          <p:cNvSpPr/>
          <p:nvPr/>
        </p:nvSpPr>
        <p:spPr>
          <a:xfrm>
            <a:off x="26640" y="879840"/>
            <a:ext cx="911700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АНАЛИЗ УСЛОВИЙ РЕАЛИЗАЦИИ ОБРАЗОВАТЕЛЬНОЙ ДЕЯТЕЛЬНОСТИ</a:t>
            </a: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59" name="Table 3"/>
          <p:cNvGraphicFramePr/>
          <p:nvPr/>
        </p:nvGraphicFramePr>
        <p:xfrm>
          <a:off x="755640" y="1484640"/>
          <a:ext cx="7776360" cy="4432320"/>
        </p:xfrm>
        <a:graphic>
          <a:graphicData uri="http://schemas.openxmlformats.org/drawingml/2006/table">
            <a:tbl>
              <a:tblPr/>
              <a:tblGrid>
                <a:gridCol w="1584000"/>
                <a:gridCol w="1704240"/>
                <a:gridCol w="2543760"/>
                <a:gridCol w="1944360"/>
              </a:tblGrid>
              <a:tr h="5040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Характеристики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Возможности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Ограничения и риски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Решения и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рекомендации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9283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Гимназия, находящаяся в крупном городе N.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Образовательный и культурный уровень жителей выше, чем в селе. Оснащенность различными ресурсами, многостороннее образование и более основательное изучение дисциплин.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Социальная неоднородность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: Ученики могут приходить из разных социальных слоев, что может приводить к конфликтам или недопониманию, а также к неравенству в доступе к образовательным ресурсам.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Стресс и перегрузка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: Высокие требования к ученикам, в том числе в отношении успеваемости и участия в дополнительных мероприятиях, могут приводить к стрессу и выгоранию.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Влияние технологий</a:t>
                      </a: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: Современные технологии могут отвлекать учеников и способствовать потере интереса к учебе, особенно если образовательный процесс не адаптирован к новым реалиям.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Развивать и внедрять инновационные методы обучения для улучшения качества образования.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Привлекать квалифицированных педагогов с высшим образованием и передовыми знаниями.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Создавать благоприятную учебную среду, способствующую мотивации и вовлеченности учащихся.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Сотрудничать с родителями и сообществом для обеспечения поддержки и обратной связи.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51960" cy="651960"/>
          </a:xfrm>
          <a:prstGeom prst="rect">
            <a:avLst/>
          </a:prstGeom>
          <a:ln>
            <a:noFill/>
          </a:ln>
        </p:spPr>
      </p:pic>
      <p:sp>
        <p:nvSpPr>
          <p:cNvPr id="61" name="CustomShape 1"/>
          <p:cNvSpPr/>
          <p:nvPr/>
        </p:nvSpPr>
        <p:spPr>
          <a:xfrm>
            <a:off x="755640" y="288000"/>
            <a:ext cx="31680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62" name="CustomShape 2"/>
          <p:cNvSpPr/>
          <p:nvPr/>
        </p:nvSpPr>
        <p:spPr>
          <a:xfrm>
            <a:off x="-15840" y="908640"/>
            <a:ext cx="91436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АНАЛИЗ УСЛОВИЙ РЕАЛИЗАЦИИ ОБРАЗОВАТЕЛЬНОЙ ДЕЯТЕЛЬНОСТИ</a:t>
            </a: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63" name="Table 3"/>
          <p:cNvGraphicFramePr/>
          <p:nvPr/>
        </p:nvGraphicFramePr>
        <p:xfrm>
          <a:off x="667800" y="1552320"/>
          <a:ext cx="7776360" cy="4248000"/>
        </p:xfrm>
        <a:graphic>
          <a:graphicData uri="http://schemas.openxmlformats.org/drawingml/2006/table">
            <a:tbl>
              <a:tblPr/>
              <a:tblGrid>
                <a:gridCol w="1584000"/>
                <a:gridCol w="1704240"/>
                <a:gridCol w="2487600"/>
                <a:gridCol w="2000520"/>
              </a:tblGrid>
              <a:tr h="5040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Характеристики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Возможности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Ограничения и риски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Решения и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рекомендации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7443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«Доходы человека и семьи» для учащихся.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Дети знают, что такое доходы и расходы отдельного человека и семьи в целом; бережное отношение к деньгам находится в стадии формирования (дети только учатся анализировать потребности и возможности семейного бюджета).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 все дети понимают цену деньгам, как они зарабатываются.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Развить навыки анализа и принятия решений в отношении финансовых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ресурсов. 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Обсудить важность бережного отношения к деньгам и принятия взвешенных финансовых решений. 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Подчеркнуть, что семьи должны учитывать свои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доходы, расходы и приоритеты при составлении бюджета. Объяснить, что иногда необходимо корректировать бюджет в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зависимости от изменений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обстоятельств или непредвиденных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just"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расходов.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51960" cy="651960"/>
          </a:xfrm>
          <a:prstGeom prst="rect">
            <a:avLst/>
          </a:prstGeom>
          <a:ln>
            <a:noFill/>
          </a:ln>
        </p:spPr>
      </p:pic>
      <p:sp>
        <p:nvSpPr>
          <p:cNvPr id="65" name="CustomShape 1"/>
          <p:cNvSpPr/>
          <p:nvPr/>
        </p:nvSpPr>
        <p:spPr>
          <a:xfrm>
            <a:off x="755640" y="288000"/>
            <a:ext cx="31680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66" name="CustomShape 2"/>
          <p:cNvSpPr/>
          <p:nvPr/>
        </p:nvSpPr>
        <p:spPr>
          <a:xfrm>
            <a:off x="0" y="908640"/>
            <a:ext cx="91436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АНАЛИЗ УСЛОВИЙ РЕАЛИЗАЦИИ ОБРАЗОВАТЕЛЬНОЙ ДЕЯТЕЛЬНОСТИ</a:t>
            </a: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67" name="Table 3"/>
          <p:cNvGraphicFramePr/>
          <p:nvPr/>
        </p:nvGraphicFramePr>
        <p:xfrm>
          <a:off x="683640" y="1484640"/>
          <a:ext cx="7776360" cy="4360320"/>
        </p:xfrm>
        <a:graphic>
          <a:graphicData uri="http://schemas.openxmlformats.org/drawingml/2006/table">
            <a:tbl>
              <a:tblPr/>
              <a:tblGrid>
                <a:gridCol w="1584000"/>
                <a:gridCol w="1704240"/>
                <a:gridCol w="2543760"/>
                <a:gridCol w="1944360"/>
              </a:tblGrid>
              <a:tr h="4568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Характеристики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Возможности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Ограничения и риски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Решения и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рекомендации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92472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Обучающиеся 2 класса.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Впечатлительные,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активные,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внимательные.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Поскольку дети из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семей с высоким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статусом образования,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то имеют установку на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учебные достижения.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Уже есть учебные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знания и навыки, на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которые можно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опираться.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Обидчивые, агрессивные, конфликтные.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 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Используйте игры, требующие концентрации внимания и физической активности.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Поощряйте детей делиться своими мыслями и чувствами, создавая безопасную и доверительную среду.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Создайте атмосферу взаимного уважения.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Научите детей общаться, слушать и сотрудничать для разрешения разногласий. Внедряйте программы по медиации.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Информируйте родителей о проблемах и работайте вместе, чтобы разработать стратегии управления поведением.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51960" cy="651960"/>
          </a:xfrm>
          <a:prstGeom prst="rect">
            <a:avLst/>
          </a:prstGeom>
          <a:ln>
            <a:noFill/>
          </a:ln>
        </p:spPr>
      </p:pic>
      <p:sp>
        <p:nvSpPr>
          <p:cNvPr id="69" name="CustomShape 1"/>
          <p:cNvSpPr/>
          <p:nvPr/>
        </p:nvSpPr>
        <p:spPr>
          <a:xfrm>
            <a:off x="755640" y="288000"/>
            <a:ext cx="31680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70" name="CustomShape 2"/>
          <p:cNvSpPr/>
          <p:nvPr/>
        </p:nvSpPr>
        <p:spPr>
          <a:xfrm>
            <a:off x="0" y="745920"/>
            <a:ext cx="91436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АНАЛИЗ УСЛОВИЙ РЕАЛИЗАЦИИ ОБРАЗОВАТЕЛЬНОЙ ДЕЯТЕЛЬНОСТИ</a:t>
            </a: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71" name="Table 3"/>
          <p:cNvGraphicFramePr/>
          <p:nvPr/>
        </p:nvGraphicFramePr>
        <p:xfrm>
          <a:off x="683640" y="1166040"/>
          <a:ext cx="7776360" cy="3723480"/>
        </p:xfrm>
        <a:graphic>
          <a:graphicData uri="http://schemas.openxmlformats.org/drawingml/2006/table">
            <a:tbl>
              <a:tblPr/>
              <a:tblGrid>
                <a:gridCol w="1584000"/>
                <a:gridCol w="1704240"/>
                <a:gridCol w="1967760"/>
                <a:gridCol w="2520360"/>
              </a:tblGrid>
              <a:tr h="45684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Характеристики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Возможности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Ограничения и риски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Решения и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рекомендации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136944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классе 20 детей.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Распределить детей в группы, чтобы они могли договариваться.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Класс небольшой, что позволяет плодотворно проводить работу и со всем классом.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 все дети могут в группе распределить обязанности, нужна помощь учителя. 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 всем детям получится уделить внимание индивидуально.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Учиться работать в группах путём коллективной деятельности.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37716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Дети конфликтные и задиристые, не умеют решать межличностные и межгрупповые конфликты.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группах построить работу, чтобы каждый ребёнок отвечал за свою часть работы.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Трудности в организации групповой работы. Сложности в организации дисциплины.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Создать условия, в которых каждый учащийся сможет развивать навыки сотрудничества и взаимодействия.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Для эффективной работы в группах необходимо распределить обязанности так, чтобы каждый ребенок нес ответственность за свою часть работы.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Специально создать ситуацию для демонстрации «продуктивного конфликта» – когда разные мнения, спор приводят к решению проблемы!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Возможность организовать продуктивный спор, где каждый выскажет и докажет свою точку зрения.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2" name="Table 1"/>
          <p:cNvGraphicFramePr/>
          <p:nvPr/>
        </p:nvGraphicFramePr>
        <p:xfrm>
          <a:off x="683640" y="2205000"/>
          <a:ext cx="7776360" cy="1412640"/>
        </p:xfrm>
        <a:graphic>
          <a:graphicData uri="http://schemas.openxmlformats.org/drawingml/2006/table">
            <a:tbl>
              <a:tblPr/>
              <a:tblGrid>
                <a:gridCol w="1584000"/>
                <a:gridCol w="1704240"/>
                <a:gridCol w="1967760"/>
                <a:gridCol w="2520360"/>
              </a:tblGrid>
              <a:tr h="16146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Дети из семей с доходом выше среднего.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Родители госслужащие, предприниматели, ученые.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Можно рассмотреть опыт различных социальных групп, но примерно с одинаковым размером доходов.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Несмотря на наличие стабильных ресурсов и возможностей, социальный статус родителей напрямую влияет как на развитие индивидуальности детей, так и на их восприятие окружающей реальности.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Родители могут создать условия для  качественного образования своих детей, обеспечить доступ к культурным мероприятиям и разнообразным дополнительным занятиям.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3" name="CustomShape 2"/>
          <p:cNvSpPr/>
          <p:nvPr/>
        </p:nvSpPr>
        <p:spPr>
          <a:xfrm>
            <a:off x="0" y="980640"/>
            <a:ext cx="91436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АНАЛИЗ УСЛОВИЙ РЕАЛИЗАЦИИ ОБРАЗОВАТЕЛЬНОЙ ДЕЯТЕЛЬНОСТИ</a:t>
            </a:r>
            <a:endParaRPr b="0" lang="ru-RU" sz="1800" spc="-1" strike="noStrike">
              <a:latin typeface="Arial"/>
            </a:endParaRPr>
          </a:p>
        </p:txBody>
      </p:sp>
      <p:pic>
        <p:nvPicPr>
          <p:cNvPr id="74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51960" cy="651960"/>
          </a:xfrm>
          <a:prstGeom prst="rect">
            <a:avLst/>
          </a:prstGeom>
          <a:ln>
            <a:noFill/>
          </a:ln>
        </p:spPr>
      </p:pic>
      <p:sp>
        <p:nvSpPr>
          <p:cNvPr id="75" name="CustomShape 3"/>
          <p:cNvSpPr/>
          <p:nvPr/>
        </p:nvSpPr>
        <p:spPr>
          <a:xfrm>
            <a:off x="894960" y="258120"/>
            <a:ext cx="36741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76" name="Table 4"/>
          <p:cNvGraphicFramePr/>
          <p:nvPr/>
        </p:nvGraphicFramePr>
        <p:xfrm>
          <a:off x="683640" y="1772640"/>
          <a:ext cx="7776360" cy="431640"/>
        </p:xfrm>
        <a:graphic>
          <a:graphicData uri="http://schemas.openxmlformats.org/drawingml/2006/table">
            <a:tbl>
              <a:tblPr/>
              <a:tblGrid>
                <a:gridCol w="1584000"/>
                <a:gridCol w="1704240"/>
                <a:gridCol w="1967760"/>
                <a:gridCol w="2520360"/>
              </a:tblGrid>
              <a:tr h="43200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Характеристики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Возможности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Ограничения и риски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Решения и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рекомендации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51960" cy="651960"/>
          </a:xfrm>
          <a:prstGeom prst="rect">
            <a:avLst/>
          </a:prstGeom>
          <a:ln>
            <a:noFill/>
          </a:ln>
        </p:spPr>
      </p:pic>
      <p:sp>
        <p:nvSpPr>
          <p:cNvPr id="78" name="CustomShape 1"/>
          <p:cNvSpPr/>
          <p:nvPr/>
        </p:nvSpPr>
        <p:spPr>
          <a:xfrm>
            <a:off x="755640" y="288000"/>
            <a:ext cx="31680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0" y="908640"/>
            <a:ext cx="91436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ПЛАНИРУЕМЫЕ ОБРАЗОВАТЕЛЬНЫЕ РЕЗУЛЬТАТЫ</a:t>
            </a: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80" name="Table 3"/>
          <p:cNvGraphicFramePr/>
          <p:nvPr/>
        </p:nvGraphicFramePr>
        <p:xfrm>
          <a:off x="755640" y="1412640"/>
          <a:ext cx="7416360" cy="1630800"/>
        </p:xfrm>
        <a:graphic>
          <a:graphicData uri="http://schemas.openxmlformats.org/drawingml/2006/table">
            <a:tbl>
              <a:tblPr/>
              <a:tblGrid>
                <a:gridCol w="2056680"/>
                <a:gridCol w="2854800"/>
                <a:gridCol w="2504880"/>
              </a:tblGrid>
              <a:tr h="639360"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Знания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Установки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(что есть «грамотно» и как надо поступать)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Умения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742200">
                <a:tc>
                  <a:txBody>
                    <a:bodyPr>
                      <a:noAutofit/>
                    </a:bodyPr>
                    <a:p>
                      <a:pPr marL="228600" indent="-2282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 Black"/>
                        <a:buAutoNum type="arabicPeriod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Понимают, что такое такое доход, бюджет, карманные расходы, желаемые и необходимые покупки. 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marL="228600" indent="-2282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 Black"/>
                        <a:buAutoNum type="arabicPeriod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Знают процесс пополнения семейного бюджета.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marL="228600" indent="-2282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 Black"/>
                        <a:buAutoNum type="arabicPeriod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Имеют представление о трудностях, с которыми сталкивается человек и семья при распределении финансовых средств.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marL="228600" indent="-2282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 Black"/>
                        <a:buAutoNum type="arabicPeriod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Имеют представление о различных источниках доходов человека и семьи, а также о факторах, влияющих на уровень этих доходов.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Проявляют самостоятельность и личную осведомленность и  ответственность 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за использование личных и семейный финансов.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>
                      <a:noAutofit/>
                    </a:bodyPr>
                    <a:p>
                      <a:pPr marL="228600" indent="-2282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 Black"/>
                        <a:buAutoNum type="arabicPeriod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Умеют отличать желаемые и необходимые покупки для человека и семьи.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marL="228600" indent="-2282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 Black"/>
                        <a:buAutoNum type="arabicPeriod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Принимают грамотные решения относительно составления бюджета, анализа доходов и расходов, оценивания различных финансовых ситуаций.</a:t>
                      </a:r>
                      <a:endParaRPr b="0" lang="ru-RU" sz="1200" spc="-1" strike="noStrike">
                        <a:latin typeface="Arial"/>
                      </a:endParaRPr>
                    </a:p>
                    <a:p>
                      <a:pPr marL="228600" indent="-2282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 Black"/>
                        <a:buAutoNum type="arabicPeriod"/>
                      </a:pPr>
                      <a:r>
                        <a:rPr b="0" lang="ru-RU" sz="1200" spc="-1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Быть мотивированным к учету и планированию своих доходов и расходов.</a:t>
                      </a:r>
                      <a:endParaRPr b="0" lang="ru-RU" sz="1200" spc="-1" strike="noStrike">
                        <a:latin typeface="Arial"/>
                      </a:endParaRPr>
                    </a:p>
                  </a:txBody>
                  <a:tcPr marL="91440" marR="91440">
                    <a:lnL w="18720">
                      <a:solidFill>
                        <a:srgbClr val="000000"/>
                      </a:solidFill>
                    </a:lnL>
                    <a:lnR w="18720">
                      <a:solidFill>
                        <a:srgbClr val="000000"/>
                      </a:solidFill>
                    </a:lnR>
                    <a:lnT w="18720">
                      <a:solidFill>
                        <a:srgbClr val="000000"/>
                      </a:solidFill>
                    </a:lnT>
                    <a:lnB w="18720">
                      <a:solidFill>
                        <a:srgbClr val="000000"/>
                      </a:solidFill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Picture 2" descr=""/>
          <p:cNvPicPr/>
          <p:nvPr/>
        </p:nvPicPr>
        <p:blipFill>
          <a:blip r:embed="rId1"/>
          <a:stretch/>
        </p:blipFill>
        <p:spPr>
          <a:xfrm>
            <a:off x="107640" y="116640"/>
            <a:ext cx="651960" cy="651960"/>
          </a:xfrm>
          <a:prstGeom prst="rect">
            <a:avLst/>
          </a:prstGeom>
          <a:ln>
            <a:noFill/>
          </a:ln>
        </p:spPr>
      </p:pic>
      <p:sp>
        <p:nvSpPr>
          <p:cNvPr id="82" name="CustomShape 1"/>
          <p:cNvSpPr/>
          <p:nvPr/>
        </p:nvSpPr>
        <p:spPr>
          <a:xfrm>
            <a:off x="755640" y="288000"/>
            <a:ext cx="3168000" cy="30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ru-RU" sz="1400" spc="-1" strike="noStrike">
                <a:solidFill>
                  <a:srgbClr val="344675"/>
                </a:solidFill>
                <a:latin typeface="Times New Roman"/>
              </a:rPr>
              <a:t>ВЫСШАЯ ШКОЛА ЭКОНОМИКИ</a:t>
            </a:r>
            <a:endParaRPr b="0" lang="ru-RU" sz="14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744480" y="908640"/>
            <a:ext cx="75560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ru-RU" sz="1800" spc="-1" strike="noStrike">
                <a:solidFill>
                  <a:srgbClr val="344675"/>
                </a:solidFill>
                <a:latin typeface="Times New Roman"/>
              </a:rPr>
              <a:t>ОБРАЗОВАТЕЛЬНЫЕ РЕСУРСЫ</a:t>
            </a:r>
            <a:endParaRPr b="0" lang="ru-RU" sz="1800" spc="-1" strike="noStrike">
              <a:latin typeface="Arial"/>
            </a:endParaRPr>
          </a:p>
        </p:txBody>
      </p:sp>
      <p:graphicFrame>
        <p:nvGraphicFramePr>
          <p:cNvPr id="84" name="Table 3"/>
          <p:cNvGraphicFramePr/>
          <p:nvPr/>
        </p:nvGraphicFramePr>
        <p:xfrm>
          <a:off x="1523880" y="1397160"/>
          <a:ext cx="6095520" cy="370440"/>
        </p:xfrm>
        <a:graphic>
          <a:graphicData uri="http://schemas.openxmlformats.org/drawingml/2006/table">
            <a:tbl>
              <a:tblPr/>
              <a:tblGrid>
                <a:gridCol w="6095880"/>
              </a:tblGrid>
              <a:tr h="370800">
                <a:tc>
                  <a:txBody>
                    <a:bodyPr>
                      <a:noAutofit/>
                    </a:bodyPr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344675"/>
                          </a:solidFill>
                          <a:latin typeface="Arial"/>
                        </a:rPr>
                        <a:t>Функциональная грамотность 2 класс </a:t>
                      </a:r>
                      <a:r>
                        <a:rPr b="1" lang="ru-RU" sz="1800" spc="-1" strike="noStrike" u="sng">
                          <a:solidFill>
                            <a:srgbClr val="d83e2c"/>
                          </a:solidFill>
                          <a:uFillTx/>
                          <a:latin typeface="Arial"/>
                          <a:hlinkClick r:id="rId2"/>
                        </a:rPr>
                        <a:t>https://vk.com/doc331892717_666507162?hash=Mt8a1B1N2iMEf8DcCBqqGyEpPnenU85VhRWQoFVJTd8&amp;dl=xK3maF5pi7LUkCEAO8gZXY1pRylDYsXfmPvZ7KCcNzz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344675"/>
                          </a:solidFill>
                          <a:latin typeface="Arial"/>
                        </a:rPr>
                        <a:t>Мультфильм “Приключения Буратино” </a:t>
                      </a:r>
                      <a:r>
                        <a:rPr b="1" lang="ru-RU" sz="1800" spc="-1" strike="noStrike" u="sng">
                          <a:solidFill>
                            <a:srgbClr val="a52c1e"/>
                          </a:solidFill>
                          <a:uFillTx/>
                          <a:latin typeface="Arial"/>
                          <a:hlinkClick r:id="rId3"/>
                        </a:rPr>
                        <a:t>https://vk.com/video-190978790_456239808?list=45573b142e1fcbacd4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344675"/>
                          </a:solidFill>
                          <a:latin typeface="Arial"/>
                        </a:rPr>
                        <a:t>Книга на печатной основе </a:t>
                      </a:r>
                      <a:endParaRPr b="0" lang="ru-RU" sz="1800" spc="-1" strike="noStrike"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b="1" lang="ru-RU" sz="1800" spc="-1" strike="noStrike">
                          <a:solidFill>
                            <a:srgbClr val="344675"/>
                          </a:solidFill>
                          <a:latin typeface="Arial"/>
                        </a:rPr>
                        <a:t>А.Н. Толстой “Золотой ключик или приключения Буратино”, издательство “Самовар”.</a:t>
                      </a:r>
                      <a:endParaRPr b="0" lang="ru-RU" sz="1800" spc="-1" strike="noStrike">
                        <a:latin typeface="Arial"/>
                      </a:endParaRPr>
                    </a:p>
                  </a:txBody>
                  <a:tcPr marL="91440" marR="91440">
                    <a:lnL w="12240">
                      <a:solidFill>
                        <a:srgbClr val="232f4e"/>
                      </a:solidFill>
                    </a:lnL>
                    <a:lnR w="12240">
                      <a:solidFill>
                        <a:srgbClr val="232f4e"/>
                      </a:solidFill>
                    </a:lnR>
                    <a:lnT w="12240">
                      <a:solidFill>
                        <a:srgbClr val="232f4e"/>
                      </a:solidFill>
                    </a:lnT>
                    <a:lnB w="12240">
                      <a:solidFill>
                        <a:srgbClr val="232f4e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230</TotalTime>
  <Application>Neat_Office/6.2.8.2$Windows_x86 LibreOffice_project/</Application>
  <Words>1662</Words>
  <Paragraphs>217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2024-11-01T06:29:09Z</dcterms:created>
  <dc:creator>Администратор</dc:creator>
  <dc:description/>
  <dc:language>ru-RU</dc:language>
  <cp:lastModifiedBy/>
  <cp:lastPrinted>2024-11-08T14:55:47Z</cp:lastPrinted>
  <dcterms:modified xsi:type="dcterms:W3CDTF">2024-11-08T15:04:21Z</dcterms:modified>
  <cp:revision>19</cp:revision>
  <dc:subject/>
  <dc:title>Презентация PowerPoint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1</vt:i4>
  </property>
  <property fmtid="{D5CDD505-2E9C-101B-9397-08002B2CF9AE}" pid="8" name="PresentationFormat">
    <vt:lpwstr>Экран (4:3)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14</vt:i4>
  </property>
</Properties>
</file>