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8.jpeg" ContentType="image/jpeg"/>
  <Override PartName="/ppt/media/image2.png" ContentType="image/png"/>
  <Override PartName="/ppt/media/image3.png" ContentType="image/png"/>
  <Override PartName="/ppt/media/image6.jpeg" ContentType="image/jpeg"/>
  <Override PartName="/ppt/media/image4.jpeg" ContentType="image/jpeg"/>
  <Override PartName="/ppt/media/image5.png" ContentType="image/png"/>
  <Override PartName="/ppt/media/image7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8972213" cy="10691813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39D7348-7E22-4C30-AC12-35E1BC87FAC1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387360" y="685800"/>
            <a:ext cx="6081480" cy="3427200"/>
          </a:xfrm>
          <a:prstGeom prst="rect">
            <a:avLst/>
          </a:prstGeom>
          <a:ln w="0">
            <a:noFill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5EEE990B-6AF5-433C-8BA8-1EF55FFE4CF0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1</a:t>
            </a:fld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ldImg"/>
          </p:nvPr>
        </p:nvSpPr>
        <p:spPr>
          <a:xfrm>
            <a:off x="387360" y="685800"/>
            <a:ext cx="6081480" cy="3427200"/>
          </a:xfrm>
          <a:prstGeom prst="rect">
            <a:avLst/>
          </a:prstGeom>
          <a:ln w="0">
            <a:noFill/>
          </a:ln>
        </p:spPr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DE412F2-E3A4-410D-928A-5BCB0AD4C4DF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2</a:t>
            </a:fld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7215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124941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94860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67215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124941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948600" y="426240"/>
            <a:ext cx="17074440" cy="82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7215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124941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94860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67215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124941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948600" y="426240"/>
            <a:ext cx="17074440" cy="82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7215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12494160" y="250164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94860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67215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12494160" y="5740560"/>
            <a:ext cx="549756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948600" y="426240"/>
            <a:ext cx="17074440" cy="82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9697680" y="574056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94860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9697680" y="2501640"/>
            <a:ext cx="833220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948600" y="5740560"/>
            <a:ext cx="17074440" cy="295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948600" y="426240"/>
            <a:ext cx="17074440" cy="1784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948600" y="2501640"/>
            <a:ext cx="17074440" cy="620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hyperlink" Target="http://finance.instrao.ru/fin/files/&#1041;&#1072;&#1085;&#1082;_&#1079;&#1072;&#1076;&#1072;&#1085;&#1080;&#1081;.pdf" TargetMode="External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3083040" y="3997080"/>
            <a:ext cx="12353760" cy="209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Рисунок 3" descr=""/>
          <p:cNvPicPr/>
          <p:nvPr/>
        </p:nvPicPr>
        <p:blipFill>
          <a:blip r:embed="rId2"/>
          <a:stretch/>
        </p:blipFill>
        <p:spPr>
          <a:xfrm>
            <a:off x="0" y="316440"/>
            <a:ext cx="10147320" cy="861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6"/>
          <p:cNvSpPr/>
          <p:nvPr/>
        </p:nvSpPr>
        <p:spPr>
          <a:xfrm>
            <a:off x="360000" y="900000"/>
            <a:ext cx="18644040" cy="17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6. ИНТЕГРАЦИЯ С ДРУГИМИ ВИДАМИ ФУНКЦИОНАЛЬНОЙ ГРАМОТНОСТИ (интегративные задания)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CustomShape 7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59693BC8-F458-4B44-8D0F-518F914D4336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Рисунок 5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56" name=""/>
          <p:cNvSpPr/>
          <p:nvPr/>
        </p:nvSpPr>
        <p:spPr>
          <a:xfrm>
            <a:off x="479160" y="2011320"/>
            <a:ext cx="18179280" cy="9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Интегративное задание: 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</a:t>
            </a: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Петя и Вася идут в магазин за покупками у них есть определённая сумма денег . Они берут то что хотят купить, сладости  и другие товары. Иногда спорят, что разумно ли так тратить деньги. Придя на кассу, для оплаты им не хватает денег. Возникает проблемная ситуация, как грамотно совершать покупки. Ученикам 3 класса предлагается помочь на занятии  Пете и Васе научится делать грамотно покупки.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Задания к данной ситуации: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1. Разобрать какие ошибки допустили ребята ?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Предположить как бы вы поступили на их месте?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Решить по группам кейсы с целью выявления правил грамотных покупок. (Ребятам предлагается по группам решить свои ситуации связанные с покупками и выявить одно правило при решении каждого кейса, иногда нужно примерить на себя роль покупателя)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3. Создать общую инструкцию как грамотно совершать покупки.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2"/>
          <p:cNvSpPr/>
          <p:nvPr/>
        </p:nvSpPr>
        <p:spPr>
          <a:xfrm>
            <a:off x="360000" y="900000"/>
            <a:ext cx="18644040" cy="17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6. ИНТЕГРАЦИЯ С ДРУГИМИ ВИДАМИ ФУНКЦИОНАЛЬНОЙ ГРАМОТНОСТИ (интегративные задания)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CustomShape 13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1D6A671B-178B-4D40-9C7E-1DD6DC6400D1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9" name="Рисунок 8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60" name=""/>
          <p:cNvSpPr/>
          <p:nvPr/>
        </p:nvSpPr>
        <p:spPr>
          <a:xfrm>
            <a:off x="360000" y="2035080"/>
            <a:ext cx="18179280" cy="9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540000" y="2082960"/>
            <a:ext cx="17639280" cy="1395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Знания</a:t>
            </a: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1. Что такое деньги и какие они бывают.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Что такое скидки и акции в магазине.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Как правильно распоряжаться деньгами и совершать покупки.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Умения</a:t>
            </a: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1. Выявление финансового содержания.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Анализ финансовой информации, интерпретация.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3. Анализ финансовой безопасности.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4. Постановка тонких и толстых вопросов.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5. Применение математических знаний на практике.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Установки: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1. Грамотно использовать полученные знания и умения на практике.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2. Правильно пользоваться деньгами,  как средством оплаты товаров.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360000" y="900000"/>
            <a:ext cx="18644040" cy="17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6. ИНТЕГРАЦИЯ С ДРУГИМИ ВИДАМИ ФУНКЦИОНАЛЬНОЙ ГРАМОТНОСТИ (интегративные задания)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4F8F772C-4418-4EE9-9FAC-6CF1F79AE230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65" name=""/>
          <p:cNvSpPr/>
          <p:nvPr/>
        </p:nvSpPr>
        <p:spPr>
          <a:xfrm>
            <a:off x="360000" y="2035080"/>
            <a:ext cx="18179280" cy="9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540000" y="2082960"/>
            <a:ext cx="17639280" cy="1395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Ответ: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Создать инструкцию по грамотному совершению покупок.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Заранее планировать список покупок.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Удобнее использовать оплату банковской картой, чем наличными деньгами.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Обращать внимание на акции и скидки в разных материалах.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Внимательно относится к покупкам из интернет магазинов.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Не выходить при совершении покупок из денежного лимита.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326520" y="911880"/>
            <a:ext cx="18644040" cy="17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ПЛАН ПРОВЕДЕНИЯ ВНЕУРОЧНОГО ЗАНЯТИЯ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15BABFFC-1E6D-40F4-85AF-34E0504F275A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0" name=""/>
          <p:cNvGraphicFramePr/>
          <p:nvPr/>
        </p:nvGraphicFramePr>
        <p:xfrm>
          <a:off x="622440" y="1792440"/>
          <a:ext cx="17999640" cy="7686000"/>
        </p:xfrm>
        <a:graphic>
          <a:graphicData uri="http://schemas.openxmlformats.org/drawingml/2006/table">
            <a:tbl>
              <a:tblPr/>
              <a:tblGrid>
                <a:gridCol w="882360"/>
                <a:gridCol w="3567240"/>
                <a:gridCol w="3883320"/>
                <a:gridCol w="9667080"/>
              </a:tblGrid>
              <a:tr h="746280">
                <a:tc gridSpan="4">
                  <a:txBody>
                    <a:bodyPr lIns="36000" rIns="36000" anchor="t">
                      <a:noAutofit/>
                    </a:bodyPr>
                    <a:p>
                      <a:pPr marL="360" indent="-1080"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План проведения образовательных активностей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360" indent="-108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Форма проведения активности: </a:t>
                      </a: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Внеурочная деятельность Занятие 40 минут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4840">
                <a:tc gridSpan="4"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Этап 0. Подготовительный (до занятия)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81760">
                <a:tc>
                  <a:txBody>
                    <a:bodyPr lIns="36000" rIns="36000" anchor="t">
                      <a:noAutofit/>
                    </a:bodyPr>
                    <a:p>
                      <a:endParaRPr b="0" lang="ru-RU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Деятельность учителя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Деятельность учеников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Образовательный эффект (чему научились, что узнали, поняли)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751320">
                <a:tc>
                  <a:txBody>
                    <a:bodyPr lIns="36000" rIns="36000" anchor="t">
                      <a:noAutofit/>
                    </a:bodyPr>
                    <a:p>
                      <a:endParaRPr b="0" lang="ru-RU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Предлагает детям создать видеоконтент  про покупки в магазине. Помогает создать видеоролик и сценарий .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Создают видеоролик о покупках с проблемной ситуацией.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Проявление самостоятельности. Развитие творческих способностей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Создание мотивации к углублению в тему.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519120">
                <a:tc gridSpan="4"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Этап 1. Мотивационно-целевой (10минут)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276560">
                <a:tc>
                  <a:txBody>
                    <a:bodyPr lIns="36000" rIns="36000" anchor="t">
                      <a:noAutofit/>
                    </a:bodyPr>
                    <a:p>
                      <a:endParaRPr b="0" lang="ru-RU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Создаёт условия для решения поставленной задачи.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Создает проблемную ситуацию (просмотр видеоролика)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Планирует обратную связь на этапе рефлексии.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Включаются в проблемно-поисковую ситуацию.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Прогнозируют результаты согласно поставленной задаче.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Работают с облаком слов . Выявляют понятия.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1.Усовершенствовали коммуникативные навыки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Умение формулировать цели и задачи исходя из проблемы.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Планирование работы и прогнозирование результата (хочу узнать).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Создание коллизии.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Умение анализировать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8"/>
          <p:cNvSpPr/>
          <p:nvPr/>
        </p:nvSpPr>
        <p:spPr>
          <a:xfrm>
            <a:off x="326520" y="911880"/>
            <a:ext cx="18644040" cy="178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ПЛАН ПРОВЕДЕНИЯ ВНЕУРОЧНОГО ЗАНЯТИЯ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CustomShape 9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6BD88DBF-3FD1-4625-98B1-FBA3D44CB8EF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3" name="Рисунок 6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74" name=""/>
          <p:cNvGraphicFramePr/>
          <p:nvPr/>
        </p:nvGraphicFramePr>
        <p:xfrm>
          <a:off x="180000" y="1674360"/>
          <a:ext cx="18416880" cy="8779680"/>
        </p:xfrm>
        <a:graphic>
          <a:graphicData uri="http://schemas.openxmlformats.org/drawingml/2006/table">
            <a:tbl>
              <a:tblPr/>
              <a:tblGrid>
                <a:gridCol w="902520"/>
                <a:gridCol w="3649680"/>
                <a:gridCol w="3973320"/>
                <a:gridCol w="9891720"/>
              </a:tblGrid>
              <a:tr h="432360">
                <a:tc gridSpan="4"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Этап 2. Организационно-действенный (25 минут)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807200">
                <a:tc>
                  <a:txBody>
                    <a:bodyPr lIns="36000" rIns="36000" anchor="t">
                      <a:noAutofit/>
                    </a:bodyPr>
                    <a:p>
                      <a:endParaRPr b="0" lang="ru-RU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Оказывает помощь в организации работы групп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Решают кейсы по группам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Взаимодействуют между собой для поиска решения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Высказывают мнения, обсуждают, выбирают конкретный ответ, проявляют инициативу.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 Задают вопросы, обращаются за помощью. 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6. Контактируют с учителем.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7. Принимают на себя роли из предложенных жизненных ситуаций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 Создают правила и общую инструкцию как грамотно совершать покупки.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Научились договариваться и совместно работать в группах.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Принимать совместное решение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Расширили понятийный словарь и стали его применять на практике.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Усовершенствовали навык работы с информацией. Анализировать, обобщать , делать выводы.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 Учатся преобразовывать полученную  информацию в разных видах (таблица, текст, рисунок,и т. д.)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430200">
                <a:tc gridSpan="4"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Этап 3. Рефлексивно-оценочный (5 минут)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852840">
                <a:tc>
                  <a:txBody>
                    <a:bodyPr lIns="36000" rIns="36000" anchor="t">
                      <a:noAutofit/>
                    </a:bodyPr>
                    <a:p>
                      <a:endParaRPr b="0" lang="ru-RU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Мотивирует, направляет. Помогает оценить результаты своей работы.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Оценивают свою работу и одноклассников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Делают выводы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Систематизируют полученные ЗУН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 Научились осозновать, какое новое знание получили и какие навыки приобрели. (Что узнал, чему научился)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Умение презентовать итоги своей работы или продукта проекта.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Связь полученных ЗУН с реальностью и на практике.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Формирование интереса к углублённому изучению темы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326520" y="1396800"/>
            <a:ext cx="18644040" cy="123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ПЛАН ПРОВЕДЕНИЯ МЕРОПРИЯТИЯ В РАМКАХ ПРОГРАММЫ ВОСПИТАНИЯ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04A7FC55-B14E-48B6-BF49-7A6DC682C36C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7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78" name=""/>
          <p:cNvSpPr/>
          <p:nvPr/>
        </p:nvSpPr>
        <p:spPr>
          <a:xfrm>
            <a:off x="1620000" y="3600000"/>
            <a:ext cx="16199280" cy="349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  <a:ea typeface="DejaVu Sans"/>
              </a:rPr>
              <a:t>Занятие «Грамотные покупки»  Можно использовать в качестве проведения классного часа для 3-4 класса.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  <a:ea typeface="DejaVu Sans"/>
              </a:rPr>
              <a:t>Отдельные задания кейсов можно использовать для подготовки в курсе математики 3-4 класс.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4000" spc="-1" strike="noStrike">
                <a:solidFill>
                  <a:srgbClr val="000000"/>
                </a:solidFill>
                <a:latin typeface="Arial"/>
                <a:ea typeface="DejaVu Sans"/>
              </a:rPr>
              <a:t>Проводимая совместная работа с детьми на подготовительном этапе может послужить, как начало социального проекта. 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326520" y="1396800"/>
            <a:ext cx="18644040" cy="69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ЗАКЛЮЧЕНИЕ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5492E856-6594-4B37-8E9C-AA7652895026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pic>
        <p:nvPicPr>
          <p:cNvPr id="182" name="Рисунок 1" descr=""/>
          <p:cNvPicPr/>
          <p:nvPr/>
        </p:nvPicPr>
        <p:blipFill>
          <a:blip r:embed="rId3"/>
          <a:stretch/>
        </p:blipFill>
        <p:spPr>
          <a:xfrm>
            <a:off x="397440" y="2520000"/>
            <a:ext cx="7236720" cy="4859280"/>
          </a:xfrm>
          <a:prstGeom prst="rect">
            <a:avLst/>
          </a:prstGeom>
          <a:ln w="0">
            <a:noFill/>
          </a:ln>
        </p:spPr>
      </p:pic>
      <p:sp>
        <p:nvSpPr>
          <p:cNvPr id="183" name=""/>
          <p:cNvSpPr/>
          <p:nvPr/>
        </p:nvSpPr>
        <p:spPr>
          <a:xfrm>
            <a:off x="8460000" y="2700000"/>
            <a:ext cx="9899280" cy="623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Изучив данный курс пришло понимание на сколько важно учить финансовой грамотности детей в современных изменчивых условиях нашей жизни.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Дети должны научится пользоваться деньгами, грамотно совершать покупки соотносить доходы и расходы и уже с детских лет участвовать в формировании бюджета семьи.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Спасибо большое всем  преподавателям за качественные и интересные лекции.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Рисунок 1" descr=""/>
          <p:cNvPicPr/>
          <p:nvPr/>
        </p:nvPicPr>
        <p:blipFill>
          <a:blip r:embed="rId2"/>
          <a:stretch/>
        </p:blipFill>
        <p:spPr>
          <a:xfrm>
            <a:off x="660240" y="4196520"/>
            <a:ext cx="8825760" cy="749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371240" y="1368000"/>
            <a:ext cx="15619680" cy="684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Arial"/>
                <a:ea typeface="Proxima Nova"/>
              </a:rPr>
              <a:t> </a:t>
            </a:r>
            <a:r>
              <a:rPr b="1" lang="ru-RU" sz="4000" spc="-1" strike="noStrike">
                <a:solidFill>
                  <a:srgbClr val="000000"/>
                </a:solidFill>
                <a:latin typeface="Arial"/>
                <a:ea typeface="Proxima Nova"/>
              </a:rPr>
              <a:t>Тема : Деньги, грамотные покупки, накопления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Arial"/>
                <a:ea typeface="Proxima Nova"/>
              </a:rPr>
              <a:t>Слушатели (10 группа)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Беляева Александра Викторовна — спикер группы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Каткова Алла Эдуардовна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Конева Галина Викторовна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Кубарева Анна Евгеньевна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Лункина Татьяна Васильевна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Ражева Ксения Алексеевна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Рожнова Ольга Николаевна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Самойлова Оксана Владимировна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Сороковская Мария Васильевна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Тахчиди Мария Игоревна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1" lang="ru-RU" sz="3200" spc="-1" strike="noStrike">
                <a:solidFill>
                  <a:srgbClr val="000000"/>
                </a:solidFill>
                <a:latin typeface="Arial"/>
                <a:ea typeface="Proxima Nova"/>
              </a:rPr>
              <a:t>Щур Маргарита Владиславовна    </a:t>
            </a:r>
            <a:r>
              <a:rPr b="1" lang="ru-RU" sz="4000" spc="-1" strike="noStrike">
                <a:solidFill>
                  <a:srgbClr val="000000"/>
                </a:solidFill>
                <a:latin typeface="Arial"/>
                <a:ea typeface="Proxima Nova"/>
              </a:rPr>
              <a:t> 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" name="Рисунок 3" descr=""/>
          <p:cNvPicPr/>
          <p:nvPr/>
        </p:nvPicPr>
        <p:blipFill>
          <a:blip r:embed="rId2"/>
          <a:stretch/>
        </p:blipFill>
        <p:spPr>
          <a:xfrm>
            <a:off x="7779600" y="360000"/>
            <a:ext cx="10147320" cy="861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326520" y="1415880"/>
            <a:ext cx="18644040" cy="69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ПЕДАГОГИЧЕСКИЙ КЕЙС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r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3</a:t>
            </a:r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27" name="TextShape 3"/>
          <p:cNvSpPr/>
          <p:nvPr/>
        </p:nvSpPr>
        <p:spPr>
          <a:xfrm>
            <a:off x="3240000" y="3024000"/>
            <a:ext cx="13102920" cy="502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Arial"/>
                <a:ea typeface="DejaVu Sans"/>
              </a:rPr>
              <a:t>Необходимо разработать комплекс образовательных активностей по финансовой грамотности для СОШ, находящейся крупном городе N по тематике «Деньги, грамотные покупки, накопление» для учащихся 3 класса, в котором учатся 26 детей. Особенностями класса является то, что дети пассивные, зависимы от гаджетов, малоподвижны; дети из семей со средними доходами, родители имеют высшее образование, постоянную работу, мобильны.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4"/>
          <p:cNvSpPr/>
          <p:nvPr/>
        </p:nvSpPr>
        <p:spPr>
          <a:xfrm>
            <a:off x="326520" y="792000"/>
            <a:ext cx="18644040" cy="56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Proxima Nova"/>
                <a:ea typeface="Proxima Nova"/>
              </a:rPr>
              <a:t>1. АНАЛИЗ УСЛОВИЙ ПЕДАГОГИЧЕСКОГО КЕЙСА (по 6 позициям)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r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3</a:t>
            </a:r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Рисунок 2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31" name=""/>
          <p:cNvGraphicFramePr/>
          <p:nvPr/>
        </p:nvGraphicFramePr>
        <p:xfrm>
          <a:off x="360000" y="1428120"/>
          <a:ext cx="18359280" cy="9263880"/>
        </p:xfrm>
        <a:graphic>
          <a:graphicData uri="http://schemas.openxmlformats.org/drawingml/2006/table">
            <a:tbl>
              <a:tblPr/>
              <a:tblGrid>
                <a:gridCol w="3568680"/>
                <a:gridCol w="6025320"/>
                <a:gridCol w="4944600"/>
                <a:gridCol w="3821040"/>
              </a:tblGrid>
              <a:tr h="347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Решения/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8382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1.Средняя общеобразовательная школа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Оснащение классов современным оборудованием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Интеграция с другими предметами.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Большой библиотечный фонд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Доступ к персональному компьютеру, выход в интернет (компьютерный класс)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Отсутствие навыка у детей самостоятельной работы за компьютером (3 класс)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Умение работать с информационным источником самостоятельно недостаточно сформировано 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Предлагать задания исключающие самостоятельную работу на компьютере.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Давать информацию дозировано. Задания должны иметь сжатый и конкретный смысл исходя из возрастных особенностей детей.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07180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В  крупном городе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Развитая инфраструктура города (много финансовых, культурных образовательных , торговых учреждений).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Большая возможность для экскурсий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Развитая транспортная инфраструктура.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Не все учреждения могут принять на экскурсии большие группы.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Необходима помощь учителю в организации выездных мероприятий.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Заменить экскурсионный формат с реального времени на интерактивный (по видео или онлайн связи ) . Варианты видео и фото экскурсия.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3098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3.Тема « Деньги, грамотные покупки, накопления» 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Связь с жизнью, тема имеет практическое значение.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Применение базовых навыков после изучения темы при совершении покупок.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Возможность принимать участие в формировании бюджета своей семьи.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Ребята получат навыки грамотно  распоряжаться собственными карманными деньгами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В современных реалиях не все дети имеют опыт обращения с наличными деньгами.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Отсутствие опыта в самостоятельном совершении покупок.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Непонимание ценности человеческого труда в зарабатывании  денег и производстве товаров.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Создание ситуаций ролевой игры продавец- покупатель.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Практические и математические задачи с реальными деньгами (монеты : рубли, копейки)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Создание нумизматического уголка или просто журнала с разными видами денег  ( как коллекция класса)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326520" y="792000"/>
            <a:ext cx="18644040" cy="56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Proxima Nova"/>
                <a:ea typeface="Proxima Nova"/>
              </a:rPr>
              <a:t>1. АНАЛИЗ УСЛОВИЙ ПЕДАГОГИЧЕСКОГО КЕЙСА (по 6 позициям)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r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3</a:t>
            </a:r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135" name=""/>
          <p:cNvGraphicFramePr/>
          <p:nvPr/>
        </p:nvGraphicFramePr>
        <p:xfrm>
          <a:off x="712440" y="1337400"/>
          <a:ext cx="17861040" cy="9600480"/>
        </p:xfrm>
        <a:graphic>
          <a:graphicData uri="http://schemas.openxmlformats.org/drawingml/2006/table">
            <a:tbl>
              <a:tblPr/>
              <a:tblGrid>
                <a:gridCol w="3384360"/>
                <a:gridCol w="5713920"/>
                <a:gridCol w="4689360"/>
                <a:gridCol w="4073760"/>
              </a:tblGrid>
              <a:tr h="347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Решения/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21912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 Учащиеся 3 класса , 26 детей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Вариативность работы как со всем классом , так и с разными группами. ( организация работы от парной работы до фронтальной).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Высокий уровень коммуникации между детьми (знают возможности друг — друга ).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Возможность работать как с лидерами класса, так и аутсайдерами . Смена ролей на основе взаимопомощи.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Трудность в организации командной работы не потерять управление за дисциплиной.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Есть риск исключения некоторых детей из работы в команде или группе (отсиживаются за спинами более сильных).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Формировать группы с учетом индивидуальных особенностей детей.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Сформулировать и обсудить правила работы в  группах.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Распределять роли и  обязанности каждого участника при выполнении конкретно поставленных задач.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59560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 Дети пассивные, зависимы от гаджетов, малоподвижные.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Включение разнообразных форм работы с детьми.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Организовать работу с привлечением технических средств.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Сложность в проявлении инициативы со стороны детей, главным организатором и руководителем процесса  выступает взрослый (учитель или  родитель).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Использовать игровые методы в работе.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Дать возможность детям проявить инициативу.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Использовать ИКТ .  Показать их значимость для учёбы и поиска информации, нежели для игр. </a:t>
                      </a:r>
                      <a:endParaRPr b="0" lang="ru-RU" sz="2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5192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6. Дети из семей со средними доходами, родители имеют высшее образование , постоянную работу , мобильны. 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Дети перенимают модель родительского поведения  в приобретении покупок и формировании бюджета семьи.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Совершают совместные покупки  , обсуждают важные, первостепенные траты и те , которые можно отложить, не первой необходимости.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 Формирование семейных ценностей и установок.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Самостоятельная трата денег детьми на ненужный или не полезный товар.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У каждой семьи свой уровень дохода и </a:t>
                      </a:r>
                      <a:r>
                        <a:rPr b="0" lang="ru-RU" sz="2100" spc="-1" strike="noStrike" u="sng">
                          <a:solidFill>
                            <a:srgbClr val="000000"/>
                          </a:solidFill>
                          <a:uFillTx/>
                          <a:latin typeface="Times New Roman"/>
                        </a:rPr>
                        <a:t>разные ценностные ориентиры</a:t>
                      </a: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. Сложно найти общее решение по правильному финансовому поведению.  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 Предлагать для решения различные ситуации с выбором на что потратить деньги . Или их копить.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1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 Приводить в пример только условную семью. С условным уровнем дохода. </a:t>
                      </a:r>
                      <a:endParaRPr b="0" lang="ru-RU" sz="2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180000" y="920520"/>
            <a:ext cx="18644040" cy="123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2. ПЛАНИРУЕМЫЕ ОБРАЗОВАТЕЛЬНЫЕ РЕЗУЛЬТАТЫ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0CE2D1B5-FBE4-4E72-B9DC-08BD62469206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39" name=""/>
          <p:cNvSpPr/>
          <p:nvPr/>
        </p:nvSpPr>
        <p:spPr>
          <a:xfrm>
            <a:off x="360000" y="1620000"/>
            <a:ext cx="18179280" cy="960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Arial"/>
                <a:ea typeface="DejaVu Sans"/>
              </a:rPr>
              <a:t>З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нания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Ученики узнают о значении грамотного подхода к деньгам и покупкам.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Получают необходимые базовые (начальные) знания в области финансовой грамотности.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Знакомятся с основными понятиями, связанными с покупками (цена, качество, реклама, акция, скидка, бюджет, расходы, покупки)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Узнают как правильно совершать покупки.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Умения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Умение эффективно распоряжаться деньгами.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Умение правильно совершать покупки (составлять список, сравнивать цены, не выходить за рамки запланированной суммы)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Умение решать бытовые проблемы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4. Умение применять математику в повседневной жизни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5. Способность устанавливать математические соотношения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6. Умение работать с текстом , выделять главное, делать вывод по прочитанному.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Установки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1. </a:t>
            </a:r>
            <a:r>
              <a:rPr b="0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Деньги - это ресурс: Деньги - это средство, которое нужно использовать с умом. Важно понимать, что их недостаток может ограничивать возможности, а избыток требует ответственного обращения.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2. Планирование расходов: Перед покупкой всегда стоит составить список необходимых вещей и определить, сколько денег можно потратить. Это помогает избежать ненужных покупок.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3. Сравнение цен и качества: Прежде, чем что-то купить, полезно сравнить цены в разных магазинах и оценить качество товара. Это помогает выбрать лучшее предложение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4. Ответственность за деньги: Необходимо быть ответственным за свои деньги. Это означает не только умение их правильно тратить, но и сохранять.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24292f"/>
                </a:solidFill>
                <a:latin typeface="Times New Roman"/>
                <a:ea typeface="DejaVu Sans"/>
              </a:rPr>
              <a:t>Честность и доверие: При совершении покупок важно быть честным и уважать труд других людей. Это включает в себя честное отношение к своим финансам и к финансам других членов семьи.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09440" y="920520"/>
            <a:ext cx="18970560" cy="123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3. ОБРАЗОВАТЕЛЬНЫЕ РЕСУРСЫ И ДИДАКТИЧЕСКИЕ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РАЗДАТОЧНЫЕ МАТЕРИАЛЫ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96DAE2D4-E6B4-4AB4-A57A-2DFA5371FF0F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43" name=""/>
          <p:cNvSpPr/>
          <p:nvPr/>
        </p:nvSpPr>
        <p:spPr>
          <a:xfrm>
            <a:off x="540000" y="2340000"/>
            <a:ext cx="18179280" cy="738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.Введение в финансовую грамотность : рабочая тетрадь 3 - 4 для начальной школы / [Е.Л. Рутковская, А.В. Половникова, А.А. Козлова и др.  ; стихи М.А.  Лангер] ; под общ. ред. Е.Л. Рутковской. – Москва: Издательство «Интеллект-Центр», 2020. – 24 с.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Введение в финансовую грамотность : учебное пособие для начальной школы / [Е.Л. Рутковская, А.В. Половникова, А.А. Козлова и д.р.] ; под общ. ред. Е.Л. Рутковской. – Москва: Издательство «Интеллект-Центр», 2020. – 96 с.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</a:t>
            </a:r>
            <a:r>
              <a:rPr b="0" lang="ru-RU" sz="3200" spc="-1" strike="noStrike" u="sng">
                <a:solidFill>
                  <a:srgbClr val="ccccff"/>
                </a:solidFill>
                <a:uFillTx/>
                <a:latin typeface="Times New Roman"/>
                <a:ea typeface="DejaVu Sans"/>
                <a:hlinkClick r:id="rId3"/>
              </a:rPr>
              <a:t>http://finance.instrao.ru/fin/files/Банк_заданий.pdf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БАНК ЗАДАНИЙ ДЛЯ ОЦЕНКИ УРОВНЯ ФИНАНСОВОЙ ГРАМОТНОСТИ УЧАЩИХСЯ НАЧАЛЬНОЙ И ОСНОВНОЙ ШКОЛЫ Москва 2018 г.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Материал на занятие «Грамотные покупки»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4. Видеофрагмент подготовленный учениками.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5. Раздаточный материал (Задания для пяти групп карточки с кейсами. Листы бумаги)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6.Облако слов  </a:t>
            </a:r>
            <a:r>
              <a:rPr b="0" lang="zxx" sz="3200" spc="-1" strike="noStrike" u="sng">
                <a:solidFill>
                  <a:srgbClr val="000080"/>
                </a:solidFill>
                <a:uFillTx/>
                <a:latin typeface="Times New Roman"/>
                <a:ea typeface="DejaVu Sans"/>
              </a:rPr>
              <a:t>https://flippity.net/wc.php?c=Деньги,Монеты,Банкноты,Магазин,Покупки,Товары,Покупатель,Грамотный%20выбор,бюджет,безопасность&amp;t=Word%20Cloud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7. Ватман , маркеры.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326520" y="900000"/>
            <a:ext cx="18644040" cy="123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4. МЕТОДИЧЕСКИЙ ИНСТРУМЕНТАРИЙ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(образовательные технологии, методы и ресурсы)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EA413DF7-D8EB-4A93-AC61-5B6CCC6B5D63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47" name=""/>
          <p:cNvSpPr/>
          <p:nvPr/>
        </p:nvSpPr>
        <p:spPr>
          <a:xfrm>
            <a:off x="900000" y="3240000"/>
            <a:ext cx="17298360" cy="34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8" name=""/>
          <p:cNvSpPr/>
          <p:nvPr/>
        </p:nvSpPr>
        <p:spPr>
          <a:xfrm>
            <a:off x="540000" y="2292480"/>
            <a:ext cx="16919280" cy="74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Мотивационно- целевой компонент: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Видеоконтент созданный учениками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Класстер «Облако слов»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Операционно — деятельностный  этап :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Творческая мастерская (Этапы)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Ознакомительная часть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2. Жизненная ситуация 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3. Распознавание ролей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4. Выстраивание знаний (составление инструкции к действию)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Работа в группах с кейсами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Рефлексивно — оценочный этап: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Чемодан , мясорубка, мусорная корзина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326520" y="1415880"/>
            <a:ext cx="18644040" cy="123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Proxima Nova"/>
                <a:ea typeface="Proxima Nova"/>
              </a:rPr>
              <a:t>5. МЕСТО ЗАНЯТИЯ ВО ВНЕУРОЧНОЙ ДЕЯТЕЛЬНОСТИ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CustomShape 2"/>
          <p:cNvSpPr/>
          <p:nvPr/>
        </p:nvSpPr>
        <p:spPr>
          <a:xfrm>
            <a:off x="18199080" y="10063080"/>
            <a:ext cx="771480" cy="4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42560" rIns="142560" tIns="71280" bIns="71280" anchor="t">
            <a:noAutofit/>
          </a:bodyPr>
          <a:p>
            <a:pPr algn="r">
              <a:lnSpc>
                <a:spcPct val="100000"/>
              </a:lnSpc>
            </a:pPr>
            <a:fld id="{F23DA9D2-8732-414A-A5D8-4C9C77C3332A}" type="slidenum">
              <a:rPr b="1" lang="ru-RU" sz="2190" spc="-1" strike="noStrike">
                <a:solidFill>
                  <a:srgbClr val="ffffff"/>
                </a:solidFill>
                <a:latin typeface="Proxima Nova Rg"/>
                <a:ea typeface="Arial"/>
              </a:rPr>
              <a:t>&lt;номер&gt;</a:t>
            </a:fld>
            <a:endParaRPr b="0" lang="ru-RU" sz="219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Рисунок 4" descr=""/>
          <p:cNvPicPr/>
          <p:nvPr/>
        </p:nvPicPr>
        <p:blipFill>
          <a:blip r:embed="rId2"/>
          <a:stretch/>
        </p:blipFill>
        <p:spPr>
          <a:xfrm>
            <a:off x="929880" y="303840"/>
            <a:ext cx="6981840" cy="592560"/>
          </a:xfrm>
          <a:prstGeom prst="rect">
            <a:avLst/>
          </a:prstGeom>
          <a:ln w="0">
            <a:noFill/>
          </a:ln>
        </p:spPr>
      </p:pic>
      <p:sp>
        <p:nvSpPr>
          <p:cNvPr id="152" name=""/>
          <p:cNvSpPr/>
          <p:nvPr/>
        </p:nvSpPr>
        <p:spPr>
          <a:xfrm>
            <a:off x="1440000" y="2520000"/>
            <a:ext cx="16919280" cy="732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4200" spc="-1" strike="noStrike">
                <a:solidFill>
                  <a:srgbClr val="000000"/>
                </a:solidFill>
                <a:latin typeface="Arial"/>
                <a:ea typeface="DejaVu Sans"/>
              </a:rPr>
              <a:t>Занятие в разделе «На что тратятся деньги.» по программе курса внеурочной деятельности  «Финансовая грамотность» 3 классс </a:t>
            </a: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4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Application>LibreOffice/7.5.1.2$Windows_X86_64 LibreOffice_project/fcbaee479e84c6cd81291587d2ee68cba099e129</Application>
  <AppVersion>15.0000</AppVersion>
  <Words>110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2003-02-28T13:27:04Z</dcterms:created>
  <dc:creator>Торичко Роман Анатольевич</dc:creator>
  <dc:description/>
  <dc:language>ru-RU</dc:language>
  <cp:lastModifiedBy/>
  <dcterms:modified xsi:type="dcterms:W3CDTF">2024-11-04T16:59:11Z</dcterms:modified>
  <cp:revision>30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12</vt:i4>
  </property>
  <property fmtid="{D5CDD505-2E9C-101B-9397-08002B2CF9AE}" pid="7" name="PresentationFormat">
    <vt:lpwstr>Произвольный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12</vt:i4>
  </property>
</Properties>
</file>