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metadata" ContentType="application/binary"/>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23"/>
  </p:notesMasterIdLst>
  <p:sldIdLst>
    <p:sldId id="381" r:id="rId2"/>
    <p:sldId id="376" r:id="rId3"/>
    <p:sldId id="377" r:id="rId4"/>
    <p:sldId id="378" r:id="rId5"/>
    <p:sldId id="382" r:id="rId6"/>
    <p:sldId id="391" r:id="rId7"/>
    <p:sldId id="383" r:id="rId8"/>
    <p:sldId id="399" r:id="rId9"/>
    <p:sldId id="393" r:id="rId10"/>
    <p:sldId id="402" r:id="rId11"/>
    <p:sldId id="394" r:id="rId12"/>
    <p:sldId id="400" r:id="rId13"/>
    <p:sldId id="401" r:id="rId14"/>
    <p:sldId id="392" r:id="rId15"/>
    <p:sldId id="384" r:id="rId16"/>
    <p:sldId id="385" r:id="rId17"/>
    <p:sldId id="398" r:id="rId18"/>
    <p:sldId id="389" r:id="rId19"/>
    <p:sldId id="386" r:id="rId20"/>
    <p:sldId id="387" r:id="rId21"/>
    <p:sldId id="390" r:id="rId22"/>
  </p:sldIdLst>
  <p:sldSz cx="18972213" cy="10691813"/>
  <p:notesSz cx="6858000" cy="9144000"/>
  <p:embeddedFontLst>
    <p:embeddedFont>
      <p:font typeface="Proxima Nova" charset="0"/>
      <p:regular r:id="rId24"/>
      <p:bold r:id="rId25"/>
      <p:italic r:id="rId26"/>
      <p:boldItalic r:id="rId27"/>
    </p:embeddedFont>
    <p:embeddedFont>
      <p:font typeface="Proxima Nova Rg" charset="0"/>
      <p:regular r:id="rId28"/>
      <p:italic r:id="rId29"/>
      <p:boldItalic r:id="rId30"/>
    </p:embeddedFont>
    <p:embeddedFont>
      <p:font typeface="Tahoma" pitchFamily="34" charset="0"/>
      <p:regular r:id="rId31"/>
      <p:bold r:id="rId32"/>
    </p:embeddedFont>
    <p:embeddedFont>
      <p:font typeface="Calibri" pitchFamily="3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7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7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7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7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7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7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7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7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7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266" userDrawn="1">
          <p15:clr>
            <a:srgbClr val="A4A3A4"/>
          </p15:clr>
        </p15:guide>
        <p15:guide id="2" pos="1069" userDrawn="1">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3" roundtripDataSignature="AMtx7mg14KWEQAwqBeKW3ZawvbmYUjr6L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E0077"/>
    <a:srgbClr val="FC9228"/>
    <a:srgbClr val="FF9933"/>
    <a:srgbClr val="FF0582"/>
    <a:srgbClr val="2256AA"/>
    <a:srgbClr val="149DA0"/>
    <a:srgbClr val="19BDC1"/>
    <a:srgbClr val="009BD2"/>
    <a:srgbClr val="FFD9D9"/>
    <a:srgbClr val="FFD5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463" autoAdjust="0"/>
    <p:restoredTop sz="94648"/>
  </p:normalViewPr>
  <p:slideViewPr>
    <p:cSldViewPr snapToGrid="0">
      <p:cViewPr>
        <p:scale>
          <a:sx n="40" d="100"/>
          <a:sy n="40" d="100"/>
        </p:scale>
        <p:origin x="-816" y="-324"/>
      </p:cViewPr>
      <p:guideLst>
        <p:guide orient="horz" pos="1266"/>
        <p:guide pos="106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85"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1.fntdata"/><Relationship Id="rId8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83"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8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ru-RU" sz="12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rgbClr val="000000"/>
                </a:buClr>
                <a:buSzPts val="1200"/>
                <a:buFont typeface="Arial"/>
                <a:buNone/>
              </a:pPr>
              <a:t>‹#›</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xmlns="" val="342321615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7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7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7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7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7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7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7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7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7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endParaRPr/>
          </a:p>
        </p:txBody>
      </p:sp>
      <p:sp>
        <p:nvSpPr>
          <p:cNvPr id="87" name="Google Shape;87;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ru-RU"/>
              <a:pPr marL="0" lvl="0" indent="0" algn="r" rtl="0">
                <a:lnSpc>
                  <a:spcPct val="100000"/>
                </a:lnSpc>
                <a:spcBef>
                  <a:spcPts val="0"/>
                </a:spcBef>
                <a:spcAft>
                  <a:spcPts val="0"/>
                </a:spcAft>
                <a:buSzPts val="1400"/>
                <a:buNone/>
              </a:pPr>
              <a:t>1</a:t>
            </a:fld>
            <a:endParaRPr/>
          </a:p>
        </p:txBody>
      </p:sp>
    </p:spTree>
    <p:extLst>
      <p:ext uri="{BB962C8B-B14F-4D97-AF65-F5344CB8AC3E}">
        <p14:creationId xmlns:p14="http://schemas.microsoft.com/office/powerpoint/2010/main" xmlns="" val="18435150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3669734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4916925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4916925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4916925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3669734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16480037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39052676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582920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40602390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3784832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36272068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7453946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492831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1008255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2853546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4213143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26454542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21317758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352399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3:notes"/>
          <p:cNvSpPr>
            <a:spLocks noGrp="1" noRot="1" noChangeAspect="1"/>
          </p:cNvSpPr>
          <p:nvPr>
            <p:ph type="sldImg" idx="2"/>
          </p:nvPr>
        </p:nvSpPr>
        <p:spPr>
          <a:xfrm>
            <a:off x="387350" y="685800"/>
            <a:ext cx="6083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xmlns="" val="927363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Пустой слайд" type="blank">
  <p:cSld name="BLANK">
    <p:spTree>
      <p:nvGrpSpPr>
        <p:cNvPr id="1" name="Shape 15"/>
        <p:cNvGrpSpPr/>
        <p:nvPr/>
      </p:nvGrpSpPr>
      <p:grpSpPr>
        <a:xfrm>
          <a:off x="0" y="0"/>
          <a:ext cx="0" cy="0"/>
          <a:chOff x="0" y="0"/>
          <a:chExt cx="0" cy="0"/>
        </a:xfrm>
      </p:grpSpPr>
      <p:sp>
        <p:nvSpPr>
          <p:cNvPr id="16" name="Google Shape;16;p8"/>
          <p:cNvSpPr txBox="1">
            <a:spLocks noGrp="1"/>
          </p:cNvSpPr>
          <p:nvPr>
            <p:ph type="dt" idx="10"/>
          </p:nvPr>
        </p:nvSpPr>
        <p:spPr>
          <a:xfrm>
            <a:off x="1422916" y="9741429"/>
            <a:ext cx="3952544" cy="712788"/>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8"/>
          <p:cNvSpPr txBox="1">
            <a:spLocks noGrp="1"/>
          </p:cNvSpPr>
          <p:nvPr>
            <p:ph type="ftr" idx="11"/>
          </p:nvPr>
        </p:nvSpPr>
        <p:spPr>
          <a:xfrm>
            <a:off x="6482173" y="9741429"/>
            <a:ext cx="6007867" cy="712788"/>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8"/>
          <p:cNvSpPr txBox="1">
            <a:spLocks noGrp="1"/>
          </p:cNvSpPr>
          <p:nvPr>
            <p:ph type="sldNum" idx="12"/>
          </p:nvPr>
        </p:nvSpPr>
        <p:spPr>
          <a:xfrm>
            <a:off x="13596753" y="9741429"/>
            <a:ext cx="3952544" cy="712788"/>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9pPr>
          </a:lstStyle>
          <a:p>
            <a:fld id="{00000000-1234-1234-1234-123412341234}" type="slidenum">
              <a:rPr lang="ru-RU" smtClean="0"/>
              <a:pPr/>
              <a:t>‹#›</a:t>
            </a:fld>
            <a:endParaRPr lang="ru-RU"/>
          </a:p>
        </p:txBody>
      </p:sp>
    </p:spTree>
  </p:cSld>
  <p:clrMapOvr>
    <a:masterClrMapping/>
  </p:clrMapOvr>
  <p:extLst>
    <p:ext uri="{DCECCB84-F9BA-43D5-87BE-67443E8EF086}">
      <p15:sldGuideLst xmlns:p15="http://schemas.microsoft.com/office/powerpoint/2012/main" xmlns="">
        <p15:guide id="1" orient="horz" pos="3367" userDrawn="1">
          <p15:clr>
            <a:srgbClr val="FBAE40"/>
          </p15:clr>
        </p15:guide>
        <p15:guide id="2" pos="5975"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Заголовок раздела" preserve="1" userDrawn="1">
  <p:cSld name="1_Заголовок раздела">
    <p:bg>
      <p:bgPr>
        <a:blipFill dpi="0" rotWithShape="1">
          <a:blip r:embed="rId2">
            <a:lum/>
          </a:blip>
          <a:srcRect/>
          <a:stretch>
            <a:fillRect/>
          </a:stretch>
        </a:blipFill>
        <a:effectLst/>
      </p:bgPr>
    </p:bg>
    <p:spTree>
      <p:nvGrpSpPr>
        <p:cNvPr id="1" name="Shape 31"/>
        <p:cNvGrpSpPr/>
        <p:nvPr/>
      </p:nvGrpSpPr>
      <p:grpSpPr>
        <a:xfrm>
          <a:off x="0" y="0"/>
          <a:ext cx="0" cy="0"/>
          <a:chOff x="0" y="0"/>
          <a:chExt cx="0" cy="0"/>
        </a:xfrm>
      </p:grpSpPr>
    </p:spTree>
    <p:extLst>
      <p:ext uri="{BB962C8B-B14F-4D97-AF65-F5344CB8AC3E}">
        <p14:creationId xmlns:p14="http://schemas.microsoft.com/office/powerpoint/2010/main" xmlns="" val="2857050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Заголовок раздела" preserve="1" userDrawn="1">
  <p:cSld name="1_Заголовок раздела">
    <p:bg>
      <p:bgPr>
        <a:blipFill dpi="0" rotWithShape="1">
          <a:blip r:embed="rId2">
            <a:lum/>
          </a:blip>
          <a:srcRect/>
          <a:stretch>
            <a:fillRect/>
          </a:stretch>
        </a:blipFill>
        <a:effectLst/>
      </p:bgPr>
    </p:bg>
    <p:spTree>
      <p:nvGrpSpPr>
        <p:cNvPr id="1" name="Shape 31"/>
        <p:cNvGrpSpPr/>
        <p:nvPr/>
      </p:nvGrpSpPr>
      <p:grpSpPr>
        <a:xfrm>
          <a:off x="0" y="0"/>
          <a:ext cx="0" cy="0"/>
          <a:chOff x="0" y="0"/>
          <a:chExt cx="0" cy="0"/>
        </a:xfrm>
      </p:grpSpPr>
    </p:spTree>
    <p:extLst>
      <p:ext uri="{BB962C8B-B14F-4D97-AF65-F5344CB8AC3E}">
        <p14:creationId xmlns:p14="http://schemas.microsoft.com/office/powerpoint/2010/main" xmlns="" val="1819013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192163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124519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Заголовок раздела" userDrawn="1">
  <p:cSld name="SECTION_HEADER">
    <p:bg>
      <p:bgPr>
        <a:blipFill dpi="0" rotWithShape="1">
          <a:blip r:embed="rId2">
            <a:lum/>
          </a:blip>
          <a:srcRect/>
          <a:stretch>
            <a:fillRect/>
          </a:stretch>
        </a:blipFill>
        <a:effectLst/>
      </p:bgPr>
    </p:bg>
    <p:spTree>
      <p:nvGrpSpPr>
        <p:cNvPr id="1" name="Shape 31"/>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Заголовок раздела" preserve="1" userDrawn="1">
  <p:cSld name="1_Заголовок раздела">
    <p:bg>
      <p:bgPr>
        <a:blipFill dpi="0" rotWithShape="1">
          <a:blip r:embed="rId2">
            <a:lum/>
          </a:blip>
          <a:srcRect/>
          <a:stretch>
            <a:fillRect/>
          </a:stretch>
        </a:blipFill>
        <a:effectLst/>
      </p:bgPr>
    </p:bg>
    <p:spTree>
      <p:nvGrpSpPr>
        <p:cNvPr id="1" name="Shape 31"/>
        <p:cNvGrpSpPr/>
        <p:nvPr/>
      </p:nvGrpSpPr>
      <p:grpSpPr>
        <a:xfrm>
          <a:off x="0" y="0"/>
          <a:ext cx="0" cy="0"/>
          <a:chOff x="0" y="0"/>
          <a:chExt cx="0" cy="0"/>
        </a:xfrm>
      </p:grpSpPr>
    </p:spTree>
    <p:extLst>
      <p:ext uri="{BB962C8B-B14F-4D97-AF65-F5344CB8AC3E}">
        <p14:creationId xmlns:p14="http://schemas.microsoft.com/office/powerpoint/2010/main" xmlns="" val="639524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Заголовок раздела" preserve="1" userDrawn="1">
  <p:cSld name="1_Заголовок раздела">
    <p:bg>
      <p:bgPr>
        <a:blipFill dpi="0" rotWithShape="1">
          <a:blip r:embed="rId2">
            <a:lum/>
          </a:blip>
          <a:srcRect/>
          <a:stretch>
            <a:fillRect/>
          </a:stretch>
        </a:blipFill>
        <a:effectLst/>
      </p:bgPr>
    </p:bg>
    <p:spTree>
      <p:nvGrpSpPr>
        <p:cNvPr id="1" name="Shape 31"/>
        <p:cNvGrpSpPr/>
        <p:nvPr/>
      </p:nvGrpSpPr>
      <p:grpSpPr>
        <a:xfrm>
          <a:off x="0" y="0"/>
          <a:ext cx="0" cy="0"/>
          <a:chOff x="0" y="0"/>
          <a:chExt cx="0" cy="0"/>
        </a:xfrm>
      </p:grpSpPr>
    </p:spTree>
    <p:extLst>
      <p:ext uri="{BB962C8B-B14F-4D97-AF65-F5344CB8AC3E}">
        <p14:creationId xmlns:p14="http://schemas.microsoft.com/office/powerpoint/2010/main" xmlns="" val="3684099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Заголовок раздела" preserve="1" userDrawn="1">
  <p:cSld name="1_Заголовок раздела">
    <p:bg>
      <p:bgPr>
        <a:blipFill dpi="0" rotWithShape="1">
          <a:blip r:embed="rId2">
            <a:lum/>
          </a:blip>
          <a:srcRect/>
          <a:stretch>
            <a:fillRect/>
          </a:stretch>
        </a:blipFill>
        <a:effectLst/>
      </p:bgPr>
    </p:bg>
    <p:spTree>
      <p:nvGrpSpPr>
        <p:cNvPr id="1" name="Shape 31"/>
        <p:cNvGrpSpPr/>
        <p:nvPr/>
      </p:nvGrpSpPr>
      <p:grpSpPr>
        <a:xfrm>
          <a:off x="0" y="0"/>
          <a:ext cx="0" cy="0"/>
          <a:chOff x="0" y="0"/>
          <a:chExt cx="0" cy="0"/>
        </a:xfrm>
      </p:grpSpPr>
    </p:spTree>
    <p:extLst>
      <p:ext uri="{BB962C8B-B14F-4D97-AF65-F5344CB8AC3E}">
        <p14:creationId xmlns:p14="http://schemas.microsoft.com/office/powerpoint/2010/main" xmlns="" val="314639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Заголовок раздела" preserve="1" userDrawn="1">
  <p:cSld name="1_Заголовок раздела">
    <p:bg>
      <p:bgPr>
        <a:blipFill dpi="0" rotWithShape="1">
          <a:blip r:embed="rId2">
            <a:lum/>
          </a:blip>
          <a:srcRect/>
          <a:stretch>
            <a:fillRect/>
          </a:stretch>
        </a:blipFill>
        <a:effectLst/>
      </p:bgPr>
    </p:bg>
    <p:spTree>
      <p:nvGrpSpPr>
        <p:cNvPr id="1" name="Shape 31"/>
        <p:cNvGrpSpPr/>
        <p:nvPr/>
      </p:nvGrpSpPr>
      <p:grpSpPr>
        <a:xfrm>
          <a:off x="0" y="0"/>
          <a:ext cx="0" cy="0"/>
          <a:chOff x="0" y="0"/>
          <a:chExt cx="0" cy="0"/>
        </a:xfrm>
      </p:grpSpPr>
    </p:spTree>
    <p:extLst>
      <p:ext uri="{BB962C8B-B14F-4D97-AF65-F5344CB8AC3E}">
        <p14:creationId xmlns:p14="http://schemas.microsoft.com/office/powerpoint/2010/main" xmlns="" val="444552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Заголовок раздела" preserve="1" userDrawn="1">
  <p:cSld name="1_Заголовок раздела">
    <p:bg>
      <p:bgPr>
        <a:blipFill dpi="0" rotWithShape="1">
          <a:blip r:embed="rId2">
            <a:lum/>
          </a:blip>
          <a:srcRect/>
          <a:stretch>
            <a:fillRect/>
          </a:stretch>
        </a:blipFill>
        <a:effectLst/>
      </p:bgPr>
    </p:bg>
    <p:spTree>
      <p:nvGrpSpPr>
        <p:cNvPr id="1" name="Shape 31"/>
        <p:cNvGrpSpPr/>
        <p:nvPr/>
      </p:nvGrpSpPr>
      <p:grpSpPr>
        <a:xfrm>
          <a:off x="0" y="0"/>
          <a:ext cx="0" cy="0"/>
          <a:chOff x="0" y="0"/>
          <a:chExt cx="0" cy="0"/>
        </a:xfrm>
      </p:grpSpPr>
    </p:spTree>
    <p:extLst>
      <p:ext uri="{BB962C8B-B14F-4D97-AF65-F5344CB8AC3E}">
        <p14:creationId xmlns:p14="http://schemas.microsoft.com/office/powerpoint/2010/main" xmlns="" val="41245429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7"/>
          <p:cNvSpPr txBox="1">
            <a:spLocks noGrp="1"/>
          </p:cNvSpPr>
          <p:nvPr>
            <p:ph type="title"/>
          </p:nvPr>
        </p:nvSpPr>
        <p:spPr>
          <a:xfrm>
            <a:off x="1422916" y="950383"/>
            <a:ext cx="16126381" cy="1781969"/>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
        <p:nvSpPr>
          <p:cNvPr id="11" name="Google Shape;11;p7"/>
          <p:cNvSpPr txBox="1">
            <a:spLocks noGrp="1"/>
          </p:cNvSpPr>
          <p:nvPr>
            <p:ph type="body" idx="1"/>
          </p:nvPr>
        </p:nvSpPr>
        <p:spPr>
          <a:xfrm>
            <a:off x="1422916" y="3088746"/>
            <a:ext cx="16126381" cy="6415088"/>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7"/>
          <p:cNvSpPr txBox="1">
            <a:spLocks noGrp="1"/>
          </p:cNvSpPr>
          <p:nvPr>
            <p:ph type="dt" idx="10"/>
          </p:nvPr>
        </p:nvSpPr>
        <p:spPr>
          <a:xfrm>
            <a:off x="1422916" y="9741429"/>
            <a:ext cx="3952544" cy="712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3742"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3742"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3742"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3742"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742"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742"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742"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742" b="0" i="0" u="none" strike="noStrike" cap="none">
                <a:solidFill>
                  <a:schemeClr val="dk1"/>
                </a:solidFill>
                <a:latin typeface="Arial"/>
                <a:ea typeface="Arial"/>
                <a:cs typeface="Arial"/>
                <a:sym typeface="Arial"/>
              </a:defRPr>
            </a:lvl9pPr>
          </a:lstStyle>
          <a:p>
            <a:endParaRPr/>
          </a:p>
        </p:txBody>
      </p:sp>
      <p:sp>
        <p:nvSpPr>
          <p:cNvPr id="13" name="Google Shape;13;p7"/>
          <p:cNvSpPr txBox="1">
            <a:spLocks noGrp="1"/>
          </p:cNvSpPr>
          <p:nvPr>
            <p:ph type="ftr" idx="11"/>
          </p:nvPr>
        </p:nvSpPr>
        <p:spPr>
          <a:xfrm>
            <a:off x="6482173" y="9741429"/>
            <a:ext cx="6007867" cy="712788"/>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3742"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3742"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3742"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3742"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742"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742"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742"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742" b="0" i="0" u="none" strike="noStrike" cap="none">
                <a:solidFill>
                  <a:schemeClr val="dk1"/>
                </a:solidFill>
                <a:latin typeface="Arial"/>
                <a:ea typeface="Arial"/>
                <a:cs typeface="Arial"/>
                <a:sym typeface="Arial"/>
              </a:defRPr>
            </a:lvl9pPr>
          </a:lstStyle>
          <a:p>
            <a:endParaRPr/>
          </a:p>
        </p:txBody>
      </p:sp>
      <p:sp>
        <p:nvSpPr>
          <p:cNvPr id="14" name="Google Shape;14;p7"/>
          <p:cNvSpPr txBox="1">
            <a:spLocks noGrp="1"/>
          </p:cNvSpPr>
          <p:nvPr>
            <p:ph type="sldNum" idx="12"/>
          </p:nvPr>
        </p:nvSpPr>
        <p:spPr>
          <a:xfrm>
            <a:off x="13596753" y="9741429"/>
            <a:ext cx="3952544" cy="712788"/>
          </a:xfrm>
          <a:prstGeom prst="rect">
            <a:avLst/>
          </a:prstGeom>
          <a:noFill/>
          <a:ln>
            <a:noFill/>
          </a:ln>
        </p:spPr>
        <p:txBody>
          <a:bodyPr spcFirstLastPara="1" wrap="square" lIns="91425" tIns="45700" rIns="91425" bIns="45700" anchor="t" anchorCtr="0">
            <a:noAutofit/>
          </a:bodyPr>
          <a:lstStyle>
            <a:lvl1pPr marL="0" marR="0" lvl="0" indent="0" algn="r" rtl="0">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400"/>
              <a:buFont typeface="Arial"/>
              <a:buNone/>
              <a:defRPr sz="2183" b="0" i="0" u="none" strike="noStrike" cap="none">
                <a:solidFill>
                  <a:schemeClr val="dk1"/>
                </a:solidFill>
                <a:latin typeface="Arial"/>
                <a:ea typeface="Arial"/>
                <a:cs typeface="Arial"/>
                <a:sym typeface="Arial"/>
              </a:defRPr>
            </a:lvl9pPr>
          </a:lstStyle>
          <a:p>
            <a:fld id="{00000000-1234-1234-1234-123412341234}" type="slidenum">
              <a:rPr lang="ru-RU" smtClean="0"/>
              <a:pPr/>
              <a:t>‹#›</a:t>
            </a:fld>
            <a:endParaRPr lang="ru-RU"/>
          </a:p>
        </p:txBody>
      </p:sp>
    </p:spTree>
  </p:cSld>
  <p:clrMap bg1="lt1" tx1="dk1" bg2="dk2" tx2="lt2" accent1="accent1" accent2="accent2" accent3="accent3" accent4="accent4" accent5="accent5" accent6="accent6" hlink="hlink" folHlink="folHlink"/>
  <p:sldLayoutIdLst>
    <p:sldLayoutId id="2147483649" r:id="rId1"/>
    <p:sldLayoutId id="2147483660" r:id="rId2"/>
    <p:sldLayoutId id="2147483661" r:id="rId3"/>
    <p:sldLayoutId id="2147483652" r:id="rId4"/>
    <p:sldLayoutId id="2147483662" r:id="rId5"/>
    <p:sldLayoutId id="2147483663" r:id="rId6"/>
    <p:sldLayoutId id="2147483664" r:id="rId7"/>
    <p:sldLayoutId id="2147483665" r:id="rId8"/>
    <p:sldLayoutId id="2147483666" r:id="rId9"/>
    <p:sldLayoutId id="2147483667" r:id="rId10"/>
    <p:sldLayoutId id="2147483668" r:id="rId11"/>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83"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23.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hyperlink" Target="https://calculator-credit.ru/"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1.png"/><Relationship Id="rId7" Type="http://schemas.openxmlformats.org/officeDocument/2006/relationships/hyperlink" Target="https://vashifinancy.ru/materials-portal/studentam-i-molodym-spetsialistam/videorolik-mikrofinansovye-organizatsii-kak-ne-popast-v-dolgovuyu-yamu/?ysclid=m2sveef450778011071"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hyperlink" Target="https://vk.com/video-98475195_456239890?ysclid=m2stt18hei934982614" TargetMode="Externa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9.png"/><Relationship Id="rId4" Type="http://schemas.openxmlformats.org/officeDocument/2006/relationships/hyperlink" Target="https://calculator-credit.r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2" name="Прямоугольник 1"/>
          <p:cNvSpPr/>
          <p:nvPr/>
        </p:nvSpPr>
        <p:spPr>
          <a:xfrm>
            <a:off x="3000806" y="3962600"/>
            <a:ext cx="12967850" cy="2554545"/>
          </a:xfrm>
          <a:prstGeom prst="rect">
            <a:avLst/>
          </a:prstGeom>
          <a:solidFill>
            <a:schemeClr val="bg1"/>
          </a:solidFill>
        </p:spPr>
        <p:txBody>
          <a:bodyPr wrap="square">
            <a:spAutoFit/>
          </a:bodyPr>
          <a:lstStyle/>
          <a:p>
            <a:pPr lvl="0" algn="ctr"/>
            <a:r>
              <a:rPr lang="ru-RU" sz="4000" b="1" dirty="0">
                <a:ea typeface="Proxima Nova"/>
                <a:cs typeface="Proxima Nova"/>
                <a:sym typeface="Proxima Nova"/>
              </a:rPr>
              <a:t>Комплекс образовательных мероприятий </a:t>
            </a:r>
          </a:p>
          <a:p>
            <a:pPr lvl="0" algn="ctr"/>
            <a:r>
              <a:rPr lang="ru-RU" sz="4000" b="1" dirty="0">
                <a:ea typeface="Proxima Nova"/>
                <a:cs typeface="Proxima Nova"/>
                <a:sym typeface="Proxima Nova"/>
              </a:rPr>
              <a:t>по теме </a:t>
            </a:r>
            <a:r>
              <a:rPr lang="ru-RU" sz="4000" b="1" dirty="0" smtClean="0">
                <a:ea typeface="Proxima Nova"/>
                <a:cs typeface="Proxima Nova"/>
                <a:sym typeface="Proxima Nova"/>
              </a:rPr>
              <a:t>«</a:t>
            </a:r>
            <a:r>
              <a:rPr lang="ru-RU" sz="4000" b="1" dirty="0" smtClean="0"/>
              <a:t>Планирование и управление личными финансами: ЗАЙМЫ и КРЕДИТЫ</a:t>
            </a:r>
            <a:r>
              <a:rPr lang="ru-RU" sz="4000" b="1" dirty="0" smtClean="0">
                <a:ea typeface="Proxima Nova"/>
                <a:cs typeface="Proxima Nova"/>
                <a:sym typeface="Proxima Nova"/>
              </a:rPr>
              <a:t>» </a:t>
            </a:r>
            <a:r>
              <a:rPr lang="ru-RU" sz="4000" b="1" dirty="0">
                <a:ea typeface="Proxima Nova"/>
                <a:cs typeface="Proxima Nova"/>
                <a:sym typeface="Proxima Nova"/>
              </a:rPr>
              <a:t/>
            </a:r>
            <a:br>
              <a:rPr lang="ru-RU" sz="4000" b="1" dirty="0">
                <a:ea typeface="Proxima Nova"/>
                <a:cs typeface="Proxima Nova"/>
                <a:sym typeface="Proxima Nova"/>
              </a:rPr>
            </a:br>
            <a:r>
              <a:rPr lang="ru-RU" sz="4000" b="1" dirty="0">
                <a:ea typeface="Proxima Nova"/>
                <a:cs typeface="Proxima Nova"/>
                <a:sym typeface="Proxima Nova"/>
              </a:rPr>
              <a:t>для учащихся </a:t>
            </a:r>
            <a:r>
              <a:rPr lang="ru-RU" sz="4000" b="1" dirty="0" smtClean="0">
                <a:ea typeface="Proxima Nova"/>
                <a:cs typeface="Proxima Nova"/>
                <a:sym typeface="Proxima Nova"/>
              </a:rPr>
              <a:t>10 </a:t>
            </a:r>
            <a:r>
              <a:rPr lang="ru-RU" sz="4000" b="1" dirty="0">
                <a:ea typeface="Proxima Nova"/>
                <a:cs typeface="Proxima Nova"/>
                <a:sym typeface="Proxima Nova"/>
              </a:rPr>
              <a:t>класса</a:t>
            </a:r>
          </a:p>
        </p:txBody>
      </p:sp>
      <p:sp>
        <p:nvSpPr>
          <p:cNvPr id="6" name="Прямоугольник 5">
            <a:extLst>
              <a:ext uri="{FF2B5EF4-FFF2-40B4-BE49-F238E27FC236}">
                <a16:creationId xmlns:a16="http://schemas.microsoft.com/office/drawing/2014/main" xmlns="" id="{2ABEC8E2-6873-9E38-DA7D-333402DBDB3F}"/>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1295400" y="7754177"/>
            <a:ext cx="9483725" cy="2185214"/>
          </a:xfrm>
          <a:prstGeom prst="rect">
            <a:avLst/>
          </a:prstGeom>
        </p:spPr>
        <p:txBody>
          <a:bodyPr>
            <a:spAutoFit/>
          </a:bodyPr>
          <a:lstStyle/>
          <a:p>
            <a:pPr lvl="0"/>
            <a:r>
              <a:rPr lang="ru-RU" sz="2400" b="1" dirty="0">
                <a:solidFill>
                  <a:schemeClr val="dk1"/>
                </a:solidFill>
                <a:ea typeface="Proxima Nova"/>
                <a:cs typeface="Proxima Nova"/>
                <a:sym typeface="Proxima Nova"/>
              </a:rPr>
              <a:t>Слушатели:</a:t>
            </a:r>
          </a:p>
          <a:p>
            <a:pPr marL="571500" lvl="0" indent="-571500">
              <a:buFontTx/>
              <a:buChar char="-"/>
            </a:pPr>
            <a:r>
              <a:rPr lang="ru-RU" sz="2800" b="1" dirty="0" smtClean="0">
                <a:solidFill>
                  <a:schemeClr val="dk1"/>
                </a:solidFill>
                <a:ea typeface="Proxima Nova"/>
                <a:cs typeface="Proxima Nova"/>
                <a:sym typeface="Proxima Nova"/>
              </a:rPr>
              <a:t>Ковалева Татьяна Владимировна</a:t>
            </a:r>
            <a:endParaRPr lang="ru-RU" sz="2800" b="1" dirty="0">
              <a:solidFill>
                <a:schemeClr val="dk1"/>
              </a:solidFill>
              <a:ea typeface="Proxima Nova"/>
              <a:cs typeface="Proxima Nova"/>
              <a:sym typeface="Proxima Nova"/>
            </a:endParaRPr>
          </a:p>
          <a:p>
            <a:pPr marL="571500" lvl="0" indent="-571500">
              <a:buFontTx/>
              <a:buChar char="-"/>
            </a:pPr>
            <a:r>
              <a:rPr lang="ru-RU" sz="2800" b="1" dirty="0" smtClean="0">
                <a:solidFill>
                  <a:schemeClr val="dk1"/>
                </a:solidFill>
                <a:ea typeface="Proxima Nova"/>
                <a:cs typeface="Proxima Nova"/>
                <a:sym typeface="Proxima Nova"/>
              </a:rPr>
              <a:t>Мальцева Надежда Николаевна</a:t>
            </a:r>
            <a:endParaRPr lang="ru-RU" sz="2800" b="1" dirty="0">
              <a:solidFill>
                <a:schemeClr val="dk1"/>
              </a:solidFill>
              <a:ea typeface="Proxima Nova"/>
              <a:cs typeface="Proxima Nova"/>
              <a:sym typeface="Proxima Nova"/>
            </a:endParaRPr>
          </a:p>
          <a:p>
            <a:pPr marL="571500" lvl="0" indent="-571500">
              <a:buFontTx/>
              <a:buChar char="-"/>
            </a:pPr>
            <a:r>
              <a:rPr lang="ru-RU" sz="2800" b="1" dirty="0" smtClean="0">
                <a:solidFill>
                  <a:schemeClr val="dk1"/>
                </a:solidFill>
                <a:ea typeface="Proxima Nova"/>
                <a:cs typeface="Proxima Nova"/>
                <a:sym typeface="Proxima Nova"/>
              </a:rPr>
              <a:t>Шарапова Наталья Викторовна</a:t>
            </a:r>
          </a:p>
          <a:p>
            <a:pPr marL="571500" indent="-571500">
              <a:buFontTx/>
              <a:buChar char="-"/>
            </a:pPr>
            <a:r>
              <a:rPr lang="ru-RU" sz="2800" b="1" dirty="0" err="1" smtClean="0">
                <a:solidFill>
                  <a:schemeClr val="dk1"/>
                </a:solidFill>
                <a:ea typeface="Proxima Nova"/>
                <a:cs typeface="Proxima Nova"/>
                <a:sym typeface="Proxima Nova"/>
              </a:rPr>
              <a:t>Палехова</a:t>
            </a:r>
            <a:r>
              <a:rPr lang="ru-RU" sz="2800" b="1" dirty="0" smtClean="0">
                <a:solidFill>
                  <a:schemeClr val="dk1"/>
                </a:solidFill>
                <a:ea typeface="Proxima Nova"/>
                <a:cs typeface="Proxima Nova"/>
                <a:sym typeface="Proxima Nova"/>
              </a:rPr>
              <a:t> Татьяна Николаевна</a:t>
            </a:r>
            <a:endParaRPr lang="ru-RU" sz="2800" b="1" dirty="0">
              <a:solidFill>
                <a:schemeClr val="dk1"/>
              </a:solidFill>
              <a:ea typeface="Proxima Nova"/>
              <a:cs typeface="Proxima Nova"/>
              <a:sym typeface="Proxima Nova"/>
            </a:endParaRPr>
          </a:p>
        </p:txBody>
      </p:sp>
      <p:pic>
        <p:nvPicPr>
          <p:cNvPr id="4" name="Рисунок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62700" y="319761"/>
            <a:ext cx="10149123" cy="863549"/>
          </a:xfrm>
          <a:prstGeom prst="rect">
            <a:avLst/>
          </a:prstGeom>
        </p:spPr>
      </p:pic>
    </p:spTree>
    <p:extLst>
      <p:ext uri="{BB962C8B-B14F-4D97-AF65-F5344CB8AC3E}">
        <p14:creationId xmlns:p14="http://schemas.microsoft.com/office/powerpoint/2010/main" xmlns="" val="12189222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xmlns="" id="{8D66AEE9-D226-E983-CA33-49228A2F4690}"/>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10</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6" name="Google Shape;106;p3"/>
          <p:cNvSpPr txBox="1"/>
          <p:nvPr/>
        </p:nvSpPr>
        <p:spPr>
          <a:xfrm>
            <a:off x="0" y="995195"/>
            <a:ext cx="18972213" cy="1251883"/>
          </a:xfrm>
          <a:prstGeom prst="rect">
            <a:avLst/>
          </a:prstGeom>
          <a:noFill/>
          <a:ln>
            <a:noFill/>
          </a:ln>
        </p:spPr>
        <p:txBody>
          <a:bodyPr spcFirstLastPara="1" wrap="square" lIns="142534" tIns="71248" rIns="142534" bIns="71248" anchor="t" anchorCtr="0">
            <a:spAutoFit/>
          </a:bodyPr>
          <a:lstStyle/>
          <a:p>
            <a:pPr algn="ctr"/>
            <a:r>
              <a:rPr lang="ru-RU" sz="3600" b="1" dirty="0">
                <a:solidFill>
                  <a:schemeClr val="dk1"/>
                </a:solidFill>
                <a:latin typeface="Proxima Nova"/>
                <a:ea typeface="Proxima Nova"/>
                <a:cs typeface="Proxima Nova"/>
                <a:sym typeface="Proxima Nova"/>
              </a:rPr>
              <a:t>3. ОБРАЗОВАТЕЛЬНЫЕ РЕСУРСЫ И ДИДАКТИЧЕСКИЕ </a:t>
            </a:r>
          </a:p>
          <a:p>
            <a:pPr algn="ctr"/>
            <a:r>
              <a:rPr lang="ru-RU" sz="3600" b="1" dirty="0">
                <a:solidFill>
                  <a:schemeClr val="dk1"/>
                </a:solidFill>
                <a:latin typeface="Proxima Nova"/>
                <a:ea typeface="Proxima Nova"/>
                <a:cs typeface="Proxima Nova"/>
                <a:sym typeface="Proxima Nova"/>
              </a:rPr>
              <a:t>РАЗДАТОЧНЫЕ МАТЕРИАЛЫ</a:t>
            </a:r>
          </a:p>
        </p:txBody>
      </p:sp>
      <p:pic>
        <p:nvPicPr>
          <p:cNvPr id="2" name="Рисунок 1"/>
          <p:cNvPicPr>
            <a:picLocks noChangeAspect="1"/>
          </p:cNvPicPr>
          <p:nvPr/>
        </p:nvPicPr>
        <p:blipFill>
          <a:blip r:embed="rId4"/>
          <a:stretch>
            <a:fillRect/>
          </a:stretch>
        </p:blipFill>
        <p:spPr>
          <a:xfrm>
            <a:off x="13450970" y="2503758"/>
            <a:ext cx="4954095" cy="2843606"/>
          </a:xfrm>
          <a:prstGeom prst="rect">
            <a:avLst/>
          </a:prstGeom>
        </p:spPr>
      </p:pic>
      <p:sp>
        <p:nvSpPr>
          <p:cNvPr id="13" name="Скругленный прямоугольник 12"/>
          <p:cNvSpPr/>
          <p:nvPr/>
        </p:nvSpPr>
        <p:spPr>
          <a:xfrm>
            <a:off x="15920060" y="3925561"/>
            <a:ext cx="2509069" cy="133292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577516" y="2406315"/>
            <a:ext cx="12416589" cy="4666662"/>
          </a:xfrm>
          <a:prstGeom prst="rect">
            <a:avLst/>
          </a:prstGeom>
          <a:noFill/>
        </p:spPr>
        <p:txBody>
          <a:bodyPr wrap="square" rtlCol="0">
            <a:spAutoFit/>
          </a:bodyPr>
          <a:lstStyle/>
          <a:p>
            <a:pPr marL="457200" indent="-457200" algn="just">
              <a:buAutoNum type="arabicPeriod"/>
            </a:pPr>
            <a:r>
              <a:rPr lang="ru-RU" dirty="0" smtClean="0"/>
              <a:t>Заемщик получил кредит на сумму 10000 рублей под 15% годовых (простые проценты). Через 73 дня кредит был полностью погашен. Рассчитайте, какую сумму заемщик отдал банку? (Считайте, что в году 365 дней)</a:t>
            </a:r>
          </a:p>
          <a:p>
            <a:pPr marL="457200" indent="-457200" algn="just">
              <a:buFont typeface="Arial"/>
              <a:buAutoNum type="arabicPeriod"/>
            </a:pPr>
            <a:r>
              <a:rPr lang="ru-RU" dirty="0" smtClean="0"/>
              <a:t>С какой сложной процентной ставкой необходимо вложить деньги в банк, если через 2 года вкладчик хочет получить 121 000 рублей при первоначальном взносе 100 000 рублей?</a:t>
            </a:r>
          </a:p>
          <a:p>
            <a:pPr marL="457200" indent="-457200" algn="just">
              <a:buFont typeface="Arial"/>
              <a:buAutoNum type="arabicPeriod"/>
            </a:pPr>
            <a:r>
              <a:rPr lang="ru-RU" dirty="0" smtClean="0"/>
              <a:t>31 декабря 2014 года Олег взял в банке некоторую сумму в кредит под некоторый процент годовых. Схема выплаты кредита следующая — 31 декабря каждого следующего года банк начисляет проценты на оставшуюся сумму долга (то есть увеличивает долг на ), затем Олег переводит очередной транш. Если он будет платить каждый год по 328 050 рублей, то выплатит долг за 4 года. Если по 587 250 рублей, то за 2 года. Найдите а.</a:t>
            </a:r>
            <a:endParaRPr lang="ru-RU" dirty="0"/>
          </a:p>
        </p:txBody>
      </p:sp>
      <p:sp>
        <p:nvSpPr>
          <p:cNvPr id="10" name="TextBox 9"/>
          <p:cNvSpPr txBox="1"/>
          <p:nvPr/>
        </p:nvSpPr>
        <p:spPr>
          <a:xfrm>
            <a:off x="577515" y="7116791"/>
            <a:ext cx="17373600" cy="3141886"/>
          </a:xfrm>
          <a:prstGeom prst="rect">
            <a:avLst/>
          </a:prstGeom>
          <a:noFill/>
        </p:spPr>
        <p:txBody>
          <a:bodyPr wrap="square" rtlCol="0">
            <a:spAutoFit/>
          </a:bodyPr>
          <a:lstStyle/>
          <a:p>
            <a:pPr algn="just"/>
            <a:r>
              <a:rPr lang="ru-RU" dirty="0" smtClean="0"/>
              <a:t>4. В июле планируется взять кредит в банке на сумму 18 млн. рублей на некоторый срок (целое число лет). Условия его возврата таковы:</a:t>
            </a:r>
          </a:p>
          <a:p>
            <a:pPr algn="just"/>
            <a:r>
              <a:rPr lang="ru-RU" dirty="0" smtClean="0"/>
              <a:t>— каждый январь долг возрастает на 10% по сравнению с концом предыдущего года;</a:t>
            </a:r>
          </a:p>
          <a:p>
            <a:pPr algn="just"/>
            <a:r>
              <a:rPr lang="ru-RU" dirty="0" smtClean="0"/>
              <a:t>— с февраля по июнь каждого года необходимо выплатить часть долга;</a:t>
            </a:r>
          </a:p>
          <a:p>
            <a:pPr algn="just"/>
            <a:r>
              <a:rPr lang="ru-RU" dirty="0" smtClean="0"/>
              <a:t>— в июле каждого года </a:t>
            </a:r>
            <a:r>
              <a:rPr lang="ru-RU" b="1" dirty="0" smtClean="0"/>
              <a:t>долг должен быть на одну и ту же сумму меньше</a:t>
            </a:r>
            <a:r>
              <a:rPr lang="ru-RU" dirty="0" smtClean="0"/>
              <a:t> долга на июль предыдущего года.</a:t>
            </a:r>
          </a:p>
          <a:p>
            <a:pPr algn="just"/>
            <a:r>
              <a:rPr lang="ru-RU" dirty="0" smtClean="0"/>
              <a:t>На сколько лет был взят кредит, если общая сумма выплат после полного погашения кредита составила 27 млн. рублей?</a:t>
            </a:r>
          </a:p>
          <a:p>
            <a:pPr algn="just"/>
            <a:endParaRPr lang="ru-RU" dirty="0"/>
          </a:p>
        </p:txBody>
      </p:sp>
    </p:spTree>
    <p:extLst>
      <p:ext uri="{BB962C8B-B14F-4D97-AF65-F5344CB8AC3E}">
        <p14:creationId xmlns:p14="http://schemas.microsoft.com/office/powerpoint/2010/main" xmlns="" val="7712890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xmlns="" id="{2E8EB4B9-E2F7-9B75-A462-2BF3D8BC3CEF}"/>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11</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6" name="Google Shape;106;p3"/>
          <p:cNvSpPr txBox="1"/>
          <p:nvPr/>
        </p:nvSpPr>
        <p:spPr>
          <a:xfrm>
            <a:off x="0" y="930799"/>
            <a:ext cx="18972213" cy="1251883"/>
          </a:xfrm>
          <a:prstGeom prst="rect">
            <a:avLst/>
          </a:prstGeom>
          <a:noFill/>
          <a:ln>
            <a:noFill/>
          </a:ln>
        </p:spPr>
        <p:txBody>
          <a:bodyPr spcFirstLastPara="1" wrap="square" lIns="142534" tIns="71248" rIns="142534" bIns="71248" anchor="t" anchorCtr="0">
            <a:spAutoFit/>
          </a:bodyPr>
          <a:lstStyle/>
          <a:p>
            <a:pPr algn="ctr"/>
            <a:r>
              <a:rPr lang="ru-RU" sz="3600" b="1" dirty="0">
                <a:solidFill>
                  <a:schemeClr val="dk1"/>
                </a:solidFill>
                <a:latin typeface="Proxima Nova"/>
                <a:ea typeface="Proxima Nova"/>
                <a:cs typeface="Proxima Nova"/>
                <a:sym typeface="Proxima Nova"/>
              </a:rPr>
              <a:t>3. ОБРАЗОВАТЕЛЬНЫЕ РЕСУРСЫ И ДИДАКТИЧЕСКИЕ </a:t>
            </a:r>
          </a:p>
          <a:p>
            <a:pPr algn="ctr"/>
            <a:r>
              <a:rPr lang="ru-RU" sz="3600" b="1" dirty="0">
                <a:solidFill>
                  <a:schemeClr val="dk1"/>
                </a:solidFill>
                <a:latin typeface="Proxima Nova"/>
                <a:ea typeface="Proxima Nova"/>
                <a:cs typeface="Proxima Nova"/>
                <a:sym typeface="Proxima Nova"/>
              </a:rPr>
              <a:t>РАЗДАТОЧНЫЕ МАТЕРИАЛЫ</a:t>
            </a:r>
          </a:p>
        </p:txBody>
      </p:sp>
      <p:pic>
        <p:nvPicPr>
          <p:cNvPr id="2" name="Рисунок 1"/>
          <p:cNvPicPr>
            <a:picLocks noChangeAspect="1"/>
          </p:cNvPicPr>
          <p:nvPr/>
        </p:nvPicPr>
        <p:blipFill>
          <a:blip r:embed="rId4"/>
          <a:stretch>
            <a:fillRect/>
          </a:stretch>
        </p:blipFill>
        <p:spPr>
          <a:xfrm>
            <a:off x="383647" y="1669689"/>
            <a:ext cx="4616165" cy="2649637"/>
          </a:xfrm>
          <a:prstGeom prst="rect">
            <a:avLst/>
          </a:prstGeom>
        </p:spPr>
      </p:pic>
      <p:sp>
        <p:nvSpPr>
          <p:cNvPr id="12" name="Скругленный прямоугольник 11"/>
          <p:cNvSpPr/>
          <p:nvPr/>
        </p:nvSpPr>
        <p:spPr>
          <a:xfrm>
            <a:off x="2594652" y="2944837"/>
            <a:ext cx="2509069" cy="133292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22" name="Picture 2"/>
          <p:cNvPicPr>
            <a:picLocks noChangeAspect="1" noChangeArrowheads="1"/>
          </p:cNvPicPr>
          <p:nvPr/>
        </p:nvPicPr>
        <p:blipFill>
          <a:blip r:embed="rId5"/>
          <a:srcRect l="24871" t="22127" r="19561" b="11328"/>
          <a:stretch>
            <a:fillRect/>
          </a:stretch>
        </p:blipFill>
        <p:spPr bwMode="auto">
          <a:xfrm>
            <a:off x="9975273" y="3865419"/>
            <a:ext cx="8666018" cy="6486221"/>
          </a:xfrm>
          <a:prstGeom prst="rect">
            <a:avLst/>
          </a:prstGeom>
          <a:noFill/>
          <a:ln w="9525">
            <a:noFill/>
            <a:miter lim="800000"/>
            <a:headEnd/>
            <a:tailEnd/>
          </a:ln>
          <a:effectLst/>
        </p:spPr>
      </p:pic>
      <p:pic>
        <p:nvPicPr>
          <p:cNvPr id="5124" name="Picture 4"/>
          <p:cNvPicPr>
            <a:picLocks noChangeAspect="1" noChangeArrowheads="1"/>
          </p:cNvPicPr>
          <p:nvPr/>
        </p:nvPicPr>
        <p:blipFill>
          <a:blip r:embed="rId6"/>
          <a:srcRect l="26064" t="41490" r="21265" b="40691"/>
          <a:stretch>
            <a:fillRect/>
          </a:stretch>
        </p:blipFill>
        <p:spPr bwMode="auto">
          <a:xfrm>
            <a:off x="10099965" y="2119741"/>
            <a:ext cx="8354291" cy="1766459"/>
          </a:xfrm>
          <a:prstGeom prst="rect">
            <a:avLst/>
          </a:prstGeom>
          <a:noFill/>
          <a:ln w="9525">
            <a:noFill/>
            <a:miter lim="800000"/>
            <a:headEnd/>
            <a:tailEnd/>
          </a:ln>
          <a:effectLst/>
        </p:spPr>
      </p:pic>
      <p:pic>
        <p:nvPicPr>
          <p:cNvPr id="5125" name="Picture 5"/>
          <p:cNvPicPr>
            <a:picLocks noChangeAspect="1" noChangeArrowheads="1"/>
          </p:cNvPicPr>
          <p:nvPr/>
        </p:nvPicPr>
        <p:blipFill>
          <a:blip r:embed="rId7"/>
          <a:srcRect l="28451" t="24854" r="24333" b="20328"/>
          <a:stretch>
            <a:fillRect/>
          </a:stretch>
        </p:blipFill>
        <p:spPr bwMode="auto">
          <a:xfrm>
            <a:off x="1919472" y="4437781"/>
            <a:ext cx="8118146" cy="5890783"/>
          </a:xfrm>
          <a:prstGeom prst="rect">
            <a:avLst/>
          </a:prstGeom>
          <a:noFill/>
          <a:ln w="9525">
            <a:noFill/>
            <a:miter lim="800000"/>
            <a:headEnd/>
            <a:tailEnd/>
          </a:ln>
          <a:effectLst/>
        </p:spPr>
      </p:pic>
      <p:sp>
        <p:nvSpPr>
          <p:cNvPr id="17" name="TextBox 16"/>
          <p:cNvSpPr txBox="1"/>
          <p:nvPr/>
        </p:nvSpPr>
        <p:spPr>
          <a:xfrm>
            <a:off x="5777346" y="3595254"/>
            <a:ext cx="3906981" cy="473528"/>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b="1" dirty="0" smtClean="0"/>
              <a:t>Проектное задание</a:t>
            </a:r>
            <a:endParaRPr lang="ru-RU" b="1" dirty="0"/>
          </a:p>
        </p:txBody>
      </p:sp>
    </p:spTree>
    <p:extLst>
      <p:ext uri="{BB962C8B-B14F-4D97-AF65-F5344CB8AC3E}">
        <p14:creationId xmlns:p14="http://schemas.microsoft.com/office/powerpoint/2010/main" xmlns="" val="17030883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xmlns="" id="{2E8EB4B9-E2F7-9B75-A462-2BF3D8BC3CEF}"/>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12</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6" name="Google Shape;106;p3"/>
          <p:cNvSpPr txBox="1"/>
          <p:nvPr/>
        </p:nvSpPr>
        <p:spPr>
          <a:xfrm>
            <a:off x="0" y="930799"/>
            <a:ext cx="18972213" cy="1251883"/>
          </a:xfrm>
          <a:prstGeom prst="rect">
            <a:avLst/>
          </a:prstGeom>
          <a:noFill/>
          <a:ln>
            <a:noFill/>
          </a:ln>
        </p:spPr>
        <p:txBody>
          <a:bodyPr spcFirstLastPara="1" wrap="square" lIns="142534" tIns="71248" rIns="142534" bIns="71248" anchor="t" anchorCtr="0">
            <a:spAutoFit/>
          </a:bodyPr>
          <a:lstStyle/>
          <a:p>
            <a:pPr algn="ctr"/>
            <a:r>
              <a:rPr lang="ru-RU" sz="3600" b="1" dirty="0">
                <a:solidFill>
                  <a:schemeClr val="dk1"/>
                </a:solidFill>
                <a:latin typeface="Proxima Nova"/>
                <a:ea typeface="Proxima Nova"/>
                <a:cs typeface="Proxima Nova"/>
                <a:sym typeface="Proxima Nova"/>
              </a:rPr>
              <a:t>3. ОБРАЗОВАТЕЛЬНЫЕ РЕСУРСЫ И ДИДАКТИЧЕСКИЕ </a:t>
            </a:r>
          </a:p>
          <a:p>
            <a:pPr algn="ctr"/>
            <a:r>
              <a:rPr lang="ru-RU" sz="3600" b="1" dirty="0">
                <a:solidFill>
                  <a:schemeClr val="dk1"/>
                </a:solidFill>
                <a:latin typeface="Proxima Nova"/>
                <a:ea typeface="Proxima Nova"/>
                <a:cs typeface="Proxima Nova"/>
                <a:sym typeface="Proxima Nova"/>
              </a:rPr>
              <a:t>РАЗДАТОЧНЫЕ МАТЕРИАЛЫ</a:t>
            </a:r>
          </a:p>
        </p:txBody>
      </p:sp>
      <p:pic>
        <p:nvPicPr>
          <p:cNvPr id="2" name="Рисунок 1"/>
          <p:cNvPicPr>
            <a:picLocks noChangeAspect="1"/>
          </p:cNvPicPr>
          <p:nvPr/>
        </p:nvPicPr>
        <p:blipFill>
          <a:blip r:embed="rId4"/>
          <a:stretch>
            <a:fillRect/>
          </a:stretch>
        </p:blipFill>
        <p:spPr>
          <a:xfrm>
            <a:off x="383647" y="1669689"/>
            <a:ext cx="4616165" cy="2649637"/>
          </a:xfrm>
          <a:prstGeom prst="rect">
            <a:avLst/>
          </a:prstGeom>
        </p:spPr>
      </p:pic>
      <p:sp>
        <p:nvSpPr>
          <p:cNvPr id="12" name="Скругленный прямоугольник 11"/>
          <p:cNvSpPr/>
          <p:nvPr/>
        </p:nvSpPr>
        <p:spPr>
          <a:xfrm>
            <a:off x="2594652" y="2944837"/>
            <a:ext cx="2509069" cy="133292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TextBox 16"/>
          <p:cNvSpPr txBox="1"/>
          <p:nvPr/>
        </p:nvSpPr>
        <p:spPr>
          <a:xfrm>
            <a:off x="12115800" y="2182092"/>
            <a:ext cx="3906981" cy="473528"/>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b="1" dirty="0" smtClean="0"/>
              <a:t>Практическая работа</a:t>
            </a:r>
            <a:endParaRPr lang="ru-RU" b="1" dirty="0"/>
          </a:p>
        </p:txBody>
      </p:sp>
      <p:pic>
        <p:nvPicPr>
          <p:cNvPr id="67586" name="Picture 2"/>
          <p:cNvPicPr>
            <a:picLocks noChangeAspect="1" noChangeArrowheads="1"/>
          </p:cNvPicPr>
          <p:nvPr/>
        </p:nvPicPr>
        <p:blipFill>
          <a:blip r:embed="rId5">
            <a:lum bright="-10000" contrast="40000"/>
          </a:blip>
          <a:srcRect l="30666" t="26146" r="26038" b="8600"/>
          <a:stretch>
            <a:fillRect/>
          </a:stretch>
        </p:blipFill>
        <p:spPr bwMode="auto">
          <a:xfrm>
            <a:off x="9871364" y="2743200"/>
            <a:ext cx="8084127" cy="7615147"/>
          </a:xfrm>
          <a:prstGeom prst="rect">
            <a:avLst/>
          </a:prstGeom>
          <a:noFill/>
          <a:ln w="9525">
            <a:noFill/>
            <a:miter lim="800000"/>
            <a:headEnd/>
            <a:tailEnd/>
          </a:ln>
          <a:effectLst/>
        </p:spPr>
      </p:pic>
      <p:pic>
        <p:nvPicPr>
          <p:cNvPr id="13" name="Picture 2"/>
          <p:cNvPicPr>
            <a:picLocks noChangeAspect="1" noChangeArrowheads="1"/>
          </p:cNvPicPr>
          <p:nvPr/>
        </p:nvPicPr>
        <p:blipFill>
          <a:blip r:embed="rId6">
            <a:lum bright="-40000" contrast="40000"/>
          </a:blip>
          <a:srcRect l="6632" t="4945" r="39845" b="5328"/>
          <a:stretch>
            <a:fillRect/>
          </a:stretch>
        </p:blipFill>
        <p:spPr bwMode="auto">
          <a:xfrm>
            <a:off x="4052455" y="4788953"/>
            <a:ext cx="5029199" cy="5269447"/>
          </a:xfrm>
          <a:prstGeom prst="rect">
            <a:avLst/>
          </a:prstGeom>
          <a:noFill/>
          <a:ln w="9525">
            <a:noFill/>
            <a:miter lim="800000"/>
            <a:headEnd/>
            <a:tailEnd/>
          </a:ln>
          <a:effectLst/>
        </p:spPr>
      </p:pic>
    </p:spTree>
    <p:extLst>
      <p:ext uri="{BB962C8B-B14F-4D97-AF65-F5344CB8AC3E}">
        <p14:creationId xmlns:p14="http://schemas.microsoft.com/office/powerpoint/2010/main" xmlns="" val="17030883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xmlns="" id="{2E8EB4B9-E2F7-9B75-A462-2BF3D8BC3CEF}"/>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13</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6" name="Google Shape;106;p3"/>
          <p:cNvSpPr txBox="1"/>
          <p:nvPr/>
        </p:nvSpPr>
        <p:spPr>
          <a:xfrm>
            <a:off x="0" y="930799"/>
            <a:ext cx="18972213" cy="1251883"/>
          </a:xfrm>
          <a:prstGeom prst="rect">
            <a:avLst/>
          </a:prstGeom>
          <a:noFill/>
          <a:ln>
            <a:noFill/>
          </a:ln>
        </p:spPr>
        <p:txBody>
          <a:bodyPr spcFirstLastPara="1" wrap="square" lIns="142534" tIns="71248" rIns="142534" bIns="71248" anchor="t" anchorCtr="0">
            <a:spAutoFit/>
          </a:bodyPr>
          <a:lstStyle/>
          <a:p>
            <a:pPr algn="ctr"/>
            <a:r>
              <a:rPr lang="ru-RU" sz="3600" b="1" dirty="0">
                <a:solidFill>
                  <a:schemeClr val="dk1"/>
                </a:solidFill>
                <a:latin typeface="Proxima Nova"/>
                <a:ea typeface="Proxima Nova"/>
                <a:cs typeface="Proxima Nova"/>
                <a:sym typeface="Proxima Nova"/>
              </a:rPr>
              <a:t>3. ОБРАЗОВАТЕЛЬНЫЕ РЕСУРСЫ И ДИДАКТИЧЕСКИЕ </a:t>
            </a:r>
          </a:p>
          <a:p>
            <a:pPr algn="ctr"/>
            <a:r>
              <a:rPr lang="ru-RU" sz="3600" b="1" dirty="0">
                <a:solidFill>
                  <a:schemeClr val="dk1"/>
                </a:solidFill>
                <a:latin typeface="Proxima Nova"/>
                <a:ea typeface="Proxima Nova"/>
                <a:cs typeface="Proxima Nova"/>
                <a:sym typeface="Proxima Nova"/>
              </a:rPr>
              <a:t>РАЗДАТОЧНЫЕ МАТЕРИАЛЫ</a:t>
            </a:r>
          </a:p>
        </p:txBody>
      </p:sp>
      <p:pic>
        <p:nvPicPr>
          <p:cNvPr id="2" name="Рисунок 1"/>
          <p:cNvPicPr>
            <a:picLocks noChangeAspect="1"/>
          </p:cNvPicPr>
          <p:nvPr/>
        </p:nvPicPr>
        <p:blipFill>
          <a:blip r:embed="rId4"/>
          <a:stretch>
            <a:fillRect/>
          </a:stretch>
        </p:blipFill>
        <p:spPr>
          <a:xfrm>
            <a:off x="383647" y="1669689"/>
            <a:ext cx="4616165" cy="2649637"/>
          </a:xfrm>
          <a:prstGeom prst="rect">
            <a:avLst/>
          </a:prstGeom>
        </p:spPr>
      </p:pic>
      <p:sp>
        <p:nvSpPr>
          <p:cNvPr id="12" name="Скругленный прямоугольник 11"/>
          <p:cNvSpPr/>
          <p:nvPr/>
        </p:nvSpPr>
        <p:spPr>
          <a:xfrm>
            <a:off x="2594652" y="2944837"/>
            <a:ext cx="2509069" cy="133292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TextBox 16"/>
          <p:cNvSpPr txBox="1"/>
          <p:nvPr/>
        </p:nvSpPr>
        <p:spPr>
          <a:xfrm>
            <a:off x="3699162" y="4551220"/>
            <a:ext cx="3906981" cy="85472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b="1" dirty="0" smtClean="0"/>
              <a:t>Математическая эстафета</a:t>
            </a:r>
            <a:endParaRPr lang="ru-RU" b="1" dirty="0"/>
          </a:p>
        </p:txBody>
      </p:sp>
      <p:pic>
        <p:nvPicPr>
          <p:cNvPr id="68610" name="Picture 2"/>
          <p:cNvPicPr>
            <a:picLocks noChangeAspect="1" noChangeArrowheads="1"/>
          </p:cNvPicPr>
          <p:nvPr/>
        </p:nvPicPr>
        <p:blipFill>
          <a:blip r:embed="rId5">
            <a:lum bright="-20000" contrast="40000"/>
          </a:blip>
          <a:srcRect l="31007" t="21581" r="26038" b="44355"/>
          <a:stretch>
            <a:fillRect/>
          </a:stretch>
        </p:blipFill>
        <p:spPr bwMode="auto">
          <a:xfrm>
            <a:off x="602673" y="5641831"/>
            <a:ext cx="8617361" cy="4271096"/>
          </a:xfrm>
          <a:prstGeom prst="rect">
            <a:avLst/>
          </a:prstGeom>
          <a:noFill/>
          <a:ln w="9525">
            <a:noFill/>
            <a:miter lim="800000"/>
            <a:headEnd/>
            <a:tailEnd/>
          </a:ln>
          <a:effectLst/>
        </p:spPr>
      </p:pic>
      <p:pic>
        <p:nvPicPr>
          <p:cNvPr id="68612" name="Picture 4"/>
          <p:cNvPicPr>
            <a:picLocks noChangeAspect="1" noChangeArrowheads="1"/>
          </p:cNvPicPr>
          <p:nvPr/>
        </p:nvPicPr>
        <p:blipFill>
          <a:blip r:embed="rId6">
            <a:lum bright="-10000" contrast="40000"/>
          </a:blip>
          <a:srcRect l="31007" t="45036" r="25868" b="26055"/>
          <a:stretch>
            <a:fillRect/>
          </a:stretch>
        </p:blipFill>
        <p:spPr bwMode="auto">
          <a:xfrm>
            <a:off x="9497291" y="2241727"/>
            <a:ext cx="8686800" cy="3639528"/>
          </a:xfrm>
          <a:prstGeom prst="rect">
            <a:avLst/>
          </a:prstGeom>
          <a:noFill/>
          <a:ln w="9525">
            <a:noFill/>
            <a:miter lim="800000"/>
            <a:headEnd/>
            <a:tailEnd/>
          </a:ln>
          <a:effectLst/>
        </p:spPr>
      </p:pic>
      <p:pic>
        <p:nvPicPr>
          <p:cNvPr id="1027" name="Picture 3"/>
          <p:cNvPicPr>
            <a:picLocks noChangeAspect="1" noChangeArrowheads="1"/>
          </p:cNvPicPr>
          <p:nvPr/>
        </p:nvPicPr>
        <p:blipFill>
          <a:blip r:embed="rId7"/>
          <a:srcRect l="26279" t="29117" r="21418" b="44672"/>
          <a:stretch>
            <a:fillRect/>
          </a:stretch>
        </p:blipFill>
        <p:spPr bwMode="auto">
          <a:xfrm>
            <a:off x="9356799" y="6063916"/>
            <a:ext cx="9296207" cy="2911642"/>
          </a:xfrm>
          <a:prstGeom prst="rect">
            <a:avLst/>
          </a:prstGeom>
          <a:noFill/>
          <a:ln w="9525">
            <a:noFill/>
            <a:miter lim="800000"/>
            <a:headEnd/>
            <a:tailEnd/>
          </a:ln>
          <a:effectLst/>
        </p:spPr>
      </p:pic>
    </p:spTree>
    <p:extLst>
      <p:ext uri="{BB962C8B-B14F-4D97-AF65-F5344CB8AC3E}">
        <p14:creationId xmlns:p14="http://schemas.microsoft.com/office/powerpoint/2010/main" xmlns="" val="17030883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xmlns="" id="{8D66AEE9-D226-E983-CA33-49228A2F4690}"/>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14</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6" name="Google Shape;106;p3"/>
          <p:cNvSpPr txBox="1"/>
          <p:nvPr/>
        </p:nvSpPr>
        <p:spPr>
          <a:xfrm>
            <a:off x="0" y="995195"/>
            <a:ext cx="18972213" cy="1251883"/>
          </a:xfrm>
          <a:prstGeom prst="rect">
            <a:avLst/>
          </a:prstGeom>
          <a:noFill/>
          <a:ln>
            <a:noFill/>
          </a:ln>
        </p:spPr>
        <p:txBody>
          <a:bodyPr spcFirstLastPara="1" wrap="square" lIns="142534" tIns="71248" rIns="142534" bIns="71248" anchor="t" anchorCtr="0">
            <a:spAutoFit/>
          </a:bodyPr>
          <a:lstStyle/>
          <a:p>
            <a:pPr algn="ctr"/>
            <a:r>
              <a:rPr lang="ru-RU" sz="3600" b="1" dirty="0">
                <a:solidFill>
                  <a:schemeClr val="dk1"/>
                </a:solidFill>
                <a:latin typeface="Proxima Nova"/>
                <a:ea typeface="Proxima Nova"/>
                <a:cs typeface="Proxima Nova"/>
                <a:sym typeface="Proxima Nova"/>
              </a:rPr>
              <a:t>3. ОБРАЗОВАТЕЛЬНЫЕ РЕСУРСЫ И ДИДАКТИЧЕСКИЕ </a:t>
            </a:r>
          </a:p>
          <a:p>
            <a:pPr algn="ctr"/>
            <a:r>
              <a:rPr lang="ru-RU" sz="3600" b="1" dirty="0">
                <a:solidFill>
                  <a:schemeClr val="dk1"/>
                </a:solidFill>
                <a:latin typeface="Proxima Nova"/>
                <a:ea typeface="Proxima Nova"/>
                <a:cs typeface="Proxima Nova"/>
                <a:sym typeface="Proxima Nova"/>
              </a:rPr>
              <a:t>РАЗДАТОЧНЫЕ МАТЕРИАЛЫ</a:t>
            </a:r>
          </a:p>
        </p:txBody>
      </p:sp>
      <p:pic>
        <p:nvPicPr>
          <p:cNvPr id="2" name="Рисунок 1"/>
          <p:cNvPicPr>
            <a:picLocks noChangeAspect="1"/>
          </p:cNvPicPr>
          <p:nvPr/>
        </p:nvPicPr>
        <p:blipFill>
          <a:blip r:embed="rId4"/>
          <a:stretch>
            <a:fillRect/>
          </a:stretch>
        </p:blipFill>
        <p:spPr>
          <a:xfrm>
            <a:off x="353291" y="1808114"/>
            <a:ext cx="4954095" cy="2843606"/>
          </a:xfrm>
          <a:prstGeom prst="rect">
            <a:avLst/>
          </a:prstGeom>
        </p:spPr>
      </p:pic>
      <p:sp>
        <p:nvSpPr>
          <p:cNvPr id="13" name="Скругленный прямоугольник 12"/>
          <p:cNvSpPr/>
          <p:nvPr/>
        </p:nvSpPr>
        <p:spPr>
          <a:xfrm>
            <a:off x="2793606" y="3209135"/>
            <a:ext cx="2509069" cy="133292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TextBox 13"/>
          <p:cNvSpPr txBox="1"/>
          <p:nvPr/>
        </p:nvSpPr>
        <p:spPr>
          <a:xfrm>
            <a:off x="290945" y="4751725"/>
            <a:ext cx="9414163" cy="5940088"/>
          </a:xfrm>
          <a:prstGeom prst="rect">
            <a:avLst/>
          </a:prstGeom>
          <a:noFill/>
        </p:spPr>
        <p:txBody>
          <a:bodyPr wrap="square" rtlCol="0">
            <a:spAutoFit/>
          </a:bodyPr>
          <a:lstStyle/>
          <a:p>
            <a:pPr algn="just"/>
            <a:r>
              <a:rPr lang="ru-RU" sz="1900" b="1" dirty="0" smtClean="0"/>
              <a:t>1.</a:t>
            </a:r>
            <a:r>
              <a:rPr lang="ru-RU" sz="1900" dirty="0" smtClean="0"/>
              <a:t> Каждая команда получает список задач, которые можно решать в произвольном порядке.</a:t>
            </a:r>
          </a:p>
          <a:p>
            <a:pPr algn="just"/>
            <a:r>
              <a:rPr lang="ru-RU" sz="1900" b="1" dirty="0" smtClean="0"/>
              <a:t>2.</a:t>
            </a:r>
            <a:r>
              <a:rPr lang="ru-RU" sz="1900" dirty="0" smtClean="0"/>
              <a:t> Изначально на «счету» каждой команды по 10 </a:t>
            </a:r>
            <a:r>
              <a:rPr lang="ru-RU" sz="1900" dirty="0" err="1" smtClean="0"/>
              <a:t>фингриков</a:t>
            </a:r>
            <a:r>
              <a:rPr lang="ru-RU" sz="1900" dirty="0" smtClean="0"/>
              <a:t>.</a:t>
            </a:r>
            <a:br>
              <a:rPr lang="ru-RU" sz="1900" dirty="0" smtClean="0"/>
            </a:br>
            <a:r>
              <a:rPr lang="ru-RU" sz="1900" b="1" dirty="0" smtClean="0"/>
              <a:t>3.</a:t>
            </a:r>
            <a:r>
              <a:rPr lang="ru-RU" sz="1900" dirty="0" smtClean="0"/>
              <a:t> Команда, считающая, что она решила задачу, пишет на листочке название команды, номер задачи и ответ на неё. После этого капитан команды поднимает руку, и команда сдает ответ.</a:t>
            </a:r>
          </a:p>
          <a:p>
            <a:pPr algn="just"/>
            <a:r>
              <a:rPr lang="ru-RU" sz="1900" b="1" dirty="0" smtClean="0"/>
              <a:t>4.</a:t>
            </a:r>
            <a:r>
              <a:rPr lang="ru-RU" sz="1900" dirty="0" smtClean="0"/>
              <a:t> Первоначальная цена каждой задачи – 3 </a:t>
            </a:r>
            <a:r>
              <a:rPr lang="ru-RU" sz="1900" dirty="0" err="1" smtClean="0"/>
              <a:t>фингрика</a:t>
            </a:r>
            <a:r>
              <a:rPr lang="ru-RU" sz="1900" dirty="0" smtClean="0"/>
              <a:t>. Если команда дала неверный ответ, из её капитала вычитается 1 </a:t>
            </a:r>
            <a:r>
              <a:rPr lang="ru-RU" sz="1900" dirty="0" err="1" smtClean="0"/>
              <a:t>фингрик</a:t>
            </a:r>
            <a:r>
              <a:rPr lang="ru-RU" sz="1900" dirty="0" smtClean="0"/>
              <a:t>, а текущая цена соответствующей задачи увеличивается на 1 </a:t>
            </a:r>
            <a:r>
              <a:rPr lang="ru-RU" sz="1900" dirty="0" err="1" smtClean="0"/>
              <a:t>фингрик</a:t>
            </a:r>
            <a:r>
              <a:rPr lang="ru-RU" sz="1900" dirty="0" smtClean="0"/>
              <a:t>. Команда, которая первой верно решила задачу, увеличивает свой капитал на цену задачи, а приём ответов по этой задаче прекращается.</a:t>
            </a:r>
          </a:p>
          <a:p>
            <a:pPr algn="just"/>
            <a:r>
              <a:rPr lang="ru-RU" sz="1900" b="1" dirty="0" smtClean="0"/>
              <a:t>5.</a:t>
            </a:r>
            <a:r>
              <a:rPr lang="ru-RU" sz="1900" dirty="0" smtClean="0"/>
              <a:t> Текущие цены задач и количество </a:t>
            </a:r>
            <a:r>
              <a:rPr lang="ru-RU" sz="1900" dirty="0" err="1" smtClean="0"/>
              <a:t>фингриков</a:t>
            </a:r>
            <a:r>
              <a:rPr lang="ru-RU" sz="1900" dirty="0" smtClean="0"/>
              <a:t> на счетах команд отмечаются на доске. Решённые задачи вычёркиваются, о снятии каждой задачи ведущий объявляет вслух.</a:t>
            </a:r>
          </a:p>
          <a:p>
            <a:pPr algn="just"/>
            <a:r>
              <a:rPr lang="ru-RU" sz="1900" b="1" dirty="0" smtClean="0"/>
              <a:t>6.</a:t>
            </a:r>
            <a:r>
              <a:rPr lang="ru-RU" sz="1900" dirty="0" smtClean="0"/>
              <a:t> Драка заканчивается, если решены все задачи или истекло время (полтора часа).</a:t>
            </a:r>
          </a:p>
          <a:p>
            <a:pPr algn="just"/>
            <a:r>
              <a:rPr lang="ru-RU" sz="1900" b="1" dirty="0" smtClean="0"/>
              <a:t>7.</a:t>
            </a:r>
            <a:r>
              <a:rPr lang="ru-RU" sz="1900" dirty="0" smtClean="0"/>
              <a:t> Победителем считается команда, у которой к концу драки на счету больше всего </a:t>
            </a:r>
            <a:r>
              <a:rPr lang="ru-RU" sz="1900" dirty="0" err="1" smtClean="0"/>
              <a:t>фингриков</a:t>
            </a:r>
            <a:r>
              <a:rPr lang="ru-RU" sz="1900" dirty="0" smtClean="0"/>
              <a:t>. При равном числе </a:t>
            </a:r>
            <a:r>
              <a:rPr lang="ru-RU" sz="1900" dirty="0" err="1" smtClean="0"/>
              <a:t>фингриков</a:t>
            </a:r>
            <a:r>
              <a:rPr lang="ru-RU" sz="1900" dirty="0" smtClean="0"/>
              <a:t> у нескольких команд выше считается та, которая дала больше верных ответов.</a:t>
            </a:r>
          </a:p>
          <a:p>
            <a:pPr algn="just"/>
            <a:endParaRPr lang="ru-RU" sz="1900" dirty="0"/>
          </a:p>
        </p:txBody>
      </p:sp>
      <p:sp>
        <p:nvSpPr>
          <p:cNvPr id="15" name="TextBox 14"/>
          <p:cNvSpPr txBox="1"/>
          <p:nvPr/>
        </p:nvSpPr>
        <p:spPr>
          <a:xfrm>
            <a:off x="5548744" y="3241965"/>
            <a:ext cx="3906981" cy="473528"/>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b="1" dirty="0" smtClean="0"/>
              <a:t>Финансовая драка</a:t>
            </a:r>
            <a:endParaRPr lang="ru-RU" b="1" dirty="0"/>
          </a:p>
        </p:txBody>
      </p:sp>
      <p:pic>
        <p:nvPicPr>
          <p:cNvPr id="38914" name="Picture 2"/>
          <p:cNvPicPr>
            <a:picLocks noChangeAspect="1" noChangeArrowheads="1"/>
          </p:cNvPicPr>
          <p:nvPr/>
        </p:nvPicPr>
        <p:blipFill>
          <a:blip r:embed="rId5">
            <a:lum bright="-20000" contrast="40000"/>
          </a:blip>
          <a:srcRect l="31519" t="22672" r="27402" b="15866"/>
          <a:stretch>
            <a:fillRect/>
          </a:stretch>
        </p:blipFill>
        <p:spPr bwMode="auto">
          <a:xfrm>
            <a:off x="10328564" y="2265218"/>
            <a:ext cx="8334056" cy="7793182"/>
          </a:xfrm>
          <a:prstGeom prst="rect">
            <a:avLst/>
          </a:prstGeom>
          <a:noFill/>
          <a:ln w="9525">
            <a:noFill/>
            <a:miter lim="800000"/>
            <a:headEnd/>
            <a:tailEnd/>
          </a:ln>
          <a:effectLst/>
        </p:spPr>
      </p:pic>
    </p:spTree>
    <p:extLst>
      <p:ext uri="{BB962C8B-B14F-4D97-AF65-F5344CB8AC3E}">
        <p14:creationId xmlns:p14="http://schemas.microsoft.com/office/powerpoint/2010/main" xmlns="" val="7712890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xmlns="" id="{E9BC4629-E3CF-73C7-7887-878A7314B893}"/>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15</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6" name="Google Shape;106;p3"/>
          <p:cNvSpPr txBox="1"/>
          <p:nvPr/>
        </p:nvSpPr>
        <p:spPr>
          <a:xfrm>
            <a:off x="326424" y="1240041"/>
            <a:ext cx="18645789" cy="1251883"/>
          </a:xfrm>
          <a:prstGeom prst="rect">
            <a:avLst/>
          </a:prstGeom>
          <a:noFill/>
          <a:ln>
            <a:noFill/>
          </a:ln>
        </p:spPr>
        <p:txBody>
          <a:bodyPr spcFirstLastPara="1" wrap="square" lIns="142534" tIns="71248" rIns="142534" bIns="71248" anchor="t" anchorCtr="0">
            <a:spAutoFit/>
          </a:bodyPr>
          <a:lstStyle/>
          <a:p>
            <a:pPr lvl="0" algn="ctr"/>
            <a:r>
              <a:rPr lang="ru-RU" sz="3600" b="1" dirty="0">
                <a:solidFill>
                  <a:schemeClr val="dk1"/>
                </a:solidFill>
                <a:latin typeface="+mn-lt"/>
                <a:ea typeface="Proxima Nova"/>
                <a:cs typeface="Proxima Nova"/>
                <a:sym typeface="Proxima Nova"/>
              </a:rPr>
              <a:t>4. МЕТОДИЧЕСКИЙ ИНСТРУМЕНТАРИЙ </a:t>
            </a:r>
          </a:p>
          <a:p>
            <a:pPr lvl="0" algn="ctr"/>
            <a:r>
              <a:rPr lang="ru-RU" sz="3600" b="1" dirty="0">
                <a:solidFill>
                  <a:schemeClr val="dk1"/>
                </a:solidFill>
                <a:latin typeface="+mn-lt"/>
                <a:ea typeface="Proxima Nova"/>
                <a:cs typeface="Proxima Nova"/>
                <a:sym typeface="Proxima Nova"/>
              </a:rPr>
              <a:t>(образовательные технологии; методы обучения; педагогические приемы)</a:t>
            </a:r>
          </a:p>
        </p:txBody>
      </p:sp>
      <p:sp>
        <p:nvSpPr>
          <p:cNvPr id="8" name="Google Shape;108;p3">
            <a:extLst>
              <a:ext uri="{FF2B5EF4-FFF2-40B4-BE49-F238E27FC236}">
                <a16:creationId xmlns:a16="http://schemas.microsoft.com/office/drawing/2014/main" xmlns="" id="{60D87503-D930-4D73-978E-1A61EA558777}"/>
              </a:ext>
            </a:extLst>
          </p:cNvPr>
          <p:cNvSpPr txBox="1"/>
          <p:nvPr/>
        </p:nvSpPr>
        <p:spPr>
          <a:xfrm>
            <a:off x="1588423" y="3643574"/>
            <a:ext cx="6244970" cy="1005662"/>
          </a:xfrm>
          <a:prstGeom prst="rect">
            <a:avLst/>
          </a:prstGeom>
          <a:solidFill>
            <a:srgbClr val="009657"/>
          </a:solidFill>
          <a:ln>
            <a:noFill/>
          </a:ln>
        </p:spPr>
        <p:txBody>
          <a:bodyPr spcFirstLastPara="1" wrap="square" lIns="142534" tIns="71248" rIns="142534" bIns="71248" anchor="t" anchorCtr="0">
            <a:spAutoFit/>
          </a:bodyPr>
          <a:lstStyle/>
          <a:p>
            <a:pPr algn="ctr">
              <a:buSzPts val="1400"/>
            </a:pPr>
            <a:r>
              <a:rPr lang="ru-RU" sz="2800" b="1" cap="all" dirty="0">
                <a:solidFill>
                  <a:schemeClr val="bg1"/>
                </a:solidFill>
                <a:latin typeface="+mn-lt"/>
                <a:ea typeface="Tahoma"/>
                <a:cs typeface="Tahoma"/>
                <a:sym typeface="Tahoma"/>
              </a:rPr>
              <a:t>Мотивационно-целевой компонент: </a:t>
            </a:r>
            <a:endParaRPr sz="2800" b="1" cap="all" dirty="0">
              <a:solidFill>
                <a:schemeClr val="bg1"/>
              </a:solidFill>
              <a:latin typeface="+mn-lt"/>
              <a:ea typeface="Tahoma"/>
              <a:cs typeface="Tahoma"/>
              <a:sym typeface="Tahoma"/>
            </a:endParaRPr>
          </a:p>
        </p:txBody>
      </p:sp>
      <p:sp>
        <p:nvSpPr>
          <p:cNvPr id="9" name="Google Shape;108;p3">
            <a:extLst>
              <a:ext uri="{FF2B5EF4-FFF2-40B4-BE49-F238E27FC236}">
                <a16:creationId xmlns:a16="http://schemas.microsoft.com/office/drawing/2014/main" xmlns="" id="{60D87503-D930-4D73-978E-1A61EA558777}"/>
              </a:ext>
            </a:extLst>
          </p:cNvPr>
          <p:cNvSpPr txBox="1"/>
          <p:nvPr/>
        </p:nvSpPr>
        <p:spPr>
          <a:xfrm>
            <a:off x="1588423" y="5745454"/>
            <a:ext cx="6244970" cy="1005662"/>
          </a:xfrm>
          <a:prstGeom prst="rect">
            <a:avLst/>
          </a:prstGeom>
          <a:solidFill>
            <a:srgbClr val="009657"/>
          </a:solidFill>
          <a:ln>
            <a:noFill/>
          </a:ln>
        </p:spPr>
        <p:txBody>
          <a:bodyPr spcFirstLastPara="1" wrap="square" lIns="142534" tIns="71248" rIns="142534" bIns="71248" anchor="t" anchorCtr="0">
            <a:spAutoFit/>
          </a:bodyPr>
          <a:lstStyle/>
          <a:p>
            <a:pPr algn="ctr">
              <a:buSzPts val="1400"/>
            </a:pPr>
            <a:r>
              <a:rPr lang="ru-RU" sz="2800" b="1" cap="all" dirty="0">
                <a:solidFill>
                  <a:schemeClr val="bg1"/>
                </a:solidFill>
                <a:latin typeface="+mn-lt"/>
                <a:ea typeface="Tahoma"/>
                <a:cs typeface="Tahoma"/>
                <a:sym typeface="Tahoma"/>
              </a:rPr>
              <a:t>Операционно-действенный компонент: </a:t>
            </a:r>
            <a:endParaRPr sz="2800" b="1" cap="all" dirty="0">
              <a:solidFill>
                <a:schemeClr val="bg1"/>
              </a:solidFill>
              <a:latin typeface="+mn-lt"/>
              <a:ea typeface="Tahoma"/>
              <a:cs typeface="Tahoma"/>
              <a:sym typeface="Tahoma"/>
            </a:endParaRPr>
          </a:p>
        </p:txBody>
      </p:sp>
      <p:sp>
        <p:nvSpPr>
          <p:cNvPr id="11" name="Google Shape;108;p3">
            <a:extLst>
              <a:ext uri="{FF2B5EF4-FFF2-40B4-BE49-F238E27FC236}">
                <a16:creationId xmlns:a16="http://schemas.microsoft.com/office/drawing/2014/main" xmlns="" id="{60D87503-D930-4D73-978E-1A61EA558777}"/>
              </a:ext>
            </a:extLst>
          </p:cNvPr>
          <p:cNvSpPr txBox="1"/>
          <p:nvPr/>
        </p:nvSpPr>
        <p:spPr>
          <a:xfrm>
            <a:off x="1636549" y="7648831"/>
            <a:ext cx="6244970" cy="1005662"/>
          </a:xfrm>
          <a:prstGeom prst="rect">
            <a:avLst/>
          </a:prstGeom>
          <a:solidFill>
            <a:srgbClr val="009657"/>
          </a:solidFill>
          <a:ln>
            <a:noFill/>
          </a:ln>
        </p:spPr>
        <p:txBody>
          <a:bodyPr spcFirstLastPara="1" wrap="square" lIns="142534" tIns="71248" rIns="142534" bIns="71248" anchor="t" anchorCtr="0">
            <a:spAutoFit/>
          </a:bodyPr>
          <a:lstStyle/>
          <a:p>
            <a:pPr algn="ctr">
              <a:buSzPts val="1400"/>
            </a:pPr>
            <a:r>
              <a:rPr lang="ru-RU" sz="2800" b="1" cap="all" dirty="0">
                <a:solidFill>
                  <a:schemeClr val="bg1"/>
                </a:solidFill>
                <a:latin typeface="+mn-lt"/>
                <a:ea typeface="Tahoma"/>
                <a:cs typeface="Tahoma"/>
                <a:sym typeface="Tahoma"/>
              </a:rPr>
              <a:t>Рефлексивно-оценочный компонент: </a:t>
            </a:r>
            <a:endParaRPr sz="2800" b="1" cap="all" dirty="0">
              <a:solidFill>
                <a:schemeClr val="bg1"/>
              </a:solidFill>
              <a:latin typeface="+mn-lt"/>
              <a:ea typeface="Tahoma"/>
              <a:cs typeface="Tahoma"/>
              <a:sym typeface="Tahoma"/>
            </a:endParaRPr>
          </a:p>
        </p:txBody>
      </p:sp>
      <p:sp>
        <p:nvSpPr>
          <p:cNvPr id="2" name="Прямоугольник 1"/>
          <p:cNvSpPr/>
          <p:nvPr/>
        </p:nvSpPr>
        <p:spPr>
          <a:xfrm>
            <a:off x="8803807" y="3212617"/>
            <a:ext cx="9434251" cy="1986441"/>
          </a:xfrm>
          <a:prstGeom prst="rect">
            <a:avLst/>
          </a:prstGeom>
          <a:ln>
            <a:solidFill>
              <a:srgbClr val="00B050"/>
            </a:solidFill>
          </a:ln>
        </p:spPr>
        <p:txBody>
          <a:bodyPr wrap="square">
            <a:spAutoFit/>
          </a:bodyPr>
          <a:lstStyle/>
          <a:p>
            <a:pPr marL="342265" indent="-342900" algn="just">
              <a:buFontTx/>
              <a:buChar char="-"/>
            </a:pPr>
            <a:r>
              <a:rPr lang="ru-RU" sz="2400" dirty="0" err="1">
                <a:latin typeface="+mn-lt"/>
                <a:ea typeface="Times New Roman" panose="02020603050405020304" pitchFamily="18" charset="0"/>
              </a:rPr>
              <a:t>видео-контент</a:t>
            </a:r>
            <a:r>
              <a:rPr lang="ru-RU" sz="2400" dirty="0">
                <a:latin typeface="+mn-lt"/>
                <a:ea typeface="Times New Roman" panose="02020603050405020304" pitchFamily="18" charset="0"/>
              </a:rPr>
              <a:t> </a:t>
            </a:r>
            <a:r>
              <a:rPr lang="ru-RU" sz="2400" dirty="0" smtClean="0"/>
              <a:t>(«</a:t>
            </a:r>
            <a:r>
              <a:rPr lang="ru-RU" sz="2400" b="1" dirty="0" smtClean="0"/>
              <a:t>Что такое кредит</a:t>
            </a:r>
            <a:r>
              <a:rPr lang="ru-RU" sz="2400" dirty="0" smtClean="0"/>
              <a:t>?», Персональный навигатор по финансам – Портал МОИФИНАНСЫ.РФ); «</a:t>
            </a:r>
            <a:r>
              <a:rPr lang="ru-RU" sz="2400" b="1" dirty="0" smtClean="0"/>
              <a:t>Микрофинансовые организации: как не попасть в долговую яму</a:t>
            </a:r>
            <a:r>
              <a:rPr lang="ru-RU" sz="2400" dirty="0" smtClean="0"/>
              <a:t>», портал </a:t>
            </a:r>
            <a:r>
              <a:rPr lang="ru-RU" sz="2400" dirty="0" err="1" smtClean="0"/>
              <a:t>Вашифинансы.рф</a:t>
            </a:r>
            <a:r>
              <a:rPr lang="ru-RU" sz="2400" dirty="0" smtClean="0"/>
              <a:t>);</a:t>
            </a:r>
            <a:endParaRPr lang="ru-RU" sz="2400" dirty="0">
              <a:latin typeface="+mn-lt"/>
              <a:ea typeface="Times New Roman" panose="02020603050405020304" pitchFamily="18" charset="0"/>
            </a:endParaRPr>
          </a:p>
          <a:p>
            <a:pPr marL="342265" indent="-342900" algn="just">
              <a:buFontTx/>
              <a:buChar char="-"/>
            </a:pPr>
            <a:r>
              <a:rPr lang="ru-RU" sz="2400" dirty="0">
                <a:latin typeface="+mn-lt"/>
                <a:ea typeface="Times New Roman" panose="02020603050405020304" pitchFamily="18" charset="0"/>
              </a:rPr>
              <a:t>дискуссия по результатам просмотра</a:t>
            </a:r>
          </a:p>
        </p:txBody>
      </p:sp>
      <p:sp>
        <p:nvSpPr>
          <p:cNvPr id="3" name="Стрелка вправо 2"/>
          <p:cNvSpPr/>
          <p:nvPr/>
        </p:nvSpPr>
        <p:spPr>
          <a:xfrm>
            <a:off x="7783919" y="3940799"/>
            <a:ext cx="1043951" cy="4259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8803806" y="5710683"/>
            <a:ext cx="9434251" cy="1569660"/>
          </a:xfrm>
          <a:prstGeom prst="rect">
            <a:avLst/>
          </a:prstGeom>
          <a:ln>
            <a:solidFill>
              <a:srgbClr val="00B050"/>
            </a:solidFill>
          </a:ln>
        </p:spPr>
        <p:txBody>
          <a:bodyPr wrap="square">
            <a:spAutoFit/>
          </a:bodyPr>
          <a:lstStyle/>
          <a:p>
            <a:pPr marL="342265" indent="-342900" algn="just">
              <a:buFontTx/>
              <a:buChar char="-"/>
            </a:pPr>
            <a:r>
              <a:rPr lang="ru-RU" sz="2400" dirty="0" smtClean="0">
                <a:latin typeface="+mn-lt"/>
                <a:ea typeface="Times New Roman" panose="02020603050405020304" pitchFamily="18" charset="0"/>
              </a:rPr>
              <a:t>Кредитный калькулятор </a:t>
            </a:r>
            <a:r>
              <a:rPr lang="ru-RU" sz="2400" dirty="0" smtClean="0">
                <a:latin typeface="+mn-lt"/>
                <a:ea typeface="Times New Roman" panose="02020603050405020304" pitchFamily="18" charset="0"/>
                <a:hlinkClick r:id="rId4"/>
              </a:rPr>
              <a:t>https://calculator-credit.ru/</a:t>
            </a:r>
            <a:endParaRPr lang="ru-RU" sz="2400" dirty="0" smtClean="0">
              <a:latin typeface="+mn-lt"/>
              <a:ea typeface="Times New Roman" panose="02020603050405020304" pitchFamily="18" charset="0"/>
            </a:endParaRPr>
          </a:p>
          <a:p>
            <a:pPr marL="342265" indent="-342900" algn="just">
              <a:buFontTx/>
              <a:buChar char="-"/>
            </a:pPr>
            <a:r>
              <a:rPr lang="ru-RU" sz="2400" dirty="0" smtClean="0">
                <a:latin typeface="+mn-lt"/>
                <a:ea typeface="Times New Roman" panose="02020603050405020304" pitchFamily="18" charset="0"/>
              </a:rPr>
              <a:t>Проектное задание «Рекламная листовка»</a:t>
            </a:r>
          </a:p>
          <a:p>
            <a:pPr marL="342265" indent="-342900" algn="just">
              <a:buFontTx/>
              <a:buChar char="-"/>
            </a:pPr>
            <a:r>
              <a:rPr lang="ru-RU" sz="2400" dirty="0" smtClean="0">
                <a:latin typeface="+mn-lt"/>
                <a:ea typeface="Times New Roman" panose="02020603050405020304" pitchFamily="18" charset="0"/>
              </a:rPr>
              <a:t>Командное соревнование «Математическая эстафета»</a:t>
            </a:r>
          </a:p>
          <a:p>
            <a:pPr marL="342265" indent="-342900" algn="just">
              <a:buFontTx/>
              <a:buChar char="-"/>
            </a:pPr>
            <a:r>
              <a:rPr lang="ru-RU" sz="2400" dirty="0" smtClean="0">
                <a:latin typeface="+mn-lt"/>
                <a:ea typeface="Times New Roman" panose="02020603050405020304" pitchFamily="18" charset="0"/>
              </a:rPr>
              <a:t>Командное соревнование «Финансовая драка»</a:t>
            </a:r>
          </a:p>
        </p:txBody>
      </p:sp>
      <p:sp>
        <p:nvSpPr>
          <p:cNvPr id="13" name="Стрелка вправо 12"/>
          <p:cNvSpPr/>
          <p:nvPr/>
        </p:nvSpPr>
        <p:spPr>
          <a:xfrm>
            <a:off x="7793468" y="6088201"/>
            <a:ext cx="1043951" cy="4259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8837420" y="7886351"/>
            <a:ext cx="9434251" cy="830997"/>
          </a:xfrm>
          <a:prstGeom prst="rect">
            <a:avLst/>
          </a:prstGeom>
          <a:ln>
            <a:solidFill>
              <a:srgbClr val="00B050"/>
            </a:solidFill>
          </a:ln>
        </p:spPr>
        <p:txBody>
          <a:bodyPr wrap="square">
            <a:spAutoFit/>
          </a:bodyPr>
          <a:lstStyle/>
          <a:p>
            <a:pPr marL="342265" indent="-342900">
              <a:buFontTx/>
              <a:buChar char="-"/>
            </a:pPr>
            <a:r>
              <a:rPr lang="ru-RU" sz="2400" dirty="0" smtClean="0"/>
              <a:t>заполнение рефлексивных листов</a:t>
            </a:r>
          </a:p>
          <a:p>
            <a:pPr marL="342265" indent="-342900"/>
            <a:endParaRPr lang="ru-RU" sz="2400" dirty="0">
              <a:latin typeface="+mn-lt"/>
              <a:ea typeface="Times New Roman" panose="02020603050405020304" pitchFamily="18" charset="0"/>
            </a:endParaRPr>
          </a:p>
        </p:txBody>
      </p:sp>
      <p:sp>
        <p:nvSpPr>
          <p:cNvPr id="15" name="Стрелка вправо 14"/>
          <p:cNvSpPr/>
          <p:nvPr/>
        </p:nvSpPr>
        <p:spPr>
          <a:xfrm>
            <a:off x="7793468" y="8069267"/>
            <a:ext cx="1043951" cy="4259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4059917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E363A36E-4CE2-35AD-70C3-FB14DD02F50E}"/>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16</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6" name="Google Shape;106;p3"/>
          <p:cNvSpPr txBox="1"/>
          <p:nvPr/>
        </p:nvSpPr>
        <p:spPr>
          <a:xfrm>
            <a:off x="326424" y="1001899"/>
            <a:ext cx="17889387" cy="1805881"/>
          </a:xfrm>
          <a:prstGeom prst="rect">
            <a:avLst/>
          </a:prstGeom>
          <a:noFill/>
          <a:ln>
            <a:noFill/>
          </a:ln>
        </p:spPr>
        <p:txBody>
          <a:bodyPr spcFirstLastPara="1" wrap="square" lIns="142534" tIns="71248" rIns="142534" bIns="71248" anchor="t" anchorCtr="0">
            <a:spAutoFit/>
          </a:bodyPr>
          <a:lstStyle/>
          <a:p>
            <a:pPr lvl="0" algn="ctr"/>
            <a:r>
              <a:rPr lang="ru-RU" sz="3600" b="1" dirty="0">
                <a:solidFill>
                  <a:schemeClr val="dk1"/>
                </a:solidFill>
                <a:latin typeface="+mn-lt"/>
                <a:ea typeface="Proxima Nova"/>
                <a:cs typeface="Proxima Nova"/>
                <a:sym typeface="Proxima Nova"/>
              </a:rPr>
              <a:t>5. ИНТЕГРАЦИЯ С ДРУГИМИ ВИДАМИ ФУНКЦИОНАЛЬНОЙ ГРАМОТНОСТИ (интегративные задания) </a:t>
            </a:r>
          </a:p>
          <a:p>
            <a:pPr lvl="0" algn="ctr"/>
            <a:endParaRPr lang="ru-RU" sz="3600" b="1" dirty="0">
              <a:solidFill>
                <a:schemeClr val="dk1"/>
              </a:solidFill>
              <a:latin typeface="Proxima Nova"/>
              <a:ea typeface="Proxima Nova"/>
              <a:cs typeface="Proxima Nova"/>
              <a:sym typeface="Proxima Nova"/>
            </a:endParaRPr>
          </a:p>
        </p:txBody>
      </p:sp>
      <p:sp>
        <p:nvSpPr>
          <p:cNvPr id="7" name="Прямоугольник 6">
            <a:extLst>
              <a:ext uri="{FF2B5EF4-FFF2-40B4-BE49-F238E27FC236}">
                <a16:creationId xmlns:a16="http://schemas.microsoft.com/office/drawing/2014/main" xmlns="" id="{2CEA3A12-BEC0-4CD7-8D15-551BCEC05D1D}"/>
              </a:ext>
            </a:extLst>
          </p:cNvPr>
          <p:cNvSpPr/>
          <p:nvPr/>
        </p:nvSpPr>
        <p:spPr>
          <a:xfrm>
            <a:off x="5252035" y="2670923"/>
            <a:ext cx="8472557" cy="525294"/>
          </a:xfrm>
          <a:prstGeom prst="rect">
            <a:avLst/>
          </a:prstGeom>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t>ФИНАНСОВАЯ ГРАМОТНОСТЬ </a:t>
            </a:r>
          </a:p>
        </p:txBody>
      </p:sp>
      <p:sp>
        <p:nvSpPr>
          <p:cNvPr id="8" name="Прямоугольник 7">
            <a:extLst>
              <a:ext uri="{FF2B5EF4-FFF2-40B4-BE49-F238E27FC236}">
                <a16:creationId xmlns:a16="http://schemas.microsoft.com/office/drawing/2014/main" xmlns="" id="{0100D91F-846D-47AD-845A-488DB705BF0A}"/>
              </a:ext>
            </a:extLst>
          </p:cNvPr>
          <p:cNvSpPr/>
          <p:nvPr/>
        </p:nvSpPr>
        <p:spPr>
          <a:xfrm>
            <a:off x="1277487" y="7109801"/>
            <a:ext cx="4325774" cy="505839"/>
          </a:xfrm>
          <a:prstGeom prst="rect">
            <a:avLst/>
          </a:prstGeom>
          <a:ln>
            <a:solidFill>
              <a:srgbClr val="FC9228"/>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ru-RU" dirty="0"/>
              <a:t>ЧИТАТЕЛЬСКАЯ </a:t>
            </a:r>
          </a:p>
        </p:txBody>
      </p:sp>
      <p:sp>
        <p:nvSpPr>
          <p:cNvPr id="9" name="Прямоугольник 8">
            <a:extLst>
              <a:ext uri="{FF2B5EF4-FFF2-40B4-BE49-F238E27FC236}">
                <a16:creationId xmlns:a16="http://schemas.microsoft.com/office/drawing/2014/main" xmlns="" id="{9D81AEFD-BC83-49D2-9742-E774FDA61350}"/>
              </a:ext>
            </a:extLst>
          </p:cNvPr>
          <p:cNvSpPr/>
          <p:nvPr/>
        </p:nvSpPr>
        <p:spPr>
          <a:xfrm>
            <a:off x="1277487" y="5689368"/>
            <a:ext cx="4325774" cy="606377"/>
          </a:xfrm>
          <a:prstGeom prst="rect">
            <a:avLst/>
          </a:prstGeom>
          <a:ln>
            <a:solidFill>
              <a:srgbClr val="FF9933"/>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ru-RU" dirty="0"/>
              <a:t>МАТЕМАТИЧЕСКАЯ </a:t>
            </a:r>
          </a:p>
        </p:txBody>
      </p:sp>
      <p:sp>
        <p:nvSpPr>
          <p:cNvPr id="11" name="Прямоугольник 10">
            <a:extLst>
              <a:ext uri="{FF2B5EF4-FFF2-40B4-BE49-F238E27FC236}">
                <a16:creationId xmlns:a16="http://schemas.microsoft.com/office/drawing/2014/main" xmlns="" id="{CE88DDCF-42C5-46C6-BD44-0EAF8E6EF2F0}"/>
              </a:ext>
            </a:extLst>
          </p:cNvPr>
          <p:cNvSpPr/>
          <p:nvPr/>
        </p:nvSpPr>
        <p:spPr>
          <a:xfrm>
            <a:off x="10660649" y="5735659"/>
            <a:ext cx="7053256" cy="606379"/>
          </a:xfrm>
          <a:prstGeom prst="rect">
            <a:avLst/>
          </a:prstGeom>
          <a:ln>
            <a:solidFill>
              <a:srgbClr val="EE0077"/>
            </a:solidFill>
          </a:ln>
        </p:spPr>
        <p:style>
          <a:lnRef idx="2">
            <a:schemeClr val="accent5"/>
          </a:lnRef>
          <a:fillRef idx="1">
            <a:schemeClr val="lt1"/>
          </a:fillRef>
          <a:effectRef idx="0">
            <a:schemeClr val="accent5"/>
          </a:effectRef>
          <a:fontRef idx="minor">
            <a:schemeClr val="dk1"/>
          </a:fontRef>
        </p:style>
        <p:txBody>
          <a:bodyPr rtlCol="0" anchor="ctr"/>
          <a:lstStyle/>
          <a:p>
            <a:pPr algn="just"/>
            <a:r>
              <a:rPr lang="ru-RU" dirty="0"/>
              <a:t>ЕСТЕСТВЕННО-НАУЧНАЯ ГРАМОТНОСТЬ </a:t>
            </a:r>
          </a:p>
        </p:txBody>
      </p:sp>
      <p:sp>
        <p:nvSpPr>
          <p:cNvPr id="12" name="Прямоугольник 11">
            <a:extLst>
              <a:ext uri="{FF2B5EF4-FFF2-40B4-BE49-F238E27FC236}">
                <a16:creationId xmlns:a16="http://schemas.microsoft.com/office/drawing/2014/main" xmlns="" id="{DF384FCF-BD29-4A32-AC59-E094EBA09FD9}"/>
              </a:ext>
            </a:extLst>
          </p:cNvPr>
          <p:cNvSpPr/>
          <p:nvPr/>
        </p:nvSpPr>
        <p:spPr>
          <a:xfrm>
            <a:off x="10761272" y="8929980"/>
            <a:ext cx="7053256" cy="606378"/>
          </a:xfrm>
          <a:prstGeom prst="rect">
            <a:avLst/>
          </a:prstGeom>
          <a:ln>
            <a:solidFill>
              <a:srgbClr val="EE0077"/>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ru-RU" dirty="0"/>
              <a:t>ГЛОБАЛЬНЫЕ КОМПЕТЕНЦИИ</a:t>
            </a:r>
          </a:p>
        </p:txBody>
      </p:sp>
      <p:sp>
        <p:nvSpPr>
          <p:cNvPr id="14" name="Знак ''плюс'' 1">
            <a:extLst>
              <a:ext uri="{FF2B5EF4-FFF2-40B4-BE49-F238E27FC236}">
                <a16:creationId xmlns:a16="http://schemas.microsoft.com/office/drawing/2014/main" xmlns="" id="{77C2454D-588D-4A55-9804-2F67DDD82865}"/>
              </a:ext>
            </a:extLst>
          </p:cNvPr>
          <p:cNvSpPr/>
          <p:nvPr/>
        </p:nvSpPr>
        <p:spPr>
          <a:xfrm>
            <a:off x="8876819" y="3436847"/>
            <a:ext cx="1222985" cy="1047322"/>
          </a:xfrm>
          <a:prstGeom prst="mathPlus">
            <a:avLst/>
          </a:prstGeom>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p:cNvSpPr txBox="1"/>
          <p:nvPr/>
        </p:nvSpPr>
        <p:spPr>
          <a:xfrm>
            <a:off x="616020" y="4213493"/>
            <a:ext cx="7843754" cy="1077218"/>
          </a:xfrm>
          <a:prstGeom prst="rect">
            <a:avLst/>
          </a:prstGeom>
          <a:solidFill>
            <a:srgbClr val="FF9933"/>
          </a:solidFill>
          <a:ln>
            <a:solidFill>
              <a:srgbClr val="FFC000"/>
            </a:solidFill>
          </a:ln>
        </p:spPr>
        <p:txBody>
          <a:bodyPr wrap="square" rtlCol="0">
            <a:spAutoFit/>
          </a:bodyPr>
          <a:lstStyle/>
          <a:p>
            <a:pPr algn="ctr"/>
            <a:r>
              <a:rPr lang="ru-RU" sz="3200" b="1" dirty="0">
                <a:solidFill>
                  <a:schemeClr val="lt1"/>
                </a:solidFill>
                <a:latin typeface="+mn-lt"/>
                <a:ea typeface="+mn-ea"/>
                <a:cs typeface="+mn-cs"/>
              </a:rPr>
              <a:t>Инструментальные направления функциональной грамотности</a:t>
            </a:r>
          </a:p>
        </p:txBody>
      </p:sp>
      <p:sp>
        <p:nvSpPr>
          <p:cNvPr id="22" name="TextBox 21"/>
          <p:cNvSpPr txBox="1"/>
          <p:nvPr/>
        </p:nvSpPr>
        <p:spPr>
          <a:xfrm>
            <a:off x="10099804" y="4197921"/>
            <a:ext cx="7843754" cy="1077218"/>
          </a:xfrm>
          <a:prstGeom prst="rect">
            <a:avLst/>
          </a:prstGeom>
          <a:solidFill>
            <a:srgbClr val="EE0077"/>
          </a:solidFill>
          <a:ln>
            <a:solidFill>
              <a:srgbClr val="EE0077"/>
            </a:solidFill>
          </a:ln>
        </p:spPr>
        <p:txBody>
          <a:bodyPr wrap="square" rtlCol="0">
            <a:spAutoFit/>
          </a:bodyPr>
          <a:lstStyle/>
          <a:p>
            <a:pPr algn="ctr"/>
            <a:r>
              <a:rPr lang="ru-RU" sz="3200" b="1" dirty="0">
                <a:solidFill>
                  <a:schemeClr val="lt1"/>
                </a:solidFill>
                <a:latin typeface="+mn-lt"/>
                <a:ea typeface="+mn-ea"/>
                <a:cs typeface="+mn-cs"/>
              </a:rPr>
              <a:t>Тематические направления функциональной грамотности</a:t>
            </a:r>
          </a:p>
        </p:txBody>
      </p:sp>
      <p:sp>
        <p:nvSpPr>
          <p:cNvPr id="23" name="Прямоугольник 22">
            <a:extLst>
              <a:ext uri="{FF2B5EF4-FFF2-40B4-BE49-F238E27FC236}">
                <a16:creationId xmlns:a16="http://schemas.microsoft.com/office/drawing/2014/main" xmlns="" id="{9D81AEFD-BC83-49D2-9742-E774FDA61350}"/>
              </a:ext>
            </a:extLst>
          </p:cNvPr>
          <p:cNvSpPr/>
          <p:nvPr/>
        </p:nvSpPr>
        <p:spPr>
          <a:xfrm>
            <a:off x="1277488" y="8477828"/>
            <a:ext cx="4325773" cy="606377"/>
          </a:xfrm>
          <a:prstGeom prst="rect">
            <a:avLst/>
          </a:prstGeom>
          <a:ln>
            <a:solidFill>
              <a:srgbClr val="FC9228"/>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ru-RU" dirty="0"/>
              <a:t>ЦИФРОВАЯ </a:t>
            </a:r>
          </a:p>
        </p:txBody>
      </p:sp>
      <p:cxnSp>
        <p:nvCxnSpPr>
          <p:cNvPr id="24" name="Прямая соединительная линия 23"/>
          <p:cNvCxnSpPr/>
          <p:nvPr/>
        </p:nvCxnSpPr>
        <p:spPr>
          <a:xfrm rot="5400000">
            <a:off x="-1121094" y="7045939"/>
            <a:ext cx="3556040" cy="14441"/>
          </a:xfrm>
          <a:prstGeom prst="line">
            <a:avLst/>
          </a:prstGeom>
          <a:ln w="38100">
            <a:solidFill>
              <a:srgbClr val="FC9228"/>
            </a:solidFill>
          </a:ln>
        </p:spPr>
        <p:style>
          <a:lnRef idx="1">
            <a:schemeClr val="accent1"/>
          </a:lnRef>
          <a:fillRef idx="0">
            <a:schemeClr val="accent1"/>
          </a:fillRef>
          <a:effectRef idx="0">
            <a:schemeClr val="accent1"/>
          </a:effectRef>
          <a:fontRef idx="minor">
            <a:schemeClr val="tx1"/>
          </a:fontRef>
        </p:style>
      </p:cxnSp>
      <p:cxnSp>
        <p:nvCxnSpPr>
          <p:cNvPr id="26" name="Прямая со стрелкой 25"/>
          <p:cNvCxnSpPr/>
          <p:nvPr/>
        </p:nvCxnSpPr>
        <p:spPr>
          <a:xfrm>
            <a:off x="712272" y="5992557"/>
            <a:ext cx="589278" cy="0"/>
          </a:xfrm>
          <a:prstGeom prst="straightConnector1">
            <a:avLst/>
          </a:prstGeom>
          <a:ln w="38100">
            <a:solidFill>
              <a:srgbClr val="FF9933"/>
            </a:solidFill>
            <a:tailEnd type="triangle"/>
          </a:ln>
        </p:spPr>
        <p:style>
          <a:lnRef idx="1">
            <a:schemeClr val="accent1"/>
          </a:lnRef>
          <a:fillRef idx="0">
            <a:schemeClr val="accent1"/>
          </a:fillRef>
          <a:effectRef idx="0">
            <a:schemeClr val="accent1"/>
          </a:effectRef>
          <a:fontRef idx="minor">
            <a:schemeClr val="tx1"/>
          </a:fontRef>
        </p:style>
      </p:cxnSp>
      <p:cxnSp>
        <p:nvCxnSpPr>
          <p:cNvPr id="31" name="Прямая со стрелкой 30"/>
          <p:cNvCxnSpPr/>
          <p:nvPr/>
        </p:nvCxnSpPr>
        <p:spPr>
          <a:xfrm>
            <a:off x="664145" y="8804738"/>
            <a:ext cx="589278" cy="0"/>
          </a:xfrm>
          <a:prstGeom prst="straightConnector1">
            <a:avLst/>
          </a:prstGeom>
          <a:ln w="38100">
            <a:solidFill>
              <a:srgbClr val="FF9933"/>
            </a:solidFill>
            <a:tailEnd type="triangle"/>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a:off x="688209" y="7388558"/>
            <a:ext cx="589278" cy="0"/>
          </a:xfrm>
          <a:prstGeom prst="straightConnector1">
            <a:avLst/>
          </a:prstGeom>
          <a:ln w="38100">
            <a:solidFill>
              <a:srgbClr val="FF9933"/>
            </a:solidFill>
            <a:tailEnd type="triangle"/>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rot="16200000" flipH="1">
            <a:off x="8120608" y="7254334"/>
            <a:ext cx="3989181" cy="30787"/>
          </a:xfrm>
          <a:prstGeom prst="line">
            <a:avLst/>
          </a:prstGeom>
          <a:ln w="38100">
            <a:solidFill>
              <a:srgbClr val="EE0077"/>
            </a:solidFill>
          </a:ln>
        </p:spPr>
        <p:style>
          <a:lnRef idx="1">
            <a:schemeClr val="accent1"/>
          </a:lnRef>
          <a:fillRef idx="0">
            <a:schemeClr val="accent1"/>
          </a:fillRef>
          <a:effectRef idx="0">
            <a:schemeClr val="accent1"/>
          </a:effectRef>
          <a:fontRef idx="minor">
            <a:schemeClr val="tx1"/>
          </a:fontRef>
        </p:style>
      </p:cxnSp>
      <p:cxnSp>
        <p:nvCxnSpPr>
          <p:cNvPr id="35" name="Прямая со стрелкой 34"/>
          <p:cNvCxnSpPr/>
          <p:nvPr/>
        </p:nvCxnSpPr>
        <p:spPr>
          <a:xfrm>
            <a:off x="10099804" y="5992556"/>
            <a:ext cx="589278" cy="0"/>
          </a:xfrm>
          <a:prstGeom prst="straightConnector1">
            <a:avLst/>
          </a:prstGeom>
          <a:ln w="38100">
            <a:solidFill>
              <a:srgbClr val="EE0077"/>
            </a:solidFill>
            <a:tailEnd type="triangle"/>
          </a:ln>
        </p:spPr>
        <p:style>
          <a:lnRef idx="1">
            <a:schemeClr val="accent1"/>
          </a:lnRef>
          <a:fillRef idx="0">
            <a:schemeClr val="accent1"/>
          </a:fillRef>
          <a:effectRef idx="0">
            <a:schemeClr val="accent1"/>
          </a:effectRef>
          <a:fontRef idx="minor">
            <a:schemeClr val="tx1"/>
          </a:fontRef>
        </p:style>
      </p:cxnSp>
      <p:cxnSp>
        <p:nvCxnSpPr>
          <p:cNvPr id="36" name="Прямая со стрелкой 35"/>
          <p:cNvCxnSpPr/>
          <p:nvPr/>
        </p:nvCxnSpPr>
        <p:spPr>
          <a:xfrm>
            <a:off x="10154651" y="9240252"/>
            <a:ext cx="582556" cy="1219"/>
          </a:xfrm>
          <a:prstGeom prst="straightConnector1">
            <a:avLst/>
          </a:prstGeom>
          <a:ln w="38100">
            <a:solidFill>
              <a:srgbClr val="EE0077"/>
            </a:solidFill>
            <a:tailEnd type="triangle"/>
          </a:ln>
        </p:spPr>
        <p:style>
          <a:lnRef idx="1">
            <a:schemeClr val="accent1"/>
          </a:lnRef>
          <a:fillRef idx="0">
            <a:schemeClr val="accent1"/>
          </a:fillRef>
          <a:effectRef idx="0">
            <a:schemeClr val="accent1"/>
          </a:effectRef>
          <a:fontRef idx="minor">
            <a:schemeClr val="tx1"/>
          </a:fontRef>
        </p:style>
      </p:cxnSp>
      <p:sp>
        <p:nvSpPr>
          <p:cNvPr id="37" name="Прямоугольник 36"/>
          <p:cNvSpPr/>
          <p:nvPr/>
        </p:nvSpPr>
        <p:spPr>
          <a:xfrm>
            <a:off x="5750470" y="5485985"/>
            <a:ext cx="3682292" cy="1089529"/>
          </a:xfrm>
          <a:prstGeom prst="rect">
            <a:avLst/>
          </a:prstGeom>
        </p:spPr>
        <p:txBody>
          <a:bodyPr wrap="square">
            <a:spAutoFit/>
          </a:bodyPr>
          <a:lstStyle/>
          <a:p>
            <a:pPr>
              <a:lnSpc>
                <a:spcPct val="90000"/>
              </a:lnSpc>
            </a:pPr>
            <a:r>
              <a:rPr lang="ru-RU" altLang="ru-RU" sz="2400" dirty="0" smtClean="0">
                <a:latin typeface="Times New Roman" panose="02020603050405020304" pitchFamily="18" charset="0"/>
                <a:sym typeface="Tahoma" panose="020B0604030504040204" pitchFamily="34" charset="0"/>
              </a:rPr>
              <a:t>Вычисления с многозначными числами, проценты, формулы</a:t>
            </a:r>
            <a:endParaRPr lang="ru-RU" sz="2400" dirty="0"/>
          </a:p>
        </p:txBody>
      </p:sp>
      <p:sp>
        <p:nvSpPr>
          <p:cNvPr id="38" name="Прямоугольник 37"/>
          <p:cNvSpPr/>
          <p:nvPr/>
        </p:nvSpPr>
        <p:spPr>
          <a:xfrm>
            <a:off x="5795765" y="6888947"/>
            <a:ext cx="4046067" cy="1089529"/>
          </a:xfrm>
          <a:prstGeom prst="rect">
            <a:avLst/>
          </a:prstGeom>
        </p:spPr>
        <p:txBody>
          <a:bodyPr wrap="square">
            <a:spAutoFit/>
          </a:bodyPr>
          <a:lstStyle/>
          <a:p>
            <a:pPr>
              <a:lnSpc>
                <a:spcPct val="90000"/>
              </a:lnSpc>
            </a:pPr>
            <a:r>
              <a:rPr lang="ru-RU" altLang="ru-RU" sz="2400" dirty="0" smtClean="0">
                <a:latin typeface="Times New Roman" panose="02020603050405020304" pitchFamily="18" charset="0"/>
                <a:sym typeface="Tahoma" panose="020B0604030504040204" pitchFamily="34" charset="0"/>
              </a:rPr>
              <a:t>Анализ предложенного текста и перевод его на математический язык</a:t>
            </a:r>
            <a:endParaRPr lang="ru-RU" altLang="ru-RU" sz="2400" dirty="0">
              <a:latin typeface="Times New Roman" panose="02020603050405020304" pitchFamily="18" charset="0"/>
              <a:sym typeface="Tahoma" panose="020B0604030504040204" pitchFamily="34" charset="0"/>
            </a:endParaRPr>
          </a:p>
        </p:txBody>
      </p:sp>
      <p:sp>
        <p:nvSpPr>
          <p:cNvPr id="40" name="Прямоугольник 39"/>
          <p:cNvSpPr/>
          <p:nvPr/>
        </p:nvSpPr>
        <p:spPr>
          <a:xfrm>
            <a:off x="5805605" y="8237192"/>
            <a:ext cx="3634328" cy="1200329"/>
          </a:xfrm>
          <a:prstGeom prst="rect">
            <a:avLst/>
          </a:prstGeom>
        </p:spPr>
        <p:txBody>
          <a:bodyPr wrap="none">
            <a:spAutoFit/>
          </a:bodyPr>
          <a:lstStyle/>
          <a:p>
            <a:r>
              <a:rPr lang="ru-RU" altLang="ru-RU" sz="2400" dirty="0">
                <a:latin typeface="Times New Roman" panose="02020603050405020304" pitchFamily="18" charset="0"/>
                <a:sym typeface="Tahoma" panose="020B0604030504040204" pitchFamily="34" charset="0"/>
              </a:rPr>
              <a:t>Ц</a:t>
            </a:r>
            <a:r>
              <a:rPr lang="ru-RU" altLang="ru-RU" sz="2400" dirty="0" smtClean="0">
                <a:latin typeface="Times New Roman" panose="02020603050405020304" pitchFamily="18" charset="0"/>
                <a:sym typeface="Tahoma" panose="020B0604030504040204" pitchFamily="34" charset="0"/>
              </a:rPr>
              <a:t>ифровые </a:t>
            </a:r>
            <a:r>
              <a:rPr lang="ru-RU" altLang="ru-RU" sz="2400" dirty="0">
                <a:latin typeface="Times New Roman" panose="02020603050405020304" pitchFamily="18" charset="0"/>
                <a:sym typeface="Tahoma" panose="020B0604030504040204" pitchFamily="34" charset="0"/>
              </a:rPr>
              <a:t>медиа-ресурсы</a:t>
            </a:r>
          </a:p>
          <a:p>
            <a:r>
              <a:rPr lang="ru-RU" altLang="ru-RU" sz="2400" dirty="0">
                <a:latin typeface="Times New Roman" panose="02020603050405020304" pitchFamily="18" charset="0"/>
                <a:sym typeface="Tahoma" panose="020B0604030504040204" pitchFamily="34" charset="0"/>
              </a:rPr>
              <a:t>(короткое видео</a:t>
            </a:r>
            <a:r>
              <a:rPr lang="ru-RU" altLang="ru-RU" sz="2400" dirty="0" smtClean="0">
                <a:latin typeface="Times New Roman" panose="02020603050405020304" pitchFamily="18" charset="0"/>
                <a:sym typeface="Tahoma" panose="020B0604030504040204" pitchFamily="34" charset="0"/>
              </a:rPr>
              <a:t>), </a:t>
            </a:r>
          </a:p>
          <a:p>
            <a:r>
              <a:rPr lang="ru-RU" altLang="ru-RU" sz="2400" dirty="0" smtClean="0">
                <a:latin typeface="Times New Roman" panose="02020603050405020304" pitchFamily="18" charset="0"/>
                <a:sym typeface="Tahoma" panose="020B0604030504040204" pitchFamily="34" charset="0"/>
              </a:rPr>
              <a:t>кредитный калькулятор</a:t>
            </a:r>
            <a:endParaRPr lang="ru-RU" sz="2400" dirty="0"/>
          </a:p>
        </p:txBody>
      </p:sp>
      <p:sp>
        <p:nvSpPr>
          <p:cNvPr id="43" name="Прямоугольник 42"/>
          <p:cNvSpPr/>
          <p:nvPr/>
        </p:nvSpPr>
        <p:spPr>
          <a:xfrm>
            <a:off x="10337976" y="6488909"/>
            <a:ext cx="7781582" cy="2308324"/>
          </a:xfrm>
          <a:prstGeom prst="rect">
            <a:avLst/>
          </a:prstGeom>
        </p:spPr>
        <p:txBody>
          <a:bodyPr wrap="square">
            <a:spAutoFit/>
          </a:bodyPr>
          <a:lstStyle/>
          <a:p>
            <a:pPr algn="just"/>
            <a:r>
              <a:rPr lang="ru-RU" altLang="ru-RU" sz="2400" dirty="0" smtClean="0">
                <a:latin typeface="Times New Roman" panose="02020603050405020304" pitchFamily="18" charset="0"/>
                <a:sym typeface="Tahoma" panose="020B0604030504040204" pitchFamily="34" charset="0"/>
              </a:rPr>
              <a:t>Анализ </a:t>
            </a:r>
            <a:r>
              <a:rPr lang="ru-RU" altLang="ru-RU" sz="2400" dirty="0">
                <a:latin typeface="Times New Roman" panose="02020603050405020304" pitchFamily="18" charset="0"/>
                <a:sym typeface="Tahoma" panose="020B0604030504040204" pitchFamily="34" charset="0"/>
              </a:rPr>
              <a:t>ситуации и прогнозирование будущего развития событий в процессе ответов на вопросы: </a:t>
            </a:r>
            <a:r>
              <a:rPr lang="ru-RU" altLang="ru-RU" sz="2400" dirty="0" smtClean="0">
                <a:latin typeface="Times New Roman" panose="02020603050405020304" pitchFamily="18" charset="0"/>
                <a:sym typeface="Tahoma" panose="020B0604030504040204" pitchFamily="34" charset="0"/>
              </a:rPr>
              <a:t>«Как избежать типичных ошибок при принятии решения об использовании заёмных средств? (в том числе при оценке своей способности своевременно осуществлять платежи по займам и кредитам)» </a:t>
            </a:r>
            <a:endParaRPr lang="ru-RU" altLang="ru-RU" sz="2400" dirty="0">
              <a:latin typeface="Times New Roman" panose="02020603050405020304" pitchFamily="18" charset="0"/>
              <a:sym typeface="Tahoma" panose="020B0604030504040204" pitchFamily="34" charset="0"/>
            </a:endParaRPr>
          </a:p>
        </p:txBody>
      </p:sp>
    </p:spTree>
    <p:extLst>
      <p:ext uri="{BB962C8B-B14F-4D97-AF65-F5344CB8AC3E}">
        <p14:creationId xmlns:p14="http://schemas.microsoft.com/office/powerpoint/2010/main" xmlns="" val="37158056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E363A36E-4CE2-35AD-70C3-FB14DD02F50E}"/>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17</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6" name="Google Shape;106;p3"/>
          <p:cNvSpPr txBox="1"/>
          <p:nvPr/>
        </p:nvSpPr>
        <p:spPr>
          <a:xfrm>
            <a:off x="1426856" y="1462776"/>
            <a:ext cx="9212115" cy="1251883"/>
          </a:xfrm>
          <a:prstGeom prst="rect">
            <a:avLst/>
          </a:prstGeom>
          <a:noFill/>
          <a:ln>
            <a:noFill/>
          </a:ln>
        </p:spPr>
        <p:txBody>
          <a:bodyPr spcFirstLastPara="1" wrap="square" lIns="142534" tIns="71248" rIns="142534" bIns="71248" anchor="t" anchorCtr="0">
            <a:spAutoFit/>
          </a:bodyPr>
          <a:lstStyle/>
          <a:p>
            <a:pPr lvl="0" algn="ctr"/>
            <a:r>
              <a:rPr lang="ru-RU" sz="3600" b="1" dirty="0" smtClean="0">
                <a:solidFill>
                  <a:schemeClr val="dk1"/>
                </a:solidFill>
                <a:latin typeface="+mn-lt"/>
                <a:ea typeface="Proxima Nova"/>
                <a:cs typeface="Proxima Nova"/>
                <a:sym typeface="Proxima Nova"/>
              </a:rPr>
              <a:t>Воспитательный результат </a:t>
            </a:r>
            <a:endParaRPr lang="ru-RU" sz="3600" b="1" dirty="0">
              <a:solidFill>
                <a:schemeClr val="dk1"/>
              </a:solidFill>
              <a:latin typeface="+mn-lt"/>
              <a:ea typeface="Proxima Nova"/>
              <a:cs typeface="Proxima Nova"/>
              <a:sym typeface="Proxima Nova"/>
            </a:endParaRPr>
          </a:p>
          <a:p>
            <a:pPr lvl="0" algn="ctr"/>
            <a:endParaRPr lang="ru-RU" sz="3600" b="1" dirty="0">
              <a:solidFill>
                <a:schemeClr val="dk1"/>
              </a:solidFill>
              <a:latin typeface="Proxima Nova"/>
              <a:ea typeface="Proxima Nova"/>
              <a:cs typeface="Proxima Nova"/>
              <a:sym typeface="Proxima Nova"/>
            </a:endParaRPr>
          </a:p>
        </p:txBody>
      </p:sp>
      <p:sp>
        <p:nvSpPr>
          <p:cNvPr id="4" name="Прямоугольник 3"/>
          <p:cNvSpPr/>
          <p:nvPr/>
        </p:nvSpPr>
        <p:spPr>
          <a:xfrm>
            <a:off x="767898" y="3003461"/>
            <a:ext cx="11335870" cy="5693866"/>
          </a:xfrm>
          <a:prstGeom prst="rect">
            <a:avLst/>
          </a:prstGeom>
        </p:spPr>
        <p:txBody>
          <a:bodyPr wrap="square">
            <a:spAutoFit/>
          </a:bodyPr>
          <a:lstStyle/>
          <a:p>
            <a:pPr indent="-1270" algn="just">
              <a:buFont typeface="Arial" pitchFamily="34" charset="0"/>
              <a:buChar char="•"/>
            </a:pPr>
            <a:r>
              <a:rPr lang="ru-RU" sz="2800" dirty="0" smtClean="0">
                <a:latin typeface="Times New Roman" panose="02020603050405020304" pitchFamily="18" charset="0"/>
                <a:ea typeface="Times New Roman" panose="02020603050405020304" pitchFamily="18" charset="0"/>
              </a:rPr>
              <a:t> Привлечение внимания обучающихся к ценностному аспекту изучаемых на занятиях предметов через: использование на уроках информации, затрагивающей важные социальные, нравственные, этические вопросы (разумное отношение к бюджету семьи и собственным финансам и осознание ответственности за принятие решений).</a:t>
            </a:r>
          </a:p>
          <a:p>
            <a:pPr indent="-1270" algn="just"/>
            <a:r>
              <a:rPr lang="ru-RU" sz="2800" b="1" dirty="0" smtClean="0">
                <a:latin typeface="Times New Roman" panose="02020603050405020304" pitchFamily="18" charset="0"/>
                <a:ea typeface="Times New Roman" panose="02020603050405020304" pitchFamily="18" charset="0"/>
              </a:rPr>
              <a:t>Работа в команде</a:t>
            </a:r>
            <a:endParaRPr lang="ru-RU" sz="1800" b="1" dirty="0" smtClean="0">
              <a:latin typeface="Times New Roman" panose="02020603050405020304" pitchFamily="18" charset="0"/>
              <a:ea typeface="Times New Roman" panose="02020603050405020304" pitchFamily="18" charset="0"/>
            </a:endParaRPr>
          </a:p>
          <a:p>
            <a:pPr marL="342900" lvl="0" indent="-342900" algn="just">
              <a:buFont typeface="Symbol" panose="05050102010706020507" pitchFamily="18" charset="2"/>
              <a:buChar char=""/>
            </a:pPr>
            <a:r>
              <a:rPr lang="ru-RU" sz="2800" dirty="0" smtClean="0">
                <a:latin typeface="Times New Roman" panose="02020603050405020304" pitchFamily="18" charset="0"/>
                <a:ea typeface="Times New Roman" panose="02020603050405020304" pitchFamily="18" charset="0"/>
              </a:rPr>
              <a:t>воспитание честности, доброты, справедливости, дружелюбия и взаимопомощи (духовно-нравственное направление)</a:t>
            </a:r>
            <a:endParaRPr lang="ru-RU" sz="1800" dirty="0" smtClean="0">
              <a:latin typeface="Times New Roman" panose="02020603050405020304" pitchFamily="18" charset="0"/>
              <a:ea typeface="Times New Roman" panose="02020603050405020304" pitchFamily="18" charset="0"/>
            </a:endParaRPr>
          </a:p>
          <a:p>
            <a:pPr marL="342900" lvl="0" indent="-342900" algn="just">
              <a:buFont typeface="Symbol" panose="05050102010706020507" pitchFamily="18" charset="2"/>
              <a:buChar char=""/>
            </a:pPr>
            <a:r>
              <a:rPr lang="ru-RU" sz="2800" dirty="0" smtClean="0">
                <a:latin typeface="Times New Roman" panose="02020603050405020304" pitchFamily="18" charset="0"/>
                <a:ea typeface="Times New Roman" panose="02020603050405020304" pitchFamily="18" charset="0"/>
              </a:rPr>
              <a:t>воспитание </a:t>
            </a:r>
            <a:r>
              <a:rPr lang="ru-RU" sz="2800" dirty="0">
                <a:latin typeface="Times New Roman" panose="02020603050405020304" pitchFamily="18" charset="0"/>
                <a:ea typeface="Times New Roman" panose="02020603050405020304" pitchFamily="18" charset="0"/>
              </a:rPr>
              <a:t>стремления к познанию себя и других людей, природы и общества, к получению знаний, качественного образования с учетом личностных интересов и общественных потребностей (ценности научного познания</a:t>
            </a:r>
            <a:r>
              <a:rPr lang="ru-RU" sz="2800" dirty="0" smtClean="0">
                <a:latin typeface="Times New Roman" panose="02020603050405020304" pitchFamily="18" charset="0"/>
                <a:ea typeface="Times New Roman" panose="02020603050405020304" pitchFamily="18" charset="0"/>
              </a:rPr>
              <a:t>)</a:t>
            </a:r>
          </a:p>
        </p:txBody>
      </p:sp>
      <p:pic>
        <p:nvPicPr>
          <p:cNvPr id="13" name="Рисунок 12"/>
          <p:cNvPicPr>
            <a:picLocks noChangeAspect="1"/>
          </p:cNvPicPr>
          <p:nvPr/>
        </p:nvPicPr>
        <p:blipFill>
          <a:blip r:embed="rId4"/>
          <a:stretch>
            <a:fillRect/>
          </a:stretch>
        </p:blipFill>
        <p:spPr>
          <a:xfrm>
            <a:off x="12453596" y="2590406"/>
            <a:ext cx="5095875" cy="6534150"/>
          </a:xfrm>
          <a:prstGeom prst="rect">
            <a:avLst/>
          </a:prstGeom>
        </p:spPr>
      </p:pic>
    </p:spTree>
    <p:extLst>
      <p:ext uri="{BB962C8B-B14F-4D97-AF65-F5344CB8AC3E}">
        <p14:creationId xmlns:p14="http://schemas.microsoft.com/office/powerpoint/2010/main" xmlns="" val="34748422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EF26731E-6773-226A-AAA2-A45F2C643258}"/>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18</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6" name="Google Shape;106;p3"/>
          <p:cNvSpPr txBox="1"/>
          <p:nvPr/>
        </p:nvSpPr>
        <p:spPr>
          <a:xfrm>
            <a:off x="2606439" y="1107606"/>
            <a:ext cx="13363893" cy="697885"/>
          </a:xfrm>
          <a:prstGeom prst="rect">
            <a:avLst/>
          </a:prstGeom>
          <a:noFill/>
          <a:ln>
            <a:noFill/>
          </a:ln>
        </p:spPr>
        <p:txBody>
          <a:bodyPr spcFirstLastPara="1" wrap="square" lIns="142534" tIns="71248" rIns="142534" bIns="71248" anchor="t" anchorCtr="0">
            <a:spAutoFit/>
          </a:bodyPr>
          <a:lstStyle/>
          <a:p>
            <a:pPr lvl="0" algn="ctr"/>
            <a:r>
              <a:rPr lang="ru-RU" sz="3600" b="1" dirty="0">
                <a:solidFill>
                  <a:schemeClr val="dk1"/>
                </a:solidFill>
                <a:latin typeface="+mn-lt"/>
                <a:ea typeface="Proxima Nova"/>
                <a:cs typeface="Proxima Nova"/>
                <a:sym typeface="Proxima Nova"/>
              </a:rPr>
              <a:t>ЗАКЛЮЧЕНИЕ</a:t>
            </a:r>
          </a:p>
        </p:txBody>
      </p:sp>
      <p:sp>
        <p:nvSpPr>
          <p:cNvPr id="11" name="Google Shape;240;g2caef66eca8_0_158"/>
          <p:cNvSpPr txBox="1">
            <a:spLocks noChangeArrowheads="1"/>
          </p:cNvSpPr>
          <p:nvPr/>
        </p:nvSpPr>
        <p:spPr bwMode="auto">
          <a:xfrm>
            <a:off x="1130968" y="8146807"/>
            <a:ext cx="16988589" cy="20312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5" tIns="91425" rIns="91425" bIns="91425">
            <a:spAutoFit/>
          </a:bodyPr>
          <a:lstStyle>
            <a:lvl1pPr marL="457200" indent="-406400">
              <a:defRPr sz="2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2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2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2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2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393700" indent="-342900" algn="just">
              <a:buSzPts val="2800"/>
              <a:buFont typeface="Wingdings" panose="05000000000000000000" pitchFamily="2" charset="2"/>
              <a:buChar char="Ø"/>
            </a:pPr>
            <a:r>
              <a:rPr lang="ru-RU" altLang="ru-RU" dirty="0" smtClean="0">
                <a:latin typeface="+mn-lt"/>
                <a:sym typeface="Proxima Nova" panose="020B0604020202020204" charset="0"/>
              </a:rPr>
              <a:t>рассчитывать простые и сложные проценты;</a:t>
            </a:r>
          </a:p>
          <a:p>
            <a:pPr marL="393700" indent="-342900" algn="just">
              <a:buSzPts val="2800"/>
              <a:buFont typeface="Wingdings" panose="05000000000000000000" pitchFamily="2" charset="2"/>
              <a:buChar char="Ø"/>
            </a:pPr>
            <a:r>
              <a:rPr lang="ru-RU" altLang="ru-RU" dirty="0" smtClean="0">
                <a:latin typeface="+mn-lt"/>
                <a:sym typeface="Proxima Nova" panose="020B0604020202020204" charset="0"/>
              </a:rPr>
              <a:t>уметь решать задачи на простые и сложные проценты;</a:t>
            </a:r>
          </a:p>
          <a:p>
            <a:pPr marL="393700" indent="-342900" algn="just">
              <a:buSzPts val="2800"/>
              <a:buFont typeface="Wingdings" panose="05000000000000000000" pitchFamily="2" charset="2"/>
              <a:buChar char="Ø"/>
            </a:pPr>
            <a:r>
              <a:rPr lang="ru-RU" altLang="ru-RU" dirty="0" smtClean="0">
                <a:latin typeface="+mn-lt"/>
                <a:sym typeface="Proxima Nova" panose="020B0604020202020204" charset="0"/>
              </a:rPr>
              <a:t>принимать грамотные решения относительно целесообразности обращения за займом и/или кредитом;</a:t>
            </a:r>
          </a:p>
          <a:p>
            <a:pPr marL="393700" indent="-342900" algn="just">
              <a:buSzPts val="2800"/>
              <a:buFont typeface="Wingdings" panose="05000000000000000000" pitchFamily="2" charset="2"/>
              <a:buChar char="Ø"/>
            </a:pPr>
            <a:r>
              <a:rPr lang="ru-RU" altLang="ru-RU" dirty="0" smtClean="0">
                <a:latin typeface="+mn-lt"/>
                <a:sym typeface="Proxima Nova" panose="020B0604020202020204" charset="0"/>
              </a:rPr>
              <a:t>уметь рассчитывать размер платы за пользование заемными (кредитными) деньгами в день, месяц, год, за весь период пользования.</a:t>
            </a:r>
          </a:p>
        </p:txBody>
      </p:sp>
      <p:sp>
        <p:nvSpPr>
          <p:cNvPr id="12" name="Google Shape;237;g2caef66eca8_0_158"/>
          <p:cNvSpPr txBox="1">
            <a:spLocks noChangeArrowheads="1"/>
          </p:cNvSpPr>
          <p:nvPr/>
        </p:nvSpPr>
        <p:spPr bwMode="auto">
          <a:xfrm>
            <a:off x="4706088" y="7268050"/>
            <a:ext cx="13363575" cy="846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5" tIns="91425" rIns="91425" bIns="91425">
            <a:spAutoFit/>
          </a:bodyPr>
          <a:lstStyle>
            <a:lvl1pPr>
              <a:defRPr sz="2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2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2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2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2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r">
              <a:buClr>
                <a:srgbClr val="000000"/>
              </a:buClr>
              <a:buFont typeface="Arial" panose="020B0604020202020204" pitchFamily="34" charset="0"/>
              <a:buNone/>
            </a:pPr>
            <a:r>
              <a:rPr lang="ru-RU" altLang="ru-RU" sz="4300" b="1" dirty="0">
                <a:solidFill>
                  <a:srgbClr val="01509F"/>
                </a:solidFill>
                <a:latin typeface="+mn-lt"/>
                <a:sym typeface="Proxima Nova" panose="020B0604020202020204" charset="0"/>
              </a:rPr>
              <a:t>УМЕЮТ (ПРЕДМЕТНЫЕ ЖИЗНЕННЫЕ УМЕНИЯ)</a:t>
            </a:r>
          </a:p>
        </p:txBody>
      </p:sp>
      <p:sp>
        <p:nvSpPr>
          <p:cNvPr id="13" name="Google Shape;225;p4"/>
          <p:cNvSpPr txBox="1">
            <a:spLocks noChangeArrowheads="1"/>
          </p:cNvSpPr>
          <p:nvPr/>
        </p:nvSpPr>
        <p:spPr bwMode="auto">
          <a:xfrm>
            <a:off x="5067452" y="1867514"/>
            <a:ext cx="11899900" cy="839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5" tIns="91425" rIns="91425" bIns="91425">
            <a:spAutoFit/>
          </a:bodyPr>
          <a:lstStyle>
            <a:lvl1pPr>
              <a:defRPr sz="2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2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2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2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2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buClr>
                <a:srgbClr val="000000"/>
              </a:buClr>
              <a:buFont typeface="Arial" panose="020B0604020202020204" pitchFamily="34" charset="0"/>
              <a:buNone/>
            </a:pPr>
            <a:r>
              <a:rPr lang="ru-RU" altLang="ru-RU" sz="4300" b="1" dirty="0">
                <a:solidFill>
                  <a:srgbClr val="00B050"/>
                </a:solidFill>
                <a:latin typeface="+mn-lt"/>
                <a:sym typeface="Proxima Nova" panose="020B0604020202020204" charset="0"/>
              </a:rPr>
              <a:t>УЧАЩИЕСЯ ЗНАЮТ/ПОНИМАЮТ</a:t>
            </a:r>
          </a:p>
        </p:txBody>
      </p:sp>
      <p:sp>
        <p:nvSpPr>
          <p:cNvPr id="14" name="Google Shape;228;p4"/>
          <p:cNvSpPr txBox="1"/>
          <p:nvPr/>
        </p:nvSpPr>
        <p:spPr>
          <a:xfrm>
            <a:off x="5118794" y="2670115"/>
            <a:ext cx="11768137" cy="1661963"/>
          </a:xfrm>
          <a:prstGeom prst="rect">
            <a:avLst/>
          </a:prstGeom>
          <a:noFill/>
          <a:ln>
            <a:noFill/>
          </a:ln>
        </p:spPr>
        <p:txBody>
          <a:bodyPr lIns="91425" tIns="91425" rIns="91425" bIns="91425">
            <a:spAutoFit/>
          </a:bodyPr>
          <a:lstStyle>
            <a:lvl1pPr>
              <a:defRPr sz="2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2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2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2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2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342900" indent="-342900">
              <a:buFont typeface="Wingdings" panose="05000000000000000000" pitchFamily="2" charset="2"/>
              <a:buChar char="Ø"/>
            </a:pPr>
            <a:r>
              <a:rPr lang="ru-RU" altLang="ru-RU" dirty="0" smtClean="0">
                <a:latin typeface="+mn-lt"/>
              </a:rPr>
              <a:t>что такое заём и что такое кредит;</a:t>
            </a:r>
          </a:p>
          <a:p>
            <a:pPr marL="342900" indent="-342900">
              <a:buFont typeface="Wingdings" panose="05000000000000000000" pitchFamily="2" charset="2"/>
              <a:buChar char="Ø"/>
            </a:pPr>
            <a:r>
              <a:rPr lang="ru-RU" altLang="ru-RU" dirty="0" smtClean="0">
                <a:latin typeface="+mn-lt"/>
              </a:rPr>
              <a:t>виды кредитов;</a:t>
            </a:r>
          </a:p>
          <a:p>
            <a:pPr marL="342900" indent="-342900">
              <a:buFont typeface="Wingdings" panose="05000000000000000000" pitchFamily="2" charset="2"/>
              <a:buChar char="Ø"/>
            </a:pPr>
            <a:r>
              <a:rPr lang="ru-RU" altLang="ru-RU" dirty="0" smtClean="0">
                <a:latin typeface="+mn-lt"/>
              </a:rPr>
              <a:t>иметь представление о разных видах платежей по кредитам;</a:t>
            </a:r>
          </a:p>
          <a:p>
            <a:pPr marL="342900" indent="-342900">
              <a:buFont typeface="Wingdings" panose="05000000000000000000" pitchFamily="2" charset="2"/>
              <a:buChar char="Ø"/>
            </a:pPr>
            <a:r>
              <a:rPr lang="ru-RU" altLang="ru-RU" dirty="0" smtClean="0">
                <a:latin typeface="+mn-lt"/>
              </a:rPr>
              <a:t>знать формулы простых и сложных процентов в банковском деле.</a:t>
            </a:r>
          </a:p>
        </p:txBody>
      </p:sp>
      <p:sp>
        <p:nvSpPr>
          <p:cNvPr id="15" name="Google Shape;229;p4"/>
          <p:cNvSpPr txBox="1">
            <a:spLocks noChangeArrowheads="1"/>
          </p:cNvSpPr>
          <p:nvPr/>
        </p:nvSpPr>
        <p:spPr bwMode="auto">
          <a:xfrm>
            <a:off x="5067453" y="4355993"/>
            <a:ext cx="12541250" cy="839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5" tIns="91425" rIns="91425" bIns="91425">
            <a:spAutoFit/>
          </a:bodyPr>
          <a:lstStyle>
            <a:lvl1pPr>
              <a:defRPr sz="2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2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2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2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2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buClr>
                <a:srgbClr val="000000"/>
              </a:buClr>
              <a:buFont typeface="Arial" panose="020B0604020202020204" pitchFamily="34" charset="0"/>
              <a:buNone/>
            </a:pPr>
            <a:r>
              <a:rPr lang="ru-RU" altLang="ru-RU" sz="4300" b="1" dirty="0">
                <a:solidFill>
                  <a:srgbClr val="EE0077"/>
                </a:solidFill>
                <a:latin typeface="+mn-lt"/>
                <a:sym typeface="Proxima Nova" panose="020B0604020202020204" charset="0"/>
              </a:rPr>
              <a:t>ИМЕЮТ УСТАНОВКУ</a:t>
            </a:r>
          </a:p>
        </p:txBody>
      </p:sp>
      <p:sp>
        <p:nvSpPr>
          <p:cNvPr id="16" name="Google Shape;230;p4"/>
          <p:cNvSpPr txBox="1">
            <a:spLocks noChangeArrowheads="1"/>
          </p:cNvSpPr>
          <p:nvPr/>
        </p:nvSpPr>
        <p:spPr bwMode="auto">
          <a:xfrm>
            <a:off x="1227222" y="5153043"/>
            <a:ext cx="16940462" cy="20312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5" tIns="91425" rIns="91425" bIns="91425">
            <a:spAutoFit/>
          </a:bodyPr>
          <a:lstStyle>
            <a:lvl1pPr marL="179388" indent="-266700">
              <a:defRPr sz="2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2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2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2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2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fontAlgn="base">
              <a:spcBef>
                <a:spcPct val="0"/>
              </a:spcBef>
              <a:spcAft>
                <a:spcPct val="0"/>
              </a:spcAft>
              <a:defRPr sz="2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457200" indent="-457200" algn="just">
              <a:buSzPts val="2800"/>
              <a:buFont typeface="Wingdings" panose="05000000000000000000" pitchFamily="2" charset="2"/>
              <a:buChar char="Ø"/>
            </a:pPr>
            <a:r>
              <a:rPr lang="ru-RU" altLang="ru-RU" dirty="0" smtClean="0">
                <a:latin typeface="+mn-lt"/>
                <a:sym typeface="Proxima Nova" panose="020B0604020202020204" charset="0"/>
              </a:rPr>
              <a:t>проявлять уверенность при принятии обоснованного решения о получении заёмных средств для достижения поставленной цели;</a:t>
            </a:r>
          </a:p>
          <a:p>
            <a:pPr marL="457200" indent="-457200" algn="just">
              <a:buSzPts val="2800"/>
              <a:buFont typeface="Wingdings" panose="05000000000000000000" pitchFamily="2" charset="2"/>
              <a:buChar char="Ø"/>
            </a:pPr>
            <a:r>
              <a:rPr lang="ru-RU" altLang="ru-RU" dirty="0" smtClean="0">
                <a:latin typeface="+mn-lt"/>
                <a:sym typeface="Proxima Nova" panose="020B0604020202020204" charset="0"/>
              </a:rPr>
              <a:t>проявлять уверенность при принятии решения в выборе вида платежа по кредиту;</a:t>
            </a:r>
          </a:p>
          <a:p>
            <a:pPr marL="457200" indent="-457200" algn="just">
              <a:buSzPts val="2800"/>
              <a:buFont typeface="Wingdings" panose="05000000000000000000" pitchFamily="2" charset="2"/>
              <a:buChar char="Ø"/>
            </a:pPr>
            <a:r>
              <a:rPr lang="ru-RU" altLang="ru-RU" dirty="0" smtClean="0">
                <a:latin typeface="+mn-lt"/>
                <a:sym typeface="Proxima Nova" panose="020B0604020202020204" charset="0"/>
              </a:rPr>
              <a:t>быть мотивированным на получение информации о появлении новых финансовых услуг и продуктов, на критическое осмысление и определение возможностей и необходимости их использования или игнорирования.</a:t>
            </a:r>
            <a:endParaRPr lang="ru-RU" altLang="ru-RU" dirty="0">
              <a:latin typeface="+mn-lt"/>
              <a:sym typeface="Proxima Nova" panose="020B0604020202020204" charset="0"/>
            </a:endParaRPr>
          </a:p>
        </p:txBody>
      </p:sp>
      <p:pic>
        <p:nvPicPr>
          <p:cNvPr id="2050" name="Picture 2" descr="Picture background"/>
          <p:cNvPicPr>
            <a:picLocks noChangeAspect="1" noChangeArrowheads="1"/>
          </p:cNvPicPr>
          <p:nvPr/>
        </p:nvPicPr>
        <p:blipFill>
          <a:blip r:embed="rId4"/>
          <a:srcRect/>
          <a:stretch>
            <a:fillRect/>
          </a:stretch>
        </p:blipFill>
        <p:spPr bwMode="auto">
          <a:xfrm>
            <a:off x="0" y="1796799"/>
            <a:ext cx="4572000" cy="31320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39952170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F3909D3D-3FF8-25C8-1701-77EF6FD1C088}"/>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19</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6" name="Google Shape;106;p3"/>
          <p:cNvSpPr txBox="1"/>
          <p:nvPr/>
        </p:nvSpPr>
        <p:spPr>
          <a:xfrm>
            <a:off x="326424" y="905641"/>
            <a:ext cx="17408123" cy="1251883"/>
          </a:xfrm>
          <a:prstGeom prst="rect">
            <a:avLst/>
          </a:prstGeom>
          <a:noFill/>
          <a:ln>
            <a:noFill/>
          </a:ln>
        </p:spPr>
        <p:txBody>
          <a:bodyPr spcFirstLastPara="1" wrap="square" lIns="142534" tIns="71248" rIns="142534" bIns="71248" anchor="t" anchorCtr="0">
            <a:spAutoFit/>
          </a:bodyPr>
          <a:lstStyle/>
          <a:p>
            <a:pPr lvl="0" algn="ctr"/>
            <a:r>
              <a:rPr lang="ru-RU" sz="3600" b="1" dirty="0">
                <a:solidFill>
                  <a:schemeClr val="dk1"/>
                </a:solidFill>
                <a:latin typeface="+mn-lt"/>
                <a:ea typeface="Proxima Nova"/>
                <a:cs typeface="Proxima Nova"/>
                <a:sym typeface="Proxima Nova"/>
              </a:rPr>
              <a:t>ПЛАН ПРОВЕДЕНИЯ ОБРАЗОВАТЕЛЬНЫХ АКТИВНОСТЕЙ</a:t>
            </a:r>
          </a:p>
          <a:p>
            <a:pPr lvl="0" algn="ctr"/>
            <a:r>
              <a:rPr lang="ru-RU" sz="3600" b="1" dirty="0">
                <a:solidFill>
                  <a:schemeClr val="dk1"/>
                </a:solidFill>
                <a:latin typeface="+mn-lt"/>
                <a:ea typeface="Proxima Nova"/>
                <a:cs typeface="Proxima Nova"/>
                <a:sym typeface="Proxima Nova"/>
              </a:rPr>
              <a:t>(Внеурочная деятельность)</a:t>
            </a:r>
          </a:p>
        </p:txBody>
      </p:sp>
      <p:sp>
        <p:nvSpPr>
          <p:cNvPr id="7" name="Google Shape;106;p3">
            <a:extLst>
              <a:ext uri="{FF2B5EF4-FFF2-40B4-BE49-F238E27FC236}">
                <a16:creationId xmlns:a16="http://schemas.microsoft.com/office/drawing/2014/main" xmlns="" id="{54FC85EF-DE09-4F34-A347-C210F0D830C9}"/>
              </a:ext>
            </a:extLst>
          </p:cNvPr>
          <p:cNvSpPr txBox="1"/>
          <p:nvPr/>
        </p:nvSpPr>
        <p:spPr>
          <a:xfrm>
            <a:off x="929871" y="4567908"/>
            <a:ext cx="17725570" cy="574775"/>
          </a:xfrm>
          <a:prstGeom prst="rect">
            <a:avLst/>
          </a:prstGeom>
          <a:solidFill>
            <a:srgbClr val="26B7BC"/>
          </a:solidFill>
          <a:ln>
            <a:noFill/>
          </a:ln>
        </p:spPr>
        <p:txBody>
          <a:bodyPr spcFirstLastPara="1" wrap="square" lIns="142534" tIns="71248" rIns="142534" bIns="71248" anchor="ctr" anchorCtr="0">
            <a:spAutoFit/>
          </a:bodyPr>
          <a:lstStyle/>
          <a:p>
            <a:pPr lvl="0"/>
            <a:r>
              <a:rPr lang="ru-RU" sz="2800" b="1" cap="all" dirty="0">
                <a:solidFill>
                  <a:schemeClr val="bg1"/>
                </a:solidFill>
                <a:latin typeface="+mn-lt"/>
                <a:ea typeface="Proxima Nova"/>
                <a:cs typeface="Proxima Nova"/>
                <a:sym typeface="Proxima Nova"/>
              </a:rPr>
              <a:t>Этап 1. Мотивационно-целевой (10 минут)</a:t>
            </a:r>
          </a:p>
        </p:txBody>
      </p:sp>
      <p:sp>
        <p:nvSpPr>
          <p:cNvPr id="8" name="Google Shape;108;p3">
            <a:extLst>
              <a:ext uri="{FF2B5EF4-FFF2-40B4-BE49-F238E27FC236}">
                <a16:creationId xmlns:a16="http://schemas.microsoft.com/office/drawing/2014/main" xmlns="" id="{7A9197C0-D716-4AA6-82E3-FF09A63247D0}"/>
              </a:ext>
            </a:extLst>
          </p:cNvPr>
          <p:cNvSpPr txBox="1"/>
          <p:nvPr/>
        </p:nvSpPr>
        <p:spPr>
          <a:xfrm>
            <a:off x="929871" y="5212989"/>
            <a:ext cx="4410121" cy="451664"/>
          </a:xfrm>
          <a:prstGeom prst="rect">
            <a:avLst/>
          </a:prstGeom>
          <a:solidFill>
            <a:srgbClr val="009657"/>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Деятельность учителя</a:t>
            </a:r>
            <a:endParaRPr sz="2000" b="1" cap="all" dirty="0">
              <a:solidFill>
                <a:schemeClr val="bg1"/>
              </a:solidFill>
              <a:latin typeface="+mn-lt"/>
              <a:ea typeface="Tahoma"/>
              <a:cs typeface="Tahoma"/>
              <a:sym typeface="Tahoma"/>
            </a:endParaRPr>
          </a:p>
        </p:txBody>
      </p:sp>
      <p:sp>
        <p:nvSpPr>
          <p:cNvPr id="9" name="Google Shape;108;p3">
            <a:extLst>
              <a:ext uri="{FF2B5EF4-FFF2-40B4-BE49-F238E27FC236}">
                <a16:creationId xmlns:a16="http://schemas.microsoft.com/office/drawing/2014/main" xmlns="" id="{749F3E36-DEC7-44A2-B990-619EC3027DA1}"/>
              </a:ext>
            </a:extLst>
          </p:cNvPr>
          <p:cNvSpPr txBox="1"/>
          <p:nvPr/>
        </p:nvSpPr>
        <p:spPr>
          <a:xfrm>
            <a:off x="10265888" y="5212989"/>
            <a:ext cx="8389553" cy="451664"/>
          </a:xfrm>
          <a:prstGeom prst="rect">
            <a:avLst/>
          </a:prstGeom>
          <a:solidFill>
            <a:srgbClr val="E61859"/>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Образовательный эффект </a:t>
            </a:r>
            <a:endParaRPr sz="2000" b="1" cap="all" dirty="0">
              <a:solidFill>
                <a:schemeClr val="bg1"/>
              </a:solidFill>
              <a:latin typeface="+mn-lt"/>
              <a:ea typeface="Tahoma"/>
              <a:cs typeface="Tahoma"/>
              <a:sym typeface="Tahoma"/>
            </a:endParaRPr>
          </a:p>
        </p:txBody>
      </p:sp>
      <p:sp>
        <p:nvSpPr>
          <p:cNvPr id="11" name="Google Shape;108;p3">
            <a:extLst>
              <a:ext uri="{FF2B5EF4-FFF2-40B4-BE49-F238E27FC236}">
                <a16:creationId xmlns:a16="http://schemas.microsoft.com/office/drawing/2014/main" xmlns="" id="{E941AC6A-D4E9-4983-A479-A3FE0A41EAF6}"/>
              </a:ext>
            </a:extLst>
          </p:cNvPr>
          <p:cNvSpPr txBox="1"/>
          <p:nvPr/>
        </p:nvSpPr>
        <p:spPr>
          <a:xfrm>
            <a:off x="5420931" y="5231501"/>
            <a:ext cx="4572000" cy="451664"/>
          </a:xfrm>
          <a:prstGeom prst="rect">
            <a:avLst/>
          </a:prstGeom>
          <a:solidFill>
            <a:srgbClr val="F07D00"/>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Деятельность учеников</a:t>
            </a:r>
            <a:endParaRPr sz="2000" b="1" cap="all" dirty="0">
              <a:solidFill>
                <a:schemeClr val="bg1"/>
              </a:solidFill>
              <a:latin typeface="+mn-lt"/>
              <a:ea typeface="Tahoma"/>
              <a:cs typeface="Tahoma"/>
              <a:sym typeface="Tahoma"/>
            </a:endParaRPr>
          </a:p>
        </p:txBody>
      </p:sp>
      <p:sp>
        <p:nvSpPr>
          <p:cNvPr id="12" name="Google Shape;108;p3">
            <a:extLst>
              <a:ext uri="{FF2B5EF4-FFF2-40B4-BE49-F238E27FC236}">
                <a16:creationId xmlns:a16="http://schemas.microsoft.com/office/drawing/2014/main" xmlns="" id="{EEB939FB-361A-46E3-99EB-5B749804A80F}"/>
              </a:ext>
            </a:extLst>
          </p:cNvPr>
          <p:cNvSpPr txBox="1"/>
          <p:nvPr/>
        </p:nvSpPr>
        <p:spPr>
          <a:xfrm>
            <a:off x="929872" y="6013203"/>
            <a:ext cx="4410120" cy="759441"/>
          </a:xfrm>
          <a:prstGeom prst="rect">
            <a:avLst/>
          </a:prstGeom>
          <a:noFill/>
          <a:ln>
            <a:noFill/>
          </a:ln>
        </p:spPr>
        <p:txBody>
          <a:bodyPr spcFirstLastPara="1" wrap="square" lIns="142534" tIns="71248" rIns="142534" bIns="71248" anchor="t" anchorCtr="0">
            <a:spAutoFit/>
          </a:bodyPr>
          <a:lstStyle/>
          <a:p>
            <a:pPr>
              <a:buSzPts val="1400"/>
            </a:pPr>
            <a:r>
              <a:rPr lang="ru-RU" sz="2000" dirty="0">
                <a:solidFill>
                  <a:schemeClr val="tx1"/>
                </a:solidFill>
                <a:latin typeface="+mn-lt"/>
                <a:ea typeface="Tahoma"/>
                <a:cs typeface="Tahoma"/>
                <a:sym typeface="Tahoma"/>
              </a:rPr>
              <a:t>1.1 </a:t>
            </a:r>
            <a:r>
              <a:rPr lang="ru-RU" sz="2000" dirty="0" smtClean="0"/>
              <a:t>Формулирует тему и цель занятия.</a:t>
            </a:r>
            <a:endParaRPr lang="ru-RU" sz="2000" dirty="0">
              <a:solidFill>
                <a:schemeClr val="tx1"/>
              </a:solidFill>
              <a:latin typeface="+mn-lt"/>
              <a:ea typeface="Tahoma"/>
              <a:cs typeface="Tahoma"/>
              <a:sym typeface="Tahoma"/>
            </a:endParaRPr>
          </a:p>
        </p:txBody>
      </p:sp>
      <p:sp>
        <p:nvSpPr>
          <p:cNvPr id="14" name="Google Shape;108;p3">
            <a:extLst>
              <a:ext uri="{FF2B5EF4-FFF2-40B4-BE49-F238E27FC236}">
                <a16:creationId xmlns:a16="http://schemas.microsoft.com/office/drawing/2014/main" xmlns="" id="{B1FB1667-0944-4814-B2FA-E3D8D9299028}"/>
              </a:ext>
            </a:extLst>
          </p:cNvPr>
          <p:cNvSpPr txBox="1"/>
          <p:nvPr/>
        </p:nvSpPr>
        <p:spPr>
          <a:xfrm>
            <a:off x="10653486" y="6115457"/>
            <a:ext cx="7228114" cy="759441"/>
          </a:xfrm>
          <a:prstGeom prst="rect">
            <a:avLst/>
          </a:prstGeom>
          <a:noFill/>
          <a:ln>
            <a:noFill/>
          </a:ln>
        </p:spPr>
        <p:txBody>
          <a:bodyPr spcFirstLastPara="1" wrap="square" lIns="142534" tIns="71248" rIns="142534" bIns="71248" anchor="t" anchorCtr="0">
            <a:spAutoFit/>
          </a:bodyPr>
          <a:lstStyle/>
          <a:p>
            <a:pPr algn="just">
              <a:buSzPts val="1400"/>
            </a:pPr>
            <a:r>
              <a:rPr lang="ru-RU" sz="2000" dirty="0">
                <a:solidFill>
                  <a:schemeClr val="tx1"/>
                </a:solidFill>
                <a:latin typeface="+mn-lt"/>
                <a:ea typeface="Tahoma"/>
                <a:cs typeface="Tahoma"/>
                <a:sym typeface="Tahoma"/>
              </a:rPr>
              <a:t>Формирование положительного отношения, живого интереса к занятию. </a:t>
            </a:r>
            <a:endParaRPr lang="en-US" sz="2000" dirty="0">
              <a:solidFill>
                <a:schemeClr val="tx1"/>
              </a:solidFill>
              <a:latin typeface="+mn-lt"/>
              <a:ea typeface="Tahoma"/>
              <a:cs typeface="Tahoma"/>
              <a:sym typeface="Tahoma"/>
            </a:endParaRPr>
          </a:p>
        </p:txBody>
      </p:sp>
      <p:sp>
        <p:nvSpPr>
          <p:cNvPr id="18" name="Google Shape;108;p3">
            <a:extLst>
              <a:ext uri="{FF2B5EF4-FFF2-40B4-BE49-F238E27FC236}">
                <a16:creationId xmlns:a16="http://schemas.microsoft.com/office/drawing/2014/main" xmlns="" id="{FBD03933-C9E2-4132-8308-0665878C2488}"/>
              </a:ext>
            </a:extLst>
          </p:cNvPr>
          <p:cNvSpPr txBox="1"/>
          <p:nvPr/>
        </p:nvSpPr>
        <p:spPr>
          <a:xfrm>
            <a:off x="10129411" y="5645535"/>
            <a:ext cx="8470492" cy="390109"/>
          </a:xfrm>
          <a:prstGeom prst="rect">
            <a:avLst/>
          </a:prstGeom>
          <a:noFill/>
          <a:ln>
            <a:noFill/>
          </a:ln>
        </p:spPr>
        <p:txBody>
          <a:bodyPr spcFirstLastPara="1" wrap="square" lIns="142534" tIns="71248" rIns="142534" bIns="71248" anchor="t" anchorCtr="0">
            <a:spAutoFit/>
          </a:bodyPr>
          <a:lstStyle/>
          <a:p>
            <a:pPr algn="ctr">
              <a:buSzPts val="1400"/>
            </a:pPr>
            <a:r>
              <a:rPr lang="ru-RU" sz="1600" dirty="0">
                <a:solidFill>
                  <a:srgbClr val="FF0000"/>
                </a:solidFill>
                <a:latin typeface="+mn-lt"/>
                <a:ea typeface="Tahoma"/>
                <a:cs typeface="Tahoma"/>
                <a:sym typeface="Tahoma"/>
              </a:rPr>
              <a:t>(чему научились, что узнали, поняли)</a:t>
            </a:r>
          </a:p>
        </p:txBody>
      </p:sp>
      <p:sp>
        <p:nvSpPr>
          <p:cNvPr id="19" name="Google Shape;106;p3">
            <a:extLst>
              <a:ext uri="{FF2B5EF4-FFF2-40B4-BE49-F238E27FC236}">
                <a16:creationId xmlns:a16="http://schemas.microsoft.com/office/drawing/2014/main" xmlns="" id="{CFB4196B-FA49-4A63-A9A5-487211B7C33C}"/>
              </a:ext>
            </a:extLst>
          </p:cNvPr>
          <p:cNvSpPr txBox="1"/>
          <p:nvPr/>
        </p:nvSpPr>
        <p:spPr>
          <a:xfrm>
            <a:off x="929871" y="2953470"/>
            <a:ext cx="17725570" cy="574775"/>
          </a:xfrm>
          <a:prstGeom prst="rect">
            <a:avLst/>
          </a:prstGeom>
          <a:solidFill>
            <a:srgbClr val="26B7BC"/>
          </a:solidFill>
          <a:ln>
            <a:noFill/>
          </a:ln>
        </p:spPr>
        <p:txBody>
          <a:bodyPr spcFirstLastPara="1" wrap="square" lIns="142534" tIns="71248" rIns="142534" bIns="71248" anchor="ctr" anchorCtr="0">
            <a:spAutoFit/>
          </a:bodyPr>
          <a:lstStyle/>
          <a:p>
            <a:pPr lvl="0"/>
            <a:r>
              <a:rPr lang="ru-RU" sz="2800" b="1" cap="all" dirty="0">
                <a:solidFill>
                  <a:schemeClr val="bg1"/>
                </a:solidFill>
                <a:latin typeface="+mn-lt"/>
                <a:ea typeface="Proxima Nova"/>
                <a:cs typeface="Proxima Nova"/>
                <a:sym typeface="Proxima Nova"/>
              </a:rPr>
              <a:t>Этап 0. Подготовительный</a:t>
            </a:r>
          </a:p>
        </p:txBody>
      </p:sp>
      <p:sp>
        <p:nvSpPr>
          <p:cNvPr id="20" name="Google Shape;108;p3">
            <a:extLst>
              <a:ext uri="{FF2B5EF4-FFF2-40B4-BE49-F238E27FC236}">
                <a16:creationId xmlns:a16="http://schemas.microsoft.com/office/drawing/2014/main" xmlns="" id="{EA25914B-856B-4D56-8737-8158019CEF1A}"/>
              </a:ext>
            </a:extLst>
          </p:cNvPr>
          <p:cNvSpPr txBox="1"/>
          <p:nvPr/>
        </p:nvSpPr>
        <p:spPr>
          <a:xfrm>
            <a:off x="929871" y="3566786"/>
            <a:ext cx="17644630" cy="906276"/>
          </a:xfrm>
          <a:prstGeom prst="rect">
            <a:avLst/>
          </a:prstGeom>
          <a:noFill/>
          <a:ln>
            <a:noFill/>
          </a:ln>
        </p:spPr>
        <p:txBody>
          <a:bodyPr spcFirstLastPara="1" wrap="square" lIns="142534" tIns="71248" rIns="142534" bIns="71248" anchor="t" anchorCtr="0">
            <a:spAutoFit/>
          </a:bodyPr>
          <a:lstStyle/>
          <a:p>
            <a:pPr>
              <a:buSzPts val="1400"/>
            </a:pPr>
            <a:r>
              <a:rPr lang="ru-RU" sz="2400" dirty="0">
                <a:solidFill>
                  <a:schemeClr val="tx1"/>
                </a:solidFill>
                <a:latin typeface="+mn-lt"/>
                <a:ea typeface="Tahoma"/>
                <a:cs typeface="Tahoma"/>
                <a:sym typeface="Tahoma"/>
              </a:rPr>
              <a:t>0. </a:t>
            </a:r>
            <a:r>
              <a:rPr lang="ru-RU" sz="2400" dirty="0" smtClean="0"/>
              <a:t>Необходимо подготовить раздаточные материалы, ведущих, аудиторию для проведения Командного соревнования «Финансовая драка»</a:t>
            </a:r>
            <a:endParaRPr sz="2400" dirty="0">
              <a:solidFill>
                <a:schemeClr val="tx1"/>
              </a:solidFill>
              <a:latin typeface="+mn-lt"/>
              <a:ea typeface="Tahoma"/>
              <a:cs typeface="Tahoma"/>
              <a:sym typeface="Tahoma"/>
            </a:endParaRPr>
          </a:p>
        </p:txBody>
      </p:sp>
      <p:sp>
        <p:nvSpPr>
          <p:cNvPr id="21" name="Google Shape;108;p3">
            <a:extLst>
              <a:ext uri="{FF2B5EF4-FFF2-40B4-BE49-F238E27FC236}">
                <a16:creationId xmlns:a16="http://schemas.microsoft.com/office/drawing/2014/main" xmlns="" id="{095042C8-6068-4F0B-B787-9412BE42DE6A}"/>
              </a:ext>
            </a:extLst>
          </p:cNvPr>
          <p:cNvSpPr txBox="1"/>
          <p:nvPr/>
        </p:nvSpPr>
        <p:spPr>
          <a:xfrm>
            <a:off x="5448701" y="6145053"/>
            <a:ext cx="4572000" cy="451664"/>
          </a:xfrm>
          <a:prstGeom prst="rect">
            <a:avLst/>
          </a:prstGeom>
          <a:noFill/>
          <a:ln>
            <a:noFill/>
          </a:ln>
        </p:spPr>
        <p:txBody>
          <a:bodyPr spcFirstLastPara="1" wrap="square" lIns="142534" tIns="71248" rIns="142534" bIns="71248" anchor="t" anchorCtr="0">
            <a:spAutoFit/>
          </a:bodyPr>
          <a:lstStyle/>
          <a:p>
            <a:pPr>
              <a:buSzPts val="1400"/>
            </a:pPr>
            <a:r>
              <a:rPr lang="ru-RU" sz="2000" dirty="0">
                <a:solidFill>
                  <a:schemeClr val="tx1"/>
                </a:solidFill>
                <a:latin typeface="+mn-lt"/>
                <a:ea typeface="Tahoma"/>
                <a:cs typeface="Tahoma"/>
                <a:sym typeface="Tahoma"/>
              </a:rPr>
              <a:t>Слушают учителя</a:t>
            </a:r>
          </a:p>
        </p:txBody>
      </p:sp>
    </p:spTree>
    <p:extLst>
      <p:ext uri="{BB962C8B-B14F-4D97-AF65-F5344CB8AC3E}">
        <p14:creationId xmlns:p14="http://schemas.microsoft.com/office/powerpoint/2010/main" xmlns="" val="31137794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0BC3DF40-42F8-3E8E-E0A2-46215FE06913}"/>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2</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8" name="Google Shape;108;p3"/>
          <p:cNvSpPr txBox="1"/>
          <p:nvPr/>
        </p:nvSpPr>
        <p:spPr>
          <a:xfrm>
            <a:off x="602106" y="2432123"/>
            <a:ext cx="3819548" cy="451664"/>
          </a:xfrm>
          <a:prstGeom prst="rect">
            <a:avLst/>
          </a:prstGeom>
          <a:solidFill>
            <a:srgbClr val="009657"/>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Характеристики</a:t>
            </a:r>
            <a:endParaRPr sz="2000" b="1" cap="all" dirty="0">
              <a:solidFill>
                <a:schemeClr val="bg1"/>
              </a:solidFill>
              <a:latin typeface="+mn-lt"/>
              <a:ea typeface="Tahoma"/>
              <a:cs typeface="Tahoma"/>
              <a:sym typeface="Tahoma"/>
            </a:endParaRPr>
          </a:p>
        </p:txBody>
      </p:sp>
      <p:sp>
        <p:nvSpPr>
          <p:cNvPr id="9" name="Google Shape;108;p3">
            <a:extLst>
              <a:ext uri="{FF2B5EF4-FFF2-40B4-BE49-F238E27FC236}">
                <a16:creationId xmlns:a16="http://schemas.microsoft.com/office/drawing/2014/main" xmlns="" id="{B65E87EC-9844-4B94-B807-A1501A3BA2E8}"/>
              </a:ext>
            </a:extLst>
          </p:cNvPr>
          <p:cNvSpPr txBox="1"/>
          <p:nvPr/>
        </p:nvSpPr>
        <p:spPr>
          <a:xfrm>
            <a:off x="13677899" y="2432123"/>
            <a:ext cx="4521201" cy="451664"/>
          </a:xfrm>
          <a:prstGeom prst="rect">
            <a:avLst/>
          </a:prstGeom>
          <a:solidFill>
            <a:srgbClr val="FF9933"/>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Решение/ Рекомендации</a:t>
            </a:r>
          </a:p>
        </p:txBody>
      </p:sp>
      <p:sp>
        <p:nvSpPr>
          <p:cNvPr id="11" name="Google Shape;108;p3">
            <a:extLst>
              <a:ext uri="{FF2B5EF4-FFF2-40B4-BE49-F238E27FC236}">
                <a16:creationId xmlns:a16="http://schemas.microsoft.com/office/drawing/2014/main" xmlns="" id="{36CBF698-C742-4FDB-9742-ED83C8B3D06E}"/>
              </a:ext>
            </a:extLst>
          </p:cNvPr>
          <p:cNvSpPr txBox="1"/>
          <p:nvPr/>
        </p:nvSpPr>
        <p:spPr>
          <a:xfrm>
            <a:off x="9353550" y="2432123"/>
            <a:ext cx="4038600" cy="451664"/>
          </a:xfrm>
          <a:prstGeom prst="rect">
            <a:avLst/>
          </a:prstGeom>
          <a:solidFill>
            <a:srgbClr val="2256AA"/>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Ограничения и риски</a:t>
            </a:r>
            <a:endParaRPr sz="2000" b="1" cap="all" dirty="0">
              <a:solidFill>
                <a:schemeClr val="bg1"/>
              </a:solidFill>
              <a:latin typeface="+mn-lt"/>
              <a:ea typeface="Tahoma"/>
              <a:cs typeface="Tahoma"/>
              <a:sym typeface="Tahoma"/>
            </a:endParaRPr>
          </a:p>
        </p:txBody>
      </p:sp>
      <p:sp>
        <p:nvSpPr>
          <p:cNvPr id="12" name="Google Shape;108;p3">
            <a:extLst>
              <a:ext uri="{FF2B5EF4-FFF2-40B4-BE49-F238E27FC236}">
                <a16:creationId xmlns:a16="http://schemas.microsoft.com/office/drawing/2014/main" xmlns="" id="{DEE8D9E5-5681-4EBF-AD63-695B7B9D4DB2}"/>
              </a:ext>
            </a:extLst>
          </p:cNvPr>
          <p:cNvSpPr txBox="1"/>
          <p:nvPr/>
        </p:nvSpPr>
        <p:spPr>
          <a:xfrm>
            <a:off x="1101680" y="3224810"/>
            <a:ext cx="3168460" cy="1005662"/>
          </a:xfrm>
          <a:prstGeom prst="rect">
            <a:avLst/>
          </a:prstGeom>
          <a:noFill/>
          <a:ln>
            <a:noFill/>
          </a:ln>
        </p:spPr>
        <p:txBody>
          <a:bodyPr spcFirstLastPara="1" wrap="square" lIns="142534" tIns="71248" rIns="142534" bIns="71248" anchor="t" anchorCtr="0">
            <a:spAutoFit/>
          </a:bodyPr>
          <a:lstStyle/>
          <a:p>
            <a:pPr>
              <a:buSzPts val="1400"/>
            </a:pPr>
            <a:r>
              <a:rPr lang="ru-RU" sz="2800" dirty="0" smtClean="0">
                <a:solidFill>
                  <a:schemeClr val="tx1"/>
                </a:solidFill>
                <a:latin typeface="+mn-lt"/>
                <a:ea typeface="Tahoma"/>
                <a:cs typeface="Tahoma"/>
                <a:sym typeface="Tahoma"/>
              </a:rPr>
              <a:t>Сельская местность</a:t>
            </a:r>
            <a:endParaRPr lang="en-US" sz="2800" dirty="0">
              <a:solidFill>
                <a:schemeClr val="tx1"/>
              </a:solidFill>
              <a:latin typeface="+mn-lt"/>
              <a:ea typeface="Tahoma"/>
              <a:cs typeface="Tahoma"/>
              <a:sym typeface="Tahoma"/>
            </a:endParaRPr>
          </a:p>
        </p:txBody>
      </p:sp>
      <p:sp>
        <p:nvSpPr>
          <p:cNvPr id="13" name="Google Shape;108;p3">
            <a:extLst>
              <a:ext uri="{FF2B5EF4-FFF2-40B4-BE49-F238E27FC236}">
                <a16:creationId xmlns:a16="http://schemas.microsoft.com/office/drawing/2014/main" xmlns="" id="{DB9E47D5-BC30-4379-BA34-787A6A0FEE0E}"/>
              </a:ext>
            </a:extLst>
          </p:cNvPr>
          <p:cNvSpPr txBox="1"/>
          <p:nvPr/>
        </p:nvSpPr>
        <p:spPr>
          <a:xfrm>
            <a:off x="9353550" y="3034977"/>
            <a:ext cx="4038600" cy="2298324"/>
          </a:xfrm>
          <a:prstGeom prst="rect">
            <a:avLst/>
          </a:prstGeom>
          <a:noFill/>
          <a:ln>
            <a:noFill/>
          </a:ln>
        </p:spPr>
        <p:txBody>
          <a:bodyPr spcFirstLastPara="1" wrap="square" lIns="142534" tIns="71248" rIns="142534" bIns="71248" anchor="t" anchorCtr="0">
            <a:spAutoFit/>
          </a:bodyPr>
          <a:lstStyle/>
          <a:p>
            <a:pPr algn="just">
              <a:buSzPts val="1400"/>
              <a:buFont typeface="Arial" pitchFamily="34" charset="0"/>
              <a:buChar char="•"/>
            </a:pPr>
            <a:r>
              <a:rPr lang="ru-RU" sz="2000" dirty="0" smtClean="0">
                <a:solidFill>
                  <a:schemeClr val="tx1"/>
                </a:solidFill>
                <a:latin typeface="+mn-lt"/>
                <a:ea typeface="Tahoma"/>
                <a:cs typeface="Tahoma"/>
                <a:sym typeface="Tahoma"/>
              </a:rPr>
              <a:t> угрозы </a:t>
            </a:r>
            <a:r>
              <a:rPr lang="ru-RU" sz="2000" dirty="0">
                <a:solidFill>
                  <a:schemeClr val="tx1"/>
                </a:solidFill>
                <a:latin typeface="+mn-lt"/>
                <a:ea typeface="Tahoma"/>
                <a:cs typeface="Tahoma"/>
                <a:sym typeface="Tahoma"/>
              </a:rPr>
              <a:t>мошенничества выше;</a:t>
            </a:r>
          </a:p>
          <a:p>
            <a:pPr algn="just">
              <a:buSzPts val="1400"/>
              <a:buFont typeface="Arial" pitchFamily="34" charset="0"/>
              <a:buChar char="•"/>
            </a:pPr>
            <a:r>
              <a:rPr lang="ru-RU" sz="2000" dirty="0" smtClean="0">
                <a:solidFill>
                  <a:schemeClr val="tx1"/>
                </a:solidFill>
                <a:latin typeface="+mn-lt"/>
                <a:ea typeface="Tahoma"/>
                <a:cs typeface="Tahoma"/>
                <a:sym typeface="Tahoma"/>
              </a:rPr>
              <a:t>  не</a:t>
            </a:r>
            <a:r>
              <a:rPr lang="ru-RU" sz="2000" dirty="0" smtClean="0"/>
              <a:t>стабильный интернет;</a:t>
            </a:r>
          </a:p>
          <a:p>
            <a:pPr algn="just">
              <a:buSzPts val="1400"/>
              <a:buFont typeface="Arial" pitchFamily="34" charset="0"/>
              <a:buChar char="•"/>
            </a:pPr>
            <a:r>
              <a:rPr lang="ru-RU" sz="2000" dirty="0" smtClean="0">
                <a:solidFill>
                  <a:schemeClr val="tx1"/>
                </a:solidFill>
                <a:ea typeface="Tahoma"/>
                <a:cs typeface="Tahoma"/>
                <a:sym typeface="Tahoma"/>
              </a:rPr>
              <a:t> отсутствие разнообразной финансовой инфраструктуры (банки, МФО)</a:t>
            </a:r>
          </a:p>
          <a:p>
            <a:pPr algn="just">
              <a:buSzPts val="1400"/>
              <a:buFontTx/>
              <a:buChar char="-"/>
            </a:pPr>
            <a:endParaRPr lang="ru-RU" sz="2000" dirty="0">
              <a:solidFill>
                <a:schemeClr val="tx1"/>
              </a:solidFill>
              <a:latin typeface="+mn-lt"/>
              <a:ea typeface="Tahoma"/>
              <a:cs typeface="Tahoma"/>
              <a:sym typeface="Tahoma"/>
            </a:endParaRPr>
          </a:p>
          <a:p>
            <a:pPr algn="just">
              <a:buSzPts val="1400"/>
            </a:pPr>
            <a:endParaRPr sz="2000" dirty="0">
              <a:solidFill>
                <a:schemeClr val="tx1"/>
              </a:solidFill>
              <a:latin typeface="+mn-lt"/>
              <a:ea typeface="Tahoma"/>
              <a:cs typeface="Tahoma"/>
              <a:sym typeface="Tahoma"/>
            </a:endParaRPr>
          </a:p>
        </p:txBody>
      </p:sp>
      <p:sp>
        <p:nvSpPr>
          <p:cNvPr id="14" name="Google Shape;108;p3">
            <a:extLst>
              <a:ext uri="{FF2B5EF4-FFF2-40B4-BE49-F238E27FC236}">
                <a16:creationId xmlns:a16="http://schemas.microsoft.com/office/drawing/2014/main" xmlns="" id="{F67C57EA-A623-43A2-A5CA-C3FF57456DA6}"/>
              </a:ext>
            </a:extLst>
          </p:cNvPr>
          <p:cNvSpPr txBox="1"/>
          <p:nvPr/>
        </p:nvSpPr>
        <p:spPr>
          <a:xfrm>
            <a:off x="13677899" y="3055413"/>
            <a:ext cx="4521201" cy="2606100"/>
          </a:xfrm>
          <a:prstGeom prst="rect">
            <a:avLst/>
          </a:prstGeom>
          <a:noFill/>
          <a:ln>
            <a:noFill/>
          </a:ln>
        </p:spPr>
        <p:txBody>
          <a:bodyPr spcFirstLastPara="1" wrap="square" lIns="142534" tIns="71248" rIns="142534" bIns="71248" anchor="t" anchorCtr="0">
            <a:spAutoFit/>
          </a:bodyPr>
          <a:lstStyle/>
          <a:p>
            <a:pPr algn="just">
              <a:buSzPts val="1400"/>
              <a:buFont typeface="Arial" pitchFamily="34" charset="0"/>
              <a:buChar char="•"/>
            </a:pPr>
            <a:r>
              <a:rPr lang="ru-RU" sz="2000" dirty="0" smtClean="0">
                <a:solidFill>
                  <a:schemeClr val="tx1"/>
                </a:solidFill>
                <a:latin typeface="+mn-lt"/>
                <a:ea typeface="Tahoma"/>
                <a:cs typeface="Tahoma"/>
                <a:sym typeface="Tahoma"/>
              </a:rPr>
              <a:t> приглашение </a:t>
            </a:r>
            <a:r>
              <a:rPr lang="ru-RU" sz="2000" dirty="0">
                <a:solidFill>
                  <a:schemeClr val="tx1"/>
                </a:solidFill>
                <a:latin typeface="+mn-lt"/>
                <a:ea typeface="Tahoma"/>
                <a:cs typeface="Tahoma"/>
                <a:sym typeface="Tahoma"/>
              </a:rPr>
              <a:t>профессиональных экспертов по узким  финансовым вопросам;</a:t>
            </a:r>
          </a:p>
          <a:p>
            <a:pPr algn="just">
              <a:buSzPts val="1400"/>
              <a:buFont typeface="Arial" pitchFamily="34" charset="0"/>
              <a:buChar char="•"/>
            </a:pPr>
            <a:r>
              <a:rPr lang="ru-RU" sz="2000" dirty="0" smtClean="0">
                <a:solidFill>
                  <a:schemeClr val="tx1"/>
                </a:solidFill>
                <a:latin typeface="+mn-lt"/>
                <a:ea typeface="Tahoma"/>
                <a:cs typeface="Tahoma"/>
                <a:sym typeface="Tahoma"/>
              </a:rPr>
              <a:t> экскурсии </a:t>
            </a:r>
            <a:r>
              <a:rPr lang="ru-RU" sz="2000" dirty="0">
                <a:solidFill>
                  <a:schemeClr val="tx1"/>
                </a:solidFill>
                <a:latin typeface="+mn-lt"/>
                <a:ea typeface="Tahoma"/>
                <a:cs typeface="Tahoma"/>
                <a:sym typeface="Tahoma"/>
              </a:rPr>
              <a:t>в финансовые </a:t>
            </a:r>
            <a:r>
              <a:rPr lang="ru-RU" sz="2000" dirty="0" smtClean="0">
                <a:solidFill>
                  <a:schemeClr val="tx1"/>
                </a:solidFill>
                <a:latin typeface="+mn-lt"/>
                <a:ea typeface="Tahoma"/>
                <a:cs typeface="Tahoma"/>
                <a:sym typeface="Tahoma"/>
              </a:rPr>
              <a:t>организации близлежащего города;</a:t>
            </a:r>
            <a:endParaRPr lang="ru-RU" sz="2000" dirty="0">
              <a:solidFill>
                <a:schemeClr val="tx1"/>
              </a:solidFill>
              <a:latin typeface="+mn-lt"/>
              <a:ea typeface="Tahoma"/>
              <a:cs typeface="Tahoma"/>
              <a:sym typeface="Tahoma"/>
            </a:endParaRPr>
          </a:p>
          <a:p>
            <a:pPr algn="just">
              <a:buSzPts val="1400"/>
              <a:buFont typeface="Arial" pitchFamily="34" charset="0"/>
              <a:buChar char="•"/>
            </a:pPr>
            <a:r>
              <a:rPr lang="ru-RU" sz="2000" dirty="0" smtClean="0">
                <a:solidFill>
                  <a:schemeClr val="tx1"/>
                </a:solidFill>
                <a:latin typeface="+mn-lt"/>
                <a:ea typeface="Tahoma"/>
                <a:cs typeface="Tahoma"/>
                <a:sym typeface="Tahoma"/>
              </a:rPr>
              <a:t> использование </a:t>
            </a:r>
            <a:r>
              <a:rPr lang="ru-RU" sz="2000" dirty="0">
                <a:solidFill>
                  <a:schemeClr val="tx1"/>
                </a:solidFill>
                <a:latin typeface="+mn-lt"/>
                <a:ea typeface="Tahoma"/>
                <a:cs typeface="Tahoma"/>
                <a:sym typeface="Tahoma"/>
              </a:rPr>
              <a:t>технических </a:t>
            </a:r>
            <a:r>
              <a:rPr lang="ru-RU" sz="2000" dirty="0" smtClean="0">
                <a:solidFill>
                  <a:schemeClr val="tx1"/>
                </a:solidFill>
                <a:latin typeface="+mn-lt"/>
                <a:ea typeface="Tahoma"/>
                <a:cs typeface="Tahoma"/>
                <a:sym typeface="Tahoma"/>
              </a:rPr>
              <a:t>возможностей</a:t>
            </a:r>
            <a:endParaRPr lang="ru-RU" sz="2000" dirty="0">
              <a:solidFill>
                <a:schemeClr val="tx1"/>
              </a:solidFill>
              <a:latin typeface="+mn-lt"/>
              <a:ea typeface="Tahoma"/>
              <a:cs typeface="Tahoma"/>
              <a:sym typeface="Tahoma"/>
            </a:endParaRPr>
          </a:p>
          <a:p>
            <a:pPr marL="457200" indent="-457200">
              <a:buSzPts val="1400"/>
              <a:buFontTx/>
              <a:buChar char="-"/>
            </a:pPr>
            <a:endParaRPr lang="ru-RU" sz="2000" dirty="0">
              <a:solidFill>
                <a:schemeClr val="tx1"/>
              </a:solidFill>
              <a:latin typeface="+mn-lt"/>
              <a:ea typeface="Tahoma"/>
              <a:cs typeface="Tahoma"/>
              <a:sym typeface="Tahoma"/>
            </a:endParaRPr>
          </a:p>
        </p:txBody>
      </p:sp>
      <p:sp>
        <p:nvSpPr>
          <p:cNvPr id="15" name="Google Shape;108;p3">
            <a:extLst>
              <a:ext uri="{FF2B5EF4-FFF2-40B4-BE49-F238E27FC236}">
                <a16:creationId xmlns:a16="http://schemas.microsoft.com/office/drawing/2014/main" xmlns="" id="{E0378F02-B6CF-4F9B-BC9A-B06FB3FC221D}"/>
              </a:ext>
            </a:extLst>
          </p:cNvPr>
          <p:cNvSpPr txBox="1"/>
          <p:nvPr/>
        </p:nvSpPr>
        <p:spPr>
          <a:xfrm>
            <a:off x="207553" y="3215946"/>
            <a:ext cx="514610" cy="513219"/>
          </a:xfrm>
          <a:prstGeom prst="rect">
            <a:avLst/>
          </a:prstGeom>
          <a:solidFill>
            <a:srgbClr val="009657"/>
          </a:solidFill>
          <a:ln>
            <a:noFill/>
          </a:ln>
        </p:spPr>
        <p:txBody>
          <a:bodyPr spcFirstLastPara="1" wrap="square" lIns="36000" tIns="71248" rIns="36000" bIns="71248" anchor="t" anchorCtr="0">
            <a:spAutoFit/>
          </a:bodyPr>
          <a:lstStyle/>
          <a:p>
            <a:pPr algn="ctr">
              <a:buSzPts val="1400"/>
            </a:pPr>
            <a:r>
              <a:rPr lang="en-US" sz="2400" b="1" cap="all" dirty="0">
                <a:solidFill>
                  <a:schemeClr val="bg1"/>
                </a:solidFill>
                <a:latin typeface="Proxima Nova Rg" panose="02000506030000020004" pitchFamily="2" charset="0"/>
                <a:ea typeface="Tahoma"/>
                <a:cs typeface="Tahoma"/>
                <a:sym typeface="Tahoma"/>
              </a:rPr>
              <a:t>01</a:t>
            </a:r>
            <a:endParaRPr sz="2400" b="1" cap="all" dirty="0">
              <a:solidFill>
                <a:schemeClr val="bg1"/>
              </a:solidFill>
              <a:latin typeface="Proxima Nova Rg" panose="02000506030000020004" pitchFamily="2" charset="0"/>
              <a:ea typeface="Tahoma"/>
              <a:cs typeface="Tahoma"/>
              <a:sym typeface="Tahoma"/>
            </a:endParaRPr>
          </a:p>
        </p:txBody>
      </p:sp>
      <p:sp>
        <p:nvSpPr>
          <p:cNvPr id="16" name="Google Shape;108;p3">
            <a:extLst>
              <a:ext uri="{FF2B5EF4-FFF2-40B4-BE49-F238E27FC236}">
                <a16:creationId xmlns:a16="http://schemas.microsoft.com/office/drawing/2014/main" xmlns="" id="{C7F32AB1-D83A-476D-B152-D87185B2C4E7}"/>
              </a:ext>
            </a:extLst>
          </p:cNvPr>
          <p:cNvSpPr txBox="1"/>
          <p:nvPr/>
        </p:nvSpPr>
        <p:spPr>
          <a:xfrm>
            <a:off x="1084287" y="5747230"/>
            <a:ext cx="3452627" cy="3160098"/>
          </a:xfrm>
          <a:prstGeom prst="rect">
            <a:avLst/>
          </a:prstGeom>
          <a:noFill/>
          <a:ln>
            <a:noFill/>
          </a:ln>
        </p:spPr>
        <p:txBody>
          <a:bodyPr spcFirstLastPara="1" wrap="square" lIns="142534" tIns="71248" rIns="142534" bIns="71248" anchor="t" anchorCtr="0">
            <a:spAutoFit/>
          </a:bodyPr>
          <a:lstStyle/>
          <a:p>
            <a:pPr>
              <a:defRPr/>
            </a:pPr>
            <a:r>
              <a:rPr lang="ru-RU" sz="2800" dirty="0">
                <a:solidFill>
                  <a:schemeClr val="dk1"/>
                </a:solidFill>
              </a:rPr>
              <a:t>Тематика </a:t>
            </a:r>
            <a:r>
              <a:rPr lang="ru-RU" sz="2800" dirty="0" smtClean="0">
                <a:solidFill>
                  <a:schemeClr val="dk1"/>
                </a:solidFill>
              </a:rPr>
              <a:t>«Планирование и управление личными финансами: ЗАЙМЫ и КРЕДИТЫ»</a:t>
            </a:r>
            <a:endParaRPr lang="ru-RU" sz="2800" dirty="0">
              <a:solidFill>
                <a:schemeClr val="dk1"/>
              </a:solidFill>
            </a:endParaRPr>
          </a:p>
        </p:txBody>
      </p:sp>
      <p:sp>
        <p:nvSpPr>
          <p:cNvPr id="18" name="Google Shape;108;p3">
            <a:extLst>
              <a:ext uri="{FF2B5EF4-FFF2-40B4-BE49-F238E27FC236}">
                <a16:creationId xmlns:a16="http://schemas.microsoft.com/office/drawing/2014/main" xmlns="" id="{2122D33C-2127-40AA-9BF2-2CBEB9563628}"/>
              </a:ext>
            </a:extLst>
          </p:cNvPr>
          <p:cNvSpPr txBox="1"/>
          <p:nvPr/>
        </p:nvSpPr>
        <p:spPr>
          <a:xfrm>
            <a:off x="325218" y="5937897"/>
            <a:ext cx="514610" cy="513219"/>
          </a:xfrm>
          <a:prstGeom prst="rect">
            <a:avLst/>
          </a:prstGeom>
          <a:solidFill>
            <a:srgbClr val="009657"/>
          </a:solidFill>
          <a:ln>
            <a:noFill/>
          </a:ln>
        </p:spPr>
        <p:txBody>
          <a:bodyPr spcFirstLastPara="1" wrap="square" lIns="36000" tIns="71248" rIns="36000" bIns="71248" anchor="t" anchorCtr="0">
            <a:spAutoFit/>
          </a:bodyPr>
          <a:lstStyle>
            <a:defPPr marR="0" lvl="0" algn="l" rtl="0">
              <a:lnSpc>
                <a:spcPct val="100000"/>
              </a:lnSpc>
              <a:spcBef>
                <a:spcPts val="0"/>
              </a:spcBef>
              <a:spcAft>
                <a:spcPts val="0"/>
              </a:spcAft>
            </a:defPPr>
            <a:lvl1pPr algn="ctr">
              <a:buSzPts val="1400"/>
              <a:defRPr sz="2400" b="1" cap="all">
                <a:solidFill>
                  <a:schemeClr val="bg1"/>
                </a:solidFill>
                <a:latin typeface="Proxima Nova Rg" panose="02000506030000020004" pitchFamily="2" charset="0"/>
                <a:ea typeface="Tahoma"/>
                <a:cs typeface="Tahoma"/>
              </a:defRPr>
            </a:lvl1pPr>
          </a:lstStyle>
          <a:p>
            <a:r>
              <a:rPr lang="en-US" dirty="0">
                <a:sym typeface="Tahoma"/>
              </a:rPr>
              <a:t>02</a:t>
            </a:r>
          </a:p>
        </p:txBody>
      </p:sp>
      <p:cxnSp>
        <p:nvCxnSpPr>
          <p:cNvPr id="19" name="Прямая соединительная линия 18">
            <a:extLst>
              <a:ext uri="{FF2B5EF4-FFF2-40B4-BE49-F238E27FC236}">
                <a16:creationId xmlns:a16="http://schemas.microsoft.com/office/drawing/2014/main" xmlns="" id="{4BE85330-A85F-4030-9478-CA346F4CB26E}"/>
              </a:ext>
            </a:extLst>
          </p:cNvPr>
          <p:cNvCxnSpPr>
            <a:cxnSpLocks/>
          </p:cNvCxnSpPr>
          <p:nvPr/>
        </p:nvCxnSpPr>
        <p:spPr>
          <a:xfrm>
            <a:off x="1060116" y="5433139"/>
            <a:ext cx="16853159" cy="0"/>
          </a:xfrm>
          <a:prstGeom prst="line">
            <a:avLst/>
          </a:prstGeom>
          <a:ln w="12700">
            <a:solidFill>
              <a:srgbClr val="B8BDC0"/>
            </a:solidFill>
          </a:ln>
        </p:spPr>
        <p:style>
          <a:lnRef idx="1">
            <a:schemeClr val="accent1"/>
          </a:lnRef>
          <a:fillRef idx="0">
            <a:schemeClr val="accent1"/>
          </a:fillRef>
          <a:effectRef idx="0">
            <a:schemeClr val="accent1"/>
          </a:effectRef>
          <a:fontRef idx="minor">
            <a:schemeClr val="tx1"/>
          </a:fontRef>
        </p:style>
      </p:cxnSp>
      <p:sp>
        <p:nvSpPr>
          <p:cNvPr id="21" name="Google Shape;106;p3"/>
          <p:cNvSpPr txBox="1"/>
          <p:nvPr/>
        </p:nvSpPr>
        <p:spPr>
          <a:xfrm>
            <a:off x="451829" y="1555965"/>
            <a:ext cx="17819841" cy="697885"/>
          </a:xfrm>
          <a:prstGeom prst="rect">
            <a:avLst/>
          </a:prstGeom>
          <a:noFill/>
          <a:ln>
            <a:noFill/>
          </a:ln>
        </p:spPr>
        <p:txBody>
          <a:bodyPr spcFirstLastPara="1" wrap="square" lIns="142534" tIns="71248" rIns="142534" bIns="71248" anchor="t" anchorCtr="0">
            <a:spAutoFit/>
          </a:bodyPr>
          <a:lstStyle/>
          <a:p>
            <a:pPr marL="742950" lvl="0" indent="-742950" algn="ctr">
              <a:buAutoNum type="arabicPeriod"/>
            </a:pPr>
            <a:r>
              <a:rPr lang="ru-RU" sz="3600" b="1" dirty="0">
                <a:solidFill>
                  <a:schemeClr val="dk1"/>
                </a:solidFill>
                <a:latin typeface="Proxima Nova"/>
                <a:ea typeface="Proxima Nova"/>
                <a:cs typeface="Proxima Nova"/>
                <a:sym typeface="Proxima Nova"/>
              </a:rPr>
              <a:t>АНАЛИЗ УСЛОВИЙ ПЕДАГОГИЧЕСКОГО КЕЙСА (</a:t>
            </a:r>
            <a:r>
              <a:rPr lang="ru-RU" sz="3600" b="1" dirty="0">
                <a:solidFill>
                  <a:schemeClr val="dk1"/>
                </a:solidFill>
                <a:latin typeface="+mn-lt"/>
                <a:ea typeface="Proxima Nova"/>
                <a:cs typeface="Proxima Nova"/>
                <a:sym typeface="Proxima Nova"/>
              </a:rPr>
              <a:t>по 6 позициям</a:t>
            </a:r>
            <a:r>
              <a:rPr lang="ru-RU" sz="3600" b="1" dirty="0">
                <a:solidFill>
                  <a:schemeClr val="dk1"/>
                </a:solidFill>
                <a:latin typeface="Proxima Nova"/>
                <a:ea typeface="Proxima Nova"/>
                <a:cs typeface="Proxima Nova"/>
                <a:sym typeface="Proxima Nova"/>
              </a:rPr>
              <a:t>)</a:t>
            </a:r>
          </a:p>
        </p:txBody>
      </p:sp>
      <p:sp>
        <p:nvSpPr>
          <p:cNvPr id="22" name="Google Shape;108;p3"/>
          <p:cNvSpPr txBox="1"/>
          <p:nvPr/>
        </p:nvSpPr>
        <p:spPr>
          <a:xfrm>
            <a:off x="4977828" y="2432123"/>
            <a:ext cx="3819548" cy="451664"/>
          </a:xfrm>
          <a:prstGeom prst="rect">
            <a:avLst/>
          </a:prstGeom>
          <a:solidFill>
            <a:srgbClr val="C00000"/>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ВОЗМОЖНОСТИ</a:t>
            </a:r>
            <a:endParaRPr sz="2000" b="1" cap="all" dirty="0">
              <a:solidFill>
                <a:schemeClr val="bg1"/>
              </a:solidFill>
              <a:latin typeface="+mn-lt"/>
              <a:ea typeface="Tahoma"/>
              <a:cs typeface="Tahoma"/>
              <a:sym typeface="Tahoma"/>
            </a:endParaRPr>
          </a:p>
        </p:txBody>
      </p:sp>
      <p:sp>
        <p:nvSpPr>
          <p:cNvPr id="23" name="Google Shape;108;p3">
            <a:extLst>
              <a:ext uri="{FF2B5EF4-FFF2-40B4-BE49-F238E27FC236}">
                <a16:creationId xmlns:a16="http://schemas.microsoft.com/office/drawing/2014/main" xmlns="" id="{DB9E47D5-BC30-4379-BA34-787A6A0FEE0E}"/>
              </a:ext>
            </a:extLst>
          </p:cNvPr>
          <p:cNvSpPr txBox="1"/>
          <p:nvPr/>
        </p:nvSpPr>
        <p:spPr>
          <a:xfrm>
            <a:off x="4838700" y="3070922"/>
            <a:ext cx="4133850" cy="2298324"/>
          </a:xfrm>
          <a:prstGeom prst="rect">
            <a:avLst/>
          </a:prstGeom>
          <a:noFill/>
          <a:ln>
            <a:noFill/>
          </a:ln>
        </p:spPr>
        <p:txBody>
          <a:bodyPr spcFirstLastPara="1" wrap="square" lIns="142534" tIns="71248" rIns="142534" bIns="71248" anchor="t" anchorCtr="0">
            <a:spAutoFit/>
          </a:bodyPr>
          <a:lstStyle/>
          <a:p>
            <a:pPr algn="just">
              <a:buSzPts val="1400"/>
              <a:buFont typeface="Arial" pitchFamily="34" charset="0"/>
              <a:buChar char="•"/>
            </a:pPr>
            <a:r>
              <a:rPr lang="ru-RU" sz="2000" dirty="0" smtClean="0">
                <a:solidFill>
                  <a:schemeClr val="tx1"/>
                </a:solidFill>
                <a:latin typeface="+mn-lt"/>
                <a:ea typeface="Tahoma"/>
                <a:cs typeface="Tahoma"/>
                <a:sym typeface="Tahoma"/>
              </a:rPr>
              <a:t> наличие в почтовом отделении окон банков;</a:t>
            </a:r>
          </a:p>
          <a:p>
            <a:pPr algn="just">
              <a:buSzPts val="1400"/>
              <a:buFont typeface="Arial" pitchFamily="34" charset="0"/>
              <a:buChar char="•"/>
            </a:pPr>
            <a:r>
              <a:rPr lang="ru-RU" sz="2000" dirty="0" smtClean="0">
                <a:solidFill>
                  <a:schemeClr val="tx1"/>
                </a:solidFill>
                <a:latin typeface="+mn-lt"/>
                <a:ea typeface="Tahoma"/>
                <a:cs typeface="Tahoma"/>
                <a:sym typeface="Tahoma"/>
              </a:rPr>
              <a:t> наличие мобильных офисов банков;</a:t>
            </a:r>
          </a:p>
          <a:p>
            <a:pPr algn="just">
              <a:buSzPts val="1400"/>
              <a:buFont typeface="Arial" pitchFamily="34" charset="0"/>
              <a:buChar char="•"/>
            </a:pPr>
            <a:r>
              <a:rPr lang="ru-RU" sz="2000" dirty="0" smtClean="0">
                <a:solidFill>
                  <a:schemeClr val="tx1"/>
                </a:solidFill>
                <a:latin typeface="+mn-lt"/>
                <a:ea typeface="Tahoma"/>
                <a:cs typeface="Tahoma"/>
                <a:sym typeface="Tahoma"/>
              </a:rPr>
              <a:t> материально-техническая </a:t>
            </a:r>
            <a:r>
              <a:rPr lang="ru-RU" sz="2000" dirty="0">
                <a:solidFill>
                  <a:schemeClr val="tx1"/>
                </a:solidFill>
                <a:latin typeface="+mn-lt"/>
                <a:ea typeface="Tahoma"/>
                <a:cs typeface="Tahoma"/>
                <a:sym typeface="Tahoma"/>
              </a:rPr>
              <a:t>оснащенность </a:t>
            </a:r>
            <a:r>
              <a:rPr lang="ru-RU" sz="2000" dirty="0" smtClean="0">
                <a:solidFill>
                  <a:schemeClr val="tx1"/>
                </a:solidFill>
                <a:latin typeface="+mn-lt"/>
                <a:ea typeface="Tahoma"/>
                <a:cs typeface="Tahoma"/>
                <a:sym typeface="Tahoma"/>
              </a:rPr>
              <a:t>школы</a:t>
            </a:r>
            <a:endParaRPr lang="ru-RU" sz="2000" dirty="0">
              <a:solidFill>
                <a:schemeClr val="tx1"/>
              </a:solidFill>
              <a:latin typeface="+mn-lt"/>
              <a:ea typeface="Tahoma"/>
              <a:cs typeface="Tahoma"/>
              <a:sym typeface="Tahoma"/>
            </a:endParaRPr>
          </a:p>
          <a:p>
            <a:pPr algn="just">
              <a:buSzPts val="1400"/>
            </a:pPr>
            <a:endParaRPr sz="2000" dirty="0">
              <a:solidFill>
                <a:schemeClr val="tx1"/>
              </a:solidFill>
              <a:latin typeface="+mn-lt"/>
              <a:ea typeface="Tahoma"/>
              <a:cs typeface="Tahoma"/>
              <a:sym typeface="Tahoma"/>
            </a:endParaRPr>
          </a:p>
        </p:txBody>
      </p:sp>
      <p:sp>
        <p:nvSpPr>
          <p:cNvPr id="24" name="Google Shape;108;p3">
            <a:extLst>
              <a:ext uri="{FF2B5EF4-FFF2-40B4-BE49-F238E27FC236}">
                <a16:creationId xmlns:a16="http://schemas.microsoft.com/office/drawing/2014/main" xmlns="" id="{DB9E47D5-BC30-4379-BA34-787A6A0FEE0E}"/>
              </a:ext>
            </a:extLst>
          </p:cNvPr>
          <p:cNvSpPr txBox="1"/>
          <p:nvPr/>
        </p:nvSpPr>
        <p:spPr>
          <a:xfrm>
            <a:off x="4755571" y="5640332"/>
            <a:ext cx="3958676" cy="4760536"/>
          </a:xfrm>
          <a:prstGeom prst="rect">
            <a:avLst/>
          </a:prstGeom>
          <a:noFill/>
          <a:ln>
            <a:noFill/>
          </a:ln>
        </p:spPr>
        <p:txBody>
          <a:bodyPr spcFirstLastPara="1" wrap="square" lIns="142534" tIns="71248" rIns="142534" bIns="71248" anchor="t" anchorCtr="0">
            <a:spAutoFit/>
          </a:bodyPr>
          <a:lstStyle/>
          <a:p>
            <a:pPr algn="just">
              <a:buSzPts val="1400"/>
              <a:buFont typeface="Arial" pitchFamily="34" charset="0"/>
              <a:buChar char="•"/>
            </a:pPr>
            <a:r>
              <a:rPr lang="ru-RU" sz="2000" dirty="0" smtClean="0">
                <a:solidFill>
                  <a:schemeClr val="tx1"/>
                </a:solidFill>
                <a:latin typeface="+mn-lt"/>
                <a:ea typeface="Tahoma"/>
                <a:cs typeface="Tahoma"/>
                <a:sym typeface="Tahoma"/>
              </a:rPr>
              <a:t> демонстрация видеофильмов о банковских кредитах и </a:t>
            </a:r>
            <a:r>
              <a:rPr lang="ru-RU" sz="2000" dirty="0" err="1" smtClean="0">
                <a:solidFill>
                  <a:schemeClr val="tx1"/>
                </a:solidFill>
                <a:latin typeface="+mn-lt"/>
                <a:ea typeface="Tahoma"/>
                <a:cs typeface="Tahoma"/>
                <a:sym typeface="Tahoma"/>
              </a:rPr>
              <a:t>микрозаймах</a:t>
            </a:r>
            <a:r>
              <a:rPr lang="ru-RU" sz="2000" dirty="0" smtClean="0">
                <a:solidFill>
                  <a:schemeClr val="tx1"/>
                </a:solidFill>
                <a:latin typeface="+mn-lt"/>
                <a:ea typeface="Tahoma"/>
                <a:cs typeface="Tahoma"/>
                <a:sym typeface="Tahoma"/>
              </a:rPr>
              <a:t>;</a:t>
            </a:r>
          </a:p>
          <a:p>
            <a:pPr algn="just">
              <a:buSzPts val="1400"/>
              <a:buFont typeface="Arial" pitchFamily="34" charset="0"/>
              <a:buChar char="•"/>
            </a:pPr>
            <a:r>
              <a:rPr lang="ru-RU" sz="2000" dirty="0" smtClean="0">
                <a:solidFill>
                  <a:schemeClr val="tx1"/>
                </a:solidFill>
                <a:latin typeface="+mn-lt"/>
                <a:ea typeface="Tahoma"/>
                <a:cs typeface="Tahoma"/>
                <a:sym typeface="Tahoma"/>
              </a:rPr>
              <a:t> сравнение условий предоставления </a:t>
            </a:r>
            <a:r>
              <a:rPr lang="ru-RU" sz="2000" dirty="0" err="1" smtClean="0">
                <a:solidFill>
                  <a:schemeClr val="tx1"/>
                </a:solidFill>
                <a:latin typeface="+mn-lt"/>
                <a:ea typeface="Tahoma"/>
                <a:cs typeface="Tahoma"/>
                <a:sym typeface="Tahoma"/>
              </a:rPr>
              <a:t>микрозайма</a:t>
            </a:r>
            <a:r>
              <a:rPr lang="ru-RU" sz="2000" dirty="0" smtClean="0">
                <a:solidFill>
                  <a:schemeClr val="tx1"/>
                </a:solidFill>
                <a:latin typeface="+mn-lt"/>
                <a:ea typeface="Tahoma"/>
                <a:cs typeface="Tahoma"/>
                <a:sym typeface="Tahoma"/>
              </a:rPr>
              <a:t> и кредита;</a:t>
            </a:r>
          </a:p>
          <a:p>
            <a:pPr algn="just">
              <a:buSzPts val="1400"/>
              <a:buFont typeface="Arial" pitchFamily="34" charset="0"/>
              <a:buChar char="•"/>
            </a:pPr>
            <a:r>
              <a:rPr lang="ru-RU" sz="2000" dirty="0" smtClean="0">
                <a:solidFill>
                  <a:schemeClr val="tx1"/>
                </a:solidFill>
                <a:latin typeface="+mn-lt"/>
                <a:ea typeface="Tahoma"/>
                <a:cs typeface="Tahoma"/>
                <a:sym typeface="Tahoma"/>
              </a:rPr>
              <a:t> использование кредитного </a:t>
            </a:r>
            <a:r>
              <a:rPr lang="ru-RU" sz="2000" dirty="0" err="1" smtClean="0">
                <a:solidFill>
                  <a:schemeClr val="tx1"/>
                </a:solidFill>
                <a:latin typeface="+mn-lt"/>
                <a:ea typeface="Tahoma"/>
                <a:cs typeface="Tahoma"/>
                <a:sym typeface="Tahoma"/>
              </a:rPr>
              <a:t>онлайн-калькулятора</a:t>
            </a:r>
            <a:r>
              <a:rPr lang="ru-RU" sz="2000" dirty="0" smtClean="0">
                <a:solidFill>
                  <a:schemeClr val="tx1"/>
                </a:solidFill>
                <a:latin typeface="+mn-lt"/>
                <a:ea typeface="Tahoma"/>
                <a:cs typeface="Tahoma"/>
                <a:sym typeface="Tahoma"/>
              </a:rPr>
              <a:t>;</a:t>
            </a:r>
          </a:p>
          <a:p>
            <a:pPr algn="just">
              <a:buSzPts val="1400"/>
              <a:buFont typeface="Arial" pitchFamily="34" charset="0"/>
              <a:buChar char="•"/>
            </a:pPr>
            <a:r>
              <a:rPr lang="ru-RU" sz="2000" dirty="0" smtClean="0">
                <a:solidFill>
                  <a:schemeClr val="tx1"/>
                </a:solidFill>
                <a:latin typeface="+mn-lt"/>
                <a:ea typeface="Tahoma"/>
                <a:cs typeface="Tahoma"/>
                <a:sym typeface="Tahoma"/>
              </a:rPr>
              <a:t> решение задач на кредиты (простые и сложные проценты, дифференцированные и аннуитетные платежи), в т.ч. задачи ЕГЭ</a:t>
            </a:r>
            <a:endParaRPr lang="ru-RU" sz="2000" dirty="0">
              <a:solidFill>
                <a:schemeClr val="tx1"/>
              </a:solidFill>
              <a:latin typeface="+mn-lt"/>
              <a:ea typeface="Tahoma"/>
              <a:cs typeface="Tahoma"/>
              <a:sym typeface="Tahoma"/>
            </a:endParaRPr>
          </a:p>
          <a:p>
            <a:pPr>
              <a:buSzPts val="1400"/>
            </a:pPr>
            <a:endParaRPr sz="2000" dirty="0">
              <a:solidFill>
                <a:schemeClr val="tx1"/>
              </a:solidFill>
              <a:latin typeface="+mn-lt"/>
              <a:ea typeface="Tahoma"/>
              <a:cs typeface="Tahoma"/>
              <a:sym typeface="Tahoma"/>
            </a:endParaRPr>
          </a:p>
        </p:txBody>
      </p:sp>
      <p:sp>
        <p:nvSpPr>
          <p:cNvPr id="25" name="Google Shape;108;p3">
            <a:extLst>
              <a:ext uri="{FF2B5EF4-FFF2-40B4-BE49-F238E27FC236}">
                <a16:creationId xmlns:a16="http://schemas.microsoft.com/office/drawing/2014/main" xmlns="" id="{DB9E47D5-BC30-4379-BA34-787A6A0FEE0E}"/>
              </a:ext>
            </a:extLst>
          </p:cNvPr>
          <p:cNvSpPr txBox="1"/>
          <p:nvPr/>
        </p:nvSpPr>
        <p:spPr>
          <a:xfrm>
            <a:off x="9405122" y="5757703"/>
            <a:ext cx="4133850" cy="2298324"/>
          </a:xfrm>
          <a:prstGeom prst="rect">
            <a:avLst/>
          </a:prstGeom>
          <a:noFill/>
          <a:ln>
            <a:noFill/>
          </a:ln>
        </p:spPr>
        <p:txBody>
          <a:bodyPr spcFirstLastPara="1" wrap="square" lIns="142534" tIns="71248" rIns="142534" bIns="71248" anchor="t" anchorCtr="0">
            <a:spAutoFit/>
          </a:bodyPr>
          <a:lstStyle/>
          <a:p>
            <a:pPr algn="just">
              <a:buSzPts val="1400"/>
              <a:buFont typeface="Arial" pitchFamily="34" charset="0"/>
              <a:buChar char="•"/>
            </a:pPr>
            <a:r>
              <a:rPr lang="ru-RU" sz="2000" dirty="0" smtClean="0"/>
              <a:t>школьники столкнутся с возрастными ограничениями по взятию кредитов (если самостоятельно захотят это сделать);</a:t>
            </a:r>
          </a:p>
          <a:p>
            <a:pPr algn="just">
              <a:buSzPts val="1400"/>
              <a:buFont typeface="Arial" pitchFamily="34" charset="0"/>
              <a:buChar char="•"/>
            </a:pPr>
            <a:r>
              <a:rPr lang="ru-RU" sz="2000" dirty="0" smtClean="0">
                <a:solidFill>
                  <a:schemeClr val="tx1"/>
                </a:solidFill>
                <a:latin typeface="+mn-lt"/>
                <a:ea typeface="Tahoma"/>
                <a:cs typeface="Tahoma"/>
                <a:sym typeface="Tahoma"/>
              </a:rPr>
              <a:t> </a:t>
            </a:r>
            <a:r>
              <a:rPr lang="ru-RU" sz="2000" dirty="0" err="1" smtClean="0">
                <a:solidFill>
                  <a:schemeClr val="tx1"/>
                </a:solidFill>
                <a:latin typeface="+mn-lt"/>
                <a:ea typeface="Tahoma"/>
                <a:cs typeface="Tahoma"/>
                <a:sym typeface="Tahoma"/>
              </a:rPr>
              <a:t>микрозаймы</a:t>
            </a:r>
            <a:r>
              <a:rPr lang="ru-RU" sz="2000" dirty="0" smtClean="0">
                <a:solidFill>
                  <a:schemeClr val="tx1"/>
                </a:solidFill>
                <a:latin typeface="+mn-lt"/>
                <a:ea typeface="Tahoma"/>
                <a:cs typeface="Tahoma"/>
                <a:sym typeface="Tahoma"/>
              </a:rPr>
              <a:t> не доступны школьникам до 18 лет</a:t>
            </a:r>
            <a:endParaRPr sz="2000" dirty="0">
              <a:solidFill>
                <a:schemeClr val="tx1"/>
              </a:solidFill>
              <a:latin typeface="+mn-lt"/>
              <a:ea typeface="Tahoma"/>
              <a:cs typeface="Tahoma"/>
              <a:sym typeface="Tahoma"/>
            </a:endParaRPr>
          </a:p>
        </p:txBody>
      </p:sp>
      <p:sp>
        <p:nvSpPr>
          <p:cNvPr id="26" name="Google Shape;108;p3">
            <a:extLst>
              <a:ext uri="{FF2B5EF4-FFF2-40B4-BE49-F238E27FC236}">
                <a16:creationId xmlns:a16="http://schemas.microsoft.com/office/drawing/2014/main" xmlns="" id="{DB9E47D5-BC30-4379-BA34-787A6A0FEE0E}"/>
              </a:ext>
            </a:extLst>
          </p:cNvPr>
          <p:cNvSpPr txBox="1"/>
          <p:nvPr/>
        </p:nvSpPr>
        <p:spPr>
          <a:xfrm>
            <a:off x="13779425" y="5760266"/>
            <a:ext cx="4133850" cy="3837206"/>
          </a:xfrm>
          <a:prstGeom prst="rect">
            <a:avLst/>
          </a:prstGeom>
          <a:noFill/>
          <a:ln>
            <a:noFill/>
          </a:ln>
        </p:spPr>
        <p:txBody>
          <a:bodyPr spcFirstLastPara="1" wrap="square" lIns="142534" tIns="71248" rIns="142534" bIns="71248" anchor="t" anchorCtr="0">
            <a:spAutoFit/>
          </a:bodyPr>
          <a:lstStyle/>
          <a:p>
            <a:pPr algn="just">
              <a:buSzPts val="1400"/>
            </a:pPr>
            <a:r>
              <a:rPr lang="ru-RU" sz="2000" dirty="0" smtClean="0">
                <a:solidFill>
                  <a:schemeClr val="tx1"/>
                </a:solidFill>
                <a:ea typeface="Tahoma"/>
                <a:cs typeface="Tahoma"/>
                <a:sym typeface="Tahoma"/>
              </a:rPr>
              <a:t>чтобы не попасть в долговую яму, необходимо:</a:t>
            </a:r>
            <a:endParaRPr lang="ru-RU" sz="2000" dirty="0" smtClean="0">
              <a:solidFill>
                <a:schemeClr val="tx1"/>
              </a:solidFill>
              <a:latin typeface="+mn-lt"/>
              <a:ea typeface="Tahoma"/>
              <a:cs typeface="Tahoma"/>
              <a:sym typeface="Tahoma"/>
            </a:endParaRPr>
          </a:p>
          <a:p>
            <a:pPr algn="just">
              <a:buSzPts val="1400"/>
              <a:buFont typeface="Arial" pitchFamily="34" charset="0"/>
              <a:buChar char="•"/>
            </a:pPr>
            <a:r>
              <a:rPr lang="ru-RU" sz="2000" dirty="0" smtClean="0">
                <a:solidFill>
                  <a:schemeClr val="tx1"/>
                </a:solidFill>
                <a:latin typeface="+mn-lt"/>
                <a:ea typeface="Tahoma"/>
                <a:cs typeface="Tahoma"/>
                <a:sym typeface="Tahoma"/>
              </a:rPr>
              <a:t> обратить </a:t>
            </a:r>
            <a:r>
              <a:rPr lang="ru-RU" sz="2000" dirty="0">
                <a:solidFill>
                  <a:schemeClr val="tx1"/>
                </a:solidFill>
                <a:latin typeface="+mn-lt"/>
                <a:ea typeface="Tahoma"/>
                <a:cs typeface="Tahoma"/>
                <a:sym typeface="Tahoma"/>
              </a:rPr>
              <a:t>внимание </a:t>
            </a:r>
            <a:r>
              <a:rPr lang="ru-RU" sz="2000" dirty="0" smtClean="0">
                <a:solidFill>
                  <a:schemeClr val="tx1"/>
                </a:solidFill>
                <a:latin typeface="+mn-lt"/>
                <a:ea typeface="Tahoma"/>
                <a:cs typeface="Tahoma"/>
                <a:sym typeface="Tahoma"/>
              </a:rPr>
              <a:t>обучающихся на </a:t>
            </a:r>
            <a:r>
              <a:rPr lang="ru-RU" sz="2000" dirty="0">
                <a:solidFill>
                  <a:schemeClr val="tx1"/>
                </a:solidFill>
                <a:latin typeface="+mn-lt"/>
                <a:ea typeface="Tahoma"/>
                <a:cs typeface="Tahoma"/>
                <a:sym typeface="Tahoma"/>
              </a:rPr>
              <a:t>виды мошеннических </a:t>
            </a:r>
            <a:r>
              <a:rPr lang="ru-RU" sz="2000" dirty="0" smtClean="0">
                <a:solidFill>
                  <a:schemeClr val="tx1"/>
                </a:solidFill>
                <a:latin typeface="+mn-lt"/>
                <a:ea typeface="Tahoma"/>
                <a:cs typeface="Tahoma"/>
                <a:sym typeface="Tahoma"/>
              </a:rPr>
              <a:t>схем;</a:t>
            </a:r>
          </a:p>
          <a:p>
            <a:pPr algn="just">
              <a:buSzPts val="1400"/>
              <a:buFont typeface="Arial" pitchFamily="34" charset="0"/>
              <a:buChar char="•"/>
            </a:pPr>
            <a:r>
              <a:rPr lang="ru-RU" sz="2000" dirty="0" smtClean="0">
                <a:solidFill>
                  <a:schemeClr val="tx1"/>
                </a:solidFill>
                <a:latin typeface="+mn-lt"/>
                <a:ea typeface="Tahoma"/>
                <a:cs typeface="Tahoma"/>
                <a:sym typeface="Tahoma"/>
              </a:rPr>
              <a:t>  обратить внимание </a:t>
            </a:r>
            <a:r>
              <a:rPr lang="ru-RU" sz="2000" dirty="0" smtClean="0">
                <a:solidFill>
                  <a:schemeClr val="tx1"/>
                </a:solidFill>
                <a:ea typeface="Tahoma"/>
                <a:cs typeface="Tahoma"/>
                <a:sym typeface="Tahoma"/>
              </a:rPr>
              <a:t>обучающихся </a:t>
            </a:r>
            <a:r>
              <a:rPr lang="ru-RU" sz="2000" dirty="0" smtClean="0">
                <a:solidFill>
                  <a:schemeClr val="tx1"/>
                </a:solidFill>
                <a:latin typeface="+mn-lt"/>
                <a:ea typeface="Tahoma"/>
                <a:cs typeface="Tahoma"/>
                <a:sym typeface="Tahoma"/>
              </a:rPr>
              <a:t>на необходимость правильно оценивать свои финансовые возможности при взятии кредита или займа</a:t>
            </a:r>
            <a:endParaRPr lang="ru-RU" sz="2000" dirty="0">
              <a:solidFill>
                <a:schemeClr val="tx1"/>
              </a:solidFill>
              <a:latin typeface="+mn-lt"/>
              <a:ea typeface="Tahoma"/>
              <a:cs typeface="Tahoma"/>
              <a:sym typeface="Tahoma"/>
            </a:endParaRPr>
          </a:p>
          <a:p>
            <a:pPr algn="just">
              <a:buSzPts val="1400"/>
            </a:pPr>
            <a:endParaRPr sz="2000" dirty="0">
              <a:solidFill>
                <a:schemeClr val="tx1"/>
              </a:solidFill>
              <a:latin typeface="+mn-lt"/>
              <a:ea typeface="Tahoma"/>
              <a:cs typeface="Tahoma"/>
              <a:sym typeface="Tahoma"/>
            </a:endParaRPr>
          </a:p>
        </p:txBody>
      </p:sp>
    </p:spTree>
    <p:extLst>
      <p:ext uri="{BB962C8B-B14F-4D97-AF65-F5344CB8AC3E}">
        <p14:creationId xmlns:p14="http://schemas.microsoft.com/office/powerpoint/2010/main" xmlns="" val="25728616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2780DD6D-6265-8467-7A1D-4EEBE7E358F4}"/>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20</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7" name="Google Shape;106;p3"/>
          <p:cNvSpPr txBox="1"/>
          <p:nvPr/>
        </p:nvSpPr>
        <p:spPr>
          <a:xfrm>
            <a:off x="589334" y="1242529"/>
            <a:ext cx="18645789" cy="1251883"/>
          </a:xfrm>
          <a:prstGeom prst="rect">
            <a:avLst/>
          </a:prstGeom>
          <a:noFill/>
          <a:ln>
            <a:noFill/>
          </a:ln>
        </p:spPr>
        <p:txBody>
          <a:bodyPr spcFirstLastPara="1" wrap="square" lIns="142534" tIns="71248" rIns="142534" bIns="71248" anchor="t" anchorCtr="0">
            <a:spAutoFit/>
          </a:bodyPr>
          <a:lstStyle/>
          <a:p>
            <a:pPr lvl="0" algn="ctr"/>
            <a:r>
              <a:rPr lang="ru-RU" sz="3600" b="1" dirty="0">
                <a:solidFill>
                  <a:schemeClr val="dk1"/>
                </a:solidFill>
                <a:latin typeface="+mn-lt"/>
                <a:ea typeface="Proxima Nova"/>
                <a:cs typeface="Proxima Nova"/>
                <a:sym typeface="Proxima Nova"/>
              </a:rPr>
              <a:t>ПЛАН ПРОВЕДЕНИЯ ОБРАЗОВАТЕЛЬНЫХ АКТИВНОСТЕЙ</a:t>
            </a:r>
          </a:p>
          <a:p>
            <a:pPr lvl="0" algn="ctr"/>
            <a:r>
              <a:rPr lang="ru-RU" sz="3600" b="1" dirty="0">
                <a:solidFill>
                  <a:schemeClr val="dk1"/>
                </a:solidFill>
                <a:latin typeface="+mn-lt"/>
                <a:ea typeface="Proxima Nova"/>
                <a:cs typeface="Proxima Nova"/>
                <a:sym typeface="Proxima Nova"/>
              </a:rPr>
              <a:t>(Внеурочная деятельность)</a:t>
            </a:r>
          </a:p>
        </p:txBody>
      </p:sp>
      <p:sp>
        <p:nvSpPr>
          <p:cNvPr id="8" name="Google Shape;106;p3">
            <a:extLst>
              <a:ext uri="{FF2B5EF4-FFF2-40B4-BE49-F238E27FC236}">
                <a16:creationId xmlns:a16="http://schemas.microsoft.com/office/drawing/2014/main" xmlns="" id="{54FC85EF-DE09-4F34-A347-C210F0D830C9}"/>
              </a:ext>
            </a:extLst>
          </p:cNvPr>
          <p:cNvSpPr txBox="1"/>
          <p:nvPr/>
        </p:nvSpPr>
        <p:spPr>
          <a:xfrm>
            <a:off x="657573" y="3294567"/>
            <a:ext cx="17725570" cy="574775"/>
          </a:xfrm>
          <a:prstGeom prst="rect">
            <a:avLst/>
          </a:prstGeom>
          <a:solidFill>
            <a:srgbClr val="26B7BC"/>
          </a:solidFill>
          <a:ln>
            <a:noFill/>
          </a:ln>
        </p:spPr>
        <p:txBody>
          <a:bodyPr spcFirstLastPara="1" wrap="square" lIns="142534" tIns="71248" rIns="142534" bIns="71248" anchor="ctr" anchorCtr="0">
            <a:spAutoFit/>
          </a:bodyPr>
          <a:lstStyle/>
          <a:p>
            <a:pPr lvl="0"/>
            <a:r>
              <a:rPr lang="ru-RU" sz="2800" b="1" cap="all" dirty="0">
                <a:solidFill>
                  <a:schemeClr val="bg1"/>
                </a:solidFill>
                <a:latin typeface="+mn-lt"/>
                <a:ea typeface="Proxima Nova"/>
                <a:cs typeface="Proxima Nova"/>
                <a:sym typeface="Proxima Nova"/>
              </a:rPr>
              <a:t>2. Операционно-действенный компонент (75 минут)</a:t>
            </a:r>
          </a:p>
        </p:txBody>
      </p:sp>
      <p:sp>
        <p:nvSpPr>
          <p:cNvPr id="9" name="Google Shape;108;p3">
            <a:extLst>
              <a:ext uri="{FF2B5EF4-FFF2-40B4-BE49-F238E27FC236}">
                <a16:creationId xmlns:a16="http://schemas.microsoft.com/office/drawing/2014/main" xmlns="" id="{7A9197C0-D716-4AA6-82E3-FF09A63247D0}"/>
              </a:ext>
            </a:extLst>
          </p:cNvPr>
          <p:cNvSpPr txBox="1"/>
          <p:nvPr/>
        </p:nvSpPr>
        <p:spPr>
          <a:xfrm>
            <a:off x="657573" y="3941451"/>
            <a:ext cx="6192927" cy="451664"/>
          </a:xfrm>
          <a:prstGeom prst="rect">
            <a:avLst/>
          </a:prstGeom>
          <a:solidFill>
            <a:srgbClr val="009657"/>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Деятельность учителя</a:t>
            </a:r>
            <a:endParaRPr sz="2000" b="1" cap="all" dirty="0">
              <a:solidFill>
                <a:schemeClr val="bg1"/>
              </a:solidFill>
              <a:latin typeface="+mn-lt"/>
              <a:ea typeface="Tahoma"/>
              <a:cs typeface="Tahoma"/>
              <a:sym typeface="Tahoma"/>
            </a:endParaRPr>
          </a:p>
        </p:txBody>
      </p:sp>
      <p:sp>
        <p:nvSpPr>
          <p:cNvPr id="11" name="Google Shape;108;p3">
            <a:extLst>
              <a:ext uri="{FF2B5EF4-FFF2-40B4-BE49-F238E27FC236}">
                <a16:creationId xmlns:a16="http://schemas.microsoft.com/office/drawing/2014/main" xmlns="" id="{749F3E36-DEC7-44A2-B990-619EC3027DA1}"/>
              </a:ext>
            </a:extLst>
          </p:cNvPr>
          <p:cNvSpPr txBox="1"/>
          <p:nvPr/>
        </p:nvSpPr>
        <p:spPr>
          <a:xfrm>
            <a:off x="12401550" y="3979163"/>
            <a:ext cx="5981593" cy="465219"/>
          </a:xfrm>
          <a:prstGeom prst="rect">
            <a:avLst/>
          </a:prstGeom>
          <a:solidFill>
            <a:srgbClr val="E61859"/>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Образовательный эффект </a:t>
            </a:r>
            <a:endParaRPr sz="2000" b="1" cap="all" dirty="0">
              <a:solidFill>
                <a:schemeClr val="bg1"/>
              </a:solidFill>
              <a:latin typeface="+mn-lt"/>
              <a:ea typeface="Tahoma"/>
              <a:cs typeface="Tahoma"/>
              <a:sym typeface="Tahoma"/>
            </a:endParaRPr>
          </a:p>
        </p:txBody>
      </p:sp>
      <p:sp>
        <p:nvSpPr>
          <p:cNvPr id="12" name="Google Shape;108;p3">
            <a:extLst>
              <a:ext uri="{FF2B5EF4-FFF2-40B4-BE49-F238E27FC236}">
                <a16:creationId xmlns:a16="http://schemas.microsoft.com/office/drawing/2014/main" xmlns="" id="{E941AC6A-D4E9-4983-A479-A3FE0A41EAF6}"/>
              </a:ext>
            </a:extLst>
          </p:cNvPr>
          <p:cNvSpPr txBox="1"/>
          <p:nvPr/>
        </p:nvSpPr>
        <p:spPr>
          <a:xfrm>
            <a:off x="7234358" y="3979163"/>
            <a:ext cx="4572000" cy="451664"/>
          </a:xfrm>
          <a:prstGeom prst="rect">
            <a:avLst/>
          </a:prstGeom>
          <a:solidFill>
            <a:srgbClr val="F07D00"/>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Деятельность учеников</a:t>
            </a:r>
            <a:endParaRPr sz="2000" b="1" cap="all" dirty="0">
              <a:solidFill>
                <a:schemeClr val="bg1"/>
              </a:solidFill>
              <a:latin typeface="+mn-lt"/>
              <a:ea typeface="Tahoma"/>
              <a:cs typeface="Tahoma"/>
              <a:sym typeface="Tahoma"/>
            </a:endParaRPr>
          </a:p>
        </p:txBody>
      </p:sp>
      <p:sp>
        <p:nvSpPr>
          <p:cNvPr id="19" name="Google Shape;108;p3">
            <a:extLst>
              <a:ext uri="{FF2B5EF4-FFF2-40B4-BE49-F238E27FC236}">
                <a16:creationId xmlns:a16="http://schemas.microsoft.com/office/drawing/2014/main" xmlns="" id="{FBD03933-C9E2-4132-8308-0665878C2488}"/>
              </a:ext>
            </a:extLst>
          </p:cNvPr>
          <p:cNvSpPr txBox="1"/>
          <p:nvPr/>
        </p:nvSpPr>
        <p:spPr>
          <a:xfrm>
            <a:off x="11073997" y="4465227"/>
            <a:ext cx="8470492" cy="390109"/>
          </a:xfrm>
          <a:prstGeom prst="rect">
            <a:avLst/>
          </a:prstGeom>
          <a:noFill/>
          <a:ln>
            <a:noFill/>
          </a:ln>
        </p:spPr>
        <p:txBody>
          <a:bodyPr spcFirstLastPara="1" wrap="square" lIns="142534" tIns="71248" rIns="142534" bIns="71248" anchor="t" anchorCtr="0">
            <a:spAutoFit/>
          </a:bodyPr>
          <a:lstStyle/>
          <a:p>
            <a:pPr algn="ctr">
              <a:buSzPts val="1400"/>
            </a:pPr>
            <a:r>
              <a:rPr lang="ru-RU" sz="1600" dirty="0">
                <a:solidFill>
                  <a:srgbClr val="FF0000"/>
                </a:solidFill>
                <a:latin typeface="+mn-lt"/>
                <a:ea typeface="Tahoma"/>
                <a:cs typeface="Tahoma"/>
                <a:sym typeface="Tahoma"/>
              </a:rPr>
              <a:t>(чему научились, что узнали, поняли)</a:t>
            </a:r>
          </a:p>
        </p:txBody>
      </p:sp>
      <p:sp>
        <p:nvSpPr>
          <p:cNvPr id="23" name="Google Shape;108;p3">
            <a:extLst>
              <a:ext uri="{FF2B5EF4-FFF2-40B4-BE49-F238E27FC236}">
                <a16:creationId xmlns:a16="http://schemas.microsoft.com/office/drawing/2014/main" xmlns="" id="{7B9282B5-4E5F-417F-95A3-BCD9C4F76F58}"/>
              </a:ext>
            </a:extLst>
          </p:cNvPr>
          <p:cNvSpPr txBox="1"/>
          <p:nvPr/>
        </p:nvSpPr>
        <p:spPr>
          <a:xfrm>
            <a:off x="12401550" y="4951673"/>
            <a:ext cx="5870119" cy="3221653"/>
          </a:xfrm>
          <a:prstGeom prst="rect">
            <a:avLst/>
          </a:prstGeom>
          <a:noFill/>
          <a:ln>
            <a:noFill/>
          </a:ln>
        </p:spPr>
        <p:txBody>
          <a:bodyPr spcFirstLastPara="1" wrap="square" lIns="142534" tIns="71248" rIns="142534" bIns="71248" anchor="t" anchorCtr="0">
            <a:spAutoFit/>
          </a:bodyPr>
          <a:lstStyle/>
          <a:p>
            <a:pPr algn="just"/>
            <a:r>
              <a:rPr lang="ru-RU" sz="2000" dirty="0" smtClean="0"/>
              <a:t>Учащиеся развивают умения решать задачи на проценты разных типов.</a:t>
            </a:r>
          </a:p>
          <a:p>
            <a:pPr algn="just"/>
            <a:endParaRPr lang="ru-RU" sz="2000" dirty="0" smtClean="0"/>
          </a:p>
          <a:p>
            <a:pPr algn="just"/>
            <a:r>
              <a:rPr lang="ru-RU" sz="2000" dirty="0" smtClean="0"/>
              <a:t>Учащиеся обобщают знания по теме «Планирование и управление личными финансами: ЗАЙМЫ и КРЕДИТЫ».</a:t>
            </a:r>
          </a:p>
          <a:p>
            <a:pPr algn="just"/>
            <a:endParaRPr lang="ru-RU" sz="2000" dirty="0" smtClean="0"/>
          </a:p>
          <a:p>
            <a:pPr algn="just"/>
            <a:r>
              <a:rPr lang="ru-RU" sz="2000" dirty="0" smtClean="0"/>
              <a:t>Участники работают в микро-группах, что способствует развитию коммуникационных навыков и умению работать в команде.</a:t>
            </a:r>
            <a:endParaRPr lang="ru-RU" sz="2000" dirty="0">
              <a:solidFill>
                <a:schemeClr val="tx1"/>
              </a:solidFill>
              <a:latin typeface="+mn-lt"/>
              <a:ea typeface="Tahoma"/>
              <a:cs typeface="Tahoma"/>
              <a:sym typeface="Tahoma"/>
            </a:endParaRPr>
          </a:p>
        </p:txBody>
      </p:sp>
      <p:grpSp>
        <p:nvGrpSpPr>
          <p:cNvPr id="24" name="Группа 23">
            <a:extLst>
              <a:ext uri="{FF2B5EF4-FFF2-40B4-BE49-F238E27FC236}">
                <a16:creationId xmlns:a16="http://schemas.microsoft.com/office/drawing/2014/main" xmlns="" id="{B084CE2C-BF8C-4D75-B617-6E70BC034BCB}"/>
              </a:ext>
            </a:extLst>
          </p:cNvPr>
          <p:cNvGrpSpPr/>
          <p:nvPr/>
        </p:nvGrpSpPr>
        <p:grpSpPr>
          <a:xfrm>
            <a:off x="826226" y="4851145"/>
            <a:ext cx="10994504" cy="1067217"/>
            <a:chOff x="943140" y="4807656"/>
            <a:chExt cx="12346676" cy="1067217"/>
          </a:xfrm>
        </p:grpSpPr>
        <p:sp>
          <p:nvSpPr>
            <p:cNvPr id="25" name="Google Shape;108;p3">
              <a:extLst>
                <a:ext uri="{FF2B5EF4-FFF2-40B4-BE49-F238E27FC236}">
                  <a16:creationId xmlns:a16="http://schemas.microsoft.com/office/drawing/2014/main" xmlns="" id="{0F73A103-22B6-44C4-A89A-38DF82C312F0}"/>
                </a:ext>
              </a:extLst>
            </p:cNvPr>
            <p:cNvSpPr txBox="1"/>
            <p:nvPr/>
          </p:nvSpPr>
          <p:spPr>
            <a:xfrm>
              <a:off x="943140" y="4811847"/>
              <a:ext cx="6763601" cy="759441"/>
            </a:xfrm>
            <a:prstGeom prst="rect">
              <a:avLst/>
            </a:prstGeom>
            <a:noFill/>
            <a:ln>
              <a:noFill/>
            </a:ln>
          </p:spPr>
          <p:txBody>
            <a:bodyPr spcFirstLastPara="1" wrap="square" lIns="142534" tIns="71248" rIns="142534" bIns="71248" anchor="t" anchorCtr="0">
              <a:spAutoFit/>
            </a:bodyPr>
            <a:lstStyle/>
            <a:p>
              <a:pPr algn="just">
                <a:buSzPts val="1400"/>
              </a:pPr>
              <a:r>
                <a:rPr lang="ru-RU" sz="2000" dirty="0">
                  <a:solidFill>
                    <a:schemeClr val="tx1"/>
                  </a:solidFill>
                  <a:latin typeface="+mn-lt"/>
                  <a:ea typeface="Tahoma"/>
                  <a:cs typeface="Tahoma"/>
                  <a:sym typeface="Tahoma"/>
                </a:rPr>
                <a:t>2.1. </a:t>
              </a:r>
              <a:r>
                <a:rPr lang="ru-RU" sz="2000" dirty="0" smtClean="0"/>
                <a:t>Делит класс на группы. Объясняет правила игры.</a:t>
              </a:r>
              <a:endParaRPr sz="2000" dirty="0">
                <a:solidFill>
                  <a:schemeClr val="tx1"/>
                </a:solidFill>
                <a:latin typeface="+mn-lt"/>
                <a:ea typeface="Tahoma"/>
                <a:cs typeface="Tahoma"/>
                <a:sym typeface="Tahoma"/>
              </a:endParaRPr>
            </a:p>
          </p:txBody>
        </p:sp>
        <p:sp>
          <p:nvSpPr>
            <p:cNvPr id="26" name="Google Shape;108;p3">
              <a:extLst>
                <a:ext uri="{FF2B5EF4-FFF2-40B4-BE49-F238E27FC236}">
                  <a16:creationId xmlns:a16="http://schemas.microsoft.com/office/drawing/2014/main" xmlns="" id="{5870F38C-B5C7-4483-95F9-CF2FD446935C}"/>
                </a:ext>
              </a:extLst>
            </p:cNvPr>
            <p:cNvSpPr txBox="1"/>
            <p:nvPr/>
          </p:nvSpPr>
          <p:spPr>
            <a:xfrm>
              <a:off x="8358994" y="4807656"/>
              <a:ext cx="4930822" cy="1067217"/>
            </a:xfrm>
            <a:prstGeom prst="rect">
              <a:avLst/>
            </a:prstGeom>
            <a:noFill/>
            <a:ln>
              <a:noFill/>
            </a:ln>
          </p:spPr>
          <p:txBody>
            <a:bodyPr spcFirstLastPara="1" wrap="square" lIns="142534" tIns="71248" rIns="142534" bIns="71248" anchor="t" anchorCtr="0">
              <a:spAutoFit/>
            </a:bodyPr>
            <a:lstStyle/>
            <a:p>
              <a:pPr algn="just">
                <a:buSzPts val="1400"/>
              </a:pPr>
              <a:r>
                <a:rPr lang="ru-RU" sz="2000" dirty="0" smtClean="0"/>
                <a:t>Рассаживаются по группам. Выстраивают стратегию решения задач в группе.</a:t>
              </a:r>
              <a:endParaRPr lang="ru-RU" sz="2000" dirty="0">
                <a:solidFill>
                  <a:schemeClr val="tx1"/>
                </a:solidFill>
                <a:latin typeface="+mn-lt"/>
                <a:ea typeface="Tahoma"/>
                <a:cs typeface="Tahoma"/>
                <a:sym typeface="Tahoma"/>
              </a:endParaRPr>
            </a:p>
          </p:txBody>
        </p:sp>
      </p:grpSp>
      <p:grpSp>
        <p:nvGrpSpPr>
          <p:cNvPr id="27" name="Группа 26">
            <a:extLst>
              <a:ext uri="{FF2B5EF4-FFF2-40B4-BE49-F238E27FC236}">
                <a16:creationId xmlns:a16="http://schemas.microsoft.com/office/drawing/2014/main" xmlns="" id="{ECE98FCB-56D3-4C90-B1F1-8F5633AA0054}"/>
              </a:ext>
            </a:extLst>
          </p:cNvPr>
          <p:cNvGrpSpPr/>
          <p:nvPr/>
        </p:nvGrpSpPr>
        <p:grpSpPr>
          <a:xfrm>
            <a:off x="778101" y="6464174"/>
            <a:ext cx="11027775" cy="1682770"/>
            <a:chOff x="905777" y="8572899"/>
            <a:chExt cx="12384039" cy="1682770"/>
          </a:xfrm>
        </p:grpSpPr>
        <p:sp>
          <p:nvSpPr>
            <p:cNvPr id="28" name="Google Shape;108;p3">
              <a:extLst>
                <a:ext uri="{FF2B5EF4-FFF2-40B4-BE49-F238E27FC236}">
                  <a16:creationId xmlns:a16="http://schemas.microsoft.com/office/drawing/2014/main" xmlns="" id="{77B186F7-24A1-46ED-B85C-D83F7F2A1B15}"/>
                </a:ext>
              </a:extLst>
            </p:cNvPr>
            <p:cNvSpPr txBox="1"/>
            <p:nvPr/>
          </p:nvSpPr>
          <p:spPr>
            <a:xfrm>
              <a:off x="905777" y="8572899"/>
              <a:ext cx="7089726" cy="1682770"/>
            </a:xfrm>
            <a:prstGeom prst="rect">
              <a:avLst/>
            </a:prstGeom>
            <a:noFill/>
            <a:ln>
              <a:noFill/>
            </a:ln>
          </p:spPr>
          <p:txBody>
            <a:bodyPr spcFirstLastPara="1" wrap="square" lIns="142534" tIns="71248" rIns="142534" bIns="71248" anchor="t" anchorCtr="0">
              <a:spAutoFit/>
            </a:bodyPr>
            <a:lstStyle/>
            <a:p>
              <a:pPr algn="just"/>
              <a:r>
                <a:rPr lang="ru-RU" sz="2000" dirty="0">
                  <a:solidFill>
                    <a:schemeClr val="tx1"/>
                  </a:solidFill>
                  <a:latin typeface="+mn-lt"/>
                  <a:ea typeface="Tahoma"/>
                  <a:cs typeface="Tahoma"/>
                  <a:sym typeface="Tahoma"/>
                </a:rPr>
                <a:t>2.2. </a:t>
              </a:r>
              <a:r>
                <a:rPr lang="ru-RU" sz="2000" dirty="0" smtClean="0"/>
                <a:t>Отслеживает ход игры, поддерживает дисциплину, проверяет ответы на задания,</a:t>
              </a:r>
            </a:p>
            <a:p>
              <a:pPr algn="just"/>
              <a:r>
                <a:rPr lang="ru-RU" sz="2000" dirty="0" smtClean="0"/>
                <a:t>фиксирует на доске новую стоимость задания, вычеркивает решенные задачи, подводит итоги игры.</a:t>
              </a:r>
              <a:endParaRPr sz="2000" dirty="0">
                <a:solidFill>
                  <a:schemeClr val="tx1"/>
                </a:solidFill>
                <a:latin typeface="+mn-lt"/>
                <a:ea typeface="Tahoma"/>
                <a:cs typeface="Tahoma"/>
                <a:sym typeface="Tahoma"/>
              </a:endParaRPr>
            </a:p>
          </p:txBody>
        </p:sp>
        <p:sp>
          <p:nvSpPr>
            <p:cNvPr id="29" name="Google Shape;108;p3">
              <a:extLst>
                <a:ext uri="{FF2B5EF4-FFF2-40B4-BE49-F238E27FC236}">
                  <a16:creationId xmlns:a16="http://schemas.microsoft.com/office/drawing/2014/main" xmlns="" id="{399492C8-70C9-41BA-8071-DFA57ADDDCAF}"/>
                </a:ext>
              </a:extLst>
            </p:cNvPr>
            <p:cNvSpPr txBox="1"/>
            <p:nvPr/>
          </p:nvSpPr>
          <p:spPr>
            <a:xfrm>
              <a:off x="8102021" y="8572899"/>
              <a:ext cx="5187795" cy="759441"/>
            </a:xfrm>
            <a:prstGeom prst="rect">
              <a:avLst/>
            </a:prstGeom>
            <a:noFill/>
            <a:ln>
              <a:noFill/>
            </a:ln>
          </p:spPr>
          <p:txBody>
            <a:bodyPr spcFirstLastPara="1" wrap="square" lIns="142534" tIns="71248" rIns="142534" bIns="71248" anchor="t" anchorCtr="0">
              <a:spAutoFit/>
            </a:bodyPr>
            <a:lstStyle/>
            <a:p>
              <a:pPr algn="just">
                <a:buSzPts val="1400"/>
              </a:pPr>
              <a:r>
                <a:rPr lang="ru-RU" sz="2000" dirty="0" smtClean="0"/>
                <a:t>Решают задачи различной степени сложности.</a:t>
              </a:r>
              <a:endParaRPr lang="ru-RU" sz="2000" dirty="0">
                <a:solidFill>
                  <a:schemeClr val="tx1"/>
                </a:solidFill>
                <a:latin typeface="+mn-lt"/>
                <a:ea typeface="Tahoma"/>
                <a:cs typeface="Tahoma"/>
                <a:sym typeface="Tahoma"/>
              </a:endParaRPr>
            </a:p>
          </p:txBody>
        </p:sp>
      </p:grpSp>
    </p:spTree>
    <p:extLst>
      <p:ext uri="{BB962C8B-B14F-4D97-AF65-F5344CB8AC3E}">
        <p14:creationId xmlns:p14="http://schemas.microsoft.com/office/powerpoint/2010/main" xmlns="" val="33039896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D7469B33-F866-7B68-66C9-E4C405A7A4A4}"/>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21</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7" name="Google Shape;106;p3"/>
          <p:cNvSpPr txBox="1"/>
          <p:nvPr/>
        </p:nvSpPr>
        <p:spPr>
          <a:xfrm>
            <a:off x="589334" y="1410970"/>
            <a:ext cx="18645789" cy="1251883"/>
          </a:xfrm>
          <a:prstGeom prst="rect">
            <a:avLst/>
          </a:prstGeom>
          <a:noFill/>
          <a:ln>
            <a:noFill/>
          </a:ln>
        </p:spPr>
        <p:txBody>
          <a:bodyPr spcFirstLastPara="1" wrap="square" lIns="142534" tIns="71248" rIns="142534" bIns="71248" anchor="t" anchorCtr="0">
            <a:spAutoFit/>
          </a:bodyPr>
          <a:lstStyle/>
          <a:p>
            <a:pPr lvl="0" algn="ctr"/>
            <a:r>
              <a:rPr lang="ru-RU" sz="3600" b="1" dirty="0">
                <a:solidFill>
                  <a:schemeClr val="dk1"/>
                </a:solidFill>
                <a:latin typeface="+mn-lt"/>
                <a:ea typeface="Proxima Nova"/>
                <a:cs typeface="Proxima Nova"/>
                <a:sym typeface="Proxima Nova"/>
              </a:rPr>
              <a:t>ПЛАН ПРОВЕДЕНИЯ ОБРАЗОВАТЕЛЬНЫХ АКТИВНОСТЕЙ</a:t>
            </a:r>
          </a:p>
          <a:p>
            <a:pPr lvl="0" algn="ctr"/>
            <a:r>
              <a:rPr lang="ru-RU" sz="3600" b="1" dirty="0">
                <a:solidFill>
                  <a:schemeClr val="dk1"/>
                </a:solidFill>
                <a:latin typeface="+mn-lt"/>
                <a:ea typeface="Proxima Nova"/>
                <a:cs typeface="Proxima Nova"/>
                <a:sym typeface="Proxima Nova"/>
              </a:rPr>
              <a:t>(Внеурочная деятельность)</a:t>
            </a:r>
          </a:p>
        </p:txBody>
      </p:sp>
      <p:sp>
        <p:nvSpPr>
          <p:cNvPr id="8" name="Google Shape;106;p3">
            <a:extLst>
              <a:ext uri="{FF2B5EF4-FFF2-40B4-BE49-F238E27FC236}">
                <a16:creationId xmlns:a16="http://schemas.microsoft.com/office/drawing/2014/main" xmlns="" id="{54FC85EF-DE09-4F34-A347-C210F0D830C9}"/>
              </a:ext>
            </a:extLst>
          </p:cNvPr>
          <p:cNvSpPr txBox="1"/>
          <p:nvPr/>
        </p:nvSpPr>
        <p:spPr>
          <a:xfrm>
            <a:off x="657573" y="3294567"/>
            <a:ext cx="17725570" cy="574775"/>
          </a:xfrm>
          <a:prstGeom prst="rect">
            <a:avLst/>
          </a:prstGeom>
          <a:solidFill>
            <a:srgbClr val="26B7BC"/>
          </a:solidFill>
          <a:ln>
            <a:noFill/>
          </a:ln>
        </p:spPr>
        <p:txBody>
          <a:bodyPr spcFirstLastPara="1" wrap="square" lIns="142534" tIns="71248" rIns="142534" bIns="71248" anchor="ctr" anchorCtr="0">
            <a:spAutoFit/>
          </a:bodyPr>
          <a:lstStyle/>
          <a:p>
            <a:pPr lvl="0"/>
            <a:r>
              <a:rPr lang="ru-RU" sz="2800" b="1" cap="all" dirty="0">
                <a:solidFill>
                  <a:schemeClr val="bg1"/>
                </a:solidFill>
                <a:latin typeface="+mn-lt"/>
                <a:ea typeface="Proxima Nova"/>
                <a:cs typeface="Proxima Nova"/>
                <a:sym typeface="Proxima Nova"/>
              </a:rPr>
              <a:t>Этап 3. Рефлексивно-оценочный компонент (5 минут)</a:t>
            </a:r>
          </a:p>
        </p:txBody>
      </p:sp>
      <p:sp>
        <p:nvSpPr>
          <p:cNvPr id="9" name="Google Shape;108;p3">
            <a:extLst>
              <a:ext uri="{FF2B5EF4-FFF2-40B4-BE49-F238E27FC236}">
                <a16:creationId xmlns:a16="http://schemas.microsoft.com/office/drawing/2014/main" xmlns="" id="{7A9197C0-D716-4AA6-82E3-FF09A63247D0}"/>
              </a:ext>
            </a:extLst>
          </p:cNvPr>
          <p:cNvSpPr txBox="1"/>
          <p:nvPr/>
        </p:nvSpPr>
        <p:spPr>
          <a:xfrm>
            <a:off x="657573" y="3939648"/>
            <a:ext cx="4410121" cy="451664"/>
          </a:xfrm>
          <a:prstGeom prst="rect">
            <a:avLst/>
          </a:prstGeom>
          <a:solidFill>
            <a:srgbClr val="009657"/>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Деятельность учителя</a:t>
            </a:r>
            <a:endParaRPr sz="2000" b="1" cap="all" dirty="0">
              <a:solidFill>
                <a:schemeClr val="bg1"/>
              </a:solidFill>
              <a:latin typeface="+mn-lt"/>
              <a:ea typeface="Tahoma"/>
              <a:cs typeface="Tahoma"/>
              <a:sym typeface="Tahoma"/>
            </a:endParaRPr>
          </a:p>
        </p:txBody>
      </p:sp>
      <p:sp>
        <p:nvSpPr>
          <p:cNvPr id="11" name="Google Shape;108;p3">
            <a:extLst>
              <a:ext uri="{FF2B5EF4-FFF2-40B4-BE49-F238E27FC236}">
                <a16:creationId xmlns:a16="http://schemas.microsoft.com/office/drawing/2014/main" xmlns="" id="{749F3E36-DEC7-44A2-B990-619EC3027DA1}"/>
              </a:ext>
            </a:extLst>
          </p:cNvPr>
          <p:cNvSpPr txBox="1"/>
          <p:nvPr/>
        </p:nvSpPr>
        <p:spPr>
          <a:xfrm>
            <a:off x="12060207" y="3924264"/>
            <a:ext cx="6211463" cy="451664"/>
          </a:xfrm>
          <a:prstGeom prst="rect">
            <a:avLst/>
          </a:prstGeom>
          <a:solidFill>
            <a:srgbClr val="E61859"/>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Образовательный эффект </a:t>
            </a:r>
            <a:endParaRPr sz="2000" b="1" cap="all" dirty="0">
              <a:solidFill>
                <a:schemeClr val="bg1"/>
              </a:solidFill>
              <a:latin typeface="+mn-lt"/>
              <a:ea typeface="Tahoma"/>
              <a:cs typeface="Tahoma"/>
              <a:sym typeface="Tahoma"/>
            </a:endParaRPr>
          </a:p>
        </p:txBody>
      </p:sp>
      <p:sp>
        <p:nvSpPr>
          <p:cNvPr id="12" name="Google Shape;108;p3">
            <a:extLst>
              <a:ext uri="{FF2B5EF4-FFF2-40B4-BE49-F238E27FC236}">
                <a16:creationId xmlns:a16="http://schemas.microsoft.com/office/drawing/2014/main" xmlns="" id="{E941AC6A-D4E9-4983-A479-A3FE0A41EAF6}"/>
              </a:ext>
            </a:extLst>
          </p:cNvPr>
          <p:cNvSpPr txBox="1"/>
          <p:nvPr/>
        </p:nvSpPr>
        <p:spPr>
          <a:xfrm>
            <a:off x="5265787" y="3924264"/>
            <a:ext cx="6596327" cy="451664"/>
          </a:xfrm>
          <a:prstGeom prst="rect">
            <a:avLst/>
          </a:prstGeom>
          <a:solidFill>
            <a:srgbClr val="F07D00"/>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Деятельность учеников</a:t>
            </a:r>
            <a:endParaRPr sz="2000" b="1" cap="all" dirty="0">
              <a:solidFill>
                <a:schemeClr val="bg1"/>
              </a:solidFill>
              <a:latin typeface="+mn-lt"/>
              <a:ea typeface="Tahoma"/>
              <a:cs typeface="Tahoma"/>
              <a:sym typeface="Tahoma"/>
            </a:endParaRPr>
          </a:p>
        </p:txBody>
      </p:sp>
      <p:sp>
        <p:nvSpPr>
          <p:cNvPr id="19" name="Google Shape;108;p3">
            <a:extLst>
              <a:ext uri="{FF2B5EF4-FFF2-40B4-BE49-F238E27FC236}">
                <a16:creationId xmlns:a16="http://schemas.microsoft.com/office/drawing/2014/main" xmlns="" id="{FBD03933-C9E2-4132-8308-0665878C2488}"/>
              </a:ext>
            </a:extLst>
          </p:cNvPr>
          <p:cNvSpPr txBox="1"/>
          <p:nvPr/>
        </p:nvSpPr>
        <p:spPr>
          <a:xfrm>
            <a:off x="12252959" y="4444383"/>
            <a:ext cx="6074645" cy="403664"/>
          </a:xfrm>
          <a:prstGeom prst="rect">
            <a:avLst/>
          </a:prstGeom>
          <a:noFill/>
          <a:ln>
            <a:noFill/>
          </a:ln>
        </p:spPr>
        <p:txBody>
          <a:bodyPr spcFirstLastPara="1" wrap="square" lIns="142534" tIns="71248" rIns="142534" bIns="71248" anchor="t" anchorCtr="0">
            <a:spAutoFit/>
          </a:bodyPr>
          <a:lstStyle/>
          <a:p>
            <a:pPr algn="ctr">
              <a:buSzPts val="1400"/>
            </a:pPr>
            <a:r>
              <a:rPr lang="ru-RU" sz="1600" dirty="0">
                <a:solidFill>
                  <a:srgbClr val="FF0000"/>
                </a:solidFill>
                <a:latin typeface="+mn-lt"/>
                <a:ea typeface="Tahoma"/>
                <a:cs typeface="Tahoma"/>
                <a:sym typeface="Tahoma"/>
              </a:rPr>
              <a:t>(чему научились, что узнали, поняли)</a:t>
            </a:r>
          </a:p>
        </p:txBody>
      </p:sp>
      <p:sp>
        <p:nvSpPr>
          <p:cNvPr id="20" name="Google Shape;108;p3">
            <a:extLst>
              <a:ext uri="{FF2B5EF4-FFF2-40B4-BE49-F238E27FC236}">
                <a16:creationId xmlns:a16="http://schemas.microsoft.com/office/drawing/2014/main" xmlns="" id="{EEB939FB-361A-46E3-99EB-5B749804A80F}"/>
              </a:ext>
            </a:extLst>
          </p:cNvPr>
          <p:cNvSpPr txBox="1"/>
          <p:nvPr/>
        </p:nvSpPr>
        <p:spPr>
          <a:xfrm>
            <a:off x="756619" y="4700992"/>
            <a:ext cx="4410120" cy="759441"/>
          </a:xfrm>
          <a:prstGeom prst="rect">
            <a:avLst/>
          </a:prstGeom>
          <a:noFill/>
          <a:ln>
            <a:noFill/>
          </a:ln>
        </p:spPr>
        <p:txBody>
          <a:bodyPr spcFirstLastPara="1" wrap="square" lIns="142534" tIns="71248" rIns="142534" bIns="71248" anchor="t" anchorCtr="0">
            <a:spAutoFit/>
          </a:bodyPr>
          <a:lstStyle/>
          <a:p>
            <a:pPr algn="just">
              <a:buSzPts val="1400"/>
            </a:pPr>
            <a:r>
              <a:rPr lang="ru-RU" sz="2000" dirty="0" smtClean="0"/>
              <a:t>Предлагает учащимся заполнить рефлексивные листы</a:t>
            </a:r>
            <a:endParaRPr lang="ru-RU" sz="2000" dirty="0">
              <a:solidFill>
                <a:schemeClr val="tx1"/>
              </a:solidFill>
              <a:latin typeface="+mn-lt"/>
              <a:ea typeface="Tahoma"/>
              <a:cs typeface="Tahoma"/>
              <a:sym typeface="Tahoma"/>
            </a:endParaRPr>
          </a:p>
        </p:txBody>
      </p:sp>
      <p:sp>
        <p:nvSpPr>
          <p:cNvPr id="21" name="Google Shape;108;p3">
            <a:extLst>
              <a:ext uri="{FF2B5EF4-FFF2-40B4-BE49-F238E27FC236}">
                <a16:creationId xmlns:a16="http://schemas.microsoft.com/office/drawing/2014/main" xmlns="" id="{095042C8-6068-4F0B-B787-9412BE42DE6A}"/>
              </a:ext>
            </a:extLst>
          </p:cNvPr>
          <p:cNvSpPr txBox="1"/>
          <p:nvPr/>
        </p:nvSpPr>
        <p:spPr>
          <a:xfrm>
            <a:off x="5218934" y="4646215"/>
            <a:ext cx="6596327" cy="759441"/>
          </a:xfrm>
          <a:prstGeom prst="rect">
            <a:avLst/>
          </a:prstGeom>
          <a:noFill/>
          <a:ln>
            <a:noFill/>
          </a:ln>
        </p:spPr>
        <p:txBody>
          <a:bodyPr spcFirstLastPara="1" wrap="square" lIns="142534" tIns="71248" rIns="142534" bIns="71248" anchor="t" anchorCtr="0">
            <a:spAutoFit/>
          </a:bodyPr>
          <a:lstStyle/>
          <a:p>
            <a:r>
              <a:rPr lang="ru-RU" sz="2000" dirty="0" smtClean="0"/>
              <a:t>Обучающиеся заполняют рефлексивные листы:</a:t>
            </a:r>
          </a:p>
          <a:p>
            <a:endParaRPr lang="ru-RU" sz="2000" dirty="0"/>
          </a:p>
        </p:txBody>
      </p:sp>
      <p:sp>
        <p:nvSpPr>
          <p:cNvPr id="22" name="Google Shape;108;p3">
            <a:extLst>
              <a:ext uri="{FF2B5EF4-FFF2-40B4-BE49-F238E27FC236}">
                <a16:creationId xmlns:a16="http://schemas.microsoft.com/office/drawing/2014/main" xmlns="" id="{B1FB1667-0944-4814-B2FA-E3D8D9299028}"/>
              </a:ext>
            </a:extLst>
          </p:cNvPr>
          <p:cNvSpPr txBox="1"/>
          <p:nvPr/>
        </p:nvSpPr>
        <p:spPr>
          <a:xfrm>
            <a:off x="12115745" y="4773839"/>
            <a:ext cx="6267398" cy="1374994"/>
          </a:xfrm>
          <a:prstGeom prst="rect">
            <a:avLst/>
          </a:prstGeom>
          <a:noFill/>
          <a:ln>
            <a:noFill/>
          </a:ln>
        </p:spPr>
        <p:txBody>
          <a:bodyPr spcFirstLastPara="1" wrap="square" lIns="142534" tIns="71248" rIns="142534" bIns="71248" anchor="t" anchorCtr="0">
            <a:spAutoFit/>
          </a:bodyPr>
          <a:lstStyle/>
          <a:p>
            <a:pPr algn="just"/>
            <a:r>
              <a:rPr lang="ru-RU" sz="2000" dirty="0" smtClean="0"/>
              <a:t>Учащиеся осознают, что могут оказать помощь родителям и знакомым в планировании бюджета в части принятия решений по приобретению в кредит </a:t>
            </a:r>
            <a:r>
              <a:rPr lang="ru-RU" sz="2000" dirty="0" err="1" smtClean="0"/>
              <a:t>гаджетов</a:t>
            </a:r>
            <a:r>
              <a:rPr lang="ru-RU" sz="2000" dirty="0" smtClean="0"/>
              <a:t>, компьютера и т.д.</a:t>
            </a:r>
            <a:endParaRPr lang="ru-RU" sz="2000" dirty="0"/>
          </a:p>
        </p:txBody>
      </p:sp>
      <p:graphicFrame>
        <p:nvGraphicFramePr>
          <p:cNvPr id="15" name="Таблица 14"/>
          <p:cNvGraphicFramePr>
            <a:graphicFrameLocks noGrp="1"/>
          </p:cNvGraphicFramePr>
          <p:nvPr/>
        </p:nvGraphicFramePr>
        <p:xfrm>
          <a:off x="5460724" y="5240189"/>
          <a:ext cx="5680518" cy="981456"/>
        </p:xfrm>
        <a:graphic>
          <a:graphicData uri="http://schemas.openxmlformats.org/drawingml/2006/table">
            <a:tbl>
              <a:tblPr/>
              <a:tblGrid>
                <a:gridCol w="603192"/>
                <a:gridCol w="2405921"/>
                <a:gridCol w="2671405"/>
              </a:tblGrid>
              <a:tr h="0">
                <a:tc>
                  <a:txBody>
                    <a:bodyPr/>
                    <a:lstStyle/>
                    <a:p>
                      <a:pPr marL="635" indent="-1905" algn="l">
                        <a:lnSpc>
                          <a:spcPct val="115000"/>
                        </a:lnSpc>
                        <a:spcAft>
                          <a:spcPts val="0"/>
                        </a:spcAft>
                      </a:pPr>
                      <a:endParaRPr lang="ru-RU" sz="1400" dirty="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 indent="-1905" algn="ctr">
                        <a:lnSpc>
                          <a:spcPct val="115000"/>
                        </a:lnSpc>
                        <a:spcAft>
                          <a:spcPts val="0"/>
                        </a:spcAft>
                      </a:pPr>
                      <a:r>
                        <a:rPr lang="ru-RU" sz="1400">
                          <a:latin typeface="Times New Roman"/>
                          <a:ea typeface="Calibri"/>
                          <a:cs typeface="Times New Roman"/>
                        </a:rPr>
                        <a:t>Что получилось?</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 indent="-1905" algn="ctr">
                        <a:lnSpc>
                          <a:spcPct val="115000"/>
                        </a:lnSpc>
                        <a:spcAft>
                          <a:spcPts val="0"/>
                        </a:spcAft>
                      </a:pPr>
                      <a:r>
                        <a:rPr lang="ru-RU" sz="1400">
                          <a:latin typeface="Times New Roman"/>
                          <a:ea typeface="Calibri"/>
                          <a:cs typeface="Times New Roman"/>
                        </a:rPr>
                        <a:t>Что не получилось?</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635" indent="-1905" algn="l">
                        <a:lnSpc>
                          <a:spcPct val="115000"/>
                        </a:lnSpc>
                        <a:spcAft>
                          <a:spcPts val="0"/>
                        </a:spcAft>
                      </a:pPr>
                      <a:r>
                        <a:rPr lang="ru-RU" sz="1400">
                          <a:latin typeface="Times New Roman"/>
                          <a:ea typeface="Calibri"/>
                          <a:cs typeface="Times New Roman"/>
                        </a:rPr>
                        <a:t>Я</a:t>
                      </a:r>
                      <a:endParaRPr lang="ru-RU" sz="11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 indent="-1905" algn="l">
                        <a:lnSpc>
                          <a:spcPct val="115000"/>
                        </a:lnSpc>
                        <a:spcAft>
                          <a:spcPts val="0"/>
                        </a:spcAft>
                      </a:pPr>
                      <a:endParaRPr lang="ru-RU" sz="14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 indent="-1905" algn="l">
                        <a:lnSpc>
                          <a:spcPct val="115000"/>
                        </a:lnSpc>
                        <a:spcAft>
                          <a:spcPts val="0"/>
                        </a:spcAft>
                      </a:pPr>
                      <a:endParaRPr lang="ru-RU" sz="14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635" indent="-1905" algn="l">
                        <a:lnSpc>
                          <a:spcPct val="115000"/>
                        </a:lnSpc>
                        <a:spcAft>
                          <a:spcPts val="0"/>
                        </a:spcAft>
                      </a:pPr>
                      <a:r>
                        <a:rPr lang="ru-RU" sz="1400">
                          <a:latin typeface="Times New Roman"/>
                          <a:ea typeface="Calibri"/>
                          <a:cs typeface="Times New Roman"/>
                        </a:rPr>
                        <a:t>Мы</a:t>
                      </a:r>
                      <a:endParaRPr lang="ru-RU" sz="11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 indent="-1905" algn="l">
                        <a:lnSpc>
                          <a:spcPct val="115000"/>
                        </a:lnSpc>
                        <a:spcAft>
                          <a:spcPts val="0"/>
                        </a:spcAft>
                      </a:pPr>
                      <a:endParaRPr lang="ru-RU" sz="14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 indent="-1905" algn="l">
                        <a:lnSpc>
                          <a:spcPct val="115000"/>
                        </a:lnSpc>
                        <a:spcAft>
                          <a:spcPts val="0"/>
                        </a:spcAft>
                      </a:pPr>
                      <a:endParaRPr lang="ru-RU" sz="1400" dirty="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635" indent="-1905" algn="l">
                        <a:lnSpc>
                          <a:spcPct val="115000"/>
                        </a:lnSpc>
                        <a:spcAft>
                          <a:spcPts val="0"/>
                        </a:spcAft>
                      </a:pPr>
                      <a:r>
                        <a:rPr lang="ru-RU" sz="1400">
                          <a:latin typeface="Times New Roman"/>
                          <a:ea typeface="Calibri"/>
                          <a:cs typeface="Times New Roman"/>
                        </a:rPr>
                        <a:t>Дело</a:t>
                      </a:r>
                      <a:endParaRPr lang="ru-RU" sz="11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 indent="-1905" algn="l">
                        <a:lnSpc>
                          <a:spcPct val="115000"/>
                        </a:lnSpc>
                        <a:spcAft>
                          <a:spcPts val="0"/>
                        </a:spcAft>
                      </a:pPr>
                      <a:endParaRPr lang="ru-RU" sz="14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 indent="-1905" algn="l">
                        <a:lnSpc>
                          <a:spcPct val="115000"/>
                        </a:lnSpc>
                        <a:spcAft>
                          <a:spcPts val="0"/>
                        </a:spcAft>
                      </a:pPr>
                      <a:endParaRPr lang="ru-RU" sz="1400" dirty="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4136459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C108376B-7DE9-BAA9-B013-20D1E98C2732}"/>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3</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8" name="Google Shape;108;p3"/>
          <p:cNvSpPr txBox="1"/>
          <p:nvPr/>
        </p:nvSpPr>
        <p:spPr>
          <a:xfrm>
            <a:off x="602106" y="2432123"/>
            <a:ext cx="3819548" cy="451664"/>
          </a:xfrm>
          <a:prstGeom prst="rect">
            <a:avLst/>
          </a:prstGeom>
          <a:solidFill>
            <a:srgbClr val="009657"/>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Характеристики</a:t>
            </a:r>
            <a:endParaRPr sz="2000" b="1" cap="all" dirty="0">
              <a:solidFill>
                <a:schemeClr val="bg1"/>
              </a:solidFill>
              <a:latin typeface="+mn-lt"/>
              <a:ea typeface="Tahoma"/>
              <a:cs typeface="Tahoma"/>
              <a:sym typeface="Tahoma"/>
            </a:endParaRPr>
          </a:p>
        </p:txBody>
      </p:sp>
      <p:sp>
        <p:nvSpPr>
          <p:cNvPr id="9" name="Google Shape;108;p3">
            <a:extLst>
              <a:ext uri="{FF2B5EF4-FFF2-40B4-BE49-F238E27FC236}">
                <a16:creationId xmlns:a16="http://schemas.microsoft.com/office/drawing/2014/main" xmlns="" id="{B65E87EC-9844-4B94-B807-A1501A3BA2E8}"/>
              </a:ext>
            </a:extLst>
          </p:cNvPr>
          <p:cNvSpPr txBox="1"/>
          <p:nvPr/>
        </p:nvSpPr>
        <p:spPr>
          <a:xfrm>
            <a:off x="13677899" y="2432123"/>
            <a:ext cx="4521201" cy="451664"/>
          </a:xfrm>
          <a:prstGeom prst="rect">
            <a:avLst/>
          </a:prstGeom>
          <a:solidFill>
            <a:srgbClr val="FF9933"/>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Решение/ Рекомендации</a:t>
            </a:r>
          </a:p>
        </p:txBody>
      </p:sp>
      <p:sp>
        <p:nvSpPr>
          <p:cNvPr id="11" name="Google Shape;108;p3">
            <a:extLst>
              <a:ext uri="{FF2B5EF4-FFF2-40B4-BE49-F238E27FC236}">
                <a16:creationId xmlns:a16="http://schemas.microsoft.com/office/drawing/2014/main" xmlns="" id="{36CBF698-C742-4FDB-9742-ED83C8B3D06E}"/>
              </a:ext>
            </a:extLst>
          </p:cNvPr>
          <p:cNvSpPr txBox="1"/>
          <p:nvPr/>
        </p:nvSpPr>
        <p:spPr>
          <a:xfrm>
            <a:off x="9353550" y="2432123"/>
            <a:ext cx="4038600" cy="451664"/>
          </a:xfrm>
          <a:prstGeom prst="rect">
            <a:avLst/>
          </a:prstGeom>
          <a:solidFill>
            <a:srgbClr val="2256AA"/>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Ограничения и риски</a:t>
            </a:r>
            <a:endParaRPr sz="2000" b="1" cap="all" dirty="0">
              <a:solidFill>
                <a:schemeClr val="bg1"/>
              </a:solidFill>
              <a:latin typeface="+mn-lt"/>
              <a:ea typeface="Tahoma"/>
              <a:cs typeface="Tahoma"/>
              <a:sym typeface="Tahoma"/>
            </a:endParaRPr>
          </a:p>
        </p:txBody>
      </p:sp>
      <p:sp>
        <p:nvSpPr>
          <p:cNvPr id="12" name="Google Shape;108;p3">
            <a:extLst>
              <a:ext uri="{FF2B5EF4-FFF2-40B4-BE49-F238E27FC236}">
                <a16:creationId xmlns:a16="http://schemas.microsoft.com/office/drawing/2014/main" xmlns="" id="{DEE8D9E5-5681-4EBF-AD63-695B7B9D4DB2}"/>
              </a:ext>
            </a:extLst>
          </p:cNvPr>
          <p:cNvSpPr txBox="1"/>
          <p:nvPr/>
        </p:nvSpPr>
        <p:spPr>
          <a:xfrm>
            <a:off x="1101680" y="3224810"/>
            <a:ext cx="3168460" cy="1005662"/>
          </a:xfrm>
          <a:prstGeom prst="rect">
            <a:avLst/>
          </a:prstGeom>
          <a:noFill/>
          <a:ln>
            <a:noFill/>
          </a:ln>
        </p:spPr>
        <p:txBody>
          <a:bodyPr spcFirstLastPara="1" wrap="square" lIns="142534" tIns="71248" rIns="142534" bIns="71248" anchor="t" anchorCtr="0">
            <a:spAutoFit/>
          </a:bodyPr>
          <a:lstStyle/>
          <a:p>
            <a:pPr>
              <a:buSzPts val="1400"/>
            </a:pPr>
            <a:r>
              <a:rPr lang="ru-RU" sz="2800" dirty="0">
                <a:solidFill>
                  <a:schemeClr val="tx1"/>
                </a:solidFill>
                <a:latin typeface="+mn-lt"/>
                <a:ea typeface="Tahoma"/>
                <a:cs typeface="Tahoma"/>
                <a:sym typeface="Tahoma"/>
              </a:rPr>
              <a:t>Учащиеся </a:t>
            </a:r>
            <a:r>
              <a:rPr lang="ru-RU" sz="2800" dirty="0" smtClean="0">
                <a:solidFill>
                  <a:schemeClr val="tx1"/>
                </a:solidFill>
                <a:latin typeface="+mn-lt"/>
                <a:ea typeface="Tahoma"/>
                <a:cs typeface="Tahoma"/>
                <a:sym typeface="Tahoma"/>
              </a:rPr>
              <a:t>10 </a:t>
            </a:r>
            <a:r>
              <a:rPr lang="ru-RU" sz="2800" dirty="0">
                <a:solidFill>
                  <a:schemeClr val="tx1"/>
                </a:solidFill>
                <a:latin typeface="+mn-lt"/>
                <a:ea typeface="Tahoma"/>
                <a:cs typeface="Tahoma"/>
                <a:sym typeface="Tahoma"/>
              </a:rPr>
              <a:t>класса</a:t>
            </a:r>
            <a:endParaRPr sz="2800" dirty="0">
              <a:solidFill>
                <a:schemeClr val="tx1"/>
              </a:solidFill>
              <a:latin typeface="+mn-lt"/>
              <a:ea typeface="Tahoma"/>
              <a:cs typeface="Tahoma"/>
              <a:sym typeface="Tahoma"/>
            </a:endParaRPr>
          </a:p>
        </p:txBody>
      </p:sp>
      <p:sp>
        <p:nvSpPr>
          <p:cNvPr id="13" name="Google Shape;108;p3">
            <a:extLst>
              <a:ext uri="{FF2B5EF4-FFF2-40B4-BE49-F238E27FC236}">
                <a16:creationId xmlns:a16="http://schemas.microsoft.com/office/drawing/2014/main" xmlns="" id="{DB9E47D5-BC30-4379-BA34-787A6A0FEE0E}"/>
              </a:ext>
            </a:extLst>
          </p:cNvPr>
          <p:cNvSpPr txBox="1"/>
          <p:nvPr/>
        </p:nvSpPr>
        <p:spPr>
          <a:xfrm>
            <a:off x="9353550" y="3034977"/>
            <a:ext cx="4038600" cy="2606100"/>
          </a:xfrm>
          <a:prstGeom prst="rect">
            <a:avLst/>
          </a:prstGeom>
          <a:noFill/>
          <a:ln>
            <a:noFill/>
          </a:ln>
        </p:spPr>
        <p:txBody>
          <a:bodyPr spcFirstLastPara="1" wrap="square" lIns="142534" tIns="71248" rIns="142534" bIns="71248" anchor="t" anchorCtr="0">
            <a:spAutoFit/>
          </a:bodyPr>
          <a:lstStyle/>
          <a:p>
            <a:pPr algn="just">
              <a:buSzPts val="1400"/>
              <a:buFont typeface="Arial" pitchFamily="34" charset="0"/>
              <a:buChar char="•"/>
            </a:pPr>
            <a:r>
              <a:rPr lang="ru-RU" sz="2000" dirty="0" smtClean="0">
                <a:solidFill>
                  <a:schemeClr val="tx1"/>
                </a:solidFill>
                <a:latin typeface="+mn-lt"/>
                <a:ea typeface="Tahoma"/>
                <a:cs typeface="Tahoma"/>
                <a:sym typeface="Tahoma"/>
              </a:rPr>
              <a:t> склонны </a:t>
            </a:r>
            <a:r>
              <a:rPr lang="ru-RU" sz="2000" dirty="0">
                <a:solidFill>
                  <a:schemeClr val="tx1"/>
                </a:solidFill>
                <a:latin typeface="+mn-lt"/>
                <a:ea typeface="Tahoma"/>
                <a:cs typeface="Tahoma"/>
                <a:sym typeface="Tahoma"/>
              </a:rPr>
              <a:t>принимать импульсивные, рискованные </a:t>
            </a:r>
            <a:r>
              <a:rPr lang="ru-RU" sz="2000" dirty="0" smtClean="0">
                <a:solidFill>
                  <a:schemeClr val="tx1"/>
                </a:solidFill>
                <a:latin typeface="+mn-lt"/>
                <a:ea typeface="Tahoma"/>
                <a:cs typeface="Tahoma"/>
                <a:sym typeface="Tahoma"/>
              </a:rPr>
              <a:t>решения;</a:t>
            </a:r>
          </a:p>
          <a:p>
            <a:pPr algn="just">
              <a:buSzPts val="1400"/>
              <a:buFont typeface="Arial" pitchFamily="34" charset="0"/>
              <a:buChar char="•"/>
            </a:pPr>
            <a:r>
              <a:rPr lang="ru-RU" sz="2000" dirty="0" smtClean="0">
                <a:solidFill>
                  <a:schemeClr val="tx1"/>
                </a:solidFill>
                <a:latin typeface="+mn-lt"/>
                <a:ea typeface="Tahoma"/>
                <a:cs typeface="Tahoma"/>
                <a:sym typeface="Tahoma"/>
              </a:rPr>
              <a:t> </a:t>
            </a:r>
            <a:r>
              <a:rPr lang="ru-RU" sz="2000" dirty="0" smtClean="0"/>
              <a:t>школьники столкнутся с возрастными ограничениями по взятию кредитов (если самостоятельно захотят это сделать)</a:t>
            </a:r>
            <a:endParaRPr lang="ru-RU" sz="2000" dirty="0">
              <a:solidFill>
                <a:schemeClr val="tx1"/>
              </a:solidFill>
              <a:latin typeface="+mn-lt"/>
              <a:ea typeface="Tahoma"/>
              <a:cs typeface="Tahoma"/>
              <a:sym typeface="Tahoma"/>
            </a:endParaRPr>
          </a:p>
        </p:txBody>
      </p:sp>
      <p:sp>
        <p:nvSpPr>
          <p:cNvPr id="14" name="Google Shape;108;p3">
            <a:extLst>
              <a:ext uri="{FF2B5EF4-FFF2-40B4-BE49-F238E27FC236}">
                <a16:creationId xmlns:a16="http://schemas.microsoft.com/office/drawing/2014/main" xmlns="" id="{F67C57EA-A623-43A2-A5CA-C3FF57456DA6}"/>
              </a:ext>
            </a:extLst>
          </p:cNvPr>
          <p:cNvSpPr txBox="1"/>
          <p:nvPr/>
        </p:nvSpPr>
        <p:spPr>
          <a:xfrm>
            <a:off x="13677899" y="3055413"/>
            <a:ext cx="4521201" cy="2913877"/>
          </a:xfrm>
          <a:prstGeom prst="rect">
            <a:avLst/>
          </a:prstGeom>
          <a:noFill/>
          <a:ln>
            <a:noFill/>
          </a:ln>
        </p:spPr>
        <p:txBody>
          <a:bodyPr spcFirstLastPara="1" wrap="square" lIns="142534" tIns="71248" rIns="142534" bIns="71248" anchor="t" anchorCtr="0">
            <a:spAutoFit/>
          </a:bodyPr>
          <a:lstStyle/>
          <a:p>
            <a:pPr algn="just">
              <a:buSzPts val="1400"/>
              <a:buFont typeface="Arial" pitchFamily="34" charset="0"/>
              <a:buChar char="•"/>
            </a:pPr>
            <a:r>
              <a:rPr lang="ru-RU" sz="2000" dirty="0" smtClean="0">
                <a:solidFill>
                  <a:schemeClr val="tx1"/>
                </a:solidFill>
                <a:ea typeface="Tahoma"/>
                <a:cs typeface="Tahoma"/>
                <a:sym typeface="Tahoma"/>
              </a:rPr>
              <a:t> обратить </a:t>
            </a:r>
            <a:r>
              <a:rPr lang="ru-RU" sz="2000" dirty="0">
                <a:solidFill>
                  <a:schemeClr val="tx1"/>
                </a:solidFill>
                <a:ea typeface="Tahoma"/>
                <a:cs typeface="Tahoma"/>
                <a:sym typeface="Tahoma"/>
              </a:rPr>
              <a:t>внимание обучающихся </a:t>
            </a:r>
            <a:r>
              <a:rPr lang="ru-RU" sz="2000" dirty="0" smtClean="0">
                <a:solidFill>
                  <a:schemeClr val="tx1"/>
                </a:solidFill>
                <a:ea typeface="Tahoma"/>
                <a:cs typeface="Tahoma"/>
                <a:sym typeface="Tahoma"/>
              </a:rPr>
              <a:t>на </a:t>
            </a:r>
            <a:r>
              <a:rPr lang="ru-RU" sz="2000" dirty="0">
                <a:solidFill>
                  <a:schemeClr val="tx1"/>
                </a:solidFill>
                <a:ea typeface="Tahoma"/>
                <a:cs typeface="Tahoma"/>
                <a:sym typeface="Tahoma"/>
              </a:rPr>
              <a:t>виды мошеннических схем, профилактика </a:t>
            </a:r>
            <a:r>
              <a:rPr lang="ru-RU" sz="2000" dirty="0" smtClean="0">
                <a:solidFill>
                  <a:schemeClr val="tx1"/>
                </a:solidFill>
                <a:ea typeface="Tahoma"/>
                <a:cs typeface="Tahoma"/>
                <a:sym typeface="Tahoma"/>
              </a:rPr>
              <a:t>мошенничества; </a:t>
            </a:r>
          </a:p>
          <a:p>
            <a:pPr algn="just">
              <a:buSzPts val="1400"/>
              <a:buFont typeface="Arial" pitchFamily="34" charset="0"/>
              <a:buChar char="•"/>
            </a:pPr>
            <a:r>
              <a:rPr lang="ru-RU" sz="2000" dirty="0" smtClean="0">
                <a:solidFill>
                  <a:schemeClr val="tx1"/>
                </a:solidFill>
                <a:ea typeface="Tahoma"/>
                <a:cs typeface="Tahoma"/>
                <a:sym typeface="Tahoma"/>
              </a:rPr>
              <a:t> обратить внимание обучающихся на необходимость правильно оценивать свои финансовые возможности при взятии кредита или займа</a:t>
            </a:r>
            <a:endParaRPr lang="ru-RU" sz="2000" dirty="0">
              <a:solidFill>
                <a:schemeClr val="tx1"/>
              </a:solidFill>
              <a:ea typeface="Tahoma"/>
              <a:cs typeface="Tahoma"/>
              <a:sym typeface="Tahoma"/>
            </a:endParaRPr>
          </a:p>
          <a:p>
            <a:pPr algn="just">
              <a:buSzPts val="1400"/>
            </a:pPr>
            <a:r>
              <a:rPr lang="ru-RU" sz="2000" dirty="0">
                <a:solidFill>
                  <a:schemeClr val="tx1"/>
                </a:solidFill>
                <a:latin typeface="+mn-lt"/>
                <a:ea typeface="Tahoma"/>
                <a:cs typeface="Tahoma"/>
                <a:sym typeface="Tahoma"/>
              </a:rPr>
              <a:t> </a:t>
            </a:r>
          </a:p>
        </p:txBody>
      </p:sp>
      <p:sp>
        <p:nvSpPr>
          <p:cNvPr id="15" name="Google Shape;108;p3">
            <a:extLst>
              <a:ext uri="{FF2B5EF4-FFF2-40B4-BE49-F238E27FC236}">
                <a16:creationId xmlns:a16="http://schemas.microsoft.com/office/drawing/2014/main" xmlns="" id="{E0378F02-B6CF-4F9B-BC9A-B06FB3FC221D}"/>
              </a:ext>
            </a:extLst>
          </p:cNvPr>
          <p:cNvSpPr txBox="1"/>
          <p:nvPr/>
        </p:nvSpPr>
        <p:spPr>
          <a:xfrm>
            <a:off x="207553" y="3215946"/>
            <a:ext cx="514610" cy="513219"/>
          </a:xfrm>
          <a:prstGeom prst="rect">
            <a:avLst/>
          </a:prstGeom>
          <a:solidFill>
            <a:srgbClr val="009657"/>
          </a:solidFill>
          <a:ln>
            <a:noFill/>
          </a:ln>
        </p:spPr>
        <p:txBody>
          <a:bodyPr spcFirstLastPara="1" wrap="square" lIns="36000" tIns="71248" rIns="36000" bIns="71248" anchor="t" anchorCtr="0">
            <a:spAutoFit/>
          </a:bodyPr>
          <a:lstStyle/>
          <a:p>
            <a:pPr algn="ctr">
              <a:buSzPts val="1400"/>
            </a:pPr>
            <a:r>
              <a:rPr lang="ru-RU" sz="2400" b="1" cap="all" dirty="0">
                <a:solidFill>
                  <a:schemeClr val="bg1"/>
                </a:solidFill>
                <a:latin typeface="Proxima Nova Rg" panose="02000506030000020004" pitchFamily="2" charset="0"/>
                <a:ea typeface="Tahoma"/>
                <a:cs typeface="Tahoma"/>
                <a:sym typeface="Tahoma"/>
              </a:rPr>
              <a:t>03</a:t>
            </a:r>
            <a:endParaRPr sz="2400" b="1" cap="all" dirty="0">
              <a:solidFill>
                <a:schemeClr val="bg1"/>
              </a:solidFill>
              <a:latin typeface="Proxima Nova Rg" panose="02000506030000020004" pitchFamily="2" charset="0"/>
              <a:ea typeface="Tahoma"/>
              <a:cs typeface="Tahoma"/>
              <a:sym typeface="Tahoma"/>
            </a:endParaRPr>
          </a:p>
        </p:txBody>
      </p:sp>
      <p:sp>
        <p:nvSpPr>
          <p:cNvPr id="16" name="Google Shape;108;p3">
            <a:extLst>
              <a:ext uri="{FF2B5EF4-FFF2-40B4-BE49-F238E27FC236}">
                <a16:creationId xmlns:a16="http://schemas.microsoft.com/office/drawing/2014/main" xmlns="" id="{C7F32AB1-D83A-476D-B152-D87185B2C4E7}"/>
              </a:ext>
            </a:extLst>
          </p:cNvPr>
          <p:cNvSpPr txBox="1"/>
          <p:nvPr/>
        </p:nvSpPr>
        <p:spPr>
          <a:xfrm>
            <a:off x="908101" y="6799791"/>
            <a:ext cx="3168460" cy="574775"/>
          </a:xfrm>
          <a:prstGeom prst="rect">
            <a:avLst/>
          </a:prstGeom>
          <a:noFill/>
          <a:ln>
            <a:noFill/>
          </a:ln>
        </p:spPr>
        <p:txBody>
          <a:bodyPr spcFirstLastPara="1" wrap="square" lIns="142534" tIns="71248" rIns="142534" bIns="71248" anchor="t" anchorCtr="0">
            <a:spAutoFit/>
          </a:bodyPr>
          <a:lstStyle/>
          <a:p>
            <a:pPr>
              <a:buSzPts val="1400"/>
            </a:pPr>
            <a:r>
              <a:rPr lang="ru-RU" sz="2800" dirty="0" smtClean="0">
                <a:solidFill>
                  <a:schemeClr val="tx1"/>
                </a:solidFill>
                <a:latin typeface="+mn-lt"/>
                <a:ea typeface="Tahoma"/>
                <a:cs typeface="Tahoma"/>
                <a:sym typeface="Tahoma"/>
              </a:rPr>
              <a:t>21 ученик</a:t>
            </a:r>
            <a:endParaRPr sz="2800" dirty="0">
              <a:solidFill>
                <a:schemeClr val="tx1"/>
              </a:solidFill>
              <a:latin typeface="+mn-lt"/>
              <a:ea typeface="Tahoma"/>
              <a:cs typeface="Tahoma"/>
              <a:sym typeface="Tahoma"/>
            </a:endParaRPr>
          </a:p>
        </p:txBody>
      </p:sp>
      <p:sp>
        <p:nvSpPr>
          <p:cNvPr id="18" name="Google Shape;108;p3">
            <a:extLst>
              <a:ext uri="{FF2B5EF4-FFF2-40B4-BE49-F238E27FC236}">
                <a16:creationId xmlns:a16="http://schemas.microsoft.com/office/drawing/2014/main" xmlns="" id="{2122D33C-2127-40AA-9BF2-2CBEB9563628}"/>
              </a:ext>
            </a:extLst>
          </p:cNvPr>
          <p:cNvSpPr txBox="1"/>
          <p:nvPr/>
        </p:nvSpPr>
        <p:spPr>
          <a:xfrm>
            <a:off x="229650" y="6815795"/>
            <a:ext cx="514610" cy="513219"/>
          </a:xfrm>
          <a:prstGeom prst="rect">
            <a:avLst/>
          </a:prstGeom>
          <a:solidFill>
            <a:srgbClr val="009657"/>
          </a:solidFill>
          <a:ln>
            <a:noFill/>
          </a:ln>
        </p:spPr>
        <p:txBody>
          <a:bodyPr spcFirstLastPara="1" wrap="square" lIns="36000" tIns="71248" rIns="36000" bIns="71248" anchor="t" anchorCtr="0">
            <a:spAutoFit/>
          </a:bodyPr>
          <a:lstStyle>
            <a:defPPr marR="0" lvl="0" algn="l" rtl="0">
              <a:lnSpc>
                <a:spcPct val="100000"/>
              </a:lnSpc>
              <a:spcBef>
                <a:spcPts val="0"/>
              </a:spcBef>
              <a:spcAft>
                <a:spcPts val="0"/>
              </a:spcAft>
            </a:defPPr>
            <a:lvl1pPr algn="ctr">
              <a:buSzPts val="1400"/>
              <a:defRPr sz="2400" b="1" cap="all">
                <a:solidFill>
                  <a:schemeClr val="bg1"/>
                </a:solidFill>
                <a:latin typeface="Proxima Nova Rg" panose="02000506030000020004" pitchFamily="2" charset="0"/>
                <a:ea typeface="Tahoma"/>
                <a:cs typeface="Tahoma"/>
              </a:defRPr>
            </a:lvl1pPr>
          </a:lstStyle>
          <a:p>
            <a:r>
              <a:rPr lang="en-US" dirty="0">
                <a:sym typeface="Tahoma"/>
              </a:rPr>
              <a:t>0</a:t>
            </a:r>
            <a:r>
              <a:rPr lang="ru-RU" dirty="0">
                <a:sym typeface="Tahoma"/>
              </a:rPr>
              <a:t>4</a:t>
            </a:r>
            <a:endParaRPr lang="en-US" dirty="0">
              <a:sym typeface="Tahoma"/>
            </a:endParaRPr>
          </a:p>
        </p:txBody>
      </p:sp>
      <p:cxnSp>
        <p:nvCxnSpPr>
          <p:cNvPr id="19" name="Прямая соединительная линия 18">
            <a:extLst>
              <a:ext uri="{FF2B5EF4-FFF2-40B4-BE49-F238E27FC236}">
                <a16:creationId xmlns:a16="http://schemas.microsoft.com/office/drawing/2014/main" xmlns="" id="{4BE85330-A85F-4030-9478-CA346F4CB26E}"/>
              </a:ext>
            </a:extLst>
          </p:cNvPr>
          <p:cNvCxnSpPr>
            <a:cxnSpLocks/>
          </p:cNvCxnSpPr>
          <p:nvPr/>
        </p:nvCxnSpPr>
        <p:spPr>
          <a:xfrm>
            <a:off x="1101680" y="6139721"/>
            <a:ext cx="16853159" cy="0"/>
          </a:xfrm>
          <a:prstGeom prst="line">
            <a:avLst/>
          </a:prstGeom>
          <a:ln w="12700">
            <a:solidFill>
              <a:srgbClr val="B8BDC0"/>
            </a:solidFill>
          </a:ln>
        </p:spPr>
        <p:style>
          <a:lnRef idx="1">
            <a:schemeClr val="accent1"/>
          </a:lnRef>
          <a:fillRef idx="0">
            <a:schemeClr val="accent1"/>
          </a:fillRef>
          <a:effectRef idx="0">
            <a:schemeClr val="accent1"/>
          </a:effectRef>
          <a:fontRef idx="minor">
            <a:schemeClr val="tx1"/>
          </a:fontRef>
        </p:style>
      </p:cxnSp>
      <p:sp>
        <p:nvSpPr>
          <p:cNvPr id="21" name="Google Shape;106;p3"/>
          <p:cNvSpPr txBox="1"/>
          <p:nvPr/>
        </p:nvSpPr>
        <p:spPr>
          <a:xfrm>
            <a:off x="486955" y="1612662"/>
            <a:ext cx="17819841" cy="697885"/>
          </a:xfrm>
          <a:prstGeom prst="rect">
            <a:avLst/>
          </a:prstGeom>
          <a:noFill/>
          <a:ln>
            <a:noFill/>
          </a:ln>
        </p:spPr>
        <p:txBody>
          <a:bodyPr spcFirstLastPara="1" wrap="square" lIns="142534" tIns="71248" rIns="142534" bIns="71248" anchor="t" anchorCtr="0">
            <a:spAutoFit/>
          </a:bodyPr>
          <a:lstStyle/>
          <a:p>
            <a:pPr marL="742950" lvl="0" indent="-742950" algn="ctr">
              <a:buAutoNum type="arabicPeriod"/>
            </a:pPr>
            <a:r>
              <a:rPr lang="ru-RU" sz="3600" b="1" dirty="0">
                <a:solidFill>
                  <a:schemeClr val="dk1"/>
                </a:solidFill>
                <a:latin typeface="Proxima Nova"/>
                <a:ea typeface="Proxima Nova"/>
                <a:cs typeface="Proxima Nova"/>
                <a:sym typeface="Proxima Nova"/>
              </a:rPr>
              <a:t>АНАЛИЗ УСЛОВИЙ ПЕДАГОГИЧЕСКОГО КЕЙСА (</a:t>
            </a:r>
            <a:r>
              <a:rPr lang="ru-RU" sz="3600" b="1" dirty="0">
                <a:solidFill>
                  <a:schemeClr val="dk1"/>
                </a:solidFill>
                <a:latin typeface="+mn-lt"/>
                <a:ea typeface="Proxima Nova"/>
                <a:cs typeface="Proxima Nova"/>
                <a:sym typeface="Proxima Nova"/>
              </a:rPr>
              <a:t>по 6 позициям</a:t>
            </a:r>
            <a:r>
              <a:rPr lang="ru-RU" sz="3600" b="1" dirty="0">
                <a:solidFill>
                  <a:schemeClr val="dk1"/>
                </a:solidFill>
                <a:latin typeface="Proxima Nova"/>
                <a:ea typeface="Proxima Nova"/>
                <a:cs typeface="Proxima Nova"/>
                <a:sym typeface="Proxima Nova"/>
              </a:rPr>
              <a:t>)</a:t>
            </a:r>
          </a:p>
        </p:txBody>
      </p:sp>
      <p:sp>
        <p:nvSpPr>
          <p:cNvPr id="22" name="Google Shape;108;p3"/>
          <p:cNvSpPr txBox="1"/>
          <p:nvPr/>
        </p:nvSpPr>
        <p:spPr>
          <a:xfrm>
            <a:off x="4977828" y="2432123"/>
            <a:ext cx="3819548" cy="451664"/>
          </a:xfrm>
          <a:prstGeom prst="rect">
            <a:avLst/>
          </a:prstGeom>
          <a:solidFill>
            <a:srgbClr val="C00000"/>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ВОЗМОЖНОСТИ</a:t>
            </a:r>
            <a:endParaRPr sz="2000" b="1" cap="all" dirty="0">
              <a:solidFill>
                <a:schemeClr val="bg1"/>
              </a:solidFill>
              <a:latin typeface="+mn-lt"/>
              <a:ea typeface="Tahoma"/>
              <a:cs typeface="Tahoma"/>
              <a:sym typeface="Tahoma"/>
            </a:endParaRPr>
          </a:p>
        </p:txBody>
      </p:sp>
      <p:sp>
        <p:nvSpPr>
          <p:cNvPr id="23" name="Google Shape;108;p3">
            <a:extLst>
              <a:ext uri="{FF2B5EF4-FFF2-40B4-BE49-F238E27FC236}">
                <a16:creationId xmlns:a16="http://schemas.microsoft.com/office/drawing/2014/main" xmlns="" id="{DB9E47D5-BC30-4379-BA34-787A6A0FEE0E}"/>
              </a:ext>
            </a:extLst>
          </p:cNvPr>
          <p:cNvSpPr txBox="1"/>
          <p:nvPr/>
        </p:nvSpPr>
        <p:spPr>
          <a:xfrm>
            <a:off x="4838700" y="3070922"/>
            <a:ext cx="4133850" cy="2606100"/>
          </a:xfrm>
          <a:prstGeom prst="rect">
            <a:avLst/>
          </a:prstGeom>
          <a:noFill/>
          <a:ln>
            <a:noFill/>
          </a:ln>
        </p:spPr>
        <p:txBody>
          <a:bodyPr spcFirstLastPara="1" wrap="square" lIns="142534" tIns="71248" rIns="142534" bIns="71248" anchor="t" anchorCtr="0">
            <a:spAutoFit/>
          </a:bodyPr>
          <a:lstStyle/>
          <a:p>
            <a:pPr algn="just">
              <a:buSzPts val="1400"/>
              <a:buFont typeface="Arial" pitchFamily="34" charset="0"/>
              <a:buChar char="•"/>
            </a:pPr>
            <a:r>
              <a:rPr lang="ru-RU" sz="2000" dirty="0" smtClean="0">
                <a:solidFill>
                  <a:schemeClr val="tx1"/>
                </a:solidFill>
                <a:latin typeface="+mn-lt"/>
                <a:ea typeface="Tahoma"/>
                <a:cs typeface="Tahoma"/>
                <a:sym typeface="Tahoma"/>
              </a:rPr>
              <a:t> участвуют </a:t>
            </a:r>
            <a:r>
              <a:rPr lang="ru-RU" sz="2000" dirty="0">
                <a:solidFill>
                  <a:schemeClr val="tx1"/>
                </a:solidFill>
                <a:latin typeface="+mn-lt"/>
                <a:ea typeface="Tahoma"/>
                <a:cs typeface="Tahoma"/>
                <a:sym typeface="Tahoma"/>
              </a:rPr>
              <a:t>в управлении </a:t>
            </a:r>
            <a:r>
              <a:rPr lang="ru-RU" sz="2000" dirty="0" smtClean="0">
                <a:solidFill>
                  <a:schemeClr val="tx1"/>
                </a:solidFill>
                <a:latin typeface="+mn-lt"/>
                <a:ea typeface="Tahoma"/>
                <a:cs typeface="Tahoma"/>
                <a:sym typeface="Tahoma"/>
              </a:rPr>
              <a:t>семейным бюджетом в части принятия решений по приобретению в кредит </a:t>
            </a:r>
            <a:r>
              <a:rPr lang="ru-RU" sz="2000" dirty="0" err="1" smtClean="0">
                <a:solidFill>
                  <a:schemeClr val="tx1"/>
                </a:solidFill>
                <a:latin typeface="+mn-lt"/>
                <a:ea typeface="Tahoma"/>
                <a:cs typeface="Tahoma"/>
                <a:sym typeface="Tahoma"/>
              </a:rPr>
              <a:t>гаджетов</a:t>
            </a:r>
            <a:r>
              <a:rPr lang="ru-RU" sz="2000" dirty="0" smtClean="0">
                <a:solidFill>
                  <a:schemeClr val="tx1"/>
                </a:solidFill>
                <a:latin typeface="+mn-lt"/>
                <a:ea typeface="Tahoma"/>
                <a:cs typeface="Tahoma"/>
                <a:sym typeface="Tahoma"/>
              </a:rPr>
              <a:t>, компьютера и т.д.;</a:t>
            </a:r>
          </a:p>
          <a:p>
            <a:pPr algn="just">
              <a:buSzPts val="1400"/>
              <a:buFont typeface="Arial" pitchFamily="34" charset="0"/>
              <a:buChar char="•"/>
            </a:pPr>
            <a:r>
              <a:rPr lang="ru-RU" sz="2000" dirty="0" smtClean="0">
                <a:solidFill>
                  <a:schemeClr val="tx1"/>
                </a:solidFill>
                <a:latin typeface="+mn-lt"/>
                <a:ea typeface="Tahoma"/>
                <a:cs typeface="Tahoma"/>
                <a:sym typeface="Tahoma"/>
              </a:rPr>
              <a:t> могут взять кредит на обучение в колледже или вузе по окончании школы</a:t>
            </a:r>
            <a:endParaRPr sz="2000" dirty="0">
              <a:solidFill>
                <a:schemeClr val="tx1"/>
              </a:solidFill>
              <a:latin typeface="+mn-lt"/>
              <a:ea typeface="Tahoma"/>
              <a:cs typeface="Tahoma"/>
              <a:sym typeface="Tahoma"/>
            </a:endParaRPr>
          </a:p>
        </p:txBody>
      </p:sp>
      <p:sp>
        <p:nvSpPr>
          <p:cNvPr id="24" name="Google Shape;108;p3">
            <a:extLst>
              <a:ext uri="{FF2B5EF4-FFF2-40B4-BE49-F238E27FC236}">
                <a16:creationId xmlns:a16="http://schemas.microsoft.com/office/drawing/2014/main" xmlns="" id="{DB9E47D5-BC30-4379-BA34-787A6A0FEE0E}"/>
              </a:ext>
            </a:extLst>
          </p:cNvPr>
          <p:cNvSpPr txBox="1"/>
          <p:nvPr/>
        </p:nvSpPr>
        <p:spPr>
          <a:xfrm>
            <a:off x="4663526" y="6553162"/>
            <a:ext cx="4133850" cy="1374994"/>
          </a:xfrm>
          <a:prstGeom prst="rect">
            <a:avLst/>
          </a:prstGeom>
          <a:noFill/>
          <a:ln>
            <a:noFill/>
          </a:ln>
        </p:spPr>
        <p:txBody>
          <a:bodyPr spcFirstLastPara="1" wrap="square" lIns="142534" tIns="71248" rIns="142534" bIns="71248" anchor="t" anchorCtr="0">
            <a:spAutoFit/>
          </a:bodyPr>
          <a:lstStyle/>
          <a:p>
            <a:pPr>
              <a:buSzPts val="1400"/>
              <a:buFont typeface="Arial" pitchFamily="34" charset="0"/>
              <a:buChar char="•"/>
            </a:pPr>
            <a:r>
              <a:rPr lang="ru-RU" sz="2000" dirty="0" smtClean="0">
                <a:solidFill>
                  <a:schemeClr val="tx1"/>
                </a:solidFill>
                <a:latin typeface="+mn-lt"/>
                <a:ea typeface="Tahoma"/>
                <a:cs typeface="Tahoma"/>
                <a:sym typeface="Tahoma"/>
              </a:rPr>
              <a:t> групповая </a:t>
            </a:r>
            <a:r>
              <a:rPr lang="ru-RU" sz="2000" dirty="0">
                <a:solidFill>
                  <a:schemeClr val="tx1"/>
                </a:solidFill>
                <a:latin typeface="+mn-lt"/>
                <a:ea typeface="Tahoma"/>
                <a:cs typeface="Tahoma"/>
                <a:sym typeface="Tahoma"/>
              </a:rPr>
              <a:t>и индивидуальная работа;</a:t>
            </a:r>
          </a:p>
          <a:p>
            <a:pPr>
              <a:buSzPts val="1400"/>
              <a:buFont typeface="Arial" pitchFamily="34" charset="0"/>
              <a:buChar char="•"/>
            </a:pPr>
            <a:r>
              <a:rPr lang="ru-RU" sz="2000" dirty="0" smtClean="0">
                <a:solidFill>
                  <a:schemeClr val="tx1"/>
                </a:solidFill>
                <a:latin typeface="+mn-lt"/>
                <a:ea typeface="Tahoma"/>
                <a:cs typeface="Tahoma"/>
                <a:sym typeface="Tahoma"/>
              </a:rPr>
              <a:t> знают </a:t>
            </a:r>
            <a:r>
              <a:rPr lang="ru-RU" sz="2000" dirty="0">
                <a:solidFill>
                  <a:schemeClr val="tx1"/>
                </a:solidFill>
                <a:latin typeface="+mn-lt"/>
                <a:ea typeface="Tahoma"/>
                <a:cs typeface="Tahoma"/>
                <a:sym typeface="Tahoma"/>
              </a:rPr>
              <a:t>возможности друг друга</a:t>
            </a:r>
          </a:p>
          <a:p>
            <a:pPr>
              <a:buSzPts val="1400"/>
            </a:pPr>
            <a:endParaRPr sz="2000" dirty="0">
              <a:solidFill>
                <a:schemeClr val="tx1"/>
              </a:solidFill>
              <a:latin typeface="+mn-lt"/>
              <a:ea typeface="Tahoma"/>
              <a:cs typeface="Tahoma"/>
              <a:sym typeface="Tahoma"/>
            </a:endParaRPr>
          </a:p>
        </p:txBody>
      </p:sp>
      <p:sp>
        <p:nvSpPr>
          <p:cNvPr id="25" name="Google Shape;108;p3">
            <a:extLst>
              <a:ext uri="{FF2B5EF4-FFF2-40B4-BE49-F238E27FC236}">
                <a16:creationId xmlns:a16="http://schemas.microsoft.com/office/drawing/2014/main" xmlns="" id="{DB9E47D5-BC30-4379-BA34-787A6A0FEE0E}"/>
              </a:ext>
            </a:extLst>
          </p:cNvPr>
          <p:cNvSpPr txBox="1"/>
          <p:nvPr/>
        </p:nvSpPr>
        <p:spPr>
          <a:xfrm>
            <a:off x="9384341" y="6553161"/>
            <a:ext cx="4133850" cy="1067217"/>
          </a:xfrm>
          <a:prstGeom prst="rect">
            <a:avLst/>
          </a:prstGeom>
          <a:noFill/>
          <a:ln>
            <a:noFill/>
          </a:ln>
        </p:spPr>
        <p:txBody>
          <a:bodyPr spcFirstLastPara="1" wrap="square" lIns="142534" tIns="71248" rIns="142534" bIns="71248" anchor="t" anchorCtr="0">
            <a:spAutoFit/>
          </a:bodyPr>
          <a:lstStyle/>
          <a:p>
            <a:pPr algn="just">
              <a:buSzPts val="1400"/>
              <a:buFont typeface="Arial" pitchFamily="34" charset="0"/>
              <a:buChar char="•"/>
            </a:pPr>
            <a:r>
              <a:rPr lang="ru-RU" sz="2000" dirty="0" smtClean="0">
                <a:solidFill>
                  <a:schemeClr val="tx1"/>
                </a:solidFill>
                <a:latin typeface="+mn-lt"/>
                <a:ea typeface="Tahoma"/>
                <a:cs typeface="Tahoma"/>
                <a:sym typeface="Tahoma"/>
              </a:rPr>
              <a:t> отсутствие </a:t>
            </a:r>
            <a:r>
              <a:rPr lang="ru-RU" sz="2000" dirty="0">
                <a:solidFill>
                  <a:schemeClr val="tx1"/>
                </a:solidFill>
                <a:latin typeface="+mn-lt"/>
                <a:ea typeface="Tahoma"/>
                <a:cs typeface="Tahoma"/>
                <a:sym typeface="Tahoma"/>
              </a:rPr>
              <a:t>желания работать в группах </a:t>
            </a:r>
          </a:p>
          <a:p>
            <a:pPr>
              <a:buSzPts val="1400"/>
            </a:pPr>
            <a:endParaRPr sz="2000" dirty="0">
              <a:solidFill>
                <a:schemeClr val="tx1"/>
              </a:solidFill>
              <a:latin typeface="+mn-lt"/>
              <a:ea typeface="Tahoma"/>
              <a:cs typeface="Tahoma"/>
              <a:sym typeface="Tahoma"/>
            </a:endParaRPr>
          </a:p>
        </p:txBody>
      </p:sp>
      <p:sp>
        <p:nvSpPr>
          <p:cNvPr id="26" name="Google Shape;108;p3">
            <a:extLst>
              <a:ext uri="{FF2B5EF4-FFF2-40B4-BE49-F238E27FC236}">
                <a16:creationId xmlns:a16="http://schemas.microsoft.com/office/drawing/2014/main" xmlns="" id="{DB9E47D5-BC30-4379-BA34-787A6A0FEE0E}"/>
              </a:ext>
            </a:extLst>
          </p:cNvPr>
          <p:cNvSpPr txBox="1"/>
          <p:nvPr/>
        </p:nvSpPr>
        <p:spPr>
          <a:xfrm>
            <a:off x="13820989" y="6481779"/>
            <a:ext cx="4133850" cy="1067217"/>
          </a:xfrm>
          <a:prstGeom prst="rect">
            <a:avLst/>
          </a:prstGeom>
          <a:noFill/>
          <a:ln>
            <a:noFill/>
          </a:ln>
        </p:spPr>
        <p:txBody>
          <a:bodyPr spcFirstLastPara="1" wrap="square" lIns="142534" tIns="71248" rIns="142534" bIns="71248" anchor="t" anchorCtr="0">
            <a:spAutoFit/>
          </a:bodyPr>
          <a:lstStyle/>
          <a:p>
            <a:pPr algn="just">
              <a:buSzPts val="1400"/>
              <a:buFont typeface="Arial" pitchFamily="34" charset="0"/>
              <a:buChar char="•"/>
            </a:pPr>
            <a:r>
              <a:rPr lang="ru-RU" sz="2000" dirty="0" smtClean="0">
                <a:solidFill>
                  <a:schemeClr val="tx1"/>
                </a:solidFill>
                <a:latin typeface="+mn-lt"/>
                <a:ea typeface="Tahoma"/>
                <a:cs typeface="Tahoma"/>
                <a:sym typeface="Tahoma"/>
              </a:rPr>
              <a:t> продумывать </a:t>
            </a:r>
            <a:r>
              <a:rPr lang="ru-RU" sz="2000" dirty="0">
                <a:solidFill>
                  <a:schemeClr val="tx1"/>
                </a:solidFill>
                <a:latin typeface="+mn-lt"/>
                <a:ea typeface="Tahoma"/>
                <a:cs typeface="Tahoma"/>
                <a:sym typeface="Tahoma"/>
              </a:rPr>
              <a:t>групповую работу, состав команд</a:t>
            </a:r>
          </a:p>
          <a:p>
            <a:pPr>
              <a:buSzPts val="1400"/>
            </a:pPr>
            <a:endParaRPr sz="2000" dirty="0">
              <a:solidFill>
                <a:schemeClr val="tx1"/>
              </a:solidFill>
              <a:latin typeface="+mn-lt"/>
              <a:ea typeface="Tahoma"/>
              <a:cs typeface="Tahoma"/>
              <a:sym typeface="Tahoma"/>
            </a:endParaRPr>
          </a:p>
        </p:txBody>
      </p:sp>
    </p:spTree>
    <p:extLst>
      <p:ext uri="{BB962C8B-B14F-4D97-AF65-F5344CB8AC3E}">
        <p14:creationId xmlns:p14="http://schemas.microsoft.com/office/powerpoint/2010/main" xmlns="" val="22045182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2E24DA6A-CDF6-B4A0-60F1-301F7D8ACBFE}"/>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4</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8" name="Google Shape;108;p3"/>
          <p:cNvSpPr txBox="1"/>
          <p:nvPr/>
        </p:nvSpPr>
        <p:spPr>
          <a:xfrm>
            <a:off x="602106" y="2432123"/>
            <a:ext cx="3819548" cy="451664"/>
          </a:xfrm>
          <a:prstGeom prst="rect">
            <a:avLst/>
          </a:prstGeom>
          <a:solidFill>
            <a:srgbClr val="009657"/>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Характеристики</a:t>
            </a:r>
            <a:endParaRPr sz="2000" b="1" cap="all" dirty="0">
              <a:solidFill>
                <a:schemeClr val="bg1"/>
              </a:solidFill>
              <a:latin typeface="+mn-lt"/>
              <a:ea typeface="Tahoma"/>
              <a:cs typeface="Tahoma"/>
              <a:sym typeface="Tahoma"/>
            </a:endParaRPr>
          </a:p>
        </p:txBody>
      </p:sp>
      <p:sp>
        <p:nvSpPr>
          <p:cNvPr id="9" name="Google Shape;108;p3">
            <a:extLst>
              <a:ext uri="{FF2B5EF4-FFF2-40B4-BE49-F238E27FC236}">
                <a16:creationId xmlns:a16="http://schemas.microsoft.com/office/drawing/2014/main" xmlns="" id="{B65E87EC-9844-4B94-B807-A1501A3BA2E8}"/>
              </a:ext>
            </a:extLst>
          </p:cNvPr>
          <p:cNvSpPr txBox="1"/>
          <p:nvPr/>
        </p:nvSpPr>
        <p:spPr>
          <a:xfrm>
            <a:off x="13677899" y="2432123"/>
            <a:ext cx="4521201" cy="451664"/>
          </a:xfrm>
          <a:prstGeom prst="rect">
            <a:avLst/>
          </a:prstGeom>
          <a:solidFill>
            <a:srgbClr val="FF9933"/>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Решение/ Рекомендации</a:t>
            </a:r>
          </a:p>
        </p:txBody>
      </p:sp>
      <p:sp>
        <p:nvSpPr>
          <p:cNvPr id="11" name="Google Shape;108;p3">
            <a:extLst>
              <a:ext uri="{FF2B5EF4-FFF2-40B4-BE49-F238E27FC236}">
                <a16:creationId xmlns:a16="http://schemas.microsoft.com/office/drawing/2014/main" xmlns="" id="{36CBF698-C742-4FDB-9742-ED83C8B3D06E}"/>
              </a:ext>
            </a:extLst>
          </p:cNvPr>
          <p:cNvSpPr txBox="1"/>
          <p:nvPr/>
        </p:nvSpPr>
        <p:spPr>
          <a:xfrm>
            <a:off x="9353550" y="2432123"/>
            <a:ext cx="4038600" cy="451664"/>
          </a:xfrm>
          <a:prstGeom prst="rect">
            <a:avLst/>
          </a:prstGeom>
          <a:solidFill>
            <a:srgbClr val="2256AA"/>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Ограничения и риски</a:t>
            </a:r>
            <a:endParaRPr sz="2000" b="1" cap="all" dirty="0">
              <a:solidFill>
                <a:schemeClr val="bg1"/>
              </a:solidFill>
              <a:latin typeface="+mn-lt"/>
              <a:ea typeface="Tahoma"/>
              <a:cs typeface="Tahoma"/>
              <a:sym typeface="Tahoma"/>
            </a:endParaRPr>
          </a:p>
        </p:txBody>
      </p:sp>
      <p:sp>
        <p:nvSpPr>
          <p:cNvPr id="12" name="Google Shape;108;p3">
            <a:extLst>
              <a:ext uri="{FF2B5EF4-FFF2-40B4-BE49-F238E27FC236}">
                <a16:creationId xmlns:a16="http://schemas.microsoft.com/office/drawing/2014/main" xmlns="" id="{DEE8D9E5-5681-4EBF-AD63-695B7B9D4DB2}"/>
              </a:ext>
            </a:extLst>
          </p:cNvPr>
          <p:cNvSpPr txBox="1"/>
          <p:nvPr/>
        </p:nvSpPr>
        <p:spPr>
          <a:xfrm>
            <a:off x="1060116" y="3037774"/>
            <a:ext cx="3168460" cy="3160098"/>
          </a:xfrm>
          <a:prstGeom prst="rect">
            <a:avLst/>
          </a:prstGeom>
          <a:noFill/>
          <a:ln>
            <a:noFill/>
          </a:ln>
        </p:spPr>
        <p:txBody>
          <a:bodyPr spcFirstLastPara="1" wrap="square" lIns="142534" tIns="71248" rIns="142534" bIns="71248" anchor="t" anchorCtr="0">
            <a:spAutoFit/>
          </a:bodyPr>
          <a:lstStyle/>
          <a:p>
            <a:pPr>
              <a:buSzPts val="1400"/>
            </a:pPr>
            <a:r>
              <a:rPr lang="ru-RU" sz="2800" dirty="0" smtClean="0"/>
              <a:t>дети хорошо воспитанные, дисциплинированные, в классе позитивная и добрая атмосфера</a:t>
            </a:r>
            <a:endParaRPr lang="ru-RU" sz="2800" dirty="0">
              <a:solidFill>
                <a:schemeClr val="tx1"/>
              </a:solidFill>
              <a:latin typeface="+mn-lt"/>
              <a:ea typeface="Tahoma"/>
              <a:cs typeface="Tahoma"/>
              <a:sym typeface="Tahoma"/>
            </a:endParaRPr>
          </a:p>
        </p:txBody>
      </p:sp>
      <p:sp>
        <p:nvSpPr>
          <p:cNvPr id="13" name="Google Shape;108;p3">
            <a:extLst>
              <a:ext uri="{FF2B5EF4-FFF2-40B4-BE49-F238E27FC236}">
                <a16:creationId xmlns:a16="http://schemas.microsoft.com/office/drawing/2014/main" xmlns="" id="{DB9E47D5-BC30-4379-BA34-787A6A0FEE0E}"/>
              </a:ext>
            </a:extLst>
          </p:cNvPr>
          <p:cNvSpPr txBox="1"/>
          <p:nvPr/>
        </p:nvSpPr>
        <p:spPr>
          <a:xfrm>
            <a:off x="9353550" y="3034977"/>
            <a:ext cx="4038600" cy="759441"/>
          </a:xfrm>
          <a:prstGeom prst="rect">
            <a:avLst/>
          </a:prstGeom>
          <a:noFill/>
          <a:ln>
            <a:noFill/>
          </a:ln>
        </p:spPr>
        <p:txBody>
          <a:bodyPr spcFirstLastPara="1" wrap="square" lIns="142534" tIns="71248" rIns="142534" bIns="71248" anchor="t" anchorCtr="0">
            <a:spAutoFit/>
          </a:bodyPr>
          <a:lstStyle/>
          <a:p>
            <a:pPr algn="just">
              <a:buSzPts val="1400"/>
              <a:buFont typeface="Arial" pitchFamily="34" charset="0"/>
              <a:buChar char="•"/>
            </a:pPr>
            <a:r>
              <a:rPr lang="ru-RU" sz="2000" dirty="0" smtClean="0">
                <a:solidFill>
                  <a:schemeClr val="tx1"/>
                </a:solidFill>
                <a:latin typeface="+mn-lt"/>
                <a:ea typeface="Tahoma"/>
                <a:cs typeface="Tahoma"/>
                <a:sym typeface="Tahoma"/>
              </a:rPr>
              <a:t> </a:t>
            </a:r>
            <a:r>
              <a:rPr lang="ru-RU" sz="2000" dirty="0" smtClean="0">
                <a:solidFill>
                  <a:schemeClr val="tx1"/>
                </a:solidFill>
                <a:ea typeface="Tahoma"/>
                <a:cs typeface="Tahoma"/>
                <a:sym typeface="Tahoma"/>
              </a:rPr>
              <a:t>отсутствие желания работать в группах </a:t>
            </a:r>
            <a:endParaRPr sz="2000" dirty="0">
              <a:solidFill>
                <a:srgbClr val="C00000"/>
              </a:solidFill>
              <a:latin typeface="+mn-lt"/>
              <a:ea typeface="Tahoma"/>
              <a:cs typeface="Tahoma"/>
              <a:sym typeface="Tahoma"/>
            </a:endParaRPr>
          </a:p>
        </p:txBody>
      </p:sp>
      <p:sp>
        <p:nvSpPr>
          <p:cNvPr id="14" name="Google Shape;108;p3">
            <a:extLst>
              <a:ext uri="{FF2B5EF4-FFF2-40B4-BE49-F238E27FC236}">
                <a16:creationId xmlns:a16="http://schemas.microsoft.com/office/drawing/2014/main" xmlns="" id="{F67C57EA-A623-43A2-A5CA-C3FF57456DA6}"/>
              </a:ext>
            </a:extLst>
          </p:cNvPr>
          <p:cNvSpPr txBox="1"/>
          <p:nvPr/>
        </p:nvSpPr>
        <p:spPr>
          <a:xfrm>
            <a:off x="13677899" y="3055413"/>
            <a:ext cx="4521201" cy="2606100"/>
          </a:xfrm>
          <a:prstGeom prst="rect">
            <a:avLst/>
          </a:prstGeom>
          <a:noFill/>
          <a:ln>
            <a:noFill/>
          </a:ln>
        </p:spPr>
        <p:txBody>
          <a:bodyPr spcFirstLastPara="1" wrap="square" lIns="142534" tIns="71248" rIns="142534" bIns="71248" anchor="t" anchorCtr="0">
            <a:spAutoFit/>
          </a:bodyPr>
          <a:lstStyle/>
          <a:p>
            <a:pPr algn="just">
              <a:buSzPts val="1400"/>
              <a:buFont typeface="Arial" pitchFamily="34" charset="0"/>
              <a:buChar char="•"/>
            </a:pPr>
            <a:r>
              <a:rPr lang="ru-RU" sz="2000" dirty="0" smtClean="0">
                <a:solidFill>
                  <a:schemeClr val="tx1"/>
                </a:solidFill>
                <a:latin typeface="Arial" pitchFamily="34" charset="0"/>
                <a:ea typeface="Tahoma"/>
                <a:cs typeface="Arial" pitchFamily="34" charset="0"/>
                <a:sym typeface="Tahoma"/>
              </a:rPr>
              <a:t> использовать </a:t>
            </a:r>
            <a:r>
              <a:rPr lang="ru-RU" sz="2000" dirty="0">
                <a:solidFill>
                  <a:schemeClr val="tx1"/>
                </a:solidFill>
                <a:latin typeface="Arial" pitchFamily="34" charset="0"/>
                <a:ea typeface="Tahoma"/>
                <a:cs typeface="Arial" pitchFamily="34" charset="0"/>
                <a:sym typeface="Tahoma"/>
              </a:rPr>
              <a:t>интернет-технологии и интернет-ресурсы, </a:t>
            </a:r>
            <a:r>
              <a:rPr lang="ru-RU" sz="2000" dirty="0" err="1">
                <a:solidFill>
                  <a:schemeClr val="tx1"/>
                </a:solidFill>
                <a:latin typeface="Arial" pitchFamily="34" charset="0"/>
                <a:ea typeface="Tahoma"/>
                <a:cs typeface="Arial" pitchFamily="34" charset="0"/>
                <a:sym typeface="Tahoma"/>
              </a:rPr>
              <a:t>интерактив</a:t>
            </a:r>
            <a:r>
              <a:rPr lang="ru-RU" sz="2000" dirty="0">
                <a:solidFill>
                  <a:schemeClr val="tx1"/>
                </a:solidFill>
                <a:latin typeface="Arial" pitchFamily="34" charset="0"/>
                <a:ea typeface="Tahoma"/>
                <a:cs typeface="Arial" pitchFamily="34" charset="0"/>
                <a:sym typeface="Tahoma"/>
              </a:rPr>
              <a:t>, станционные </a:t>
            </a:r>
            <a:r>
              <a:rPr lang="ru-RU" sz="2000" dirty="0" smtClean="0">
                <a:solidFill>
                  <a:schemeClr val="tx1"/>
                </a:solidFill>
                <a:latin typeface="Arial" pitchFamily="34" charset="0"/>
                <a:ea typeface="Tahoma"/>
                <a:cs typeface="Arial" pitchFamily="34" charset="0"/>
                <a:sym typeface="Tahoma"/>
              </a:rPr>
              <a:t>игры;</a:t>
            </a:r>
          </a:p>
          <a:p>
            <a:pPr algn="just">
              <a:buSzPts val="1400"/>
              <a:buFont typeface="Arial" pitchFamily="34" charset="0"/>
              <a:buChar char="•"/>
            </a:pPr>
            <a:r>
              <a:rPr lang="ru-RU" sz="2000" dirty="0" smtClean="0">
                <a:solidFill>
                  <a:schemeClr val="tx1"/>
                </a:solidFill>
                <a:latin typeface="Arial" pitchFamily="34" charset="0"/>
                <a:ea typeface="Tahoma"/>
                <a:cs typeface="Arial" pitchFamily="34" charset="0"/>
                <a:sym typeface="Tahoma"/>
              </a:rPr>
              <a:t> использовать групповую форму работы, продумывать состав команд, подбирать интересные проектные задания</a:t>
            </a:r>
            <a:endParaRPr lang="ru-RU" sz="2000" dirty="0">
              <a:solidFill>
                <a:schemeClr val="tx1"/>
              </a:solidFill>
              <a:latin typeface="Arial" pitchFamily="34" charset="0"/>
              <a:ea typeface="Tahoma"/>
              <a:cs typeface="Arial" pitchFamily="34" charset="0"/>
              <a:sym typeface="Tahoma"/>
            </a:endParaRPr>
          </a:p>
          <a:p>
            <a:pPr>
              <a:buSzPts val="1400"/>
            </a:pPr>
            <a:endParaRPr lang="ru-RU" sz="2000" dirty="0">
              <a:solidFill>
                <a:schemeClr val="tx1"/>
              </a:solidFill>
              <a:latin typeface="+mn-lt"/>
              <a:ea typeface="Tahoma"/>
              <a:cs typeface="Tahoma"/>
              <a:sym typeface="Tahoma"/>
            </a:endParaRPr>
          </a:p>
        </p:txBody>
      </p:sp>
      <p:sp>
        <p:nvSpPr>
          <p:cNvPr id="15" name="Google Shape;108;p3">
            <a:extLst>
              <a:ext uri="{FF2B5EF4-FFF2-40B4-BE49-F238E27FC236}">
                <a16:creationId xmlns:a16="http://schemas.microsoft.com/office/drawing/2014/main" xmlns="" id="{E0378F02-B6CF-4F9B-BC9A-B06FB3FC221D}"/>
              </a:ext>
            </a:extLst>
          </p:cNvPr>
          <p:cNvSpPr txBox="1"/>
          <p:nvPr/>
        </p:nvSpPr>
        <p:spPr>
          <a:xfrm>
            <a:off x="207553" y="3215946"/>
            <a:ext cx="514610" cy="513219"/>
          </a:xfrm>
          <a:prstGeom prst="rect">
            <a:avLst/>
          </a:prstGeom>
          <a:solidFill>
            <a:srgbClr val="009657"/>
          </a:solidFill>
          <a:ln>
            <a:noFill/>
          </a:ln>
        </p:spPr>
        <p:txBody>
          <a:bodyPr spcFirstLastPara="1" wrap="square" lIns="36000" tIns="71248" rIns="36000" bIns="71248" anchor="t" anchorCtr="0">
            <a:spAutoFit/>
          </a:bodyPr>
          <a:lstStyle/>
          <a:p>
            <a:pPr algn="ctr">
              <a:buSzPts val="1400"/>
            </a:pPr>
            <a:r>
              <a:rPr lang="ru-RU" sz="2400" b="1" cap="all" dirty="0">
                <a:solidFill>
                  <a:schemeClr val="bg1"/>
                </a:solidFill>
                <a:latin typeface="Proxima Nova Rg" panose="02000506030000020004" pitchFamily="2" charset="0"/>
                <a:ea typeface="Tahoma"/>
                <a:cs typeface="Tahoma"/>
                <a:sym typeface="Tahoma"/>
              </a:rPr>
              <a:t>05</a:t>
            </a:r>
            <a:endParaRPr sz="2400" b="1" cap="all" dirty="0">
              <a:solidFill>
                <a:schemeClr val="bg1"/>
              </a:solidFill>
              <a:latin typeface="Proxima Nova Rg" panose="02000506030000020004" pitchFamily="2" charset="0"/>
              <a:ea typeface="Tahoma"/>
              <a:cs typeface="Tahoma"/>
              <a:sym typeface="Tahoma"/>
            </a:endParaRPr>
          </a:p>
        </p:txBody>
      </p:sp>
      <p:sp>
        <p:nvSpPr>
          <p:cNvPr id="16" name="Google Shape;108;p3">
            <a:extLst>
              <a:ext uri="{FF2B5EF4-FFF2-40B4-BE49-F238E27FC236}">
                <a16:creationId xmlns:a16="http://schemas.microsoft.com/office/drawing/2014/main" xmlns="" id="{C7F32AB1-D83A-476D-B152-D87185B2C4E7}"/>
              </a:ext>
            </a:extLst>
          </p:cNvPr>
          <p:cNvSpPr txBox="1"/>
          <p:nvPr/>
        </p:nvSpPr>
        <p:spPr>
          <a:xfrm>
            <a:off x="908100" y="6799791"/>
            <a:ext cx="3755425" cy="3160098"/>
          </a:xfrm>
          <a:prstGeom prst="rect">
            <a:avLst/>
          </a:prstGeom>
          <a:noFill/>
          <a:ln>
            <a:noFill/>
          </a:ln>
        </p:spPr>
        <p:txBody>
          <a:bodyPr spcFirstLastPara="1" wrap="square" lIns="142534" tIns="71248" rIns="142534" bIns="71248" anchor="t" anchorCtr="0">
            <a:spAutoFit/>
          </a:bodyPr>
          <a:lstStyle/>
          <a:p>
            <a:pPr>
              <a:buSzPts val="1400"/>
            </a:pPr>
            <a:r>
              <a:rPr lang="ru-RU" sz="2800" dirty="0" smtClean="0"/>
              <a:t>дети из семей со средними доходами, родители имеют высшее образование, постоянную работу, мобильны</a:t>
            </a:r>
            <a:endParaRPr lang="ru-RU" sz="2800" dirty="0">
              <a:solidFill>
                <a:schemeClr val="tx1"/>
              </a:solidFill>
              <a:latin typeface="+mn-lt"/>
              <a:ea typeface="Tahoma"/>
              <a:cs typeface="Tahoma"/>
              <a:sym typeface="Tahoma"/>
            </a:endParaRPr>
          </a:p>
        </p:txBody>
      </p:sp>
      <p:sp>
        <p:nvSpPr>
          <p:cNvPr id="18" name="Google Shape;108;p3">
            <a:extLst>
              <a:ext uri="{FF2B5EF4-FFF2-40B4-BE49-F238E27FC236}">
                <a16:creationId xmlns:a16="http://schemas.microsoft.com/office/drawing/2014/main" xmlns="" id="{2122D33C-2127-40AA-9BF2-2CBEB9563628}"/>
              </a:ext>
            </a:extLst>
          </p:cNvPr>
          <p:cNvSpPr txBox="1"/>
          <p:nvPr/>
        </p:nvSpPr>
        <p:spPr>
          <a:xfrm>
            <a:off x="229650" y="6815795"/>
            <a:ext cx="514610" cy="513219"/>
          </a:xfrm>
          <a:prstGeom prst="rect">
            <a:avLst/>
          </a:prstGeom>
          <a:solidFill>
            <a:srgbClr val="009657"/>
          </a:solidFill>
          <a:ln>
            <a:noFill/>
          </a:ln>
        </p:spPr>
        <p:txBody>
          <a:bodyPr spcFirstLastPara="1" wrap="square" lIns="36000" tIns="71248" rIns="36000" bIns="71248" anchor="t" anchorCtr="0">
            <a:spAutoFit/>
          </a:bodyPr>
          <a:lstStyle>
            <a:defPPr marR="0" lvl="0" algn="l" rtl="0">
              <a:lnSpc>
                <a:spcPct val="100000"/>
              </a:lnSpc>
              <a:spcBef>
                <a:spcPts val="0"/>
              </a:spcBef>
              <a:spcAft>
                <a:spcPts val="0"/>
              </a:spcAft>
            </a:defPPr>
            <a:lvl1pPr algn="ctr">
              <a:buSzPts val="1400"/>
              <a:defRPr sz="2400" b="1" cap="all">
                <a:solidFill>
                  <a:schemeClr val="bg1"/>
                </a:solidFill>
                <a:latin typeface="Proxima Nova Rg" panose="02000506030000020004" pitchFamily="2" charset="0"/>
                <a:ea typeface="Tahoma"/>
                <a:cs typeface="Tahoma"/>
              </a:defRPr>
            </a:lvl1pPr>
          </a:lstStyle>
          <a:p>
            <a:r>
              <a:rPr lang="en-US" dirty="0">
                <a:sym typeface="Tahoma"/>
              </a:rPr>
              <a:t>0</a:t>
            </a:r>
            <a:r>
              <a:rPr lang="ru-RU" dirty="0">
                <a:sym typeface="Tahoma"/>
              </a:rPr>
              <a:t>6</a:t>
            </a:r>
            <a:endParaRPr lang="en-US" dirty="0">
              <a:sym typeface="Tahoma"/>
            </a:endParaRPr>
          </a:p>
        </p:txBody>
      </p:sp>
      <p:cxnSp>
        <p:nvCxnSpPr>
          <p:cNvPr id="19" name="Прямая соединительная линия 18">
            <a:extLst>
              <a:ext uri="{FF2B5EF4-FFF2-40B4-BE49-F238E27FC236}">
                <a16:creationId xmlns:a16="http://schemas.microsoft.com/office/drawing/2014/main" xmlns="" id="{4BE85330-A85F-4030-9478-CA346F4CB26E}"/>
              </a:ext>
            </a:extLst>
          </p:cNvPr>
          <p:cNvCxnSpPr>
            <a:cxnSpLocks/>
          </p:cNvCxnSpPr>
          <p:nvPr/>
        </p:nvCxnSpPr>
        <p:spPr>
          <a:xfrm>
            <a:off x="1143244" y="6409885"/>
            <a:ext cx="16853159" cy="0"/>
          </a:xfrm>
          <a:prstGeom prst="line">
            <a:avLst/>
          </a:prstGeom>
          <a:ln w="12700">
            <a:solidFill>
              <a:srgbClr val="B8BDC0"/>
            </a:solidFill>
          </a:ln>
        </p:spPr>
        <p:style>
          <a:lnRef idx="1">
            <a:schemeClr val="accent1"/>
          </a:lnRef>
          <a:fillRef idx="0">
            <a:schemeClr val="accent1"/>
          </a:fillRef>
          <a:effectRef idx="0">
            <a:schemeClr val="accent1"/>
          </a:effectRef>
          <a:fontRef idx="minor">
            <a:schemeClr val="tx1"/>
          </a:fontRef>
        </p:style>
      </p:cxnSp>
      <p:sp>
        <p:nvSpPr>
          <p:cNvPr id="21" name="Google Shape;106;p3"/>
          <p:cNvSpPr txBox="1"/>
          <p:nvPr/>
        </p:nvSpPr>
        <p:spPr>
          <a:xfrm>
            <a:off x="487806" y="1558141"/>
            <a:ext cx="17819841" cy="697885"/>
          </a:xfrm>
          <a:prstGeom prst="rect">
            <a:avLst/>
          </a:prstGeom>
          <a:noFill/>
          <a:ln>
            <a:noFill/>
          </a:ln>
        </p:spPr>
        <p:txBody>
          <a:bodyPr spcFirstLastPara="1" wrap="square" lIns="142534" tIns="71248" rIns="142534" bIns="71248" anchor="t" anchorCtr="0">
            <a:spAutoFit/>
          </a:bodyPr>
          <a:lstStyle/>
          <a:p>
            <a:pPr marL="742950" lvl="0" indent="-742950" algn="ctr">
              <a:buAutoNum type="arabicPeriod"/>
            </a:pPr>
            <a:r>
              <a:rPr lang="ru-RU" sz="3600" b="1" dirty="0">
                <a:solidFill>
                  <a:schemeClr val="dk1"/>
                </a:solidFill>
                <a:latin typeface="Proxima Nova"/>
                <a:ea typeface="Proxima Nova"/>
                <a:cs typeface="Proxima Nova"/>
                <a:sym typeface="Proxima Nova"/>
              </a:rPr>
              <a:t>АНАЛИЗ УСЛОВИЙ ПЕДАГОГИЧЕСКОГО КЕЙСА (</a:t>
            </a:r>
            <a:r>
              <a:rPr lang="ru-RU" sz="3600" b="1" dirty="0">
                <a:solidFill>
                  <a:schemeClr val="dk1"/>
                </a:solidFill>
                <a:latin typeface="+mn-lt"/>
                <a:ea typeface="Proxima Nova"/>
                <a:cs typeface="Proxima Nova"/>
                <a:sym typeface="Proxima Nova"/>
              </a:rPr>
              <a:t>по 6 позициям</a:t>
            </a:r>
            <a:r>
              <a:rPr lang="ru-RU" sz="3600" b="1" dirty="0">
                <a:solidFill>
                  <a:schemeClr val="dk1"/>
                </a:solidFill>
                <a:latin typeface="Proxima Nova"/>
                <a:ea typeface="Proxima Nova"/>
                <a:cs typeface="Proxima Nova"/>
                <a:sym typeface="Proxima Nova"/>
              </a:rPr>
              <a:t>)</a:t>
            </a:r>
          </a:p>
        </p:txBody>
      </p:sp>
      <p:sp>
        <p:nvSpPr>
          <p:cNvPr id="22" name="Google Shape;108;p3"/>
          <p:cNvSpPr txBox="1"/>
          <p:nvPr/>
        </p:nvSpPr>
        <p:spPr>
          <a:xfrm>
            <a:off x="4977828" y="2432123"/>
            <a:ext cx="3819548" cy="451664"/>
          </a:xfrm>
          <a:prstGeom prst="rect">
            <a:avLst/>
          </a:prstGeom>
          <a:solidFill>
            <a:srgbClr val="C00000"/>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ВОЗМОЖНОСТИ</a:t>
            </a:r>
            <a:endParaRPr sz="2000" b="1" cap="all" dirty="0">
              <a:solidFill>
                <a:schemeClr val="bg1"/>
              </a:solidFill>
              <a:latin typeface="+mn-lt"/>
              <a:ea typeface="Tahoma"/>
              <a:cs typeface="Tahoma"/>
              <a:sym typeface="Tahoma"/>
            </a:endParaRPr>
          </a:p>
        </p:txBody>
      </p:sp>
      <p:sp>
        <p:nvSpPr>
          <p:cNvPr id="23" name="Google Shape;108;p3">
            <a:extLst>
              <a:ext uri="{FF2B5EF4-FFF2-40B4-BE49-F238E27FC236}">
                <a16:creationId xmlns:a16="http://schemas.microsoft.com/office/drawing/2014/main" xmlns="" id="{DB9E47D5-BC30-4379-BA34-787A6A0FEE0E}"/>
              </a:ext>
            </a:extLst>
          </p:cNvPr>
          <p:cNvSpPr txBox="1"/>
          <p:nvPr/>
        </p:nvSpPr>
        <p:spPr>
          <a:xfrm>
            <a:off x="4838700" y="3070922"/>
            <a:ext cx="4133850" cy="2298324"/>
          </a:xfrm>
          <a:prstGeom prst="rect">
            <a:avLst/>
          </a:prstGeom>
          <a:noFill/>
          <a:ln>
            <a:noFill/>
          </a:ln>
        </p:spPr>
        <p:txBody>
          <a:bodyPr spcFirstLastPara="1" wrap="square" lIns="142534" tIns="71248" rIns="142534" bIns="71248" anchor="t" anchorCtr="0">
            <a:spAutoFit/>
          </a:bodyPr>
          <a:lstStyle/>
          <a:p>
            <a:pPr algn="just">
              <a:buSzPts val="1400"/>
              <a:buFont typeface="Arial" pitchFamily="34" charset="0"/>
              <a:buChar char="•"/>
            </a:pPr>
            <a:r>
              <a:rPr lang="ru-RU" sz="2000" dirty="0" smtClean="0">
                <a:solidFill>
                  <a:schemeClr val="tx1"/>
                </a:solidFill>
                <a:latin typeface="+mn-lt"/>
                <a:ea typeface="Tahoma"/>
                <a:cs typeface="Tahoma"/>
                <a:sym typeface="Tahoma"/>
              </a:rPr>
              <a:t> групповая форма работы, проблемные и проектные задания, командные соревнования;</a:t>
            </a:r>
            <a:endParaRPr lang="ru-RU" sz="2000" dirty="0">
              <a:solidFill>
                <a:schemeClr val="tx1"/>
              </a:solidFill>
              <a:latin typeface="+mn-lt"/>
              <a:ea typeface="Tahoma"/>
              <a:cs typeface="Tahoma"/>
              <a:sym typeface="Tahoma"/>
            </a:endParaRPr>
          </a:p>
          <a:p>
            <a:pPr algn="just">
              <a:buSzPts val="1400"/>
              <a:buFont typeface="Arial" pitchFamily="34" charset="0"/>
              <a:buChar char="•"/>
            </a:pPr>
            <a:r>
              <a:rPr lang="ru-RU" sz="2000" dirty="0" smtClean="0">
                <a:solidFill>
                  <a:schemeClr val="tx1"/>
                </a:solidFill>
                <a:latin typeface="+mn-lt"/>
                <a:ea typeface="Tahoma"/>
                <a:cs typeface="Tahoma"/>
                <a:sym typeface="Tahoma"/>
              </a:rPr>
              <a:t> использование различных информационных ресурсов</a:t>
            </a:r>
            <a:endParaRPr lang="ru-RU" sz="2000" dirty="0">
              <a:solidFill>
                <a:schemeClr val="tx1"/>
              </a:solidFill>
              <a:latin typeface="+mn-lt"/>
              <a:ea typeface="Tahoma"/>
              <a:cs typeface="Tahoma"/>
              <a:sym typeface="Tahoma"/>
            </a:endParaRPr>
          </a:p>
          <a:p>
            <a:pPr algn="just">
              <a:buSzPts val="1400"/>
            </a:pPr>
            <a:endParaRPr sz="2000" dirty="0">
              <a:solidFill>
                <a:schemeClr val="tx1"/>
              </a:solidFill>
              <a:latin typeface="+mn-lt"/>
              <a:ea typeface="Tahoma"/>
              <a:cs typeface="Tahoma"/>
              <a:sym typeface="Tahoma"/>
            </a:endParaRPr>
          </a:p>
        </p:txBody>
      </p:sp>
      <p:sp>
        <p:nvSpPr>
          <p:cNvPr id="24" name="Google Shape;108;p3">
            <a:extLst>
              <a:ext uri="{FF2B5EF4-FFF2-40B4-BE49-F238E27FC236}">
                <a16:creationId xmlns:a16="http://schemas.microsoft.com/office/drawing/2014/main" xmlns="" id="{DB9E47D5-BC30-4379-BA34-787A6A0FEE0E}"/>
              </a:ext>
            </a:extLst>
          </p:cNvPr>
          <p:cNvSpPr txBox="1"/>
          <p:nvPr/>
        </p:nvSpPr>
        <p:spPr>
          <a:xfrm>
            <a:off x="4663526" y="6949293"/>
            <a:ext cx="4133850" cy="1067217"/>
          </a:xfrm>
          <a:prstGeom prst="rect">
            <a:avLst/>
          </a:prstGeom>
          <a:noFill/>
          <a:ln>
            <a:noFill/>
          </a:ln>
        </p:spPr>
        <p:txBody>
          <a:bodyPr spcFirstLastPara="1" wrap="square" lIns="142534" tIns="71248" rIns="142534" bIns="71248" anchor="t" anchorCtr="0">
            <a:spAutoFit/>
          </a:bodyPr>
          <a:lstStyle/>
          <a:p>
            <a:pPr algn="just">
              <a:buSzPts val="1400"/>
              <a:buFont typeface="Arial" pitchFamily="34" charset="0"/>
              <a:buChar char="•"/>
            </a:pPr>
            <a:r>
              <a:rPr lang="ru-RU" sz="2000" dirty="0" smtClean="0">
                <a:solidFill>
                  <a:schemeClr val="tx1"/>
                </a:solidFill>
                <a:latin typeface="+mn-lt"/>
                <a:ea typeface="Tahoma"/>
                <a:cs typeface="Tahoma"/>
                <a:sym typeface="Tahoma"/>
              </a:rPr>
              <a:t> рассмотрение жизненных </a:t>
            </a:r>
            <a:r>
              <a:rPr lang="ru-RU" sz="2000" dirty="0">
                <a:solidFill>
                  <a:schemeClr val="tx1"/>
                </a:solidFill>
                <a:latin typeface="+mn-lt"/>
                <a:ea typeface="Tahoma"/>
                <a:cs typeface="Tahoma"/>
                <a:sym typeface="Tahoma"/>
              </a:rPr>
              <a:t>ситуаций, понятных для всех учащихся</a:t>
            </a:r>
            <a:endParaRPr sz="2000" dirty="0">
              <a:solidFill>
                <a:schemeClr val="tx1"/>
              </a:solidFill>
              <a:latin typeface="+mn-lt"/>
              <a:ea typeface="Tahoma"/>
              <a:cs typeface="Tahoma"/>
              <a:sym typeface="Tahoma"/>
            </a:endParaRPr>
          </a:p>
        </p:txBody>
      </p:sp>
      <p:sp>
        <p:nvSpPr>
          <p:cNvPr id="25" name="Google Shape;108;p3">
            <a:extLst>
              <a:ext uri="{FF2B5EF4-FFF2-40B4-BE49-F238E27FC236}">
                <a16:creationId xmlns:a16="http://schemas.microsoft.com/office/drawing/2014/main" xmlns="" id="{DB9E47D5-BC30-4379-BA34-787A6A0FEE0E}"/>
              </a:ext>
            </a:extLst>
          </p:cNvPr>
          <p:cNvSpPr txBox="1"/>
          <p:nvPr/>
        </p:nvSpPr>
        <p:spPr>
          <a:xfrm>
            <a:off x="9397726" y="6937873"/>
            <a:ext cx="4133850" cy="1067217"/>
          </a:xfrm>
          <a:prstGeom prst="rect">
            <a:avLst/>
          </a:prstGeom>
          <a:noFill/>
          <a:ln>
            <a:noFill/>
          </a:ln>
        </p:spPr>
        <p:txBody>
          <a:bodyPr spcFirstLastPara="1" wrap="square" lIns="142534" tIns="71248" rIns="142534" bIns="71248" anchor="t" anchorCtr="0">
            <a:spAutoFit/>
          </a:bodyPr>
          <a:lstStyle/>
          <a:p>
            <a:pPr algn="just">
              <a:buSzPts val="1400"/>
              <a:buFont typeface="Arial" pitchFamily="34" charset="0"/>
              <a:buChar char="•"/>
            </a:pPr>
            <a:r>
              <a:rPr lang="ru-RU" sz="2000" dirty="0" smtClean="0">
                <a:solidFill>
                  <a:schemeClr val="tx1"/>
                </a:solidFill>
                <a:latin typeface="+mn-lt"/>
                <a:ea typeface="Tahoma"/>
                <a:cs typeface="Tahoma"/>
                <a:sym typeface="Tahoma"/>
              </a:rPr>
              <a:t> могут </a:t>
            </a:r>
            <a:r>
              <a:rPr lang="ru-RU" sz="2000" dirty="0">
                <a:solidFill>
                  <a:schemeClr val="tx1"/>
                </a:solidFill>
                <a:latin typeface="+mn-lt"/>
                <a:ea typeface="Tahoma"/>
                <a:cs typeface="Tahoma"/>
                <a:sym typeface="Tahoma"/>
              </a:rPr>
              <a:t>возникнут сложности с оценкой риска при </a:t>
            </a:r>
            <a:r>
              <a:rPr lang="ru-RU" sz="2000" dirty="0" smtClean="0">
                <a:solidFill>
                  <a:schemeClr val="tx1"/>
                </a:solidFill>
                <a:latin typeface="+mn-lt"/>
                <a:ea typeface="Tahoma"/>
                <a:cs typeface="Tahoma"/>
                <a:sym typeface="Tahoma"/>
              </a:rPr>
              <a:t>взятии кредитов и займов</a:t>
            </a:r>
            <a:endParaRPr sz="2000" dirty="0">
              <a:solidFill>
                <a:schemeClr val="tx1"/>
              </a:solidFill>
              <a:latin typeface="+mn-lt"/>
              <a:ea typeface="Tahoma"/>
              <a:cs typeface="Tahoma"/>
              <a:sym typeface="Tahoma"/>
            </a:endParaRPr>
          </a:p>
        </p:txBody>
      </p:sp>
      <p:sp>
        <p:nvSpPr>
          <p:cNvPr id="26" name="Google Shape;108;p3">
            <a:extLst>
              <a:ext uri="{FF2B5EF4-FFF2-40B4-BE49-F238E27FC236}">
                <a16:creationId xmlns:a16="http://schemas.microsoft.com/office/drawing/2014/main" xmlns="" id="{DB9E47D5-BC30-4379-BA34-787A6A0FEE0E}"/>
              </a:ext>
            </a:extLst>
          </p:cNvPr>
          <p:cNvSpPr txBox="1"/>
          <p:nvPr/>
        </p:nvSpPr>
        <p:spPr>
          <a:xfrm>
            <a:off x="13871574" y="6877350"/>
            <a:ext cx="4133850" cy="759441"/>
          </a:xfrm>
          <a:prstGeom prst="rect">
            <a:avLst/>
          </a:prstGeom>
          <a:noFill/>
          <a:ln>
            <a:noFill/>
          </a:ln>
        </p:spPr>
        <p:txBody>
          <a:bodyPr spcFirstLastPara="1" wrap="square" lIns="142534" tIns="71248" rIns="142534" bIns="71248" anchor="t" anchorCtr="0">
            <a:spAutoFit/>
          </a:bodyPr>
          <a:lstStyle/>
          <a:p>
            <a:pPr algn="just">
              <a:buSzPts val="1400"/>
              <a:buFont typeface="Arial" pitchFamily="34" charset="0"/>
              <a:buChar char="•"/>
            </a:pPr>
            <a:r>
              <a:rPr lang="ru-RU" sz="2000" dirty="0" smtClean="0">
                <a:solidFill>
                  <a:schemeClr val="tx1"/>
                </a:solidFill>
                <a:latin typeface="+mn-lt"/>
                <a:ea typeface="Tahoma"/>
                <a:cs typeface="Tahoma"/>
                <a:sym typeface="Tahoma"/>
              </a:rPr>
              <a:t> использовать </a:t>
            </a:r>
            <a:r>
              <a:rPr lang="ru-RU" sz="2000" dirty="0">
                <a:solidFill>
                  <a:schemeClr val="tx1"/>
                </a:solidFill>
                <a:latin typeface="+mn-lt"/>
                <a:ea typeface="Tahoma"/>
                <a:cs typeface="Tahoma"/>
                <a:sym typeface="Tahoma"/>
              </a:rPr>
              <a:t>практико-ориентированные задания</a:t>
            </a:r>
            <a:endParaRPr sz="2000" dirty="0">
              <a:solidFill>
                <a:schemeClr val="tx1"/>
              </a:solidFill>
              <a:latin typeface="+mn-lt"/>
              <a:ea typeface="Tahoma"/>
              <a:cs typeface="Tahoma"/>
              <a:sym typeface="Tahoma"/>
            </a:endParaRPr>
          </a:p>
        </p:txBody>
      </p:sp>
    </p:spTree>
    <p:extLst>
      <p:ext uri="{BB962C8B-B14F-4D97-AF65-F5344CB8AC3E}">
        <p14:creationId xmlns:p14="http://schemas.microsoft.com/office/powerpoint/2010/main" xmlns="" val="41966838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4837D163-D175-E891-8BDE-B2A571C2DF32}"/>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5</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8" name="Google Shape;108;p3"/>
          <p:cNvSpPr txBox="1"/>
          <p:nvPr/>
        </p:nvSpPr>
        <p:spPr>
          <a:xfrm>
            <a:off x="438150" y="2677057"/>
            <a:ext cx="5774204" cy="451664"/>
          </a:xfrm>
          <a:prstGeom prst="rect">
            <a:avLst/>
          </a:prstGeom>
          <a:solidFill>
            <a:srgbClr val="009657"/>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знания</a:t>
            </a:r>
            <a:endParaRPr sz="2000" b="1" cap="all" dirty="0">
              <a:solidFill>
                <a:schemeClr val="bg1"/>
              </a:solidFill>
              <a:latin typeface="+mn-lt"/>
              <a:ea typeface="Tahoma"/>
              <a:cs typeface="Tahoma"/>
              <a:sym typeface="Tahoma"/>
            </a:endParaRPr>
          </a:p>
        </p:txBody>
      </p:sp>
      <p:sp>
        <p:nvSpPr>
          <p:cNvPr id="9" name="Google Shape;108;p3">
            <a:extLst>
              <a:ext uri="{FF2B5EF4-FFF2-40B4-BE49-F238E27FC236}">
                <a16:creationId xmlns:a16="http://schemas.microsoft.com/office/drawing/2014/main" xmlns="" id="{36CBF698-C742-4FDB-9742-ED83C8B3D06E}"/>
              </a:ext>
            </a:extLst>
          </p:cNvPr>
          <p:cNvSpPr txBox="1"/>
          <p:nvPr/>
        </p:nvSpPr>
        <p:spPr>
          <a:xfrm>
            <a:off x="12461420" y="2687582"/>
            <a:ext cx="5810250" cy="465086"/>
          </a:xfrm>
          <a:prstGeom prst="rect">
            <a:avLst/>
          </a:prstGeom>
          <a:solidFill>
            <a:srgbClr val="2256AA"/>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умения</a:t>
            </a:r>
            <a:endParaRPr sz="2000" b="1" cap="all" dirty="0">
              <a:solidFill>
                <a:schemeClr val="bg1"/>
              </a:solidFill>
              <a:latin typeface="+mn-lt"/>
              <a:ea typeface="Tahoma"/>
              <a:cs typeface="Tahoma"/>
              <a:sym typeface="Tahoma"/>
            </a:endParaRPr>
          </a:p>
        </p:txBody>
      </p:sp>
      <p:sp>
        <p:nvSpPr>
          <p:cNvPr id="11" name="Google Shape;108;p3">
            <a:extLst>
              <a:ext uri="{FF2B5EF4-FFF2-40B4-BE49-F238E27FC236}">
                <a16:creationId xmlns:a16="http://schemas.microsoft.com/office/drawing/2014/main" xmlns="" id="{DEE8D9E5-5681-4EBF-AD63-695B7B9D4DB2}"/>
              </a:ext>
            </a:extLst>
          </p:cNvPr>
          <p:cNvSpPr txBox="1"/>
          <p:nvPr/>
        </p:nvSpPr>
        <p:spPr>
          <a:xfrm>
            <a:off x="438150" y="3332338"/>
            <a:ext cx="5774204" cy="4883647"/>
          </a:xfrm>
          <a:prstGeom prst="rect">
            <a:avLst/>
          </a:prstGeom>
          <a:noFill/>
          <a:ln>
            <a:noFill/>
          </a:ln>
        </p:spPr>
        <p:txBody>
          <a:bodyPr spcFirstLastPara="1" wrap="square" lIns="142534" tIns="71248" rIns="142534" bIns="71248" anchor="t" anchorCtr="0">
            <a:spAutoFit/>
          </a:bodyPr>
          <a:lstStyle/>
          <a:p>
            <a:pPr marL="457200" indent="-457200" algn="just">
              <a:buSzPts val="1400"/>
              <a:buFont typeface="Arial" pitchFamily="34" charset="0"/>
              <a:buChar char="•"/>
            </a:pPr>
            <a:r>
              <a:rPr lang="ru-RU" sz="2800" dirty="0" smtClean="0">
                <a:solidFill>
                  <a:schemeClr val="tx1"/>
                </a:solidFill>
                <a:latin typeface="+mn-lt"/>
                <a:ea typeface="Tahoma"/>
                <a:cs typeface="Tahoma"/>
                <a:sym typeface="Tahoma"/>
              </a:rPr>
              <a:t>что такое заём и что такое кредит;</a:t>
            </a:r>
            <a:endParaRPr lang="ru-RU" sz="2800" dirty="0">
              <a:solidFill>
                <a:schemeClr val="tx1"/>
              </a:solidFill>
              <a:latin typeface="+mn-lt"/>
              <a:ea typeface="Tahoma"/>
              <a:cs typeface="Tahoma"/>
              <a:sym typeface="Tahoma"/>
            </a:endParaRPr>
          </a:p>
          <a:p>
            <a:pPr marL="457200" indent="-457200" algn="just">
              <a:buSzPts val="1400"/>
              <a:buFont typeface="Arial" pitchFamily="34" charset="0"/>
              <a:buChar char="•"/>
            </a:pPr>
            <a:r>
              <a:rPr lang="ru-RU" sz="2800" dirty="0" smtClean="0">
                <a:solidFill>
                  <a:schemeClr val="tx1"/>
                </a:solidFill>
                <a:latin typeface="+mn-lt"/>
                <a:ea typeface="Tahoma"/>
                <a:cs typeface="Tahoma"/>
                <a:sym typeface="Tahoma"/>
              </a:rPr>
              <a:t>основных принципов предоставления заёмных средств;</a:t>
            </a:r>
          </a:p>
          <a:p>
            <a:pPr marL="457200" indent="-457200" algn="just">
              <a:buSzPts val="1400"/>
              <a:buFont typeface="Arial" pitchFamily="34" charset="0"/>
              <a:buChar char="•"/>
            </a:pPr>
            <a:r>
              <a:rPr lang="ru-RU" sz="2800" dirty="0" smtClean="0">
                <a:solidFill>
                  <a:schemeClr val="tx1"/>
                </a:solidFill>
                <a:latin typeface="+mn-lt"/>
                <a:ea typeface="Tahoma"/>
                <a:cs typeface="Tahoma"/>
                <a:sym typeface="Tahoma"/>
              </a:rPr>
              <a:t> что в конкретной ситуации можно выбрать разные условия получения заёмных средств;</a:t>
            </a:r>
            <a:endParaRPr lang="ru-RU" sz="2800" dirty="0">
              <a:solidFill>
                <a:schemeClr val="tx1"/>
              </a:solidFill>
              <a:latin typeface="+mn-lt"/>
              <a:ea typeface="Tahoma"/>
              <a:cs typeface="Tahoma"/>
              <a:sym typeface="Tahoma"/>
            </a:endParaRPr>
          </a:p>
          <a:p>
            <a:pPr marL="457200" indent="-457200" algn="just">
              <a:buSzPts val="1400"/>
              <a:buFont typeface="Arial" pitchFamily="34" charset="0"/>
              <a:buChar char="•"/>
            </a:pPr>
            <a:r>
              <a:rPr lang="ru-RU" sz="2800" dirty="0" smtClean="0">
                <a:solidFill>
                  <a:schemeClr val="tx1"/>
                </a:solidFill>
                <a:latin typeface="+mn-lt"/>
                <a:ea typeface="Tahoma"/>
                <a:cs typeface="Tahoma"/>
                <a:sym typeface="Tahoma"/>
              </a:rPr>
              <a:t>о видах кредитов;</a:t>
            </a:r>
          </a:p>
          <a:p>
            <a:pPr marL="457200" indent="-457200" algn="just">
              <a:buSzPts val="1400"/>
              <a:buFont typeface="Arial" pitchFamily="34" charset="0"/>
              <a:buChar char="•"/>
            </a:pPr>
            <a:r>
              <a:rPr lang="ru-RU" sz="2800" dirty="0" smtClean="0">
                <a:solidFill>
                  <a:schemeClr val="tx1"/>
                </a:solidFill>
                <a:latin typeface="+mn-lt"/>
                <a:ea typeface="Tahoma"/>
                <a:cs typeface="Tahoma"/>
                <a:sym typeface="Tahoma"/>
              </a:rPr>
              <a:t>что такое кредитный риск.</a:t>
            </a:r>
            <a:endParaRPr lang="ru-RU" sz="2800" dirty="0">
              <a:solidFill>
                <a:schemeClr val="tx1"/>
              </a:solidFill>
              <a:latin typeface="+mn-lt"/>
              <a:ea typeface="Tahoma"/>
              <a:cs typeface="Tahoma"/>
              <a:sym typeface="Tahoma"/>
            </a:endParaRPr>
          </a:p>
        </p:txBody>
      </p:sp>
      <p:sp>
        <p:nvSpPr>
          <p:cNvPr id="13" name="Google Shape;108;p3"/>
          <p:cNvSpPr txBox="1"/>
          <p:nvPr/>
        </p:nvSpPr>
        <p:spPr>
          <a:xfrm>
            <a:off x="6456783" y="2687582"/>
            <a:ext cx="5798308" cy="451664"/>
          </a:xfrm>
          <a:prstGeom prst="rect">
            <a:avLst/>
          </a:prstGeom>
          <a:solidFill>
            <a:srgbClr val="C00000"/>
          </a:solidFill>
          <a:ln>
            <a:noFill/>
          </a:ln>
        </p:spPr>
        <p:txBody>
          <a:bodyPr spcFirstLastPara="1" wrap="square" lIns="142534" tIns="71248" rIns="142534" bIns="71248" anchor="t" anchorCtr="0">
            <a:spAutoFit/>
          </a:bodyPr>
          <a:lstStyle/>
          <a:p>
            <a:pPr algn="ctr">
              <a:buSzPts val="1400"/>
            </a:pPr>
            <a:r>
              <a:rPr lang="ru-RU" sz="2000" b="1" cap="all" dirty="0">
                <a:solidFill>
                  <a:schemeClr val="bg1"/>
                </a:solidFill>
                <a:latin typeface="+mn-lt"/>
                <a:ea typeface="Tahoma"/>
                <a:cs typeface="Tahoma"/>
                <a:sym typeface="Tahoma"/>
              </a:rPr>
              <a:t>установки</a:t>
            </a:r>
            <a:endParaRPr sz="2000" b="1" cap="all" dirty="0">
              <a:solidFill>
                <a:schemeClr val="bg1"/>
              </a:solidFill>
              <a:latin typeface="+mn-lt"/>
              <a:ea typeface="Tahoma"/>
              <a:cs typeface="Tahoma"/>
              <a:sym typeface="Tahoma"/>
            </a:endParaRPr>
          </a:p>
        </p:txBody>
      </p:sp>
      <p:sp>
        <p:nvSpPr>
          <p:cNvPr id="15" name="Google Shape;108;p3">
            <a:extLst>
              <a:ext uri="{FF2B5EF4-FFF2-40B4-BE49-F238E27FC236}">
                <a16:creationId xmlns:a16="http://schemas.microsoft.com/office/drawing/2014/main" xmlns="" id="{DEE8D9E5-5681-4EBF-AD63-695B7B9D4DB2}"/>
              </a:ext>
            </a:extLst>
          </p:cNvPr>
          <p:cNvSpPr txBox="1"/>
          <p:nvPr/>
        </p:nvSpPr>
        <p:spPr>
          <a:xfrm>
            <a:off x="12497466" y="3398601"/>
            <a:ext cx="5774204" cy="6607195"/>
          </a:xfrm>
          <a:prstGeom prst="rect">
            <a:avLst/>
          </a:prstGeom>
          <a:noFill/>
          <a:ln>
            <a:noFill/>
          </a:ln>
        </p:spPr>
        <p:txBody>
          <a:bodyPr spcFirstLastPara="1" wrap="square" lIns="142534" tIns="71248" rIns="142534" bIns="71248" anchor="t" anchorCtr="0">
            <a:spAutoFit/>
          </a:bodyPr>
          <a:lstStyle/>
          <a:p>
            <a:pPr algn="just">
              <a:buSzPts val="1400"/>
              <a:buFont typeface="Arial" pitchFamily="34" charset="0"/>
              <a:buChar char="•"/>
            </a:pPr>
            <a:r>
              <a:rPr lang="ru-RU" sz="2800" dirty="0" smtClean="0">
                <a:solidFill>
                  <a:schemeClr val="tx1"/>
                </a:solidFill>
                <a:latin typeface="+mn-lt"/>
                <a:ea typeface="Tahoma"/>
                <a:cs typeface="Tahoma"/>
                <a:sym typeface="Tahoma"/>
              </a:rPr>
              <a:t> у</a:t>
            </a:r>
            <a:r>
              <a:rPr lang="ru-RU" sz="2800" dirty="0" smtClean="0"/>
              <a:t>меть выделять плюсы и минусы использования заёмных средств </a:t>
            </a:r>
            <a:r>
              <a:rPr lang="ru-RU" sz="2800" dirty="0" smtClean="0">
                <a:solidFill>
                  <a:schemeClr val="tx1"/>
                </a:solidFill>
                <a:latin typeface="+mn-lt"/>
                <a:ea typeface="Tahoma"/>
                <a:cs typeface="Tahoma"/>
                <a:sym typeface="Tahoma"/>
              </a:rPr>
              <a:t>;</a:t>
            </a:r>
            <a:endParaRPr lang="ru-RU" sz="2800" dirty="0">
              <a:solidFill>
                <a:schemeClr val="tx1"/>
              </a:solidFill>
              <a:latin typeface="+mn-lt"/>
              <a:ea typeface="Tahoma"/>
              <a:cs typeface="Tahoma"/>
              <a:sym typeface="Tahoma"/>
            </a:endParaRPr>
          </a:p>
          <a:p>
            <a:pPr algn="just">
              <a:buSzPts val="1400"/>
              <a:buFont typeface="Arial" pitchFamily="34" charset="0"/>
              <a:buChar char="•"/>
            </a:pPr>
            <a:r>
              <a:rPr lang="ru-RU" sz="2800" dirty="0" smtClean="0">
                <a:solidFill>
                  <a:schemeClr val="tx1"/>
                </a:solidFill>
                <a:latin typeface="+mn-lt"/>
                <a:ea typeface="Tahoma"/>
                <a:cs typeface="Tahoma"/>
                <a:sym typeface="Tahoma"/>
              </a:rPr>
              <a:t> у</a:t>
            </a:r>
            <a:r>
              <a:rPr lang="ru-RU" sz="2800" dirty="0" smtClean="0"/>
              <a:t>меть оценивать материальные возможности возврата заёмных средств</a:t>
            </a:r>
            <a:r>
              <a:rPr lang="ru-RU" sz="2800" dirty="0" smtClean="0">
                <a:solidFill>
                  <a:schemeClr val="tx1"/>
                </a:solidFill>
                <a:latin typeface="+mn-lt"/>
                <a:ea typeface="Tahoma"/>
                <a:cs typeface="Tahoma"/>
                <a:sym typeface="Tahoma"/>
              </a:rPr>
              <a:t>;</a:t>
            </a:r>
            <a:endParaRPr lang="ru-RU" sz="2800" dirty="0">
              <a:solidFill>
                <a:schemeClr val="tx1"/>
              </a:solidFill>
              <a:latin typeface="+mn-lt"/>
              <a:ea typeface="Tahoma"/>
              <a:cs typeface="Tahoma"/>
              <a:sym typeface="Tahoma"/>
            </a:endParaRPr>
          </a:p>
          <a:p>
            <a:pPr algn="just">
              <a:buSzPts val="1400"/>
              <a:buFont typeface="Arial" pitchFamily="34" charset="0"/>
              <a:buChar char="•"/>
            </a:pPr>
            <a:r>
              <a:rPr lang="ru-RU" sz="2800" dirty="0" smtClean="0">
                <a:solidFill>
                  <a:schemeClr val="tx1"/>
                </a:solidFill>
                <a:latin typeface="+mn-lt"/>
                <a:ea typeface="Tahoma"/>
                <a:cs typeface="Tahoma"/>
                <a:sym typeface="Tahoma"/>
              </a:rPr>
              <a:t> у</a:t>
            </a:r>
            <a:r>
              <a:rPr lang="ru-RU" sz="2800" dirty="0" smtClean="0"/>
              <a:t>меть рассчитывать размер платы за пользование заемными (кредитными) деньгами;</a:t>
            </a:r>
          </a:p>
          <a:p>
            <a:pPr algn="just">
              <a:buSzPts val="1400"/>
              <a:buFont typeface="Arial" pitchFamily="34" charset="0"/>
              <a:buChar char="•"/>
            </a:pPr>
            <a:r>
              <a:rPr lang="ru-RU" sz="2800" dirty="0" smtClean="0">
                <a:solidFill>
                  <a:schemeClr val="tx1"/>
                </a:solidFill>
                <a:latin typeface="+mn-lt"/>
                <a:ea typeface="Tahoma"/>
                <a:cs typeface="Tahoma"/>
                <a:sym typeface="Tahoma"/>
              </a:rPr>
              <a:t> у</a:t>
            </a:r>
            <a:r>
              <a:rPr lang="ru-RU" sz="2800" dirty="0" smtClean="0"/>
              <a:t>меть составлять график погашения задолженности согласно текущему уровню доходов.</a:t>
            </a:r>
          </a:p>
          <a:p>
            <a:pPr algn="just">
              <a:buSzPts val="1400"/>
              <a:buFontTx/>
              <a:buChar char="-"/>
            </a:pPr>
            <a:endParaRPr lang="ru-RU" sz="2800" dirty="0">
              <a:solidFill>
                <a:schemeClr val="tx1"/>
              </a:solidFill>
              <a:latin typeface="+mn-lt"/>
              <a:ea typeface="Tahoma"/>
              <a:cs typeface="Tahoma"/>
              <a:sym typeface="Tahoma"/>
            </a:endParaRPr>
          </a:p>
        </p:txBody>
      </p:sp>
      <p:sp>
        <p:nvSpPr>
          <p:cNvPr id="16" name="Google Shape;108;p3">
            <a:extLst>
              <a:ext uri="{FF2B5EF4-FFF2-40B4-BE49-F238E27FC236}">
                <a16:creationId xmlns:a16="http://schemas.microsoft.com/office/drawing/2014/main" xmlns="" id="{DEE8D9E5-5681-4EBF-AD63-695B7B9D4DB2}"/>
              </a:ext>
            </a:extLst>
          </p:cNvPr>
          <p:cNvSpPr txBox="1"/>
          <p:nvPr/>
        </p:nvSpPr>
        <p:spPr>
          <a:xfrm>
            <a:off x="6456783" y="3398601"/>
            <a:ext cx="5774204" cy="3160098"/>
          </a:xfrm>
          <a:prstGeom prst="rect">
            <a:avLst/>
          </a:prstGeom>
          <a:noFill/>
          <a:ln>
            <a:noFill/>
          </a:ln>
        </p:spPr>
        <p:txBody>
          <a:bodyPr spcFirstLastPara="1" wrap="square" lIns="142534" tIns="71248" rIns="142534" bIns="71248" anchor="t" anchorCtr="0">
            <a:spAutoFit/>
          </a:bodyPr>
          <a:lstStyle/>
          <a:p>
            <a:pPr algn="just">
              <a:buSzPts val="1400"/>
              <a:buFont typeface="Arial" pitchFamily="34" charset="0"/>
              <a:buChar char="•"/>
            </a:pPr>
            <a:r>
              <a:rPr lang="ru-RU" sz="2800" dirty="0" smtClean="0">
                <a:solidFill>
                  <a:schemeClr val="tx1"/>
                </a:solidFill>
                <a:latin typeface="+mn-lt"/>
                <a:ea typeface="Tahoma"/>
                <a:cs typeface="Tahoma"/>
                <a:sym typeface="Tahoma"/>
              </a:rPr>
              <a:t> б</a:t>
            </a:r>
            <a:r>
              <a:rPr lang="ru-RU" sz="2800" dirty="0" smtClean="0"/>
              <a:t>рать ответственность за принятие решения об использовании заёмных средств</a:t>
            </a:r>
            <a:r>
              <a:rPr lang="ru-RU" sz="2800" dirty="0" smtClean="0">
                <a:solidFill>
                  <a:schemeClr val="tx1"/>
                </a:solidFill>
                <a:latin typeface="+mn-lt"/>
                <a:ea typeface="Tahoma"/>
                <a:cs typeface="Tahoma"/>
                <a:sym typeface="Tahoma"/>
              </a:rPr>
              <a:t>;</a:t>
            </a:r>
            <a:endParaRPr lang="ru-RU" sz="2800" dirty="0">
              <a:solidFill>
                <a:schemeClr val="tx1"/>
              </a:solidFill>
              <a:latin typeface="+mn-lt"/>
              <a:ea typeface="Tahoma"/>
              <a:cs typeface="Tahoma"/>
              <a:sym typeface="Tahoma"/>
            </a:endParaRPr>
          </a:p>
          <a:p>
            <a:pPr algn="just">
              <a:buSzPts val="1400"/>
              <a:buFont typeface="Arial" pitchFamily="34" charset="0"/>
              <a:buChar char="•"/>
            </a:pPr>
            <a:r>
              <a:rPr lang="ru-RU" sz="2800" dirty="0" smtClean="0">
                <a:solidFill>
                  <a:schemeClr val="tx1"/>
                </a:solidFill>
                <a:latin typeface="+mn-lt"/>
                <a:ea typeface="Tahoma"/>
                <a:cs typeface="Tahoma"/>
                <a:sym typeface="Tahoma"/>
              </a:rPr>
              <a:t> о</a:t>
            </a:r>
            <a:r>
              <a:rPr lang="ru-RU" sz="2800" dirty="0" smtClean="0"/>
              <a:t>сознавать ответственность за возвращение средств по кредитам и займам. </a:t>
            </a:r>
            <a:endParaRPr lang="ru-RU" sz="2800" dirty="0">
              <a:solidFill>
                <a:schemeClr val="tx1"/>
              </a:solidFill>
              <a:latin typeface="+mn-lt"/>
              <a:ea typeface="Tahoma"/>
              <a:cs typeface="Tahoma"/>
              <a:sym typeface="Tahoma"/>
            </a:endParaRPr>
          </a:p>
        </p:txBody>
      </p:sp>
      <p:sp>
        <p:nvSpPr>
          <p:cNvPr id="17" name="Google Shape;106;p3"/>
          <p:cNvSpPr txBox="1"/>
          <p:nvPr/>
        </p:nvSpPr>
        <p:spPr>
          <a:xfrm>
            <a:off x="326424" y="1766262"/>
            <a:ext cx="18645789" cy="697885"/>
          </a:xfrm>
          <a:prstGeom prst="rect">
            <a:avLst/>
          </a:prstGeom>
          <a:noFill/>
          <a:ln>
            <a:noFill/>
          </a:ln>
        </p:spPr>
        <p:txBody>
          <a:bodyPr spcFirstLastPara="1" wrap="square" lIns="142534" tIns="71248" rIns="142534" bIns="71248" anchor="t" anchorCtr="0">
            <a:spAutoFit/>
          </a:bodyPr>
          <a:lstStyle/>
          <a:p>
            <a:pPr algn="ctr"/>
            <a:r>
              <a:rPr lang="ru-RU" sz="3600" b="1" dirty="0">
                <a:solidFill>
                  <a:schemeClr val="dk1"/>
                </a:solidFill>
                <a:latin typeface="Proxima Nova"/>
                <a:ea typeface="Proxima Nova"/>
                <a:cs typeface="Proxima Nova"/>
                <a:sym typeface="Proxima Nova"/>
              </a:rPr>
              <a:t> 2. ПЛАНИРУЕМЫЕ ОБРАЗОВАТЕЛЬНЫЕ РЕЗУЛЬТАТЫ</a:t>
            </a:r>
            <a:endParaRPr lang="ru-RU" sz="3600" b="1" dirty="0">
              <a:solidFill>
                <a:srgbClr val="FF0000"/>
              </a:solidFill>
              <a:latin typeface="+mj-lt"/>
              <a:ea typeface="Proxima Nova"/>
              <a:cs typeface="Proxima Nova"/>
              <a:sym typeface="Proxima Nova"/>
            </a:endParaRPr>
          </a:p>
        </p:txBody>
      </p:sp>
      <p:sp>
        <p:nvSpPr>
          <p:cNvPr id="3" name="Прямоугольник 2"/>
          <p:cNvSpPr/>
          <p:nvPr/>
        </p:nvSpPr>
        <p:spPr>
          <a:xfrm>
            <a:off x="6916192" y="3084258"/>
            <a:ext cx="4841389" cy="369332"/>
          </a:xfrm>
          <a:prstGeom prst="rect">
            <a:avLst/>
          </a:prstGeom>
        </p:spPr>
        <p:txBody>
          <a:bodyPr wrap="none">
            <a:spAutoFit/>
          </a:bodyPr>
          <a:lstStyle/>
          <a:p>
            <a:pPr indent="-1905" algn="ctr" fontAlgn="auto"/>
            <a:r>
              <a:rPr lang="ru-RU" sz="1800" dirty="0">
                <a:solidFill>
                  <a:srgbClr val="FF0000"/>
                </a:solidFill>
              </a:rPr>
              <a:t>(что есть «грамотно» и как надо поступать)</a:t>
            </a:r>
            <a:endParaRPr lang="ru-RU" sz="1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6942625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34797B07-31A8-F04D-7D84-05C0134F3F4C}"/>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6</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6" name="Google Shape;106;p3"/>
          <p:cNvSpPr txBox="1"/>
          <p:nvPr/>
        </p:nvSpPr>
        <p:spPr>
          <a:xfrm>
            <a:off x="0" y="1057541"/>
            <a:ext cx="18972213" cy="1251883"/>
          </a:xfrm>
          <a:prstGeom prst="rect">
            <a:avLst/>
          </a:prstGeom>
          <a:noFill/>
          <a:ln>
            <a:noFill/>
          </a:ln>
        </p:spPr>
        <p:txBody>
          <a:bodyPr spcFirstLastPara="1" wrap="square" lIns="142534" tIns="71248" rIns="142534" bIns="71248" anchor="t" anchorCtr="0">
            <a:spAutoFit/>
          </a:bodyPr>
          <a:lstStyle/>
          <a:p>
            <a:pPr algn="ctr"/>
            <a:r>
              <a:rPr lang="ru-RU" sz="3600" b="1" dirty="0">
                <a:solidFill>
                  <a:schemeClr val="dk1"/>
                </a:solidFill>
                <a:latin typeface="Proxima Nova"/>
                <a:ea typeface="Proxima Nova"/>
                <a:cs typeface="Proxima Nova"/>
                <a:sym typeface="Proxima Nova"/>
              </a:rPr>
              <a:t>3. ОБРАЗОВАТЕЛЬНЫЕ РЕСУРСЫ И ДИДАКТИЧЕСКИЕ </a:t>
            </a:r>
          </a:p>
          <a:p>
            <a:pPr algn="ctr"/>
            <a:r>
              <a:rPr lang="ru-RU" sz="3600" b="1" dirty="0">
                <a:solidFill>
                  <a:schemeClr val="dk1"/>
                </a:solidFill>
                <a:latin typeface="Proxima Nova"/>
                <a:ea typeface="Proxima Nova"/>
                <a:cs typeface="Proxima Nova"/>
                <a:sym typeface="Proxima Nova"/>
              </a:rPr>
              <a:t>РАЗДАТОЧНЫЕ МАТЕРИАЛЫ</a:t>
            </a:r>
          </a:p>
        </p:txBody>
      </p:sp>
      <p:sp>
        <p:nvSpPr>
          <p:cNvPr id="4" name="TextBox 3"/>
          <p:cNvSpPr txBox="1"/>
          <p:nvPr/>
        </p:nvSpPr>
        <p:spPr>
          <a:xfrm>
            <a:off x="515741" y="4505405"/>
            <a:ext cx="6318195" cy="3785652"/>
          </a:xfrm>
          <a:prstGeom prst="rect">
            <a:avLst/>
          </a:prstGeom>
          <a:noFill/>
        </p:spPr>
        <p:txBody>
          <a:bodyPr wrap="square" rtlCol="0">
            <a:spAutoFit/>
          </a:bodyPr>
          <a:lstStyle/>
          <a:p>
            <a:pPr algn="just"/>
            <a:r>
              <a:rPr lang="ru-RU" sz="2000" b="1" dirty="0" smtClean="0"/>
              <a:t>Примерная рабочая программа учебного курса «Основы финансовой грамотности. Финансовая культура» (для 10–11 классов образовательных организаций)</a:t>
            </a:r>
          </a:p>
          <a:p>
            <a:pPr algn="just"/>
            <a:r>
              <a:rPr lang="ru-RU" sz="2000" dirty="0" smtClean="0"/>
              <a:t>Уровень </a:t>
            </a:r>
            <a:r>
              <a:rPr lang="ru-RU" sz="2000" dirty="0"/>
              <a:t>образования: </a:t>
            </a:r>
            <a:r>
              <a:rPr lang="ru-RU" sz="2000" dirty="0" smtClean="0"/>
              <a:t>Среднее </a:t>
            </a:r>
            <a:r>
              <a:rPr lang="ru-RU" sz="2000" dirty="0"/>
              <a:t>общее образование</a:t>
            </a:r>
          </a:p>
          <a:p>
            <a:pPr algn="just"/>
            <a:r>
              <a:rPr lang="ru-RU" sz="2000" dirty="0"/>
              <a:t>текущий статус: Одобрена решением федерального учебно-методического объединения по общему образованию, протокол от 23 июня 2022 г. № 3/22</a:t>
            </a:r>
          </a:p>
          <a:p>
            <a:pPr algn="just"/>
            <a:r>
              <a:rPr lang="ru-RU" sz="2000" dirty="0"/>
              <a:t>номер в реестре: 2-3-0:0-0-0-1.0</a:t>
            </a:r>
          </a:p>
          <a:p>
            <a:r>
              <a:rPr lang="ru-RU" sz="2000" dirty="0"/>
              <a:t>Учебный предмет: Курсы</a:t>
            </a:r>
          </a:p>
        </p:txBody>
      </p:sp>
      <p:pic>
        <p:nvPicPr>
          <p:cNvPr id="2050" name="Picture 2"/>
          <p:cNvPicPr>
            <a:picLocks noChangeAspect="1" noChangeArrowheads="1"/>
          </p:cNvPicPr>
          <p:nvPr/>
        </p:nvPicPr>
        <p:blipFill>
          <a:blip r:embed="rId4">
            <a:lum bright="-30000" contrast="40000"/>
          </a:blip>
          <a:srcRect l="30155" t="16672" r="27743" b="4782"/>
          <a:stretch>
            <a:fillRect/>
          </a:stretch>
        </p:blipFill>
        <p:spPr bwMode="auto">
          <a:xfrm>
            <a:off x="11675992" y="2327564"/>
            <a:ext cx="6594616" cy="76892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Рисунок 12"/>
          <p:cNvPicPr>
            <a:picLocks noChangeAspect="1"/>
          </p:cNvPicPr>
          <p:nvPr/>
        </p:nvPicPr>
        <p:blipFill>
          <a:blip r:embed="rId5"/>
          <a:stretch>
            <a:fillRect/>
          </a:stretch>
        </p:blipFill>
        <p:spPr>
          <a:xfrm>
            <a:off x="387861" y="1712736"/>
            <a:ext cx="5185685" cy="2385639"/>
          </a:xfrm>
          <a:prstGeom prst="rect">
            <a:avLst/>
          </a:prstGeom>
        </p:spPr>
      </p:pic>
      <p:sp>
        <p:nvSpPr>
          <p:cNvPr id="14" name="Скругленный прямоугольник 13"/>
          <p:cNvSpPr/>
          <p:nvPr/>
        </p:nvSpPr>
        <p:spPr>
          <a:xfrm>
            <a:off x="2896374" y="3091602"/>
            <a:ext cx="2509069" cy="94023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p:cNvPicPr>
            <a:picLocks noChangeAspect="1" noChangeArrowheads="1"/>
          </p:cNvPicPr>
          <p:nvPr/>
        </p:nvPicPr>
        <p:blipFill>
          <a:blip r:embed="rId6">
            <a:lum bright="-20000" contrast="40000"/>
          </a:blip>
          <a:srcRect l="39108" t="35433" r="9971" b="31093"/>
          <a:stretch>
            <a:fillRect/>
          </a:stretch>
        </p:blipFill>
        <p:spPr bwMode="auto">
          <a:xfrm>
            <a:off x="7435515" y="6155907"/>
            <a:ext cx="10084208" cy="41431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27359337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xmlns="" id="{D2D05242-7419-2754-7954-7AE50A0603C8}"/>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7</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6" name="Google Shape;106;p3"/>
          <p:cNvSpPr txBox="1"/>
          <p:nvPr/>
        </p:nvSpPr>
        <p:spPr>
          <a:xfrm>
            <a:off x="0" y="974414"/>
            <a:ext cx="18972213" cy="1251883"/>
          </a:xfrm>
          <a:prstGeom prst="rect">
            <a:avLst/>
          </a:prstGeom>
          <a:noFill/>
          <a:ln>
            <a:noFill/>
          </a:ln>
        </p:spPr>
        <p:txBody>
          <a:bodyPr spcFirstLastPara="1" wrap="square" lIns="142534" tIns="71248" rIns="142534" bIns="71248" anchor="t" anchorCtr="0">
            <a:spAutoFit/>
          </a:bodyPr>
          <a:lstStyle/>
          <a:p>
            <a:pPr algn="ctr"/>
            <a:r>
              <a:rPr lang="ru-RU" sz="3600" b="1" dirty="0">
                <a:solidFill>
                  <a:schemeClr val="dk1"/>
                </a:solidFill>
                <a:latin typeface="Proxima Nova"/>
                <a:ea typeface="Proxima Nova"/>
                <a:cs typeface="Proxima Nova"/>
                <a:sym typeface="Proxima Nova"/>
              </a:rPr>
              <a:t>3. ОБРАЗОВАТЕЛЬНЫЕ РЕСУРСЫ И ДИДАКТИЧЕСКИЕ </a:t>
            </a:r>
          </a:p>
          <a:p>
            <a:pPr algn="ctr"/>
            <a:r>
              <a:rPr lang="ru-RU" sz="3600" b="1" dirty="0">
                <a:solidFill>
                  <a:schemeClr val="dk1"/>
                </a:solidFill>
                <a:latin typeface="Proxima Nova"/>
                <a:ea typeface="Proxima Nova"/>
                <a:cs typeface="Proxima Nova"/>
                <a:sym typeface="Proxima Nova"/>
              </a:rPr>
              <a:t>РАЗДАТОЧНЫЕ МАТЕРИАЛЫ</a:t>
            </a:r>
          </a:p>
        </p:txBody>
      </p:sp>
      <p:pic>
        <p:nvPicPr>
          <p:cNvPr id="15" name="Рисунок 14"/>
          <p:cNvPicPr>
            <a:picLocks noChangeAspect="1"/>
          </p:cNvPicPr>
          <p:nvPr/>
        </p:nvPicPr>
        <p:blipFill>
          <a:blip r:embed="rId4"/>
          <a:stretch>
            <a:fillRect/>
          </a:stretch>
        </p:blipFill>
        <p:spPr>
          <a:xfrm>
            <a:off x="392661" y="2540075"/>
            <a:ext cx="5185685" cy="2385639"/>
          </a:xfrm>
          <a:prstGeom prst="rect">
            <a:avLst/>
          </a:prstGeom>
        </p:spPr>
      </p:pic>
      <p:sp>
        <p:nvSpPr>
          <p:cNvPr id="16" name="Скругленный прямоугольник 15"/>
          <p:cNvSpPr/>
          <p:nvPr/>
        </p:nvSpPr>
        <p:spPr>
          <a:xfrm>
            <a:off x="380110" y="3118915"/>
            <a:ext cx="2509069" cy="94023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098" name="Picture 2"/>
          <p:cNvPicPr>
            <a:picLocks noChangeAspect="1" noChangeArrowheads="1"/>
          </p:cNvPicPr>
          <p:nvPr/>
        </p:nvPicPr>
        <p:blipFill>
          <a:blip r:embed="rId5">
            <a:lum bright="-20000" contrast="40000"/>
          </a:blip>
          <a:srcRect l="16846" t="25094" r="14273" b="13726"/>
          <a:stretch>
            <a:fillRect/>
          </a:stretch>
        </p:blipFill>
        <p:spPr bwMode="auto">
          <a:xfrm>
            <a:off x="5547587" y="2688131"/>
            <a:ext cx="13052140" cy="72455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7" name="Прямоугольник 16"/>
          <p:cNvSpPr/>
          <p:nvPr/>
        </p:nvSpPr>
        <p:spPr>
          <a:xfrm>
            <a:off x="353291" y="5804250"/>
            <a:ext cx="5107132" cy="3141886"/>
          </a:xfrm>
          <a:prstGeom prst="rect">
            <a:avLst/>
          </a:prstGeom>
        </p:spPr>
        <p:txBody>
          <a:bodyPr wrap="square">
            <a:spAutoFit/>
          </a:bodyPr>
          <a:lstStyle/>
          <a:p>
            <a:pPr algn="just"/>
            <a:r>
              <a:rPr lang="ru-RU" dirty="0" smtClean="0"/>
              <a:t>Брехова Ю.В., </a:t>
            </a:r>
            <a:r>
              <a:rPr lang="ru-RU" dirty="0" err="1" smtClean="0"/>
              <a:t>Алмосов</a:t>
            </a:r>
            <a:r>
              <a:rPr lang="ru-RU" dirty="0" smtClean="0"/>
              <a:t> А.П., </a:t>
            </a:r>
            <a:r>
              <a:rPr lang="ru-RU" dirty="0" err="1" smtClean="0"/>
              <a:t>Завьялов</a:t>
            </a:r>
            <a:r>
              <a:rPr lang="ru-RU" dirty="0" smtClean="0"/>
              <a:t> Д.Ю. Финансовая грамотность: материалы для учащихся. 10–11 классы </a:t>
            </a:r>
            <a:r>
              <a:rPr lang="ru-RU" dirty="0" err="1" smtClean="0"/>
              <a:t>общеобразоват</a:t>
            </a:r>
            <a:r>
              <a:rPr lang="ru-RU" dirty="0" smtClean="0"/>
              <a:t>. орг. — М.: ВАКО, 2018. — 344 с. — (Учимся разумному финансовому поведению)</a:t>
            </a:r>
            <a:endParaRPr lang="ru-RU" dirty="0"/>
          </a:p>
        </p:txBody>
      </p:sp>
    </p:spTree>
    <p:extLst>
      <p:ext uri="{BB962C8B-B14F-4D97-AF65-F5344CB8AC3E}">
        <p14:creationId xmlns:p14="http://schemas.microsoft.com/office/powerpoint/2010/main" xmlns="" val="42444689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xmlns="" id="{FEBB36D4-B2C5-46F3-5E16-B617EAB13BE6}"/>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8</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6" name="Google Shape;106;p3"/>
          <p:cNvSpPr txBox="1"/>
          <p:nvPr/>
        </p:nvSpPr>
        <p:spPr>
          <a:xfrm>
            <a:off x="0" y="891287"/>
            <a:ext cx="18972213" cy="1251883"/>
          </a:xfrm>
          <a:prstGeom prst="rect">
            <a:avLst/>
          </a:prstGeom>
          <a:noFill/>
          <a:ln>
            <a:noFill/>
          </a:ln>
        </p:spPr>
        <p:txBody>
          <a:bodyPr spcFirstLastPara="1" wrap="square" lIns="142534" tIns="71248" rIns="142534" bIns="71248" anchor="t" anchorCtr="0">
            <a:spAutoFit/>
          </a:bodyPr>
          <a:lstStyle/>
          <a:p>
            <a:pPr algn="ctr"/>
            <a:r>
              <a:rPr lang="ru-RU" sz="3600" b="1" dirty="0">
                <a:solidFill>
                  <a:schemeClr val="dk1"/>
                </a:solidFill>
                <a:latin typeface="Proxima Nova"/>
                <a:ea typeface="Proxima Nova"/>
                <a:cs typeface="Proxima Nova"/>
                <a:sym typeface="Proxima Nova"/>
              </a:rPr>
              <a:t>3. ОБРАЗОВАТЕЛЬНЫЕ РЕСУРСЫ И ДИДАКТИЧЕСКИЕ </a:t>
            </a:r>
          </a:p>
          <a:p>
            <a:pPr algn="ctr"/>
            <a:r>
              <a:rPr lang="ru-RU" sz="3600" b="1" dirty="0">
                <a:solidFill>
                  <a:schemeClr val="dk1"/>
                </a:solidFill>
                <a:latin typeface="Proxima Nova"/>
                <a:ea typeface="Proxima Nova"/>
                <a:cs typeface="Proxima Nova"/>
                <a:sym typeface="Proxima Nova"/>
              </a:rPr>
              <a:t>РАЗДАТОЧНЫЕ МАТЕРИАЛЫ</a:t>
            </a:r>
          </a:p>
        </p:txBody>
      </p:sp>
      <p:pic>
        <p:nvPicPr>
          <p:cNvPr id="13" name="Рисунок 12"/>
          <p:cNvPicPr/>
          <p:nvPr/>
        </p:nvPicPr>
        <p:blipFill>
          <a:blip r:embed="rId4"/>
          <a:stretch>
            <a:fillRect/>
          </a:stretch>
        </p:blipFill>
        <p:spPr>
          <a:xfrm>
            <a:off x="572291" y="4111639"/>
            <a:ext cx="7345581" cy="4076398"/>
          </a:xfrm>
          <a:prstGeom prst="rect">
            <a:avLst/>
          </a:prstGeom>
        </p:spPr>
      </p:pic>
      <p:sp>
        <p:nvSpPr>
          <p:cNvPr id="16" name="Прямоугольник 15"/>
          <p:cNvSpPr/>
          <p:nvPr/>
        </p:nvSpPr>
        <p:spPr>
          <a:xfrm>
            <a:off x="559521" y="3213642"/>
            <a:ext cx="10704224" cy="473528"/>
          </a:xfrm>
          <a:prstGeom prst="rect">
            <a:avLst/>
          </a:prstGeom>
        </p:spPr>
        <p:txBody>
          <a:bodyPr wrap="square">
            <a:spAutoFit/>
          </a:bodyPr>
          <a:lstStyle/>
          <a:p>
            <a:r>
              <a:rPr lang="ru-RU" u="sng" dirty="0" smtClean="0">
                <a:solidFill>
                  <a:schemeClr val="tx1"/>
                </a:solidFill>
                <a:hlinkClick r:id="rId5"/>
              </a:rPr>
              <a:t>https://vk.com/video-98475195_456239890?ysclid=m2stt18hei934982614</a:t>
            </a:r>
            <a:endParaRPr lang="ru-RU" dirty="0">
              <a:solidFill>
                <a:schemeClr val="tx1"/>
              </a:solidFill>
            </a:endParaRPr>
          </a:p>
        </p:txBody>
      </p:sp>
      <p:pic>
        <p:nvPicPr>
          <p:cNvPr id="1026" name="Picture 2"/>
          <p:cNvPicPr>
            <a:picLocks noChangeAspect="1" noChangeArrowheads="1"/>
          </p:cNvPicPr>
          <p:nvPr/>
        </p:nvPicPr>
        <p:blipFill>
          <a:blip r:embed="rId6"/>
          <a:srcRect/>
          <a:stretch>
            <a:fillRect/>
          </a:stretch>
        </p:blipFill>
        <p:spPr bwMode="auto">
          <a:xfrm>
            <a:off x="10831275" y="4883727"/>
            <a:ext cx="7763401" cy="4852125"/>
          </a:xfrm>
          <a:prstGeom prst="rect">
            <a:avLst/>
          </a:prstGeom>
          <a:noFill/>
          <a:ln w="9525">
            <a:noFill/>
            <a:miter lim="800000"/>
            <a:headEnd/>
            <a:tailEnd/>
          </a:ln>
          <a:effectLst/>
        </p:spPr>
      </p:pic>
      <p:sp>
        <p:nvSpPr>
          <p:cNvPr id="11" name="Прямоугольник 10"/>
          <p:cNvSpPr/>
          <p:nvPr/>
        </p:nvSpPr>
        <p:spPr>
          <a:xfrm>
            <a:off x="768927" y="8467882"/>
            <a:ext cx="10536382" cy="1235916"/>
          </a:xfrm>
          <a:prstGeom prst="rect">
            <a:avLst/>
          </a:prstGeom>
        </p:spPr>
        <p:txBody>
          <a:bodyPr wrap="square">
            <a:spAutoFit/>
          </a:bodyPr>
          <a:lstStyle/>
          <a:p>
            <a:r>
              <a:rPr lang="ru-RU" u="sng" dirty="0" smtClean="0">
                <a:hlinkClick r:id="rId7"/>
              </a:rPr>
              <a:t>https://vashifinancy.ru/materials-portal/studentam-i-molodym-spetsialistam/videorolik-mikrofinansovye-organizatsii-kak-ne-popast-v-dolgovuyu-yamu/?ysclid=m2sveef450778011071</a:t>
            </a:r>
            <a:endParaRPr lang="ru-RU" dirty="0"/>
          </a:p>
        </p:txBody>
      </p:sp>
      <p:pic>
        <p:nvPicPr>
          <p:cNvPr id="14" name="Рисунок 13"/>
          <p:cNvPicPr>
            <a:picLocks noChangeAspect="1"/>
          </p:cNvPicPr>
          <p:nvPr/>
        </p:nvPicPr>
        <p:blipFill>
          <a:blip r:embed="rId8"/>
          <a:stretch>
            <a:fillRect/>
          </a:stretch>
        </p:blipFill>
        <p:spPr>
          <a:xfrm>
            <a:off x="13507387" y="1770476"/>
            <a:ext cx="4616165" cy="2649637"/>
          </a:xfrm>
          <a:prstGeom prst="rect">
            <a:avLst/>
          </a:prstGeom>
        </p:spPr>
      </p:pic>
      <p:sp>
        <p:nvSpPr>
          <p:cNvPr id="17" name="Скругленный прямоугольник 16"/>
          <p:cNvSpPr/>
          <p:nvPr/>
        </p:nvSpPr>
        <p:spPr>
          <a:xfrm>
            <a:off x="15717092" y="2183733"/>
            <a:ext cx="2509069" cy="94023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4498110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9" name="Прямоугольник 8">
            <a:extLst>
              <a:ext uri="{FF2B5EF4-FFF2-40B4-BE49-F238E27FC236}">
                <a16:creationId xmlns:a16="http://schemas.microsoft.com/office/drawing/2014/main" xmlns="" id="{D6221560-E2E1-6B42-F935-E65CC471A78C}"/>
              </a:ext>
            </a:extLst>
          </p:cNvPr>
          <p:cNvSpPr/>
          <p:nvPr/>
        </p:nvSpPr>
        <p:spPr>
          <a:xfrm>
            <a:off x="259307" y="228729"/>
            <a:ext cx="2741499" cy="106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Google Shape;107;p3"/>
          <p:cNvSpPr txBox="1">
            <a:spLocks noGrp="1"/>
          </p:cNvSpPr>
          <p:nvPr>
            <p:ph type="sldNum" idx="4294967295"/>
          </p:nvPr>
        </p:nvSpPr>
        <p:spPr>
          <a:xfrm>
            <a:off x="18271670" y="10088381"/>
            <a:ext cx="700543" cy="447696"/>
          </a:xfrm>
          <a:prstGeom prst="rect">
            <a:avLst/>
          </a:prstGeom>
          <a:solidFill>
            <a:srgbClr val="19BDC1"/>
          </a:solidFill>
          <a:ln>
            <a:noFill/>
          </a:ln>
        </p:spPr>
        <p:txBody>
          <a:bodyPr spcFirstLastPara="1" wrap="square" lIns="142534" tIns="71248" rIns="142534" bIns="71248" anchor="t" anchorCtr="0">
            <a:noAutofit/>
          </a:bodyPr>
          <a:lstStyle/>
          <a:p>
            <a:fld id="{00000000-1234-1234-1234-123412341234}" type="slidenum">
              <a:rPr lang="ru-RU" b="1">
                <a:solidFill>
                  <a:schemeClr val="bg1"/>
                </a:solidFill>
                <a:latin typeface="Proxima Nova Rg" panose="02000506030000020004" pitchFamily="2" charset="0"/>
              </a:rPr>
              <a:pPr/>
              <a:t>9</a:t>
            </a:fld>
            <a:endParaRPr b="1"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9871" y="303868"/>
            <a:ext cx="6983566" cy="594204"/>
          </a:xfrm>
          <a:prstGeom prst="rect">
            <a:avLst/>
          </a:prstGeom>
        </p:spPr>
      </p:pic>
      <p:sp>
        <p:nvSpPr>
          <p:cNvPr id="6" name="Google Shape;106;p3"/>
          <p:cNvSpPr txBox="1"/>
          <p:nvPr/>
        </p:nvSpPr>
        <p:spPr>
          <a:xfrm>
            <a:off x="0" y="993144"/>
            <a:ext cx="18972213" cy="1251883"/>
          </a:xfrm>
          <a:prstGeom prst="rect">
            <a:avLst/>
          </a:prstGeom>
          <a:noFill/>
          <a:ln>
            <a:noFill/>
          </a:ln>
        </p:spPr>
        <p:txBody>
          <a:bodyPr spcFirstLastPara="1" wrap="square" lIns="142534" tIns="71248" rIns="142534" bIns="71248" anchor="t" anchorCtr="0">
            <a:spAutoFit/>
          </a:bodyPr>
          <a:lstStyle/>
          <a:p>
            <a:pPr algn="ctr"/>
            <a:r>
              <a:rPr lang="ru-RU" sz="3600" b="1" dirty="0">
                <a:solidFill>
                  <a:schemeClr val="dk1"/>
                </a:solidFill>
                <a:latin typeface="Proxima Nova"/>
                <a:ea typeface="Proxima Nova"/>
                <a:cs typeface="Proxima Nova"/>
                <a:sym typeface="Proxima Nova"/>
              </a:rPr>
              <a:t>3. ОБРАЗОВАТЕЛЬНЫЕ РЕСУРСЫ И ДИДАКТИЧЕСКИЕ </a:t>
            </a:r>
          </a:p>
          <a:p>
            <a:pPr algn="ctr"/>
            <a:r>
              <a:rPr lang="ru-RU" sz="3600" b="1" dirty="0">
                <a:solidFill>
                  <a:schemeClr val="dk1"/>
                </a:solidFill>
                <a:latin typeface="Proxima Nova"/>
                <a:ea typeface="Proxima Nova"/>
                <a:cs typeface="Proxima Nova"/>
                <a:sym typeface="Proxima Nova"/>
              </a:rPr>
              <a:t>РАЗДАТОЧНЫЕ МАТЕРИАЛЫ</a:t>
            </a:r>
          </a:p>
        </p:txBody>
      </p:sp>
      <p:sp>
        <p:nvSpPr>
          <p:cNvPr id="14" name="Прямоугольник 13"/>
          <p:cNvSpPr/>
          <p:nvPr/>
        </p:nvSpPr>
        <p:spPr>
          <a:xfrm>
            <a:off x="2164686" y="7394350"/>
            <a:ext cx="5212858" cy="473528"/>
          </a:xfrm>
          <a:prstGeom prst="rect">
            <a:avLst/>
          </a:prstGeom>
        </p:spPr>
        <p:txBody>
          <a:bodyPr wrap="square">
            <a:spAutoFit/>
          </a:bodyPr>
          <a:lstStyle/>
          <a:p>
            <a:r>
              <a:rPr lang="ru-RU" u="sng" dirty="0" smtClean="0">
                <a:solidFill>
                  <a:schemeClr val="tx1"/>
                </a:solidFill>
                <a:hlinkClick r:id="rId4"/>
              </a:rPr>
              <a:t>https://calculator-credit.ru/</a:t>
            </a:r>
            <a:endParaRPr lang="ru-RU" dirty="0">
              <a:solidFill>
                <a:schemeClr val="tx1"/>
              </a:solidFill>
            </a:endParaRPr>
          </a:p>
        </p:txBody>
      </p:sp>
      <p:pic>
        <p:nvPicPr>
          <p:cNvPr id="3074" name="Picture 2"/>
          <p:cNvPicPr>
            <a:picLocks noChangeAspect="1" noChangeArrowheads="1"/>
          </p:cNvPicPr>
          <p:nvPr/>
        </p:nvPicPr>
        <p:blipFill>
          <a:blip r:embed="rId5">
            <a:lum bright="-40000" contrast="40000"/>
          </a:blip>
          <a:srcRect l="6632" t="4945" r="39845" b="5328"/>
          <a:stretch>
            <a:fillRect/>
          </a:stretch>
        </p:blipFill>
        <p:spPr bwMode="auto">
          <a:xfrm>
            <a:off x="9164782" y="2202872"/>
            <a:ext cx="7460673" cy="7817074"/>
          </a:xfrm>
          <a:prstGeom prst="rect">
            <a:avLst/>
          </a:prstGeom>
          <a:noFill/>
          <a:ln w="9525">
            <a:noFill/>
            <a:miter lim="800000"/>
            <a:headEnd/>
            <a:tailEnd/>
          </a:ln>
          <a:effectLst/>
        </p:spPr>
      </p:pic>
      <p:pic>
        <p:nvPicPr>
          <p:cNvPr id="15" name="Рисунок 14"/>
          <p:cNvPicPr>
            <a:picLocks noChangeAspect="1"/>
          </p:cNvPicPr>
          <p:nvPr/>
        </p:nvPicPr>
        <p:blipFill>
          <a:blip r:embed="rId6"/>
          <a:stretch>
            <a:fillRect/>
          </a:stretch>
        </p:blipFill>
        <p:spPr>
          <a:xfrm>
            <a:off x="643442" y="2809567"/>
            <a:ext cx="4616165" cy="2649637"/>
          </a:xfrm>
          <a:prstGeom prst="rect">
            <a:avLst/>
          </a:prstGeom>
        </p:spPr>
      </p:pic>
      <p:sp>
        <p:nvSpPr>
          <p:cNvPr id="16" name="Скругленный прямоугольник 15"/>
          <p:cNvSpPr/>
          <p:nvPr/>
        </p:nvSpPr>
        <p:spPr>
          <a:xfrm>
            <a:off x="463238" y="4303479"/>
            <a:ext cx="2509069" cy="94023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1856927400"/>
      </p:ext>
    </p:extLst>
  </p:cSld>
  <p:clrMapOvr>
    <a:masterClrMapping/>
  </p:clrMapOvr>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3799</TotalTime>
  <Words>1730</Words>
  <Application>Microsoft Office PowerPoint</Application>
  <PresentationFormat>Произвольный</PresentationFormat>
  <Paragraphs>244</Paragraphs>
  <Slides>21</Slides>
  <Notes>21</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21</vt:i4>
      </vt:variant>
    </vt:vector>
  </HeadingPairs>
  <TitlesOfParts>
    <vt:vector size="30" baseType="lpstr">
      <vt:lpstr>Arial</vt:lpstr>
      <vt:lpstr>Proxima Nova</vt:lpstr>
      <vt:lpstr>Proxima Nova Rg</vt:lpstr>
      <vt:lpstr>Tahoma</vt:lpstr>
      <vt:lpstr>Times New Roman</vt:lpstr>
      <vt:lpstr>Symbol</vt:lpstr>
      <vt:lpstr>Wingdings</vt:lpstr>
      <vt:lpstr>Calibri</vt:lpstr>
      <vt:lpstr>Оформление по умолчанию</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Торичко Роман Анатольевич</dc:creator>
  <cp:lastModifiedBy>User</cp:lastModifiedBy>
  <cp:revision>500</cp:revision>
  <dcterms:created xsi:type="dcterms:W3CDTF">2003-02-28T13:27:04Z</dcterms:created>
  <dcterms:modified xsi:type="dcterms:W3CDTF">2024-10-31T09:45:24Z</dcterms:modified>
</cp:coreProperties>
</file>