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416" r:id="rId3"/>
    <p:sldId id="258" r:id="rId4"/>
    <p:sldId id="417" r:id="rId5"/>
    <p:sldId id="418" r:id="rId6"/>
    <p:sldId id="419" r:id="rId7"/>
    <p:sldId id="421" r:id="rId8"/>
    <p:sldId id="422" r:id="rId9"/>
    <p:sldId id="424" r:id="rId10"/>
    <p:sldId id="260" r:id="rId11"/>
  </p:sldIdLst>
  <p:sldSz cx="18972213" cy="10691813"/>
  <p:notesSz cx="6858000" cy="9144000"/>
  <p:embeddedFontLst>
    <p:embeddedFont>
      <p:font typeface="Proxima Nova Rg" panose="02000506030000020004" charset="0"/>
      <p:regular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Proxima Nova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71" d="100"/>
          <a:sy n="71" d="100"/>
        </p:scale>
        <p:origin x="2184" y="66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</a:t>
            </a:r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ОБУЧАЮЩИХСЯ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  <p:sp>
        <p:nvSpPr>
          <p:cNvPr id="5" name="Google Shape;91;p1"/>
          <p:cNvSpPr txBox="1"/>
          <p:nvPr/>
        </p:nvSpPr>
        <p:spPr>
          <a:xfrm>
            <a:off x="11369340" y="8036098"/>
            <a:ext cx="6583680" cy="235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2400" b="1" dirty="0">
                <a:ea typeface="Proxima Nova"/>
                <a:cs typeface="Proxima Nova"/>
                <a:sym typeface="Proxima Nova"/>
              </a:rPr>
              <a:t>Выполнили:</a:t>
            </a:r>
          </a:p>
          <a:p>
            <a:pPr lvl="0" algn="ctr"/>
            <a:r>
              <a:rPr lang="ru-RU" sz="2400" b="1" dirty="0" err="1">
                <a:ea typeface="Proxima Nova"/>
                <a:cs typeface="Proxima Nova"/>
                <a:sym typeface="Proxima Nova"/>
              </a:rPr>
              <a:t>Пучкина</a:t>
            </a:r>
            <a:r>
              <a:rPr lang="ru-RU" sz="2400" b="1" dirty="0">
                <a:ea typeface="Proxima Nova"/>
                <a:cs typeface="Proxima Nova"/>
                <a:sym typeface="Proxima Nova"/>
              </a:rPr>
              <a:t> Татьяна Павловна</a:t>
            </a:r>
          </a:p>
          <a:p>
            <a:pPr lvl="0" algn="ctr"/>
            <a:r>
              <a:rPr lang="ru-RU" sz="2400" b="1" dirty="0" err="1">
                <a:ea typeface="Proxima Nova"/>
                <a:cs typeface="Proxima Nova"/>
                <a:sym typeface="Proxima Nova"/>
              </a:rPr>
              <a:t>Нугуманова</a:t>
            </a:r>
            <a:r>
              <a:rPr lang="ru-RU" sz="2400" b="1" dirty="0">
                <a:ea typeface="Proxima Nova"/>
                <a:cs typeface="Proxima Nova"/>
                <a:sym typeface="Proxima Nova"/>
              </a:rPr>
              <a:t> Кристина Петровна</a:t>
            </a:r>
          </a:p>
          <a:p>
            <a:pPr lvl="0" algn="ctr"/>
            <a:r>
              <a:rPr lang="ru-RU" sz="2400" b="1" dirty="0" err="1">
                <a:ea typeface="Proxima Nova"/>
                <a:cs typeface="Proxima Nova"/>
                <a:sym typeface="Proxima Nova"/>
              </a:rPr>
              <a:t>Осколкова</a:t>
            </a:r>
            <a:r>
              <a:rPr lang="ru-RU" sz="2400" b="1" dirty="0">
                <a:ea typeface="Proxima Nova"/>
                <a:cs typeface="Proxima Nova"/>
                <a:sym typeface="Proxima Nova"/>
              </a:rPr>
              <a:t> Анастасия Евгеньевна</a:t>
            </a:r>
          </a:p>
          <a:p>
            <a:pPr lvl="0" algn="ctr"/>
            <a:r>
              <a:rPr lang="ru-RU" sz="2400" b="1" dirty="0">
                <a:ea typeface="Proxima Nova"/>
                <a:cs typeface="Proxima Nova"/>
                <a:sym typeface="Proxima Nova"/>
              </a:rPr>
              <a:t>Мамонова Дарья Андреевна</a:t>
            </a:r>
          </a:p>
          <a:p>
            <a:pPr lvl="0" algn="ctr"/>
            <a:r>
              <a:rPr lang="ru-RU" sz="2400" b="1" dirty="0" err="1">
                <a:ea typeface="Proxima Nova"/>
                <a:cs typeface="Proxima Nova"/>
                <a:sym typeface="Proxima Nova"/>
              </a:rPr>
              <a:t>Леушина</a:t>
            </a:r>
            <a:r>
              <a:rPr lang="ru-RU" sz="2400" b="1" dirty="0">
                <a:ea typeface="Proxima Nova"/>
                <a:cs typeface="Proxima Nova"/>
                <a:sym typeface="Proxima Nova"/>
              </a:rPr>
              <a:t> Александра Андреевна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180505" y="2752043"/>
            <a:ext cx="16557414" cy="26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Педагогической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кейс «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Риск и доходность: инвестирование»  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680270"/>
              </p:ext>
            </p:extLst>
          </p:nvPr>
        </p:nvGraphicFramePr>
        <p:xfrm>
          <a:off x="1976719" y="2113912"/>
          <a:ext cx="15786845" cy="84464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9009">
                  <a:extLst>
                    <a:ext uri="{9D8B030D-6E8A-4147-A177-3AD203B41FA5}">
                      <a16:colId xmlns:a16="http://schemas.microsoft.com/office/drawing/2014/main" val="1144339943"/>
                    </a:ext>
                  </a:extLst>
                </a:gridCol>
                <a:gridCol w="4346587">
                  <a:extLst>
                    <a:ext uri="{9D8B030D-6E8A-4147-A177-3AD203B41FA5}">
                      <a16:colId xmlns:a16="http://schemas.microsoft.com/office/drawing/2014/main" val="2244494537"/>
                    </a:ext>
                  </a:extLst>
                </a:gridCol>
                <a:gridCol w="4346587">
                  <a:extLst>
                    <a:ext uri="{9D8B030D-6E8A-4147-A177-3AD203B41FA5}">
                      <a16:colId xmlns:a16="http://schemas.microsoft.com/office/drawing/2014/main" val="2286234192"/>
                    </a:ext>
                  </a:extLst>
                </a:gridCol>
                <a:gridCol w="2974662">
                  <a:extLst>
                    <a:ext uri="{9D8B030D-6E8A-4147-A177-3AD203B41FA5}">
                      <a16:colId xmlns:a16="http://schemas.microsoft.com/office/drawing/2014/main" val="4239311037"/>
                    </a:ext>
                  </a:extLst>
                </a:gridCol>
              </a:tblGrid>
              <a:tr h="291912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Характеристики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Возможности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Ограничения и риски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Решения/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рекомендации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2486717404"/>
                  </a:ext>
                </a:extLst>
              </a:tr>
              <a:tr h="1021694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 dirty="0">
                          <a:effectLst/>
                        </a:rPr>
                        <a:t>1. Целевая аудитория: учащиеся 11 класса гимназии города N, возраст — 17–18 лет.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Привлечение финансовых экспертов: возможность пригласить специалистов из банков, инвестиционных компаний или государственных органов для проведения лекций, консультаций и мастер-классов.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Пассивность учащихся: необходимость разработки методов стимулирования активности и вовлечённости учеников в образовательный процесс.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Мотивация учащихся: внедрение системы поощрений за активное участие и выполнение заданий, использование геймификации для поддержания интереса.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828643547"/>
                  </a:ext>
                </a:extLst>
              </a:tr>
              <a:tr h="1167649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2. Тема: «Риск и доходность: инвестирование»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Использование современных технологий: применение интерактивных платформ, симуляторов и онлайн-игр для повышения </a:t>
                      </a:r>
                      <a:r>
                        <a:rPr lang="ru-RU" sz="1400" dirty="0" err="1">
                          <a:effectLst/>
                        </a:rPr>
                        <a:t>вовлечённости</a:t>
                      </a:r>
                      <a:r>
                        <a:rPr lang="ru-RU" sz="1400" dirty="0">
                          <a:effectLst/>
                        </a:rPr>
                        <a:t> учащихся и улучшения усвоения материала.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Зависимость от гаджетов: риск отвлечения внимания учащихся на мобильные устройства во время занятий.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Контроль использования гаджетов: ограничение доступа к мобильным устройствам во время занятий или организация активностей, не требующих их использования.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3834140361"/>
                  </a:ext>
                </a:extLst>
              </a:tr>
              <a:tr h="875737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3. Цель: формирование у учащихся базовых знаний и навыков в области инвестирования, понимания взаимосвязи риска и доходности, а также развитие критического мышления и умения принимать обоснованные финансовые решения.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Сотрудничество с родителями: вовлечение родителей в образовательный процесс через организацию совместных мероприятий, таких как встречи, круглые столы или консультации.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Малоподвижность: необходимость включения в программу активностей, требующих физической активности, чтобы предотвратить усталость и снижение концентрации.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Физическая активность: включение в программу коротких разминок или перерывов на движение, организация выездных мероприятий.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2897167989"/>
                  </a:ext>
                </a:extLst>
              </a:tr>
              <a:tr h="1167649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4.Продолжительность: 6 академических часов.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Развитие критического мышления: использование кейс-стади, игр и проектной работы для развития аналитических способностей и умения принимать решения на основе фактов.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Недостаток опыта у преподавателей: возможные трудности в проведении некоторых видов занятий, например, ролевых игр или симуляций.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Обучение преподавателей: организация тренингов и семинаров для учителей по проведению новых форматов занятий, обмен опытом с коллегами.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3003914781"/>
                  </a:ext>
                </a:extLst>
              </a:tr>
              <a:tr h="1167649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5. Форматы: лекции с элементами дискуссии, групповая работа, ролевая игра, беседа с приглашённым специалистом, индивидуальная или групповая проектная работа, круглый стол.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Формирование практических навыков: проведение встреч с финансовыми экспертами, разработка инвестиционных стратегий и участие в симуляторах помогут учащимся приобрести практические навыки в области финансов.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Ограниченное время: сложность охвата всех аспектов темы инвестирования за ограниченное количество часов.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Оптимизация программы: адаптация программы под ограниченное время, выделение наиболее важных тем и практических навыков для освоения.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1023943250"/>
                  </a:ext>
                </a:extLst>
              </a:tr>
              <a:tr h="1313606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6. Ожидаемые результаты: повышение уровня финансовой грамотности учащихся, развитие навыков анализа инвестиционных проектов, умение оценивать риски и рассчитывать ожидаемую доходность, формирование собственной инвестиционной стратегии.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Повышение мотивации: разнообразие форматов и активностей поможет поддерживать интерес учащихся к теме инвестирования и финансовой грамотности.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Финансовые ограничения: возможные проблемы с финансированием мероприятий, связанных с привлечением экспертов или использованием современных технологий.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869" marR="49869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Поиск финансирования: поиск спонсоров среди местных компаний, участие в </a:t>
                      </a:r>
                      <a:r>
                        <a:rPr lang="ru-RU" sz="1400" dirty="0" err="1">
                          <a:effectLst/>
                        </a:rPr>
                        <a:t>грантовых</a:t>
                      </a:r>
                      <a:r>
                        <a:rPr lang="ru-RU" sz="1400" dirty="0">
                          <a:effectLst/>
                        </a:rPr>
                        <a:t> программах, привлечение средств от родителей.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833" marR="46833" marT="0" marB="0"/>
                </a:tc>
                <a:extLst>
                  <a:ext uri="{0D108BD9-81ED-4DB2-BD59-A6C34878D82A}">
                    <a16:rowId xmlns:a16="http://schemas.microsoft.com/office/drawing/2014/main" val="390283236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767731"/>
              </p:ext>
            </p:extLst>
          </p:nvPr>
        </p:nvGraphicFramePr>
        <p:xfrm>
          <a:off x="3186953" y="2596494"/>
          <a:ext cx="13541188" cy="598272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839995">
                  <a:extLst>
                    <a:ext uri="{9D8B030D-6E8A-4147-A177-3AD203B41FA5}">
                      <a16:colId xmlns:a16="http://schemas.microsoft.com/office/drawing/2014/main" val="1036590789"/>
                    </a:ext>
                  </a:extLst>
                </a:gridCol>
                <a:gridCol w="4839995">
                  <a:extLst>
                    <a:ext uri="{9D8B030D-6E8A-4147-A177-3AD203B41FA5}">
                      <a16:colId xmlns:a16="http://schemas.microsoft.com/office/drawing/2014/main" val="3298537359"/>
                    </a:ext>
                  </a:extLst>
                </a:gridCol>
                <a:gridCol w="3861198">
                  <a:extLst>
                    <a:ext uri="{9D8B030D-6E8A-4147-A177-3AD203B41FA5}">
                      <a16:colId xmlns:a16="http://schemas.microsoft.com/office/drawing/2014/main" val="1774187052"/>
                    </a:ext>
                  </a:extLst>
                </a:gridCol>
              </a:tblGrid>
              <a:tr h="1313971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Знания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Установки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(что есть «грамотно» и как надо поступать)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Умения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5784930"/>
                  </a:ext>
                </a:extLst>
              </a:tr>
              <a:tr h="2674515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Понимание основных понятий инвестирования: риск, доходность, портфель, акции, облигации, фонды, макроэкономические показатели и другие.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Осознание важности финансовой грамотности и ответственного отношения к личным финансам.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Умение анализировать инвестиционные проекты, оценивать риски и рассчитывать ожидаемую доходность.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1244632"/>
                  </a:ext>
                </a:extLst>
              </a:tr>
              <a:tr h="199424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Знание факторов, влияющих на доходность и риск инвестиций, а также принципов разработки инвестиционной стратегии.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Установка на критическое мышление и умение принимать обоснованные финансовые решения.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Навык разработки собственной инвестиционной стратегии на основе полученных знаний.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4235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6306" y="3575398"/>
            <a:ext cx="137966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270"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Сайты и приложения для изучения основ инвестирования, такие как «Московская биржа», «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Финам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«БКС Мир инвестиций». Они предоставляют обучающие материалы, симуляции торгов и другие инструменты для практики.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Онлайн-курсы и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видеолекции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платформах типа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Stepik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Coursera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Udemy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1270"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Симуляторы и игры для обучения инвестированию, например, «Инвестиционный симулятор».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76776"/>
              </p:ext>
            </p:extLst>
          </p:nvPr>
        </p:nvGraphicFramePr>
        <p:xfrm>
          <a:off x="4881284" y="2667910"/>
          <a:ext cx="8511988" cy="771144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8511988">
                  <a:extLst>
                    <a:ext uri="{9D8B030D-6E8A-4147-A177-3AD203B41FA5}">
                      <a16:colId xmlns:a16="http://schemas.microsoft.com/office/drawing/2014/main" val="1437217127"/>
                    </a:ext>
                  </a:extLst>
                </a:gridCol>
              </a:tblGrid>
              <a:tr h="581326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Образовательные технологии: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Проектная технология</a:t>
                      </a:r>
                      <a:r>
                        <a:rPr lang="ru-RU" sz="2800" dirty="0" smtClean="0">
                          <a:effectLst/>
                        </a:rPr>
                        <a:t>.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 Кейс-технология</a:t>
                      </a:r>
                      <a:r>
                        <a:rPr lang="ru-RU" sz="2800" dirty="0">
                          <a:effectLst/>
                        </a:rPr>
                        <a:t>. </a:t>
                      </a:r>
                      <a:endParaRPr lang="ru-RU" sz="2800" dirty="0" smtClean="0">
                        <a:effectLst/>
                      </a:endParaRP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Имитационная </a:t>
                      </a:r>
                      <a:r>
                        <a:rPr lang="ru-RU" sz="2800" dirty="0">
                          <a:effectLst/>
                        </a:rPr>
                        <a:t>(моделирующая) технология</a:t>
                      </a:r>
                      <a:r>
                        <a:rPr lang="ru-RU" sz="2800" dirty="0" smtClean="0">
                          <a:effectLst/>
                        </a:rPr>
                        <a:t>.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 Методы </a:t>
                      </a:r>
                      <a:r>
                        <a:rPr lang="ru-RU" sz="2800" dirty="0">
                          <a:effectLst/>
                        </a:rPr>
                        <a:t>обучения: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Объяснительно-иллюстративный метод. 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Репродуктивный метод. </a:t>
                      </a:r>
                      <a:endParaRPr lang="ru-RU" sz="2800" dirty="0" smtClean="0">
                        <a:effectLst/>
                      </a:endParaRP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Проблемный </a:t>
                      </a:r>
                      <a:r>
                        <a:rPr lang="ru-RU" sz="2800" dirty="0">
                          <a:effectLst/>
                        </a:rPr>
                        <a:t>метод. 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Использование наглядных пособий</a:t>
                      </a:r>
                      <a:r>
                        <a:rPr lang="ru-RU" sz="2800" dirty="0" smtClean="0">
                          <a:effectLst/>
                        </a:rPr>
                        <a:t>.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 Создание </a:t>
                      </a:r>
                      <a:r>
                        <a:rPr lang="ru-RU" sz="2800" dirty="0">
                          <a:effectLst/>
                        </a:rPr>
                        <a:t>проблемных ситуаций. 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Организация групповой работы. </a:t>
                      </a:r>
                      <a:endParaRPr lang="ru-RU" sz="2800" dirty="0" smtClean="0">
                        <a:effectLst/>
                      </a:endParaRP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Применение </a:t>
                      </a:r>
                      <a:r>
                        <a:rPr lang="ru-RU" sz="2800" dirty="0">
                          <a:effectLst/>
                        </a:rPr>
                        <a:t>игровых технологий. </a:t>
                      </a:r>
                      <a:endParaRPr lang="ru-RU" sz="2800" dirty="0" smtClean="0">
                        <a:effectLst/>
                      </a:endParaRP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Проведение </a:t>
                      </a:r>
                      <a:r>
                        <a:rPr lang="ru-RU" sz="2800" dirty="0">
                          <a:effectLst/>
                        </a:rPr>
                        <a:t>рефлексии. </a:t>
                      </a:r>
                      <a:endParaRPr lang="ru-RU" sz="2800" dirty="0" smtClean="0">
                        <a:effectLst/>
                      </a:endParaRP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Разнообразие </a:t>
                      </a:r>
                      <a:r>
                        <a:rPr lang="ru-RU" sz="2800" dirty="0">
                          <a:effectLst/>
                        </a:rPr>
                        <a:t>форматов</a:t>
                      </a:r>
                      <a:r>
                        <a:rPr lang="ru-RU" sz="2800" dirty="0" smtClean="0">
                          <a:effectLst/>
                        </a:rPr>
                        <a:t>.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 smtClean="0">
                          <a:effectLst/>
                        </a:rPr>
                        <a:t> Обратная </a:t>
                      </a:r>
                      <a:r>
                        <a:rPr lang="ru-RU" sz="2800" dirty="0">
                          <a:effectLst/>
                        </a:rPr>
                        <a:t>связь. </a:t>
                      </a:r>
                    </a:p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Мотивация.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3285269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ГРАМОТНОСТИ (интегративные задания)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3470" y="3560206"/>
            <a:ext cx="134605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5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Интегративное задание: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«Инвестирование в будущее»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635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635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 функциональной грамотности: финансовая и математическая грамотность.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635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635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задания: учащимся предлагается разработать инвестиционную стратегию для гипотетического проекта, связанного с развитием экологически чистых технологий. Необходимо рассчитать ожидаемую доходность и риски, а также определить наиболее перспективные направления инвестирования. Для этого нужно использовать знания из области математики (проценты, пропорции, вероятности) и финансовой грамотности (понятия риска и доходности, принципы инвестирования).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967099"/>
              </p:ext>
            </p:extLst>
          </p:nvPr>
        </p:nvGraphicFramePr>
        <p:xfrm>
          <a:off x="2444100" y="2464714"/>
          <a:ext cx="14347609" cy="762366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63519">
                  <a:extLst>
                    <a:ext uri="{9D8B030D-6E8A-4147-A177-3AD203B41FA5}">
                      <a16:colId xmlns:a16="http://schemas.microsoft.com/office/drawing/2014/main" val="3266916690"/>
                    </a:ext>
                  </a:extLst>
                </a:gridCol>
                <a:gridCol w="1899157">
                  <a:extLst>
                    <a:ext uri="{9D8B030D-6E8A-4147-A177-3AD203B41FA5}">
                      <a16:colId xmlns:a16="http://schemas.microsoft.com/office/drawing/2014/main" val="2933422703"/>
                    </a:ext>
                  </a:extLst>
                </a:gridCol>
                <a:gridCol w="2003925">
                  <a:extLst>
                    <a:ext uri="{9D8B030D-6E8A-4147-A177-3AD203B41FA5}">
                      <a16:colId xmlns:a16="http://schemas.microsoft.com/office/drawing/2014/main" val="844167379"/>
                    </a:ext>
                  </a:extLst>
                </a:gridCol>
                <a:gridCol w="9981008">
                  <a:extLst>
                    <a:ext uri="{9D8B030D-6E8A-4147-A177-3AD203B41FA5}">
                      <a16:colId xmlns:a16="http://schemas.microsoft.com/office/drawing/2014/main" val="3442299209"/>
                    </a:ext>
                  </a:extLst>
                </a:gridCol>
              </a:tblGrid>
              <a:tr h="232953">
                <a:tc gridSpan="4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Форма проведения активности: Внеурочная деятельность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63562"/>
                  </a:ext>
                </a:extLst>
              </a:tr>
              <a:tr h="23295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Этап 0. Подготовительный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554032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учителя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учеников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855000"/>
                  </a:ext>
                </a:extLst>
              </a:tr>
              <a:tr h="114882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материалов, планирование активностей, поиск экспертов и партнёров для сотрудничества.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 активности на этом этапе, но они могут быть ознакомлены с предстоящими активностями.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Ученики начинают ожидать интересных занятий и встреч с экспертами. Они понимают, что обучение будет интерактивным и практико-ориентированным.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5032623"/>
                  </a:ext>
                </a:extLst>
              </a:tr>
              <a:tr h="23295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Этап 1. </a:t>
                      </a:r>
                      <a:r>
                        <a:rPr lang="ru-RU" sz="1200" dirty="0" smtClean="0">
                          <a:effectLst/>
                        </a:rPr>
                        <a:t>Мотивационно-целевой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25148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учителя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учеников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8233791"/>
                  </a:ext>
                </a:extLst>
              </a:tr>
              <a:tr h="184768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Объяснение целей занятия, важности финансовой грамотности и инвестирования, использование примеров из реальной жизни.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Активное участие в обсуждении, вопросы и комментарии.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Понимание значимости темы, повышение интереса к обучению.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0535864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0071196"/>
                  </a:ext>
                </a:extLst>
              </a:tr>
              <a:tr h="23295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Этап 2. </a:t>
                      </a:r>
                      <a:r>
                        <a:rPr lang="ru-RU" sz="1200" dirty="0" smtClean="0">
                          <a:effectLst/>
                        </a:rPr>
                        <a:t>Организационно-действенный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615872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учителя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учеников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614877"/>
                  </a:ext>
                </a:extLst>
              </a:tr>
              <a:tr h="138177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Проведение лекций, дискуссий, игр, проектной работы, организация встреч с финансовыми экспертами.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Участие в активностях, выполнение заданий, работа в группах.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Приобретение знаний о риске и доходности, инвестировании, развитие навыков анализа и принятия решений.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763732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1322393"/>
                  </a:ext>
                </a:extLst>
              </a:tr>
              <a:tr h="23295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Этап 3. </a:t>
                      </a:r>
                      <a:r>
                        <a:rPr lang="ru-RU" sz="1200" smtClean="0">
                          <a:effectLst/>
                        </a:rPr>
                        <a:t>Рефлексивно-оценочный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405743"/>
                  </a:ext>
                </a:extLst>
              </a:tr>
              <a:tr h="23295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учителя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 учеников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4141"/>
                  </a:ext>
                </a:extLst>
              </a:tr>
              <a:tr h="68291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Организация дискуссии, обсуждение результатов занятия.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Обмен мнениями, рефлексия, оценка своих достижений.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Осознание прогресса, определение сильных и слабых сторон, понимание, как применить полученные знания и навыки в будущем.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5138408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43307" y="2779465"/>
            <a:ext cx="18972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87" y="2593767"/>
            <a:ext cx="9557594" cy="6814478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972</Words>
  <Application>Microsoft Office PowerPoint</Application>
  <PresentationFormat>Произвольный</PresentationFormat>
  <Paragraphs>140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Symbol</vt:lpstr>
      <vt:lpstr>Proxima Nova Rg</vt:lpstr>
      <vt:lpstr>Calibri</vt:lpstr>
      <vt:lpstr>Proxima Nova</vt:lpstr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Легостаева Ольга Ивановна</cp:lastModifiedBy>
  <cp:revision>37</cp:revision>
  <dcterms:created xsi:type="dcterms:W3CDTF">2003-02-28T13:27:04Z</dcterms:created>
  <dcterms:modified xsi:type="dcterms:W3CDTF">2024-11-07T10:36:42Z</dcterms:modified>
</cp:coreProperties>
</file>