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metadata" ContentType="application/binary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416" r:id="rId3"/>
    <p:sldId id="258" r:id="rId4"/>
    <p:sldId id="425" r:id="rId5"/>
    <p:sldId id="426" r:id="rId6"/>
    <p:sldId id="427" r:id="rId7"/>
    <p:sldId id="417" r:id="rId8"/>
    <p:sldId id="418" r:id="rId9"/>
    <p:sldId id="428" r:id="rId10"/>
    <p:sldId id="429" r:id="rId11"/>
    <p:sldId id="430" r:id="rId12"/>
    <p:sldId id="432" r:id="rId13"/>
    <p:sldId id="431" r:id="rId14"/>
    <p:sldId id="433" r:id="rId15"/>
    <p:sldId id="434" r:id="rId16"/>
    <p:sldId id="419" r:id="rId17"/>
    <p:sldId id="421" r:id="rId18"/>
    <p:sldId id="422" r:id="rId19"/>
    <p:sldId id="435" r:id="rId20"/>
    <p:sldId id="436" r:id="rId21"/>
    <p:sldId id="424" r:id="rId22"/>
    <p:sldId id="260" r:id="rId23"/>
  </p:sldIdLst>
  <p:sldSz cx="18972213" cy="10691813"/>
  <p:notesSz cx="6858000" cy="9144000"/>
  <p:embeddedFontLst>
    <p:embeddedFont>
      <p:font typeface="Proxima Nova" charset="0"/>
      <p:regular r:id="rId25"/>
      <p:bold r:id="rId26"/>
      <p:italic r:id="rId27"/>
      <p:boldItalic r:id="rId28"/>
    </p:embeddedFont>
    <p:embeddedFont>
      <p:font typeface="Proxima Nova Rg" charset="0"/>
      <p:regular r:id="rId29"/>
      <p:italic r:id="rId30"/>
      <p:boldItalic r:id="rId31"/>
    </p:embeddedFont>
    <p:embeddedFont>
      <p:font typeface="Calibri" pitchFamily="34" charset="0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266" userDrawn="1">
          <p15:clr>
            <a:srgbClr val="A4A3A4"/>
          </p15:clr>
        </p15:guide>
        <p15:guide id="2" pos="1069" userDrawn="1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6" roundtripDataSignature="AMtx7mg14KWEQAwqBeKW3ZawvbmYUjr6LA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авренова" initials="Л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193EA"/>
    <a:srgbClr val="FF9900"/>
    <a:srgbClr val="00965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08"/>
    <p:restoredTop sz="94648"/>
  </p:normalViewPr>
  <p:slideViewPr>
    <p:cSldViewPr snapToGrid="0">
      <p:cViewPr varScale="1">
        <p:scale>
          <a:sx n="68" d="100"/>
          <a:sy n="68" d="100"/>
        </p:scale>
        <p:origin x="-666" y="-102"/>
      </p:cViewPr>
      <p:guideLst>
        <p:guide orient="horz" pos="1266"/>
        <p:guide pos="10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584014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2477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</a:pPr>
              <a:t>1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31750956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="" xmlns:p14="http://schemas.microsoft.com/office/powerpoint/2010/main" val="9449929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="" xmlns:p14="http://schemas.microsoft.com/office/powerpoint/2010/main" val="31502894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="" xmlns:p14="http://schemas.microsoft.com/office/powerpoint/2010/main" val="14586979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="" xmlns:p14="http://schemas.microsoft.com/office/powerpoint/2010/main" val="30014913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="" xmlns:p14="http://schemas.microsoft.com/office/powerpoint/2010/main" val="21907330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="" xmlns:p14="http://schemas.microsoft.com/office/powerpoint/2010/main" val="40273376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="" xmlns:p14="http://schemas.microsoft.com/office/powerpoint/2010/main" val="22449608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="" xmlns:p14="http://schemas.microsoft.com/office/powerpoint/2010/main" val="5542969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="" xmlns:p14="http://schemas.microsoft.com/office/powerpoint/2010/main" val="30402499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="" xmlns:p14="http://schemas.microsoft.com/office/powerpoint/2010/main" val="35143086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ts val="1400"/>
                <a:buNone/>
              </a:pPr>
              <a:t>2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10247558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="" xmlns:p14="http://schemas.microsoft.com/office/powerpoint/2010/main" val="28272753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="" xmlns:p14="http://schemas.microsoft.com/office/powerpoint/2010/main" val="1432805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6" name="Google Shape;12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="" xmlns:p14="http://schemas.microsoft.com/office/powerpoint/2010/main" val="4189272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="" xmlns:p14="http://schemas.microsoft.com/office/powerpoint/2010/main" val="3900715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="" xmlns:p14="http://schemas.microsoft.com/office/powerpoint/2010/main" val="1452299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="" xmlns:p14="http://schemas.microsoft.com/office/powerpoint/2010/main" val="42622252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="" xmlns:p14="http://schemas.microsoft.com/office/powerpoint/2010/main" val="29661564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="" xmlns:p14="http://schemas.microsoft.com/office/powerpoint/2010/main" val="6794488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="" xmlns:p14="http://schemas.microsoft.com/office/powerpoint/2010/main" val="2103500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685800"/>
            <a:ext cx="6083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="" xmlns:p14="http://schemas.microsoft.com/office/powerpoint/2010/main" val="995929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921637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8190133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7124519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userDrawn="1">
  <p:cSld name="SECTION_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395240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6840990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14639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445522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1245429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8570501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1422916" y="950383"/>
            <a:ext cx="16126381" cy="1781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1422916" y="3088746"/>
            <a:ext cx="16126381" cy="6415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1422916" y="9741429"/>
            <a:ext cx="3952544" cy="712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6482173" y="9741429"/>
            <a:ext cx="6007867" cy="712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3742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13596753" y="9741429"/>
            <a:ext cx="3952544" cy="712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2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183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2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2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2.jpe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5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"/>
          <p:cNvSpPr txBox="1"/>
          <p:nvPr/>
        </p:nvSpPr>
        <p:spPr>
          <a:xfrm>
            <a:off x="3083136" y="3997122"/>
            <a:ext cx="12355550" cy="211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2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ПРОГРАММА ПОВЫШЕНИЯ КВАЛИФИКАЦИИ </a:t>
            </a:r>
            <a:r>
              <a:rPr lang="ru-RU" sz="32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«</a:t>
            </a:r>
            <a:r>
              <a:rPr lang="ru-RU" sz="3200" b="1" dirty="0">
                <a:solidFill>
                  <a:schemeClr val="dk1"/>
                </a:solidFill>
                <a:ea typeface="Proxima Nova"/>
                <a:cs typeface="Proxima Nova"/>
                <a:sym typeface="Proxima Nova"/>
              </a:rPr>
              <a:t>СОДЕРЖАНИЕ И МЕТОДИКА ПРЕПОДАВАНИЯ  ФИНАНСОВОЙ ГРАМОТНОСТИ </a:t>
            </a:r>
          </a:p>
          <a:p>
            <a:pPr lvl="0" algn="ctr"/>
            <a:r>
              <a:rPr lang="ru-RU" sz="3200" b="1" dirty="0">
                <a:solidFill>
                  <a:schemeClr val="dk1"/>
                </a:solidFill>
                <a:ea typeface="Proxima Nova"/>
                <a:cs typeface="Proxima Nova"/>
                <a:sym typeface="Proxima Nova"/>
              </a:rPr>
              <a:t>РАЗЛИЧНЫМ КАТЕГОРИЯМ </a:t>
            </a:r>
            <a:r>
              <a:rPr lang="ru-RU" sz="3200" b="1" dirty="0" smtClean="0">
                <a:solidFill>
                  <a:schemeClr val="dk1"/>
                </a:solidFill>
                <a:ea typeface="Proxima Nova"/>
                <a:cs typeface="Proxima Nova"/>
                <a:sym typeface="Proxima Nova"/>
              </a:rPr>
              <a:t>ОБУЧАЮЩИХСЯ</a:t>
            </a:r>
            <a:r>
              <a:rPr lang="ru-RU" sz="32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»</a:t>
            </a:r>
            <a:endParaRPr lang="ru-RU" sz="32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sp>
        <p:nvSpPr>
          <p:cNvPr id="5" name="Google Shape;72;p24"/>
          <p:cNvSpPr txBox="1"/>
          <p:nvPr/>
        </p:nvSpPr>
        <p:spPr>
          <a:xfrm>
            <a:off x="115263" y="216309"/>
            <a:ext cx="3851826" cy="15525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4025" tIns="22000" rIns="44025" bIns="220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МИНОБРНАУКИ РОССИИ</a:t>
            </a:r>
            <a:endParaRPr sz="14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федеральное государственное бюджетное образовательное учреждение высшего образования</a:t>
            </a:r>
            <a:endParaRPr sz="14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«Самарский государственный технический университет»</a:t>
            </a:r>
            <a:endParaRPr sz="14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 b="1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(ФГБОУ ВО «СамГТУ»)</a:t>
            </a:r>
            <a:endParaRPr sz="1400"/>
          </a:p>
        </p:txBody>
      </p:sp>
      <p:sp>
        <p:nvSpPr>
          <p:cNvPr id="6" name="Google Shape;74;p24"/>
          <p:cNvSpPr txBox="1"/>
          <p:nvPr/>
        </p:nvSpPr>
        <p:spPr>
          <a:xfrm>
            <a:off x="7701030" y="8598686"/>
            <a:ext cx="3370243" cy="9062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4025" tIns="22000" rIns="44025" bIns="220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Оренбург                 </a:t>
            </a:r>
            <a:r>
              <a:rPr lang="ru" sz="2800" b="1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25.11.2024 </a:t>
            </a:r>
            <a:r>
              <a:rPr lang="ru" sz="2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г.</a:t>
            </a:r>
            <a:endParaRPr sz="28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73;p24"/>
          <p:cNvSpPr/>
          <p:nvPr/>
        </p:nvSpPr>
        <p:spPr>
          <a:xfrm>
            <a:off x="3545059" y="2192910"/>
            <a:ext cx="11338559" cy="1211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4025" tIns="22000" rIns="44025" bIns="22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i="0" u="none" strike="noStrike" cap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</a:t>
            </a:r>
            <a:r>
              <a:rPr lang="ru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Самарский межрегиональный методический центр по финансовой грамотности системы общего и среднего профессионального образования»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141602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5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6389" y="2906732"/>
            <a:ext cx="5468194" cy="31342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44239" y="3034399"/>
            <a:ext cx="2719052" cy="10729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32045" y="4473877"/>
            <a:ext cx="3564871" cy="3564871"/>
          </a:xfrm>
          <a:prstGeom prst="rect">
            <a:avLst/>
          </a:prstGeom>
        </p:spPr>
      </p:pic>
      <p:sp>
        <p:nvSpPr>
          <p:cNvPr id="11" name="Стрелка вправо 10"/>
          <p:cNvSpPr/>
          <p:nvPr/>
        </p:nvSpPr>
        <p:spPr>
          <a:xfrm>
            <a:off x="327981" y="3622756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71446" y="2988336"/>
            <a:ext cx="7664825" cy="691117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91671" y="6361447"/>
            <a:ext cx="6683188" cy="4533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Презентации для учеников 10-11 классов о том, зачем существует кредит, по каким принципам он работает и что должен помнить финансово грамотный человек, когда решает воспользоваться кредитом.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938340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141602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5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495" y="3023931"/>
            <a:ext cx="5468194" cy="31342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44239" y="3034399"/>
            <a:ext cx="2719052" cy="1072989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91671" y="6361447"/>
            <a:ext cx="6683188" cy="2379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Стрелка влево 2"/>
          <p:cNvSpPr/>
          <p:nvPr/>
        </p:nvSpPr>
        <p:spPr>
          <a:xfrm>
            <a:off x="6144711" y="3787730"/>
            <a:ext cx="978408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31078" y="4309136"/>
            <a:ext cx="3545373" cy="35453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21914" y="2667910"/>
            <a:ext cx="7277100" cy="7772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895026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141602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5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495" y="3023931"/>
            <a:ext cx="5468194" cy="313429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10989" y="6514242"/>
            <a:ext cx="6683188" cy="2379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9" name="Стрелка вверх 8"/>
          <p:cNvSpPr/>
          <p:nvPr/>
        </p:nvSpPr>
        <p:spPr>
          <a:xfrm>
            <a:off x="1815353" y="6158221"/>
            <a:ext cx="484632" cy="97840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19056" y="3023931"/>
            <a:ext cx="6732168" cy="44617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084756" y="6158221"/>
            <a:ext cx="6272166" cy="39732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56474" y="6798461"/>
            <a:ext cx="3206092" cy="32060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958201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141602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5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495" y="3023931"/>
            <a:ext cx="5468194" cy="313429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10989" y="6514242"/>
            <a:ext cx="6683188" cy="2379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9" name="Стрелка вверх 8"/>
          <p:cNvSpPr/>
          <p:nvPr/>
        </p:nvSpPr>
        <p:spPr>
          <a:xfrm>
            <a:off x="1815353" y="6158221"/>
            <a:ext cx="484632" cy="97840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3547" y="3005155"/>
            <a:ext cx="10639659" cy="728453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7077" y="6647424"/>
            <a:ext cx="3309377" cy="330937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139199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141602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5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495" y="3023931"/>
            <a:ext cx="5468194" cy="313429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10989" y="6514242"/>
            <a:ext cx="6683188" cy="2379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9" name="Стрелка вверх 8"/>
          <p:cNvSpPr/>
          <p:nvPr/>
        </p:nvSpPr>
        <p:spPr>
          <a:xfrm>
            <a:off x="4421654" y="6252350"/>
            <a:ext cx="484632" cy="97840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531909" y="2991162"/>
            <a:ext cx="1202503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Деловая игра «Кредитная история» для 9-11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</a:t>
            </a: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«Кредитной истории» команды игроков делятся на две группы: банковских сотрудников и заемщиков. По легенде, сторона заемщиков попадает в ситуацию, когда средств на свои финансовые цели не хватает, и приходится взять кредит. Сторона банкиров, в свою очередь, должны убедить заёмщика взять кредит на выгодных для себя условиях.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переговоров друг с другом школьники узнают о важных критериях выбора условий кредита, неправомерных действиях, которые могут совершать банки, и о том, почему важно читать договор.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495" y="7798334"/>
            <a:ext cx="2719052" cy="10729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47633" y="7636512"/>
            <a:ext cx="2606666" cy="26066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798227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141602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5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8486" y="3089351"/>
            <a:ext cx="5468194" cy="313429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10989" y="6514242"/>
            <a:ext cx="6683188" cy="2379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9" name="Стрелка вверх 8"/>
          <p:cNvSpPr/>
          <p:nvPr/>
        </p:nvSpPr>
        <p:spPr>
          <a:xfrm>
            <a:off x="4865407" y="6270068"/>
            <a:ext cx="484632" cy="97840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871" y="7818403"/>
            <a:ext cx="2719052" cy="10729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1766" y="3023930"/>
            <a:ext cx="9889904" cy="65932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20788" y="7652199"/>
            <a:ext cx="2623672" cy="26236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351089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416027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4. МЕТОДИЧЕСКИЙ ИНСТРУМЕНТАРИЙ </a:t>
            </a:r>
          </a:p>
          <a:p>
            <a:pPr lvl="0" algn="ctr"/>
            <a:r>
              <a:rPr lang="ru-RU" sz="3600" b="1" dirty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(образовательные технологии; методы обучения; педагогические приемы)</a:t>
            </a:r>
          </a:p>
        </p:txBody>
      </p:sp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6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96187855"/>
              </p:ext>
            </p:extLst>
          </p:nvPr>
        </p:nvGraphicFramePr>
        <p:xfrm>
          <a:off x="1116105" y="2931459"/>
          <a:ext cx="17155564" cy="7253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7782"/>
                <a:gridCol w="8577782"/>
              </a:tblGrid>
              <a:tr h="1895717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Мотивационно-целевой компонент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просмотр анимированной презентации «Что такое кредит?»</a:t>
                      </a:r>
                    </a:p>
                    <a:p>
                      <a:pPr algn="l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беседа по результатам просмотра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788777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Операционно-действенный компонент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игра Кто прав? Поверить или нет? У кого занять?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деловая игра «Кредитная история»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групповая работа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569265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Рефлексивно-оценочный компонент</a:t>
                      </a:r>
                      <a:endParaRPr lang="ru-RU" sz="3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выражение своего мнения, позиции по изученной теме:</a:t>
                      </a:r>
                    </a:p>
                    <a:p>
                      <a:pPr algn="l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считаю, что кредитование… </a:t>
                      </a:r>
                    </a:p>
                    <a:p>
                      <a:pPr algn="l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Потому что…</a:t>
                      </a:r>
                    </a:p>
                    <a:p>
                      <a:pPr algn="l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могу это доказать на примере…</a:t>
                      </a:r>
                    </a:p>
                    <a:p>
                      <a:pPr algn="l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Исходя из этого, я делаю вывод, что…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0751149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416027"/>
            <a:ext cx="18645789" cy="18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5. </a:t>
            </a:r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ИНТЕГРАЦИЯ С ДРУГИМИ ВИДАМИ ФУНКЦИОНАЛЬНОЙ ГРАМОТНОСТИ (интегративные задания) </a:t>
            </a:r>
          </a:p>
          <a:p>
            <a:pPr lvl="0" algn="ctr"/>
            <a:endParaRPr lang="ru-RU" sz="3600" b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7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3086" y="2670441"/>
            <a:ext cx="8492464" cy="8596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270" y="3739863"/>
            <a:ext cx="7858425" cy="1347333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1202" y="5605151"/>
            <a:ext cx="6962235" cy="271905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403087" y="4917753"/>
            <a:ext cx="4399820" cy="5786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предложенного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анализу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текста</a:t>
            </a:r>
          </a:p>
          <a:p>
            <a:endParaRPr lang="ru-RU" dirty="0" smtClean="0"/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цифровые медиа-ресурсы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(короткое видео)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83166" y="3739863"/>
            <a:ext cx="7852329" cy="1347333"/>
          </a:xfrm>
          <a:prstGeom prst="rect">
            <a:avLst/>
          </a:prstGeom>
          <a:solidFill>
            <a:srgbClr val="C00000"/>
          </a:solidFill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52530" y="5612638"/>
            <a:ext cx="7169517" cy="69500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0083166" y="6681746"/>
            <a:ext cx="829777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 и прогнозирование будущего развития событий в процессе ответов на вопросы: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каких ситуациях можно воспользоваться кредитными предложениями, а при каких лучше ими не пользоваться?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нам решить эту проблему?</a:t>
            </a:r>
          </a:p>
        </p:txBody>
      </p:sp>
      <p:sp>
        <p:nvSpPr>
          <p:cNvPr id="14" name="Стрелка вниз 13"/>
          <p:cNvSpPr/>
          <p:nvPr/>
        </p:nvSpPr>
        <p:spPr>
          <a:xfrm>
            <a:off x="2776863" y="5171156"/>
            <a:ext cx="484632" cy="350035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13794972" y="5149694"/>
            <a:ext cx="484632" cy="37149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70138" y="3591033"/>
            <a:ext cx="932769" cy="7986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261589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212827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 smtClean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ПЛАН ПРОВЕДЕНИЯ ОБРАЗОВАТЕЛЬНЫХ АКТИВНОСТЕЙ</a:t>
            </a:r>
          </a:p>
          <a:p>
            <a:pPr lvl="0" algn="ctr"/>
            <a:r>
              <a:rPr lang="ru-RU" sz="3600" b="1" dirty="0" smtClean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(Внеурочная деятельность)</a:t>
            </a:r>
            <a:endParaRPr lang="ru-RU" sz="3600" b="1" dirty="0">
              <a:solidFill>
                <a:schemeClr val="dk1"/>
              </a:solidFill>
              <a:latin typeface="+mn-lt"/>
              <a:ea typeface="Proxima Nova"/>
              <a:cs typeface="Proxima Nova"/>
              <a:sym typeface="Proxima Nova"/>
            </a:endParaRPr>
          </a:p>
        </p:txBody>
      </p:sp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8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807" y="2464710"/>
            <a:ext cx="17801863" cy="74987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15203" y="3214583"/>
            <a:ext cx="17656467" cy="47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раздаточных материалов, кабинета для проведения занятия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806" y="3688111"/>
            <a:ext cx="17801863" cy="749873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10303407"/>
              </p:ext>
            </p:extLst>
          </p:nvPr>
        </p:nvGraphicFramePr>
        <p:xfrm>
          <a:off x="615203" y="4598893"/>
          <a:ext cx="17656467" cy="5683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85489"/>
                <a:gridCol w="5885489"/>
                <a:gridCol w="5885489"/>
              </a:tblGrid>
              <a:tr h="914401"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Деятельность учителя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Деятельность учеников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Образовательный эффект (чему научились, что узнали, поняли)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193EA"/>
                    </a:solidFill>
                  </a:tcPr>
                </a:tc>
              </a:tr>
              <a:tr h="4378979">
                <a:tc>
                  <a:txBody>
                    <a:bodyPr/>
                    <a:lstStyle/>
                    <a:p>
                      <a:pPr marL="342265" indent="-342900">
                        <a:lnSpc>
                          <a:spcPct val="107000"/>
                        </a:lnSpc>
                        <a:spcBef>
                          <a:spcPts val="795"/>
                        </a:spcBef>
                        <a:spcAft>
                          <a:spcPts val="0"/>
                        </a:spcAft>
                        <a:buAutoNum type="arabicPeriod"/>
                      </a:pPr>
                      <a:endParaRPr lang="ru-RU" sz="2000" b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265" indent="-342900">
                        <a:lnSpc>
                          <a:spcPct val="107000"/>
                        </a:lnSpc>
                        <a:spcBef>
                          <a:spcPts val="795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Предлагает прочитать высказывания,</a:t>
                      </a:r>
                      <a:r>
                        <a:rPr lang="ru-RU" sz="2000" b="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находящиеся на слайде, и объяснить, что их объединяет.</a:t>
                      </a:r>
                    </a:p>
                    <a:p>
                      <a:pPr marL="342265" indent="-342900">
                        <a:lnSpc>
                          <a:spcPct val="107000"/>
                        </a:lnSpc>
                        <a:spcBef>
                          <a:spcPts val="795"/>
                        </a:spcBef>
                        <a:spcAft>
                          <a:spcPts val="0"/>
                        </a:spcAft>
                        <a:buAutoNum type="arabicPeriod"/>
                      </a:pPr>
                      <a:endParaRPr lang="ru-RU" sz="20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 Предлагает сформулировать тему занятия.</a:t>
                      </a: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 </a:t>
                      </a:r>
                      <a:r>
                        <a:rPr lang="ru-RU" sz="20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Организует </a:t>
                      </a:r>
                      <a:r>
                        <a:rPr lang="ru-RU" sz="20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показ анимированной презентации «Что такое кредит?»</a:t>
                      </a: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Обсуждение базовых понятий: кредит, заем, ежемесячный платеж, ссуда, кредитный потребительский кооператив, микрофинансовая организация.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Читают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высказывания, высказывают свои предположения, проявляют интерес.</a:t>
                      </a: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Определяют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тему урока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Актуализируют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знания, формулируют и высказывают свою точку зрения, приводят аргументы, анализируют мнения других учащихся;</a:t>
                      </a: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Смотрят презентацию.</a:t>
                      </a: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Отвечают на поставленные вопросы.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Формирование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интереса к образовательной деятельности.</a:t>
                      </a: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Внутренняя мотивация на деятельность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Развитие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коммуникативных навыков.</a:t>
                      </a: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Понимание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 правильное использование терминов.</a:t>
                      </a:r>
                    </a:p>
                    <a:p>
                      <a:pPr marL="0" marR="0" lvl="0" indent="-63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Учащиеся учатся анализировать информацию, представленную в разных формах.</a:t>
                      </a: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464666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212827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 smtClean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ПЛАН ПРОВЕДЕНИЯ ОБРАЗОВАТЕЛЬНЫХ АКТИВНОСТЕЙ</a:t>
            </a:r>
          </a:p>
          <a:p>
            <a:pPr lvl="0" algn="ctr"/>
            <a:r>
              <a:rPr lang="ru-RU" sz="3600" b="1" dirty="0" smtClean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(Внеурочная деятельность)</a:t>
            </a:r>
            <a:endParaRPr lang="ru-RU" sz="3600" b="1" dirty="0">
              <a:solidFill>
                <a:schemeClr val="dk1"/>
              </a:solidFill>
              <a:latin typeface="+mn-lt"/>
              <a:ea typeface="Proxima Nova"/>
              <a:cs typeface="Proxima Nova"/>
              <a:sym typeface="Proxima Nov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71" y="303868"/>
            <a:ext cx="6983566" cy="594204"/>
          </a:xfrm>
          <a:prstGeom prst="rect">
            <a:avLst/>
          </a:prstGeom>
        </p:spPr>
      </p:pic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8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80727394"/>
              </p:ext>
            </p:extLst>
          </p:nvPr>
        </p:nvGraphicFramePr>
        <p:xfrm>
          <a:off x="615203" y="3926541"/>
          <a:ext cx="17656467" cy="59372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85489"/>
                <a:gridCol w="5885489"/>
                <a:gridCol w="5885489"/>
              </a:tblGrid>
              <a:tr h="1021977"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Деятельность учителя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Деятельность учеников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Образовательный эффект (чему научились, что узнали, поняли)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193EA"/>
                    </a:solidFill>
                  </a:tcPr>
                </a:tc>
              </a:tr>
              <a:tr h="4915316">
                <a:tc>
                  <a:txBody>
                    <a:bodyPr/>
                    <a:lstStyle/>
                    <a:p>
                      <a:pPr marL="342265" indent="-342900">
                        <a:lnSpc>
                          <a:spcPct val="100000"/>
                        </a:lnSpc>
                        <a:spcBef>
                          <a:spcPts val="795"/>
                        </a:spcBef>
                        <a:spcAft>
                          <a:spcPts val="0"/>
                        </a:spcAft>
                        <a:buAutoNum type="arabicPeriod"/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265" indent="-342900">
                        <a:lnSpc>
                          <a:spcPct val="100000"/>
                        </a:lnSpc>
                        <a:spcBef>
                          <a:spcPts val="795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При каких ситуациях можно воспользоваться кредитными предложениями, а при каких лучше ими не пользоваться? Как нам решить эту проблему? Предложите план действий. </a:t>
                      </a:r>
                    </a:p>
                    <a:p>
                      <a:pPr marL="342265" indent="-342900">
                        <a:lnSpc>
                          <a:spcPct val="100000"/>
                        </a:lnSpc>
                        <a:spcBef>
                          <a:spcPts val="795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Объясняет правила игры, связанной с кредитованием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н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 сайте «Финансовые грабли»: Кто прав? Поверить или нет? У кого занять?</a:t>
                      </a:r>
                    </a:p>
                    <a:p>
                      <a:pPr marL="342265" indent="-342900">
                        <a:lnSpc>
                          <a:spcPct val="100000"/>
                        </a:lnSpc>
                        <a:spcBef>
                          <a:spcPts val="795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Деловая игра «Кредитная история».  Объясняет правила, отслеживает ход игры.</a:t>
                      </a:r>
                    </a:p>
                    <a:p>
                      <a:pPr marL="342265" indent="-342900">
                        <a:lnSpc>
                          <a:spcPct val="107000"/>
                        </a:lnSpc>
                        <a:spcBef>
                          <a:spcPts val="795"/>
                        </a:spcBef>
                        <a:spcAft>
                          <a:spcPts val="0"/>
                        </a:spcAft>
                        <a:buAutoNum type="arabicPeriod"/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Ученики высказывают свои предположения. </a:t>
                      </a: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Слушают учителя.</a:t>
                      </a: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Ученики делятся на группы.</a:t>
                      </a: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Анализируют практическую ситуацию, обсуждают, высказывают свои предположения.</a:t>
                      </a: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Развитие коммуникативных навыков.</a:t>
                      </a: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Обучающиеся работают в группах, что способствует развитию коммуникативных навыков и умения работать в команде. Понимают, какие риски могут возникнуть при кредитовании. </a:t>
                      </a: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Аргументируют свое мнение, осознают значимость полученных знаний.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203" y="2927016"/>
            <a:ext cx="17801863" cy="7498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033571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0" ty="0" sx="100000" sy="100000" flip="none" algn="tr"/>
        </a:blip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"/>
          <p:cNvSpPr txBox="1"/>
          <p:nvPr/>
        </p:nvSpPr>
        <p:spPr>
          <a:xfrm>
            <a:off x="1207399" y="1272867"/>
            <a:ext cx="16557414" cy="11962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40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 </a:t>
            </a:r>
            <a:endParaRPr lang="ru-RU" sz="4000" b="1" dirty="0" smtClean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 algn="ctr"/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 algn="ctr"/>
            <a:r>
              <a:rPr lang="ru-RU" sz="4000" b="1" dirty="0">
                <a:ea typeface="Proxima Nova"/>
                <a:cs typeface="Proxima Nova"/>
                <a:sym typeface="Proxima Nova"/>
              </a:rPr>
              <a:t>Комплекс образовательных мероприятий </a:t>
            </a:r>
          </a:p>
          <a:p>
            <a:pPr lvl="0" algn="ctr"/>
            <a:r>
              <a:rPr lang="ru-RU" sz="4000" b="1" dirty="0">
                <a:ea typeface="Proxima Nova"/>
                <a:cs typeface="Proxima Nova"/>
                <a:sym typeface="Proxima Nova"/>
              </a:rPr>
              <a:t>по теме </a:t>
            </a:r>
            <a:r>
              <a:rPr lang="ru-RU" sz="4000" b="1" dirty="0" smtClean="0">
                <a:ea typeface="Proxima Nova"/>
                <a:cs typeface="Proxima Nova"/>
                <a:sym typeface="Proxima Nova"/>
              </a:rPr>
              <a:t>«</a:t>
            </a:r>
            <a:r>
              <a:rPr lang="ru-RU" sz="40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Планирование </a:t>
            </a:r>
            <a:r>
              <a:rPr lang="ru-RU" sz="4000" b="1" dirty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и управление личными финансами: займы и </a:t>
            </a:r>
            <a:r>
              <a:rPr lang="ru-RU" sz="40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кредиты»</a:t>
            </a:r>
          </a:p>
          <a:p>
            <a:pPr lvl="0" algn="ctr"/>
            <a:r>
              <a:rPr lang="ru-RU" sz="4000" b="1" dirty="0">
                <a:ea typeface="Proxima Nova"/>
                <a:cs typeface="Proxima Nova"/>
                <a:sym typeface="Proxima Nova"/>
              </a:rPr>
              <a:t>для </a:t>
            </a:r>
            <a:r>
              <a:rPr lang="ru-RU" sz="4000" b="1">
                <a:ea typeface="Proxima Nova"/>
                <a:cs typeface="Proxima Nova"/>
                <a:sym typeface="Proxima Nova"/>
              </a:rPr>
              <a:t>учащихся </a:t>
            </a:r>
            <a:r>
              <a:rPr lang="ru-RU" sz="4000" b="1" smtClean="0">
                <a:ea typeface="Proxima Nova"/>
                <a:cs typeface="Proxima Nova"/>
                <a:sym typeface="Proxima Nova"/>
              </a:rPr>
              <a:t>10 </a:t>
            </a:r>
            <a:r>
              <a:rPr lang="ru-RU" sz="4000" b="1" dirty="0">
                <a:ea typeface="Proxima Nova"/>
                <a:cs typeface="Proxima Nova"/>
                <a:sym typeface="Proxima Nova"/>
              </a:rPr>
              <a:t>класса</a:t>
            </a:r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 algn="ctr"/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/>
            <a:r>
              <a:rPr lang="ru-RU" sz="36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   </a:t>
            </a:r>
          </a:p>
          <a:p>
            <a:pPr lvl="0"/>
            <a:endParaRPr lang="ru-RU" sz="36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/>
            <a:r>
              <a:rPr lang="ru-RU" sz="36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    </a:t>
            </a:r>
            <a:r>
              <a:rPr lang="ru-RU" sz="32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Слушатели:</a:t>
            </a:r>
          </a:p>
          <a:p>
            <a:pPr lvl="0"/>
            <a:r>
              <a:rPr lang="ru-RU" sz="32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- Нестеренко Ольга Николаевна</a:t>
            </a:r>
          </a:p>
          <a:p>
            <a:pPr lvl="0"/>
            <a:r>
              <a:rPr lang="ru-RU" sz="32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- </a:t>
            </a:r>
            <a:r>
              <a:rPr lang="ru-RU" sz="3200" b="1" dirty="0" err="1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Туминбаева</a:t>
            </a:r>
            <a:r>
              <a:rPr lang="ru-RU" sz="32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 </a:t>
            </a:r>
            <a:r>
              <a:rPr lang="ru-RU" sz="3200" b="1" dirty="0" err="1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Зульфия</a:t>
            </a:r>
            <a:r>
              <a:rPr lang="ru-RU" sz="3200" b="1" dirty="0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 </a:t>
            </a:r>
            <a:r>
              <a:rPr lang="ru-RU" sz="3200" b="1" dirty="0" err="1" smtClean="0">
                <a:solidFill>
                  <a:schemeClr val="dk1"/>
                </a:solidFill>
                <a:latin typeface="+mj-lt"/>
                <a:ea typeface="Proxima Nova"/>
                <a:cs typeface="Proxima Nova"/>
                <a:sym typeface="Proxima Nova"/>
              </a:rPr>
              <a:t>Канатбаевна</a:t>
            </a:r>
            <a:endParaRPr lang="ru-RU" sz="3200" b="1" dirty="0" smtClean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/>
            <a:endParaRPr lang="ru-RU" sz="4000" b="1" dirty="0" smtClean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/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/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/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/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/>
            <a:endParaRPr lang="ru-RU" sz="4000" b="1" dirty="0" smtClean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 algn="ctr"/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  <a:p>
            <a:pPr lvl="0" algn="ctr"/>
            <a:endParaRPr lang="ru-RU" sz="4000" b="1" dirty="0">
              <a:solidFill>
                <a:schemeClr val="dk1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19374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212827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 smtClean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ПЛАН ПРОВЕДЕНИЯ ОБРАЗОВАТЕЛЬНЫХ АКТИВНОСТЕЙ</a:t>
            </a:r>
          </a:p>
          <a:p>
            <a:pPr lvl="0" algn="ctr"/>
            <a:r>
              <a:rPr lang="ru-RU" sz="3600" b="1" dirty="0" smtClean="0">
                <a:solidFill>
                  <a:schemeClr val="dk1"/>
                </a:solidFill>
                <a:latin typeface="+mn-lt"/>
                <a:ea typeface="Proxima Nova"/>
                <a:cs typeface="Proxima Nova"/>
                <a:sym typeface="Proxima Nova"/>
              </a:rPr>
              <a:t>(Внеурочная деятельность)</a:t>
            </a:r>
            <a:endParaRPr lang="ru-RU" sz="3600" b="1" dirty="0">
              <a:solidFill>
                <a:schemeClr val="dk1"/>
              </a:solidFill>
              <a:latin typeface="+mn-lt"/>
              <a:ea typeface="Proxima Nova"/>
              <a:cs typeface="Proxima Nova"/>
              <a:sym typeface="Proxima Nova"/>
            </a:endParaRPr>
          </a:p>
        </p:txBody>
      </p:sp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8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81365010"/>
              </p:ext>
            </p:extLst>
          </p:nvPr>
        </p:nvGraphicFramePr>
        <p:xfrm>
          <a:off x="615203" y="3926541"/>
          <a:ext cx="17656467" cy="59372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85489"/>
                <a:gridCol w="5885489"/>
                <a:gridCol w="5885489"/>
              </a:tblGrid>
              <a:tr h="1021977"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Деятельность учителя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Деятельность учеников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Образовательный эффект (чему научились, что узнали, поняли)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193EA"/>
                    </a:solidFill>
                  </a:tcPr>
                </a:tc>
              </a:tr>
              <a:tr h="4915316">
                <a:tc>
                  <a:txBody>
                    <a:bodyPr/>
                    <a:lstStyle/>
                    <a:p>
                      <a:pPr marL="342265" indent="-342900">
                        <a:lnSpc>
                          <a:spcPct val="107000"/>
                        </a:lnSpc>
                        <a:spcBef>
                          <a:spcPts val="795"/>
                        </a:spcBef>
                        <a:spcAft>
                          <a:spcPts val="0"/>
                        </a:spcAft>
                        <a:buAutoNum type="arabicPeriod"/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265" indent="-342900">
                        <a:lnSpc>
                          <a:spcPct val="107000"/>
                        </a:lnSpc>
                        <a:spcBef>
                          <a:spcPts val="795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Организует показ фильма «Кредит не подарок».</a:t>
                      </a:r>
                    </a:p>
                    <a:p>
                      <a:pPr marL="342265" indent="-342900">
                        <a:lnSpc>
                          <a:spcPct val="107000"/>
                        </a:lnSpc>
                        <a:spcBef>
                          <a:spcPts val="795"/>
                        </a:spcBef>
                        <a:spcAft>
                          <a:spcPts val="0"/>
                        </a:spcAft>
                        <a:buAutoNum type="arabicPeriod"/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265" indent="-342900">
                        <a:lnSpc>
                          <a:spcPct val="107000"/>
                        </a:lnSpc>
                        <a:spcBef>
                          <a:spcPts val="795"/>
                        </a:spcBef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Просит выразить свое мнение, позицию по изученной теме. Для этого предлагает продолжить предложения: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spcBef>
                          <a:spcPts val="79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Я считаю, что кредитование… 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spcBef>
                          <a:spcPts val="79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Потому что…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spcBef>
                          <a:spcPts val="79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Я могу это доказать на примере…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spcBef>
                          <a:spcPts val="795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Исходя из этого, я делаю вывод, что…</a:t>
                      </a:r>
                    </a:p>
                    <a:p>
                      <a:pPr marL="342265" indent="-342900">
                        <a:lnSpc>
                          <a:spcPct val="107000"/>
                        </a:lnSpc>
                        <a:spcBef>
                          <a:spcPts val="795"/>
                        </a:spcBef>
                        <a:spcAft>
                          <a:spcPts val="0"/>
                        </a:spcAft>
                        <a:buAutoNum type="arabicPeriod"/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Ученики смотрят видео, анализируют, формулируют выводы.</a:t>
                      </a: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Оценивают свою работу, определяют свое эмоциональное состояние на уроке.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Развитие способностей обучающихся делать необходимые выводы.</a:t>
                      </a: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Самооценка результатов своей деятельности на уроке.</a:t>
                      </a: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807" y="2820689"/>
            <a:ext cx="17801863" cy="7498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715130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396977"/>
            <a:ext cx="18645789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ЗАКЛЮЧЕНИЕ</a:t>
            </a:r>
          </a:p>
        </p:txBody>
      </p:sp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9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424" y="1809480"/>
            <a:ext cx="12138188" cy="115834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06823" y="2689412"/>
            <a:ext cx="118872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такое кредит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заём,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ссуда, ежемесячный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платеж, задолженность и т.д.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принципы предоставления заёмных средств, условия предоставления заёмных средств и требования к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заёмщику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о разных видах кредитов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понимают,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кредитный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риск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237" y="4464582"/>
            <a:ext cx="12784420" cy="115834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06823" y="5222954"/>
            <a:ext cx="121292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ыть готовым к пониманию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выгод и рисков, связанных с различными способами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кредитования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понимать необходимость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тщательного изучения и сравнения условий кредитования, предлагаемых различными финансовыми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организациями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ответственности за возвращение средств по кредитам и займам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6424" y="7038032"/>
            <a:ext cx="13601355" cy="115834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06823" y="7920318"/>
            <a:ext cx="16324729" cy="1617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dirty="0" smtClean="0"/>
              <a:t>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ыделять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плюсы и минусы использования заёмных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идентифицировать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риски, связанные с получением кредита или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займа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оценивать материальные возможности возврата заёмных средств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64612" y="2651802"/>
            <a:ext cx="5966047" cy="33559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0405680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416027"/>
            <a:ext cx="18645789" cy="697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lvl="0" algn="ctr"/>
            <a:r>
              <a:rPr lang="ru-RU" sz="36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УСЛОВИЯ </a:t>
            </a:r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ПЕДАГОГИЧЕСКОГО </a:t>
            </a:r>
            <a:r>
              <a:rPr lang="ru-RU" sz="36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КЕЙСА</a:t>
            </a:r>
            <a:endParaRPr lang="ru-RU" sz="3600" b="1" dirty="0">
              <a:solidFill>
                <a:srgbClr val="FF0000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3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59860" y="3392976"/>
            <a:ext cx="1629783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     </a:t>
            </a:r>
            <a:r>
              <a:rPr lang="ru-RU" sz="3600" dirty="0" smtClean="0"/>
              <a:t>Нашей </a:t>
            </a:r>
            <a:r>
              <a:rPr lang="ru-RU" sz="3600" dirty="0"/>
              <a:t>проектной группе необходимо разработать комплекс образовательных активностей по финансовой грамотности для СОШ, находящейся в сельской местности </a:t>
            </a:r>
            <a:r>
              <a:rPr lang="ru-RU" sz="3600" dirty="0" smtClean="0"/>
              <a:t>(1) по </a:t>
            </a:r>
            <a:r>
              <a:rPr lang="ru-RU" sz="3600" dirty="0"/>
              <a:t>тематике «Планирование и управление личными финансами: займы и кредиты» </a:t>
            </a:r>
            <a:r>
              <a:rPr lang="ru-RU" sz="3600" dirty="0" smtClean="0"/>
              <a:t>(2) для </a:t>
            </a:r>
            <a:r>
              <a:rPr lang="ru-RU" sz="3600" dirty="0"/>
              <a:t>учащихся 10 </a:t>
            </a:r>
            <a:r>
              <a:rPr lang="ru-RU" sz="3600" dirty="0" smtClean="0"/>
              <a:t>класса (3), </a:t>
            </a:r>
            <a:r>
              <a:rPr lang="ru-RU" sz="3600" dirty="0"/>
              <a:t>в котором учатся 21 </a:t>
            </a:r>
            <a:r>
              <a:rPr lang="ru-RU" sz="3600" dirty="0" smtClean="0"/>
              <a:t>ребенок (4). </a:t>
            </a:r>
            <a:r>
              <a:rPr lang="ru-RU" sz="3600" dirty="0"/>
              <a:t>Особенностями класса является то, что дети хорошо воспитанные, дисциплинированные, в классе позитивная и добрая </a:t>
            </a:r>
            <a:r>
              <a:rPr lang="ru-RU" sz="3600" dirty="0" smtClean="0"/>
              <a:t>атмосфера (5), </a:t>
            </a:r>
            <a:r>
              <a:rPr lang="ru-RU" sz="3600" dirty="0"/>
              <a:t>дети из семей со средними доходами, родители имеют высшее образование, постоянную работу, </a:t>
            </a:r>
            <a:r>
              <a:rPr lang="ru-RU" sz="3600" dirty="0" smtClean="0"/>
              <a:t>мобильны (6).</a:t>
            </a:r>
            <a:endParaRPr lang="ru-RU" sz="3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416027"/>
            <a:ext cx="18645789" cy="18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marL="742950" lvl="0" indent="-742950" algn="ctr">
              <a:buAutoNum type="arabicPeriod"/>
            </a:pPr>
            <a:r>
              <a:rPr lang="ru-RU" sz="36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АНАЛИЗ </a:t>
            </a:r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УСЛОВИЙ ПЕДАГОГИЧЕСКОГО КЕЙСА (по 6 позициям</a:t>
            </a:r>
            <a:r>
              <a:rPr lang="ru-RU" sz="36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)</a:t>
            </a:r>
          </a:p>
          <a:p>
            <a:pPr lvl="0" algn="ctr"/>
            <a:endParaRPr lang="ru-RU" sz="3600" b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 algn="ctr"/>
            <a:endParaRPr lang="ru-RU" sz="3600" b="1" dirty="0">
              <a:solidFill>
                <a:srgbClr val="FF0000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3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0671761"/>
              </p:ext>
            </p:extLst>
          </p:nvPr>
        </p:nvGraphicFramePr>
        <p:xfrm>
          <a:off x="929871" y="2380131"/>
          <a:ext cx="17465704" cy="71760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3923"/>
                <a:gridCol w="4416007"/>
                <a:gridCol w="4495337"/>
                <a:gridCol w="4680437"/>
              </a:tblGrid>
              <a:tr h="1076869"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Характеристики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Возможности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Ограничения и риски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Решения/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рекомендации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9900"/>
                    </a:solidFill>
                  </a:tcPr>
                </a:tc>
              </a:tr>
              <a:tr h="3482013">
                <a:tc>
                  <a:txBody>
                    <a:bodyPr/>
                    <a:lstStyle/>
                    <a:p>
                      <a:pPr marL="2540" indent="-38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</a:rPr>
                        <a:t>Сельская школа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-127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2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Есть </a:t>
                      </a: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потребность в приобретении дополнительных финансовых знаний</a:t>
                      </a: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marR="109855" indent="-127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endParaRPr lang="ru-RU" sz="22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R="109855" indent="-127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Низкий </a:t>
                      </a: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уровень оснащения школы (интерактивная доска, компьютерные классы, мультимедийное оснащение и т.д.)</a:t>
                      </a:r>
                    </a:p>
                    <a:p>
                      <a:pPr marR="109855" indent="-127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Плохой доступ в интернет, возможно его полное отсутствие. Невозможность</a:t>
                      </a:r>
                      <a:r>
                        <a:rPr lang="ru-RU" sz="2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пользоваться многими финансовыми услугами.</a:t>
                      </a:r>
                      <a:r>
                        <a:rPr lang="ru-RU" sz="2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endParaRPr lang="ru-RU" sz="2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  <a:p>
                      <a:pPr marR="109855" indent="-127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0955" algn="l"/>
                        </a:tabLst>
                      </a:pP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indent="-63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2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63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Заранее </a:t>
                      </a: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скачать видео, презентации, распечатать необходимую для занятия информацию, подготовить раздаточный материал.</a:t>
                      </a:r>
                    </a:p>
                  </a:txBody>
                  <a:tcPr marL="68580" marR="68580" marT="0" marB="0"/>
                </a:tc>
              </a:tr>
              <a:tr h="2312563"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Тема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: «Планирование и управление личными финансами: займы и кредиты»</a:t>
                      </a: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marR="21590" indent="-127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3030" algn="l"/>
                          <a:tab pos="227330" algn="l"/>
                        </a:tabLst>
                      </a:pPr>
                      <a:endParaRPr lang="ru-RU" sz="22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R="21590" indent="-1270"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3030" algn="l"/>
                          <a:tab pos="227330" algn="l"/>
                        </a:tabLst>
                      </a:pPr>
                      <a:r>
                        <a:rPr lang="ru-RU" sz="2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Обучающиеся </a:t>
                      </a:r>
                      <a:r>
                        <a:rPr lang="ru-RU" sz="2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информированы по данной теме. 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Тема имеет практическое значение и дает возможность рассмотреть реальные жизненные ситуации</a:t>
                      </a: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</a:p>
                    <a:p>
                      <a:pPr indent="-127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indent="-127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2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Обучающиеся </a:t>
                      </a: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всегда владеют информацией о финансовом положении семьи, осторожны в предоставлении данной информации. </a:t>
                      </a: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indent="-63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200" dirty="0" smtClean="0">
                        <a:solidFill>
                          <a:srgbClr val="1A1A1A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635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rgbClr val="1A1A1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Обратить </a:t>
                      </a:r>
                      <a:r>
                        <a:rPr lang="ru-RU" sz="2200" dirty="0">
                          <a:solidFill>
                            <a:srgbClr val="1A1A1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внимание обучающихся на разные виды кредитов, их предназначение и потенциальные риски.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Стрелка вправо 3"/>
          <p:cNvSpPr/>
          <p:nvPr/>
        </p:nvSpPr>
        <p:spPr>
          <a:xfrm>
            <a:off x="188259" y="3966882"/>
            <a:ext cx="741612" cy="11320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188259" y="7422776"/>
            <a:ext cx="741612" cy="1196789"/>
          </a:xfrm>
          <a:prstGeom prst="rightArrow">
            <a:avLst>
              <a:gd name="adj1" fmla="val 50000"/>
              <a:gd name="adj2" fmla="val 4093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48499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416027"/>
            <a:ext cx="18645789" cy="18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marL="742950" lvl="0" indent="-742950" algn="ctr">
              <a:buAutoNum type="arabicPeriod"/>
            </a:pPr>
            <a:r>
              <a:rPr lang="ru-RU" sz="36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АНАЛИЗ </a:t>
            </a:r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УСЛОВИЙ ПЕДАГОГИЧЕСКОГО КЕЙСА (по 6 позициям</a:t>
            </a:r>
            <a:r>
              <a:rPr lang="ru-RU" sz="36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)</a:t>
            </a:r>
          </a:p>
          <a:p>
            <a:pPr lvl="0" algn="ctr"/>
            <a:endParaRPr lang="ru-RU" sz="3600" b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 algn="ctr"/>
            <a:endParaRPr lang="ru-RU" sz="3600" b="1" dirty="0">
              <a:solidFill>
                <a:srgbClr val="FF0000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3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43387014"/>
              </p:ext>
            </p:extLst>
          </p:nvPr>
        </p:nvGraphicFramePr>
        <p:xfrm>
          <a:off x="929871" y="2380131"/>
          <a:ext cx="17465704" cy="7429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3923"/>
                <a:gridCol w="4416007"/>
                <a:gridCol w="4495337"/>
                <a:gridCol w="4680437"/>
              </a:tblGrid>
              <a:tr h="1076869"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Характеристики</a:t>
                      </a:r>
                    </a:p>
                  </a:txBody>
                  <a:tcPr marL="73025" marR="7302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Возможности</a:t>
                      </a:r>
                    </a:p>
                  </a:txBody>
                  <a:tcPr marL="73025" marR="73025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Ограничения и риски</a:t>
                      </a:r>
                    </a:p>
                  </a:txBody>
                  <a:tcPr marL="73025" marR="7302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Решения/</a:t>
                      </a:r>
                    </a:p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рекомендации</a:t>
                      </a:r>
                    </a:p>
                  </a:txBody>
                  <a:tcPr marL="68580" marR="68580" marT="0" marB="0" anchor="ctr">
                    <a:solidFill>
                      <a:srgbClr val="FF9900"/>
                    </a:solidFill>
                  </a:tcPr>
                </a:tc>
              </a:tr>
              <a:tr h="3482013"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 класс</a:t>
                      </a: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2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Обучающиеся </a:t>
                      </a: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готовы к изучению тем по финансовой грамотности, т.к. у них есть опыт трудовой деятельности и, следовательно, опыт распоряжения личными финансами. Они участвуют в управлении семейного бюджета.</a:t>
                      </a: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indent="-12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2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Обучающиеся </a:t>
                      </a: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могут эмоционально совершать необдуманные покупки. В большинстве своем не умеют грамотно распоряжаться личными финансами, склонны принимать импульсивные, рискованные решения.</a:t>
                      </a: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indent="-1270" algn="just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2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 algn="just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Обучающиеся </a:t>
                      </a:r>
                      <a:r>
                        <a:rPr lang="ru-RU" sz="2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 основном с интересом воспринимают информацию, разбирают жизненные ситуации, предлагают пути решения.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12563"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 человек</a:t>
                      </a: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2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Обучающиеся </a:t>
                      </a: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хорошо знают друг друга, поэтому возможна организация групповой или парной работы, проявляют интерес к коллективным видам деятельности, готовы к сотрудничеству.</a:t>
                      </a: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2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Отсутствие </a:t>
                      </a: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желания работать в группах или парах. </a:t>
                      </a:r>
                      <a:endParaRPr lang="ru-RU" sz="22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Соревнование </a:t>
                      </a: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 лидерство.</a:t>
                      </a: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2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Предложить </a:t>
                      </a: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обучающимся самостоятельно распределить обязанности в группах или парах.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Стрелка вправо 3"/>
          <p:cNvSpPr/>
          <p:nvPr/>
        </p:nvSpPr>
        <p:spPr>
          <a:xfrm>
            <a:off x="188259" y="3966882"/>
            <a:ext cx="741612" cy="11320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188259" y="7422776"/>
            <a:ext cx="741612" cy="1196789"/>
          </a:xfrm>
          <a:prstGeom prst="rightArrow">
            <a:avLst>
              <a:gd name="adj1" fmla="val 50000"/>
              <a:gd name="adj2" fmla="val 4093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77138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416027"/>
            <a:ext cx="18645789" cy="180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marL="742950" lvl="0" indent="-742950" algn="ctr">
              <a:buAutoNum type="arabicPeriod"/>
            </a:pPr>
            <a:r>
              <a:rPr lang="ru-RU" sz="36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АНАЛИЗ </a:t>
            </a:r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УСЛОВИЙ ПЕДАГОГИЧЕСКОГО КЕЙСА (по 6 позициям</a:t>
            </a:r>
            <a:r>
              <a:rPr lang="ru-RU" sz="3600" b="1" dirty="0" smtClean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)</a:t>
            </a:r>
          </a:p>
          <a:p>
            <a:pPr lvl="0" algn="ctr"/>
            <a:endParaRPr lang="ru-RU" sz="3600" b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lvl="0" algn="ctr"/>
            <a:endParaRPr lang="ru-RU" sz="3600" b="1" dirty="0">
              <a:solidFill>
                <a:srgbClr val="FF0000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3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78746603"/>
              </p:ext>
            </p:extLst>
          </p:nvPr>
        </p:nvGraphicFramePr>
        <p:xfrm>
          <a:off x="929871" y="2380131"/>
          <a:ext cx="17465704" cy="8146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3923"/>
                <a:gridCol w="4416007"/>
                <a:gridCol w="4495337"/>
                <a:gridCol w="4680437"/>
              </a:tblGrid>
              <a:tr h="1076869"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Характеристики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Возможности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Ограничения и риски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Решения/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рекомендации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9900"/>
                    </a:solidFill>
                  </a:tcPr>
                </a:tc>
              </a:tr>
              <a:tr h="3482013"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Дети хорошо воспитаны, дисциплинированы, в классе позитивная и добрая атмосфера</a:t>
                      </a: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2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Обучающиеся </a:t>
                      </a:r>
                      <a:r>
                        <a:rPr lang="ru-RU" sz="2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знают правила работы в группах, готовы к сотрудничеству и совместной деятельности. С интересом воспринимают новую информацию. Делятся примерами из жизни.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2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Выстраивание </a:t>
                      </a:r>
                      <a:r>
                        <a:rPr lang="ru-RU" sz="2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группового финансового поведения.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indent="-635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200" dirty="0" smtClean="0">
                        <a:solidFill>
                          <a:srgbClr val="1A1A1A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635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rgbClr val="1A1A1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Вовлечение </a:t>
                      </a:r>
                      <a:r>
                        <a:rPr lang="ru-RU" sz="2200" dirty="0">
                          <a:solidFill>
                            <a:srgbClr val="1A1A1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всех обучающихся в процесс занятия.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635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rgbClr val="1A1A1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Повышение мотивации обучающихся.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 fontAlgn="auto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rgbClr val="1A1A1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Использование разнообразных форм и методов работы, чередование видов деятельности.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12563"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Дети из семей со средними доходами, родители имеют высшее образование, постоянную работу, мобильны.</a:t>
                      </a: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Родители в большинстве своем готовы участвовать в образовательном процессе своих детей. Обучающиеся перенимают модель родительского поведения, в том числе и при приобретении покупок.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Рассмотрение жизненных ситуаций, понятных для всех учащихся.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marL="0" marR="0" lvl="0" indent="-63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2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Могут возникнуть сложности с оценкой риска при получении займа или кредита.</a:t>
                      </a:r>
                      <a:endParaRPr lang="ru-RU" sz="22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 </a:t>
                      </a:r>
                      <a:r>
                        <a:rPr lang="ru-RU" sz="2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родителей разные ценностные установки, которые усвоены их детьми, поэтому сложно вырабатывать с детьми совместные общие решения.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indent="-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rgbClr val="1A1A1A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Использовать практико-ориентированные задания, финансовые задачи.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Стрелка вправо 3"/>
          <p:cNvSpPr/>
          <p:nvPr/>
        </p:nvSpPr>
        <p:spPr>
          <a:xfrm>
            <a:off x="188259" y="3966882"/>
            <a:ext cx="741612" cy="113205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188259" y="7422776"/>
            <a:ext cx="741612" cy="1196789"/>
          </a:xfrm>
          <a:prstGeom prst="rightArrow">
            <a:avLst>
              <a:gd name="adj1" fmla="val 50000"/>
              <a:gd name="adj2" fmla="val 4093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6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8001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326424" y="1416027"/>
            <a:ext cx="18645789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 2. ПЛАНИРУЕМЫЕ ОБРАЗОВАТЕЛЬНЫЕ РЕЗУЛЬТАТЫ</a:t>
            </a:r>
          </a:p>
          <a:p>
            <a:pPr lvl="0" algn="ctr"/>
            <a:endParaRPr lang="ru-RU" sz="3600" b="1" dirty="0">
              <a:solidFill>
                <a:srgbClr val="FF0000"/>
              </a:solidFill>
              <a:latin typeface="+mj-lt"/>
              <a:ea typeface="Proxima Nova"/>
              <a:cs typeface="Proxima Nova"/>
              <a:sym typeface="Proxima Nova"/>
            </a:endParaRPr>
          </a:p>
        </p:txBody>
      </p:sp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4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39342833"/>
              </p:ext>
            </p:extLst>
          </p:nvPr>
        </p:nvGraphicFramePr>
        <p:xfrm>
          <a:off x="564777" y="2433915"/>
          <a:ext cx="17706894" cy="70866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2298"/>
                <a:gridCol w="5902298"/>
                <a:gridCol w="5902298"/>
              </a:tblGrid>
              <a:tr h="1203822"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Знания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73025" marR="73025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Установки</a:t>
                      </a:r>
                    </a:p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(что есть «грамотно» и как надо поступать)</a:t>
                      </a:r>
                    </a:p>
                  </a:txBody>
                  <a:tcPr marL="68580" marR="6858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Умения</a:t>
                      </a:r>
                    </a:p>
                  </a:txBody>
                  <a:tcPr marL="68580" marR="68580" marT="0" marB="0" anchor="ctr">
                    <a:solidFill>
                      <a:srgbClr val="FF9900"/>
                    </a:solidFill>
                  </a:tcPr>
                </a:tc>
              </a:tr>
              <a:tr h="5882781">
                <a:tc>
                  <a:txBody>
                    <a:bodyPr/>
                    <a:lstStyle/>
                    <a:p>
                      <a:pPr indent="-12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Базовые понятия и знания: кредит, заём.  ссуда, ежемесячный платеж, задолженность, годовой доход, кредитный потребительский </a:t>
                      </a:r>
                    </a:p>
                    <a:p>
                      <a:pPr indent="-12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кооператив, микрофинансовая организация, поручитель.</a:t>
                      </a:r>
                    </a:p>
                    <a:p>
                      <a:pPr indent="-12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Знать основные принципы предоставления заёмных средств, условия предоставления заёмных средств и требования к заёмщику.</a:t>
                      </a:r>
                    </a:p>
                    <a:p>
                      <a:pPr indent="-12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Понимать, в каких случаях заём и/или кредит бывает необходим.</a:t>
                      </a:r>
                    </a:p>
                    <a:p>
                      <a:pPr indent="-12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Иметь представление о трудностях, с которыми сталкиваются люди с высоким уровнем задолженности по займам и/или кредитам.</a:t>
                      </a:r>
                    </a:p>
                    <a:p>
                      <a:pPr indent="-12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Иметь представление о разных видах кредитов (потребительский, ипотечный, автокредит, образовательный кредит), их предназначении и потенциальных рисках.</a:t>
                      </a:r>
                    </a:p>
                    <a:p>
                      <a:pPr indent="-12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Понимать, что такое кредитный риск.</a:t>
                      </a: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indent="-12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Понимание сущности кредита и почему он даётся под проценты.</a:t>
                      </a:r>
                    </a:p>
                    <a:p>
                      <a:pPr indent="-12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Понимание выгод и рисков, связанных с различными способами кредитования.</a:t>
                      </a:r>
                    </a:p>
                    <a:p>
                      <a:pPr indent="-12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Понимание необходимости осознания мотивов и целей получения кредита.</a:t>
                      </a:r>
                    </a:p>
                    <a:p>
                      <a:pPr indent="-12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Понимание того, что перед привлечением нового кредита </a:t>
                      </a:r>
                    </a:p>
                    <a:p>
                      <a:pPr indent="-12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необходимо соотнести ежемесячные платежи по задолженности и </a:t>
                      </a:r>
                    </a:p>
                    <a:p>
                      <a:pPr indent="-12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регулярные доходы.</a:t>
                      </a:r>
                    </a:p>
                    <a:p>
                      <a:pPr indent="-12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Понимание необходимости тщательного изучения и сравнения условий кредитования, предлагаемых различными финансовыми организациями. </a:t>
                      </a:r>
                    </a:p>
                    <a:p>
                      <a:pPr indent="-12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Осознание ответственности за возвращение средств по кредитам и займам.</a:t>
                      </a:r>
                    </a:p>
                    <a:p>
                      <a:pPr indent="-12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63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Уметь выделять плюсы и минусы использования заёмных средств.</a:t>
                      </a:r>
                    </a:p>
                    <a:p>
                      <a:pPr indent="-63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Уметь идентифицировать риски, связанные с получением кредита или </a:t>
                      </a:r>
                    </a:p>
                    <a:p>
                      <a:pPr indent="-63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займа.</a:t>
                      </a:r>
                    </a:p>
                    <a:p>
                      <a:pPr indent="-63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Уметь оценивать материальные возможности возврата заёмных средств.</a:t>
                      </a:r>
                    </a:p>
                    <a:p>
                      <a:pPr indent="-63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Принимать грамотные решения относительно целесообразности обращения за займом и/или кредитом.</a:t>
                      </a:r>
                    </a:p>
                    <a:p>
                      <a:pPr indent="-63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Уметь рассчитывать размер платы за пользование заемными (кредитными) деньгами в день, месяц, год, за весь период пользования кредитным продуктом.</a:t>
                      </a:r>
                    </a:p>
                    <a:p>
                      <a:pPr indent="-63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63975" y="7963342"/>
            <a:ext cx="2505673" cy="25727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3958" y="9249709"/>
            <a:ext cx="9980017" cy="10892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218832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141602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5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575" y="3060686"/>
            <a:ext cx="5182049" cy="2389839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5701553" y="2900409"/>
            <a:ext cx="8565963" cy="5170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Примерная рабочая программа учебного курса «Основы финансовой грамотности. Финансовая культура» (для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10–11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классов образовательных организаций)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образования: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образование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статус: Одобрена решением федерального учебно-методического объединения по общему образованию, протокол от 23 июня 2022 г. № 3/22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Номер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реестре: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2-3-0:0-0-0-1.0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 Курсы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67516" y="2900409"/>
            <a:ext cx="4275371" cy="6727232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Стрелка вверх 10"/>
          <p:cNvSpPr/>
          <p:nvPr/>
        </p:nvSpPr>
        <p:spPr>
          <a:xfrm>
            <a:off x="1305159" y="5109882"/>
            <a:ext cx="484632" cy="97840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0823" y="6264025"/>
            <a:ext cx="3632201" cy="36322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10611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"/>
          <p:cNvSpPr txBox="1"/>
          <p:nvPr/>
        </p:nvSpPr>
        <p:spPr>
          <a:xfrm>
            <a:off x="0" y="1416027"/>
            <a:ext cx="18972213" cy="1251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534" tIns="71248" rIns="142534" bIns="71248" anchor="t" anchorCtr="0">
            <a:spAutoFit/>
          </a:bodyPr>
          <a:lstStyle/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3. ОБРАЗОВАТЕЛЬНЫЕ РЕСУРСЫ И ДИДАКТИЧЕСКИЕ </a:t>
            </a:r>
          </a:p>
          <a:p>
            <a:pPr algn="ctr"/>
            <a:r>
              <a:rPr lang="ru-RU" sz="3600" b="1" dirty="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РАЗДАТОЧНЫЕ МАТЕРИАЛЫ</a:t>
            </a:r>
          </a:p>
        </p:txBody>
      </p:sp>
      <p:sp>
        <p:nvSpPr>
          <p:cNvPr id="6" name="Google Shape;107;p3"/>
          <p:cNvSpPr txBox="1">
            <a:spLocks/>
          </p:cNvSpPr>
          <p:nvPr/>
        </p:nvSpPr>
        <p:spPr>
          <a:xfrm>
            <a:off x="18271670" y="10088381"/>
            <a:ext cx="700543" cy="447696"/>
          </a:xfrm>
          <a:prstGeom prst="rect">
            <a:avLst/>
          </a:prstGeom>
          <a:solidFill>
            <a:srgbClr val="19BDC1"/>
          </a:solidFill>
          <a:ln>
            <a:noFill/>
          </a:ln>
        </p:spPr>
        <p:txBody>
          <a:bodyPr spcFirstLastPara="1" wrap="square" lIns="142534" tIns="71248" rIns="142534" bIns="7124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8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dirty="0" smtClean="0">
                <a:solidFill>
                  <a:schemeClr val="bg1"/>
                </a:solidFill>
                <a:latin typeface="Proxima Nova Rg" panose="02000506030000020004" pitchFamily="2" charset="0"/>
              </a:rPr>
              <a:t>5</a:t>
            </a:r>
            <a:endParaRPr lang="ru-RU" b="1" dirty="0">
              <a:solidFill>
                <a:schemeClr val="bg1"/>
              </a:solidFill>
              <a:latin typeface="Proxima Nova Rg" panose="02000506030000020004" pitchFamily="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021" y="2802531"/>
            <a:ext cx="5188146" cy="23837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1876" y="2787060"/>
            <a:ext cx="5001418" cy="71821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083988" y="2787060"/>
            <a:ext cx="5297406" cy="718217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05664" y="5741894"/>
            <a:ext cx="4035518" cy="4035518"/>
          </a:xfrm>
          <a:prstGeom prst="rect">
            <a:avLst/>
          </a:prstGeom>
        </p:spPr>
      </p:pic>
      <p:sp>
        <p:nvSpPr>
          <p:cNvPr id="14" name="Стрелка вверх 13"/>
          <p:cNvSpPr/>
          <p:nvPr/>
        </p:nvSpPr>
        <p:spPr>
          <a:xfrm>
            <a:off x="545021" y="4119103"/>
            <a:ext cx="484632" cy="97840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999909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873</TotalTime>
  <Words>1753</Words>
  <Application>Microsoft Office PowerPoint</Application>
  <PresentationFormat>Произвольный</PresentationFormat>
  <Paragraphs>330</Paragraphs>
  <Slides>22</Slides>
  <Notes>22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Proxima Nova</vt:lpstr>
      <vt:lpstr>Times New Roman</vt:lpstr>
      <vt:lpstr>Proxima Nova Rg</vt:lpstr>
      <vt:lpstr>Wingdings</vt:lpstr>
      <vt:lpstr>Calibri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Торичко Роман Анатольевич</dc:creator>
  <cp:lastModifiedBy>User</cp:lastModifiedBy>
  <cp:revision>79</cp:revision>
  <dcterms:created xsi:type="dcterms:W3CDTF">2003-02-28T13:27:04Z</dcterms:created>
  <dcterms:modified xsi:type="dcterms:W3CDTF">2024-12-02T11:18:44Z</dcterms:modified>
</cp:coreProperties>
</file>