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8972213" cy="10691813"/>
  <p:notesSz cx="6858000" cy="9144000"/>
  <p:embeddedFontLst>
    <p:embeddedFont>
      <p:font typeface="Proxima Nova" charset="0"/>
      <p:regular r:id="rId16"/>
      <p:bold r:id="rId17"/>
      <p:italic r:id="rId18"/>
      <p:boldItalic r:id="rId19"/>
    </p:embeddedFont>
    <p:embeddedFont>
      <p:font typeface="Calibri" pitchFamily="34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      <p15:guide id="1" orient="horz" pos="1266">
          <p15:clr>
            <a:srgbClr val="A4A3A4"/>
          </p15:clr>
        </p15:guide>
        <p15:guide id="2" pos="106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BA4BCAD1-90D5-45A7-A14A-A5B37D49B705}">
  <a:tblStyle styleId="{BA4BCAD1-90D5-45A7-A14A-A5B37D49B705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6F6EF"/>
          </a:solidFill>
        </a:fill>
      </a:tcStyle>
    </a:wholeTbl>
    <a:band1H>
      <a:tcTxStyle/>
      <a:tcStyle>
        <a:tcBdr/>
        <a:fill>
          <a:solidFill>
            <a:srgbClr val="CAECDD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AECDD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666" y="-108"/>
      </p:cViewPr>
      <p:guideLst>
        <p:guide orient="horz" pos="1266"/>
        <p:guide pos="106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ru-RU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" name="Google Shape;27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" name="Google Shape;28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1400"/>
                <a:buNone/>
              </a:pPr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4" name="Google Shape;134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9" name="Google Shape;149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6" name="Google Shape;176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1" name="Google Shape;19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" name="Google Shape;36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" name="Google Shape;37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1400"/>
                <a:buNone/>
              </a:pPr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3" name="Google Shape;4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7" name="Google Shape;57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1" name="Google Shape;71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5" name="Google Shape;85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7" name="Google Shape;97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9" name="Google Shape;109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1" name="Google Shape;121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ользовательский макет">
  <p:cSld name="Пользовательский макет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>
  <p:cSld name="1_Заголовок раздела 7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>
  <p:cSld name="1_Заголовок раздела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Пользовательский макет">
  <p:cSld name="1_Пользовательский макет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>
  <p:cSld name="1_Заголовок раздела 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>
  <p:cSld name="1_Заголовок раздела 3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>
  <p:cSld name="1_Заголовок раздела 4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>
  <p:cSld name="1_Заголовок раздела 5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>
  <p:cSld name="1_Заголовок раздела 6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1422916" y="950383"/>
            <a:ext cx="16126381" cy="17819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1422916" y="3088746"/>
            <a:ext cx="16126381" cy="6415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1422916" y="9741429"/>
            <a:ext cx="3952544" cy="71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1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1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1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1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1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1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1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1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6482173" y="9741429"/>
            <a:ext cx="6007867" cy="71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1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1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1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1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1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1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1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1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13596753" y="9741429"/>
            <a:ext cx="3952544" cy="71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2.jpeg"/><Relationship Id="rId7" Type="http://schemas.openxmlformats.org/officeDocument/2006/relationships/hyperlink" Target="https://fincult.info/calc/deposit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fincult.info/calc/loan/" TargetMode="External"/><Relationship Id="rId5" Type="http://schemas.openxmlformats.org/officeDocument/2006/relationships/image" Target="../media/image18.png"/><Relationship Id="rId10" Type="http://schemas.openxmlformats.org/officeDocument/2006/relationships/image" Target="../media/image21.png"/><Relationship Id="rId4" Type="http://schemas.openxmlformats.org/officeDocument/2006/relationships/hyperlink" Target="https://www.consultant.ru/" TargetMode="External"/><Relationship Id="rId9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2"/>
          <p:cNvSpPr txBox="1"/>
          <p:nvPr/>
        </p:nvSpPr>
        <p:spPr>
          <a:xfrm>
            <a:off x="3083136" y="3997122"/>
            <a:ext cx="12355550" cy="2113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25" tIns="71225" rIns="142525" bIns="712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ПРОГРАММА ПОВЫШЕНИЯ КВАЛИФИКАЦИИ «СОДЕРЖАНИЕ И МЕТОДИКА ПРЕПОДАВАНИЯ  ФИНАНСОВОЙ ГРАМОТНОСТИ 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РАЗЛИЧНЫМ КАТЕГОРИЯМ ОБУЧАЮЩИХСЯ»</a:t>
            </a:r>
            <a:endParaRPr/>
          </a:p>
        </p:txBody>
      </p:sp>
      <p:sp>
        <p:nvSpPr>
          <p:cNvPr id="31" name="Google Shape;31;p12"/>
          <p:cNvSpPr txBox="1"/>
          <p:nvPr/>
        </p:nvSpPr>
        <p:spPr>
          <a:xfrm>
            <a:off x="239151" y="449642"/>
            <a:ext cx="5458263" cy="1169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МИНОБРНАУКИ РОССИИ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федеральное государственное бюджетное образовательное учреждение высшего образования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«Самарский государственный технический университет»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(ФГБОУ ВО «СамГТУ»)</a:t>
            </a:r>
            <a:endParaRPr/>
          </a:p>
        </p:txBody>
      </p:sp>
      <p:sp>
        <p:nvSpPr>
          <p:cNvPr id="32" name="Google Shape;32;p12"/>
          <p:cNvSpPr/>
          <p:nvPr/>
        </p:nvSpPr>
        <p:spPr>
          <a:xfrm>
            <a:off x="3013124" y="1955820"/>
            <a:ext cx="13178790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</a:t>
            </a:r>
            <a:r>
              <a:rPr lang="ru-RU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Самарский межрегиональный методический центр по финансовой грамотности системы общего и среднего профессионального образования»</a:t>
            </a:r>
            <a:endParaRPr/>
          </a:p>
        </p:txBody>
      </p:sp>
      <p:sp>
        <p:nvSpPr>
          <p:cNvPr id="33" name="Google Shape;33;p12"/>
          <p:cNvSpPr txBox="1"/>
          <p:nvPr/>
        </p:nvSpPr>
        <p:spPr>
          <a:xfrm>
            <a:off x="5908431" y="8370277"/>
            <a:ext cx="4684541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Самара                 </a:t>
            </a:r>
            <a:r>
              <a:rPr lang="ru-RU" sz="3200" b="1" i="0" u="none" strike="noStrike" cap="none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15.10.2024 </a:t>
            </a:r>
            <a:r>
              <a:rPr lang="ru-RU" sz="32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г.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1"/>
          <p:cNvSpPr txBox="1"/>
          <p:nvPr/>
        </p:nvSpPr>
        <p:spPr>
          <a:xfrm>
            <a:off x="326424" y="14160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25" tIns="71225" rIns="142525" bIns="712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4. МЕТОДИЧЕСКИЙ ИНСТРУМЕНТАРИЙ 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(образовательные технологии; методы обучения; педагогические приемы)</a:t>
            </a:r>
            <a:endParaRPr/>
          </a:p>
        </p:txBody>
      </p:sp>
      <p:sp>
        <p:nvSpPr>
          <p:cNvPr id="137" name="Google Shape;137;p21"/>
          <p:cNvSpPr txBox="1"/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25" tIns="71225" rIns="142525" bIns="712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2183" b="1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6</a:t>
            </a:r>
            <a:endParaRPr/>
          </a:p>
        </p:txBody>
      </p:sp>
      <p:sp>
        <p:nvSpPr>
          <p:cNvPr id="138" name="Google Shape;138;p21"/>
          <p:cNvSpPr txBox="1"/>
          <p:nvPr/>
        </p:nvSpPr>
        <p:spPr>
          <a:xfrm>
            <a:off x="1588423" y="3643574"/>
            <a:ext cx="6244970" cy="1005662"/>
          </a:xfrm>
          <a:prstGeom prst="rect">
            <a:avLst/>
          </a:prstGeom>
          <a:solidFill>
            <a:srgbClr val="009657"/>
          </a:solidFill>
          <a:ln>
            <a:noFill/>
          </a:ln>
        </p:spPr>
        <p:txBody>
          <a:bodyPr spcFirstLastPara="1" wrap="square" lIns="142525" tIns="71225" rIns="142525" bIns="712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МОТИВАЦИОННО-ЦЕЛЕВОЙ КОМПОНЕНТ: </a:t>
            </a:r>
            <a:endParaRPr sz="2800" b="1" i="0" u="none" strike="noStrike" cap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9" name="Google Shape;139;p21"/>
          <p:cNvSpPr txBox="1"/>
          <p:nvPr/>
        </p:nvSpPr>
        <p:spPr>
          <a:xfrm>
            <a:off x="1588423" y="5408570"/>
            <a:ext cx="6244970" cy="1005662"/>
          </a:xfrm>
          <a:prstGeom prst="rect">
            <a:avLst/>
          </a:prstGeom>
          <a:solidFill>
            <a:srgbClr val="009657"/>
          </a:solidFill>
          <a:ln>
            <a:noFill/>
          </a:ln>
        </p:spPr>
        <p:txBody>
          <a:bodyPr spcFirstLastPara="1" wrap="square" lIns="142525" tIns="71225" rIns="142525" bIns="712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ОПЕРАЦИОННО-ДЕЙСТВЕННЫЙ КОМПОНЕНТ: </a:t>
            </a:r>
            <a:endParaRPr sz="2800" b="1" i="0" u="none" strike="noStrike" cap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0" name="Google Shape;140;p21"/>
          <p:cNvSpPr txBox="1"/>
          <p:nvPr/>
        </p:nvSpPr>
        <p:spPr>
          <a:xfrm>
            <a:off x="1588423" y="7143504"/>
            <a:ext cx="6244970" cy="1005662"/>
          </a:xfrm>
          <a:prstGeom prst="rect">
            <a:avLst/>
          </a:prstGeom>
          <a:solidFill>
            <a:srgbClr val="009657"/>
          </a:solidFill>
          <a:ln>
            <a:noFill/>
          </a:ln>
        </p:spPr>
        <p:txBody>
          <a:bodyPr spcFirstLastPara="1" wrap="square" lIns="142525" tIns="71225" rIns="142525" bIns="712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РЕФЛЕКСИВНО-ОЦЕНОЧНЫЙ КОМПОНЕНТ: </a:t>
            </a:r>
            <a:endParaRPr sz="2800" b="1" i="0" u="none" strike="noStrike" cap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1" name="Google Shape;141;p21"/>
          <p:cNvSpPr/>
          <p:nvPr/>
        </p:nvSpPr>
        <p:spPr>
          <a:xfrm>
            <a:off x="7969487" y="3654369"/>
            <a:ext cx="3808480" cy="1049181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00946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7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21"/>
          <p:cNvSpPr/>
          <p:nvPr/>
        </p:nvSpPr>
        <p:spPr>
          <a:xfrm>
            <a:off x="11860930" y="3414217"/>
            <a:ext cx="5200433" cy="1464376"/>
          </a:xfrm>
          <a:prstGeom prst="roundRect">
            <a:avLst>
              <a:gd name="adj" fmla="val 16667"/>
            </a:avLst>
          </a:prstGeom>
          <a:solidFill>
            <a:srgbClr val="C1FEEF"/>
          </a:solidFill>
          <a:ln w="25400" cap="flat" cmpd="sng">
            <a:solidFill>
              <a:srgbClr val="00564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6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просмотр презентации по теме, </a:t>
            </a:r>
            <a:endParaRPr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6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дискуссия</a:t>
            </a:r>
            <a:endParaRPr sz="26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600">
                <a:latin typeface="Times New Roman"/>
                <a:ea typeface="Times New Roman"/>
                <a:cs typeface="Times New Roman"/>
                <a:sym typeface="Times New Roman"/>
              </a:rPr>
              <a:t>-обсуждение финансовых новостей</a:t>
            </a:r>
            <a:endParaRPr sz="2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3" name="Google Shape;143;p21"/>
          <p:cNvSpPr/>
          <p:nvPr/>
        </p:nvSpPr>
        <p:spPr>
          <a:xfrm>
            <a:off x="11860925" y="5039175"/>
            <a:ext cx="5200500" cy="1951200"/>
          </a:xfrm>
          <a:prstGeom prst="roundRect">
            <a:avLst>
              <a:gd name="adj" fmla="val 16667"/>
            </a:avLst>
          </a:prstGeom>
          <a:solidFill>
            <a:srgbClr val="C1FEEF"/>
          </a:solidFill>
          <a:ln w="25400" cap="flat" cmpd="sng">
            <a:solidFill>
              <a:srgbClr val="00564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6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</a:t>
            </a:r>
            <a:r>
              <a:rPr lang="ru-RU" sz="2600">
                <a:latin typeface="Times New Roman"/>
                <a:ea typeface="Times New Roman"/>
                <a:cs typeface="Times New Roman"/>
                <a:sym typeface="Times New Roman"/>
              </a:rPr>
              <a:t>расчет стоимости кредита;</a:t>
            </a:r>
            <a:endParaRPr sz="26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600">
                <a:latin typeface="Times New Roman"/>
                <a:ea typeface="Times New Roman"/>
                <a:cs typeface="Times New Roman"/>
                <a:sym typeface="Times New Roman"/>
              </a:rPr>
              <a:t>- определение ставки ЦБ;</a:t>
            </a:r>
            <a:endParaRPr sz="2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6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определение </a:t>
            </a:r>
            <a:r>
              <a:rPr lang="ru-RU" sz="2600">
                <a:latin typeface="Times New Roman"/>
                <a:ea typeface="Times New Roman"/>
                <a:cs typeface="Times New Roman"/>
                <a:sym typeface="Times New Roman"/>
              </a:rPr>
              <a:t>кассового разрыва;</a:t>
            </a:r>
            <a:r>
              <a:rPr lang="ru-RU" sz="26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6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заполнение </a:t>
            </a:r>
            <a:r>
              <a:rPr lang="ru-RU" sz="2600">
                <a:latin typeface="Times New Roman"/>
                <a:ea typeface="Times New Roman"/>
                <a:cs typeface="Times New Roman"/>
                <a:sym typeface="Times New Roman"/>
              </a:rPr>
              <a:t>своего финансового плана (начать, записать разделы)</a:t>
            </a:r>
            <a:endParaRPr sz="2600" b="0" i="0" u="none" strike="noStrike" cap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4" name="Google Shape;144;p21"/>
          <p:cNvSpPr/>
          <p:nvPr/>
        </p:nvSpPr>
        <p:spPr>
          <a:xfrm>
            <a:off x="11860930" y="7152344"/>
            <a:ext cx="5200433" cy="1464376"/>
          </a:xfrm>
          <a:prstGeom prst="roundRect">
            <a:avLst>
              <a:gd name="adj" fmla="val 16667"/>
            </a:avLst>
          </a:prstGeom>
          <a:solidFill>
            <a:srgbClr val="C1FEEF"/>
          </a:solidFill>
          <a:ln w="25400" cap="flat" cmpd="sng">
            <a:solidFill>
              <a:srgbClr val="00564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Студенты осознают свои достижения и области для улучшения в понимании </a:t>
            </a: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банковской сферы с учетом своих финансовых целей</a:t>
            </a:r>
            <a:r>
              <a:rPr lang="ru-RU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/>
          </a:p>
        </p:txBody>
      </p:sp>
      <p:sp>
        <p:nvSpPr>
          <p:cNvPr id="145" name="Google Shape;145;p21"/>
          <p:cNvSpPr/>
          <p:nvPr/>
        </p:nvSpPr>
        <p:spPr>
          <a:xfrm>
            <a:off x="7969487" y="5386810"/>
            <a:ext cx="3808480" cy="1049181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00946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7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21"/>
          <p:cNvSpPr/>
          <p:nvPr/>
        </p:nvSpPr>
        <p:spPr>
          <a:xfrm>
            <a:off x="7974777" y="7121744"/>
            <a:ext cx="3808480" cy="1049181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00946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7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2"/>
          <p:cNvSpPr txBox="1"/>
          <p:nvPr/>
        </p:nvSpPr>
        <p:spPr>
          <a:xfrm>
            <a:off x="326424" y="1097538"/>
            <a:ext cx="18645789" cy="18058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25" tIns="71225" rIns="142525" bIns="712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5. ИНТЕГРАЦИЯ С ДРУГИМИ ВИДАМИ ФУНКЦИОНАЛЬНОЙ ГРАМОТНОСТИ (интегративные задания) 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600" b="1" i="0" u="none" strike="noStrike" cap="none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2" name="Google Shape;152;p22"/>
          <p:cNvSpPr txBox="1"/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25" tIns="71225" rIns="142525" bIns="712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2183" b="1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7</a:t>
            </a:r>
            <a:endParaRPr/>
          </a:p>
        </p:txBody>
      </p:sp>
      <p:sp>
        <p:nvSpPr>
          <p:cNvPr id="153" name="Google Shape;153;p22"/>
          <p:cNvSpPr/>
          <p:nvPr/>
        </p:nvSpPr>
        <p:spPr>
          <a:xfrm>
            <a:off x="5249827" y="2644850"/>
            <a:ext cx="8472557" cy="525294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rgbClr val="00664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ФИНАНСОВАЯ ГРАМОТНОСТЬ </a:t>
            </a:r>
            <a:endParaRPr/>
          </a:p>
        </p:txBody>
      </p:sp>
      <p:sp>
        <p:nvSpPr>
          <p:cNvPr id="154" name="Google Shape;154;p22"/>
          <p:cNvSpPr/>
          <p:nvPr/>
        </p:nvSpPr>
        <p:spPr>
          <a:xfrm>
            <a:off x="1686558" y="6748856"/>
            <a:ext cx="4325774" cy="505839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FC92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77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ЧИТАТЕЛЬСКАЯ</a:t>
            </a:r>
            <a:r>
              <a:rPr lang="ru-RU" sz="247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sp>
        <p:nvSpPr>
          <p:cNvPr id="155" name="Google Shape;155;p22"/>
          <p:cNvSpPr/>
          <p:nvPr/>
        </p:nvSpPr>
        <p:spPr>
          <a:xfrm>
            <a:off x="1686558" y="5528761"/>
            <a:ext cx="4325774" cy="606377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FF993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77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МАТЕМАТИЧЕСКАЯ</a:t>
            </a:r>
            <a:r>
              <a:rPr lang="ru-RU" sz="247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sp>
        <p:nvSpPr>
          <p:cNvPr id="156" name="Google Shape;156;p22"/>
          <p:cNvSpPr/>
          <p:nvPr/>
        </p:nvSpPr>
        <p:spPr>
          <a:xfrm>
            <a:off x="11218414" y="8316589"/>
            <a:ext cx="7053256" cy="606378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EE007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7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ГЛОБАЛЬНЫЕ КОМПЕТЕНЦИИ</a:t>
            </a:r>
            <a:endParaRPr/>
          </a:p>
        </p:txBody>
      </p:sp>
      <p:sp>
        <p:nvSpPr>
          <p:cNvPr id="157" name="Google Shape;157;p22"/>
          <p:cNvSpPr/>
          <p:nvPr/>
        </p:nvSpPr>
        <p:spPr>
          <a:xfrm>
            <a:off x="8930742" y="3670134"/>
            <a:ext cx="1222985" cy="1047322"/>
          </a:xfrm>
          <a:prstGeom prst="mathPlus">
            <a:avLst>
              <a:gd name="adj1" fmla="val 23520"/>
            </a:avLst>
          </a:prstGeom>
          <a:solidFill>
            <a:schemeClr val="accent1"/>
          </a:solidFill>
          <a:ln w="25400" cap="flat" cmpd="sng">
            <a:solidFill>
              <a:srgbClr val="0C0C0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7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22"/>
          <p:cNvSpPr txBox="1"/>
          <p:nvPr/>
        </p:nvSpPr>
        <p:spPr>
          <a:xfrm>
            <a:off x="812800" y="3714714"/>
            <a:ext cx="7843754" cy="1200329"/>
          </a:xfrm>
          <a:prstGeom prst="rect">
            <a:avLst/>
          </a:prstGeom>
          <a:solidFill>
            <a:srgbClr val="FF9933"/>
          </a:solidFill>
          <a:ln w="9525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Инструментальные направления функциональной грамотности</a:t>
            </a:r>
            <a:endParaRPr/>
          </a:p>
        </p:txBody>
      </p:sp>
      <p:sp>
        <p:nvSpPr>
          <p:cNvPr id="159" name="Google Shape;159;p22"/>
          <p:cNvSpPr txBox="1"/>
          <p:nvPr/>
        </p:nvSpPr>
        <p:spPr>
          <a:xfrm>
            <a:off x="10427916" y="3670134"/>
            <a:ext cx="7843754" cy="1200329"/>
          </a:xfrm>
          <a:prstGeom prst="rect">
            <a:avLst/>
          </a:prstGeom>
          <a:solidFill>
            <a:srgbClr val="EE0077"/>
          </a:solidFill>
          <a:ln w="9525" cap="flat" cmpd="sng">
            <a:solidFill>
              <a:srgbClr val="EE007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Тематические направления функциональной грамотности</a:t>
            </a:r>
            <a:endParaRPr/>
          </a:p>
        </p:txBody>
      </p:sp>
      <p:sp>
        <p:nvSpPr>
          <p:cNvPr id="160" name="Google Shape;160;p22"/>
          <p:cNvSpPr/>
          <p:nvPr/>
        </p:nvSpPr>
        <p:spPr>
          <a:xfrm>
            <a:off x="1686559" y="7789351"/>
            <a:ext cx="4325773" cy="606377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FC92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77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ЦИФРОВАЯ </a:t>
            </a:r>
            <a:endParaRPr/>
          </a:p>
        </p:txBody>
      </p:sp>
      <p:cxnSp>
        <p:nvCxnSpPr>
          <p:cNvPr id="161" name="Google Shape;161;p22"/>
          <p:cNvCxnSpPr/>
          <p:nvPr/>
        </p:nvCxnSpPr>
        <p:spPr>
          <a:xfrm>
            <a:off x="1097280" y="5992557"/>
            <a:ext cx="589278" cy="0"/>
          </a:xfrm>
          <a:prstGeom prst="straightConnector1">
            <a:avLst/>
          </a:prstGeom>
          <a:noFill/>
          <a:ln w="38100" cap="flat" cmpd="sng">
            <a:solidFill>
              <a:srgbClr val="FF993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62" name="Google Shape;162;p22"/>
          <p:cNvCxnSpPr/>
          <p:nvPr/>
        </p:nvCxnSpPr>
        <p:spPr>
          <a:xfrm>
            <a:off x="1097280" y="8034717"/>
            <a:ext cx="589278" cy="0"/>
          </a:xfrm>
          <a:prstGeom prst="straightConnector1">
            <a:avLst/>
          </a:prstGeom>
          <a:noFill/>
          <a:ln w="38100" cap="flat" cmpd="sng">
            <a:solidFill>
              <a:srgbClr val="FF993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63" name="Google Shape;163;p22"/>
          <p:cNvCxnSpPr/>
          <p:nvPr/>
        </p:nvCxnSpPr>
        <p:spPr>
          <a:xfrm>
            <a:off x="1097280" y="7075737"/>
            <a:ext cx="589278" cy="0"/>
          </a:xfrm>
          <a:prstGeom prst="straightConnector1">
            <a:avLst/>
          </a:prstGeom>
          <a:noFill/>
          <a:ln w="38100" cap="flat" cmpd="sng">
            <a:solidFill>
              <a:srgbClr val="FF993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64" name="Google Shape;164;p22"/>
          <p:cNvCxnSpPr/>
          <p:nvPr/>
        </p:nvCxnSpPr>
        <p:spPr>
          <a:xfrm>
            <a:off x="10689844" y="4936026"/>
            <a:ext cx="0" cy="3485069"/>
          </a:xfrm>
          <a:prstGeom prst="straightConnector1">
            <a:avLst/>
          </a:prstGeom>
          <a:noFill/>
          <a:ln w="38100" cap="flat" cmpd="sng">
            <a:solidFill>
              <a:srgbClr val="EE0077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65" name="Google Shape;165;p22"/>
          <p:cNvCxnSpPr/>
          <p:nvPr/>
        </p:nvCxnSpPr>
        <p:spPr>
          <a:xfrm>
            <a:off x="1097280" y="4791932"/>
            <a:ext cx="0" cy="3219062"/>
          </a:xfrm>
          <a:prstGeom prst="straightConnector1">
            <a:avLst/>
          </a:prstGeom>
          <a:noFill/>
          <a:ln w="38100" cap="flat" cmpd="sng">
            <a:solidFill>
              <a:srgbClr val="FC9228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66" name="Google Shape;166;p22"/>
          <p:cNvCxnSpPr/>
          <p:nvPr/>
        </p:nvCxnSpPr>
        <p:spPr>
          <a:xfrm>
            <a:off x="10689082" y="8400112"/>
            <a:ext cx="589278" cy="0"/>
          </a:xfrm>
          <a:prstGeom prst="straightConnector1">
            <a:avLst/>
          </a:prstGeom>
          <a:noFill/>
          <a:ln w="38100" cap="flat" cmpd="sng">
            <a:solidFill>
              <a:srgbClr val="EE0077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67" name="Google Shape;167;p22"/>
          <p:cNvCxnSpPr/>
          <p:nvPr/>
        </p:nvCxnSpPr>
        <p:spPr>
          <a:xfrm>
            <a:off x="6012332" y="5978848"/>
            <a:ext cx="589278" cy="0"/>
          </a:xfrm>
          <a:prstGeom prst="straightConnector1">
            <a:avLst/>
          </a:prstGeom>
          <a:noFill/>
          <a:ln w="38100" cap="flat" cmpd="sng">
            <a:solidFill>
              <a:srgbClr val="FF993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68" name="Google Shape;168;p22"/>
          <p:cNvCxnSpPr/>
          <p:nvPr/>
        </p:nvCxnSpPr>
        <p:spPr>
          <a:xfrm>
            <a:off x="6020103" y="8007446"/>
            <a:ext cx="589278" cy="0"/>
          </a:xfrm>
          <a:prstGeom prst="straightConnector1">
            <a:avLst/>
          </a:prstGeom>
          <a:noFill/>
          <a:ln w="38100" cap="flat" cmpd="sng">
            <a:solidFill>
              <a:srgbClr val="FF993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69" name="Google Shape;169;p22"/>
          <p:cNvCxnSpPr/>
          <p:nvPr/>
        </p:nvCxnSpPr>
        <p:spPr>
          <a:xfrm>
            <a:off x="6020103" y="7082349"/>
            <a:ext cx="589278" cy="0"/>
          </a:xfrm>
          <a:prstGeom prst="straightConnector1">
            <a:avLst/>
          </a:prstGeom>
          <a:noFill/>
          <a:ln w="38100" cap="flat" cmpd="sng">
            <a:solidFill>
              <a:srgbClr val="FF9933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70" name="Google Shape;170;p22"/>
          <p:cNvSpPr/>
          <p:nvPr/>
        </p:nvSpPr>
        <p:spPr>
          <a:xfrm>
            <a:off x="6555463" y="5545170"/>
            <a:ext cx="3872436" cy="697168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FF993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расчет стоимости разных видов </a:t>
            </a:r>
            <a:r>
              <a:rPr lang="ru-RU" sz="2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кредитов</a:t>
            </a:r>
            <a:endParaRPr/>
          </a:p>
        </p:txBody>
      </p:sp>
      <p:sp>
        <p:nvSpPr>
          <p:cNvPr id="171" name="Google Shape;171;p22"/>
          <p:cNvSpPr/>
          <p:nvPr/>
        </p:nvSpPr>
        <p:spPr>
          <a:xfrm>
            <a:off x="6555463" y="6343699"/>
            <a:ext cx="3863893" cy="1298885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FF993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77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понимание</a:t>
            </a:r>
            <a:r>
              <a:rPr lang="ru-RU" sz="2477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банковской системы РФ</a:t>
            </a:r>
            <a:r>
              <a:rPr lang="ru-RU" sz="2477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 работа с </a:t>
            </a:r>
            <a:r>
              <a:rPr lang="ru-RU" sz="2477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ТК РФ</a:t>
            </a:r>
            <a:endParaRPr/>
          </a:p>
        </p:txBody>
      </p:sp>
      <p:sp>
        <p:nvSpPr>
          <p:cNvPr id="172" name="Google Shape;172;p22"/>
          <p:cNvSpPr/>
          <p:nvPr/>
        </p:nvSpPr>
        <p:spPr>
          <a:xfrm>
            <a:off x="6555464" y="7851724"/>
            <a:ext cx="3872436" cy="1536109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FF993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Работа на платформах</a:t>
            </a:r>
            <a:r>
              <a:rPr lang="ru-RU" sz="2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с онлайн-калькуляторами</a:t>
            </a:r>
            <a:endParaRPr sz="2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3" name="Google Shape;173;p22"/>
          <p:cNvSpPr txBox="1"/>
          <p:nvPr/>
        </p:nvSpPr>
        <p:spPr>
          <a:xfrm>
            <a:off x="10868414" y="8922967"/>
            <a:ext cx="8018100" cy="12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77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Глобальные компетенции в сфере </a:t>
            </a:r>
            <a:r>
              <a:rPr lang="ru-RU" sz="2477">
                <a:latin typeface="Times New Roman"/>
                <a:ea typeface="Times New Roman"/>
                <a:cs typeface="Times New Roman"/>
                <a:sym typeface="Times New Roman"/>
              </a:rPr>
              <a:t>банковской системы</a:t>
            </a:r>
            <a:r>
              <a:rPr lang="ru-RU" sz="2477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являются важнейшим фактором успеха в современном мире. </a:t>
            </a:r>
            <a:endParaRPr sz="2477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3"/>
          <p:cNvSpPr txBox="1"/>
          <p:nvPr/>
        </p:nvSpPr>
        <p:spPr>
          <a:xfrm>
            <a:off x="326424" y="848337"/>
            <a:ext cx="18645789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25" tIns="71225" rIns="142525" bIns="712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ЗАКЛЮЧЕНИЕ</a:t>
            </a:r>
            <a:endParaRPr/>
          </a:p>
        </p:txBody>
      </p:sp>
      <p:sp>
        <p:nvSpPr>
          <p:cNvPr id="179" name="Google Shape;179;p23"/>
          <p:cNvSpPr txBox="1"/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25" tIns="71225" rIns="142525" bIns="712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2183" b="1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9</a:t>
            </a:r>
            <a:endParaRPr/>
          </a:p>
        </p:txBody>
      </p:sp>
      <p:sp>
        <p:nvSpPr>
          <p:cNvPr id="180" name="Google Shape;180;p23"/>
          <p:cNvSpPr txBox="1"/>
          <p:nvPr/>
        </p:nvSpPr>
        <p:spPr>
          <a:xfrm>
            <a:off x="701075" y="7256725"/>
            <a:ext cx="5805900" cy="283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300"/>
              <a:buFont typeface="Arial"/>
              <a:buNone/>
            </a:pPr>
            <a:r>
              <a:rPr lang="ru-RU" sz="4300" b="1" i="0" u="none" strike="noStrike" cap="none">
                <a:solidFill>
                  <a:srgbClr val="01509F"/>
                </a:solidFill>
                <a:latin typeface="Arial"/>
                <a:ea typeface="Arial"/>
                <a:cs typeface="Arial"/>
                <a:sym typeface="Arial"/>
              </a:rPr>
              <a:t>УМ</a:t>
            </a:r>
            <a:r>
              <a:rPr lang="ru-RU" sz="4300" b="1" i="0" u="none" strike="noStrike" cap="none">
                <a:solidFill>
                  <a:srgbClr val="0150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ЕЮТ (ПРЕДМЕТНЫЕ ЖИЗНЕННЫЕ УМЕНИЯ)</a:t>
            </a:r>
            <a:endParaRPr/>
          </a:p>
        </p:txBody>
      </p:sp>
      <p:sp>
        <p:nvSpPr>
          <p:cNvPr id="181" name="Google Shape;181;p23"/>
          <p:cNvSpPr txBox="1"/>
          <p:nvPr/>
        </p:nvSpPr>
        <p:spPr>
          <a:xfrm>
            <a:off x="591537" y="1876070"/>
            <a:ext cx="8894569" cy="1508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300"/>
              <a:buFont typeface="Arial"/>
              <a:buNone/>
            </a:pPr>
            <a:r>
              <a:rPr lang="ru-RU" sz="4300" b="1" i="0" u="none" strike="noStrike" cap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УЧАЩИЕСЯ ЗНАЮТ/ПОНИМАЮТ</a:t>
            </a:r>
            <a:endParaRPr/>
          </a:p>
        </p:txBody>
      </p:sp>
      <p:sp>
        <p:nvSpPr>
          <p:cNvPr id="182" name="Google Shape;182;p23"/>
          <p:cNvSpPr txBox="1"/>
          <p:nvPr/>
        </p:nvSpPr>
        <p:spPr>
          <a:xfrm>
            <a:off x="8088225" y="4424425"/>
            <a:ext cx="10729500" cy="35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-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oto Sans Symbols"/>
              <a:buChar char="✔"/>
            </a:pPr>
            <a:r>
              <a:rPr lang="ru-RU"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ориентироваться в </a:t>
            </a:r>
            <a:r>
              <a:rPr lang="ru-RU" sz="2400">
                <a:latin typeface="Times New Roman"/>
                <a:ea typeface="Times New Roman"/>
                <a:cs typeface="Times New Roman"/>
                <a:sym typeface="Times New Roman"/>
              </a:rPr>
              <a:t>банковской системе</a:t>
            </a:r>
            <a:r>
              <a:rPr lang="ru-RU"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/>
          </a:p>
          <a:p>
            <a:pPr marL="457200" marR="0" lvl="0" indent="-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oto Sans Symbols"/>
              <a:buChar char="✔"/>
            </a:pPr>
            <a:r>
              <a:rPr lang="ru-RU"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находить нужную информацию;</a:t>
            </a:r>
            <a:endParaRPr sz="24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marR="0" lvl="0" indent="-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Times New Roman"/>
              <a:buChar char="✔"/>
            </a:pPr>
            <a:r>
              <a:rPr lang="ru-RU" sz="2400">
                <a:latin typeface="Times New Roman"/>
                <a:ea typeface="Times New Roman"/>
                <a:cs typeface="Times New Roman"/>
                <a:sym typeface="Times New Roman"/>
              </a:rPr>
              <a:t>заниматься планированием своего бюджета;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marR="0" lvl="0" indent="-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Times New Roman"/>
              <a:buChar char="✔"/>
            </a:pPr>
            <a:r>
              <a:rPr lang="ru-RU" sz="2400">
                <a:latin typeface="Times New Roman"/>
                <a:ea typeface="Times New Roman"/>
                <a:cs typeface="Times New Roman"/>
                <a:sym typeface="Times New Roman"/>
              </a:rPr>
              <a:t>проявлять интерес к основным 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marR="0" lvl="0" indent="-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oto Sans Symbols"/>
              <a:buChar char="✔"/>
            </a:pPr>
            <a:r>
              <a:rPr lang="ru-RU"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проявлять ответственность и своевременно платить </a:t>
            </a:r>
            <a:r>
              <a:rPr lang="ru-RU" sz="2400">
                <a:latin typeface="Times New Roman"/>
                <a:ea typeface="Times New Roman"/>
                <a:cs typeface="Times New Roman"/>
                <a:sym typeface="Times New Roman"/>
              </a:rPr>
              <a:t>кредитные обязательства</a:t>
            </a:r>
            <a:r>
              <a:rPr lang="ru-RU"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/>
          </a:p>
          <a:p>
            <a:pPr marL="457200" marR="0" lvl="0" indent="-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oto Sans Symbols"/>
              <a:buChar char="✔"/>
            </a:pPr>
            <a:r>
              <a:rPr lang="ru-RU"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готовы обратиться к специалистам для </a:t>
            </a:r>
            <a:r>
              <a:rPr lang="ru-RU" sz="2400">
                <a:latin typeface="Times New Roman"/>
                <a:ea typeface="Times New Roman"/>
                <a:cs typeface="Times New Roman"/>
                <a:sym typeface="Times New Roman"/>
              </a:rPr>
              <a:t>помощи в создании финансовго плана и своей финансовой ситуации</a:t>
            </a:r>
            <a:r>
              <a:rPr lang="ru-RU"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</p:txBody>
      </p:sp>
      <p:sp>
        <p:nvSpPr>
          <p:cNvPr id="183" name="Google Shape;183;p23"/>
          <p:cNvSpPr txBox="1"/>
          <p:nvPr/>
        </p:nvSpPr>
        <p:spPr>
          <a:xfrm>
            <a:off x="8237950" y="1546225"/>
            <a:ext cx="9030600" cy="28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✔"/>
            </a:pPr>
            <a:r>
              <a:rPr lang="ru-RU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Что такое финансовый план;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✔"/>
            </a:pPr>
            <a:r>
              <a:rPr lang="ru-RU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виды кредитов и займов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✔"/>
            </a:pPr>
            <a:r>
              <a:rPr lang="ru-RU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кассовый разрыв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✔"/>
            </a:pPr>
            <a:r>
              <a:rPr lang="ru-RU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рефинансирование, реструктцризация кредита;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✔"/>
            </a:pPr>
            <a:r>
              <a:rPr lang="ru-RU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ставка ЦБ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✔"/>
            </a:pPr>
            <a:r>
              <a:rPr lang="ru-RU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структура банковского сектора страны, 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✔"/>
            </a:pPr>
            <a:r>
              <a:rPr lang="ru-RU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правила выбора выгодного банковского продукта,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✔"/>
            </a:pPr>
            <a:r>
              <a:rPr lang="ru-RU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осознание ответственности за неисполнения долговых обязательств  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4" name="Google Shape;184;p23"/>
          <p:cNvSpPr txBox="1"/>
          <p:nvPr/>
        </p:nvSpPr>
        <p:spPr>
          <a:xfrm>
            <a:off x="591537" y="4905305"/>
            <a:ext cx="6683023" cy="8463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300"/>
              <a:buFont typeface="Arial"/>
              <a:buNone/>
            </a:pPr>
            <a:r>
              <a:rPr lang="ru-RU" sz="4300" b="1" i="0" u="none" strike="noStrike" cap="none">
                <a:solidFill>
                  <a:srgbClr val="EE007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ИМЕЮТ УСТАНОВКУ</a:t>
            </a:r>
            <a:endParaRPr/>
          </a:p>
        </p:txBody>
      </p:sp>
      <p:sp>
        <p:nvSpPr>
          <p:cNvPr id="185" name="Google Shape;185;p23"/>
          <p:cNvSpPr txBox="1"/>
          <p:nvPr/>
        </p:nvSpPr>
        <p:spPr>
          <a:xfrm>
            <a:off x="8088225" y="8128400"/>
            <a:ext cx="10806600" cy="261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Noto Sans Symbols"/>
              <a:buChar char="✔"/>
            </a:pPr>
            <a:r>
              <a:rPr lang="ru-RU" sz="2000">
                <a:latin typeface="Times New Roman"/>
                <a:ea typeface="Times New Roman"/>
                <a:cs typeface="Times New Roman"/>
                <a:sym typeface="Times New Roman"/>
              </a:rPr>
              <a:t>Заполнение простейшего личного финансового плана, декомпозиция финансовых целей.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Noto Sans Symbols"/>
              <a:buChar char="✔"/>
            </a:pPr>
            <a:r>
              <a:rPr lang="ru-RU" sz="2000">
                <a:latin typeface="Times New Roman"/>
                <a:ea typeface="Times New Roman"/>
                <a:cs typeface="Times New Roman"/>
                <a:sym typeface="Times New Roman"/>
              </a:rPr>
              <a:t>Расчет стоимости кредита: способность выполнять базовые расчеты по расчету эффективной ставки.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Noto Sans Symbols"/>
              <a:buChar char="✔"/>
            </a:pPr>
            <a:r>
              <a:rPr lang="ru-RU" sz="2000">
                <a:latin typeface="Times New Roman"/>
                <a:ea typeface="Times New Roman"/>
                <a:cs typeface="Times New Roman"/>
                <a:sym typeface="Times New Roman"/>
              </a:rPr>
              <a:t>Применение знаний: умение использовать полученные знания в реальных ситуациях, например, при планировании бюджета.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Noto Sans Symbols"/>
              <a:buChar char="✔"/>
            </a:pPr>
            <a:r>
              <a:rPr lang="ru-RU" sz="2000">
                <a:latin typeface="Times New Roman"/>
                <a:ea typeface="Times New Roman"/>
                <a:cs typeface="Times New Roman"/>
                <a:sym typeface="Times New Roman"/>
              </a:rPr>
              <a:t>Расчет выгоды использования банковских продуктов: способность выполнять базовые расчеты по своим вкладам, кредитам.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6" name="Google Shape;186;p23"/>
          <p:cNvSpPr/>
          <p:nvPr/>
        </p:nvSpPr>
        <p:spPr>
          <a:xfrm>
            <a:off x="6905126" y="2255941"/>
            <a:ext cx="978300" cy="4845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00564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7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p23"/>
          <p:cNvSpPr/>
          <p:nvPr/>
        </p:nvSpPr>
        <p:spPr>
          <a:xfrm>
            <a:off x="6905126" y="4842912"/>
            <a:ext cx="978300" cy="4845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8AD8"/>
          </a:solidFill>
          <a:ln w="25400" cap="flat" cmpd="sng">
            <a:solidFill>
              <a:srgbClr val="00564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7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23"/>
          <p:cNvSpPr/>
          <p:nvPr/>
        </p:nvSpPr>
        <p:spPr>
          <a:xfrm>
            <a:off x="7014601" y="8273432"/>
            <a:ext cx="978300" cy="4845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70C0"/>
          </a:solidFill>
          <a:ln w="25400" cap="flat" cmpd="sng">
            <a:solidFill>
              <a:srgbClr val="00564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7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Google Shape;193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0391" y="4196444"/>
            <a:ext cx="8827691" cy="751114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24"/>
          <p:cNvSpPr txBox="1"/>
          <p:nvPr/>
        </p:nvSpPr>
        <p:spPr>
          <a:xfrm>
            <a:off x="365761" y="1757937"/>
            <a:ext cx="5458263" cy="1169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МИНОБРНАУКИ РОССИИ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федеральное государственное бюджетное образовательное учреждение высшего образования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«Самарский государственный технический университет»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(ФГБОУ ВО «СамГТУ»)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tile tx="0" ty="0" sx="100000" sy="100000" flip="none" algn="tr"/>
        </a:blipFill>
        <a:effectLst/>
      </p:bgPr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3"/>
          <p:cNvSpPr txBox="1"/>
          <p:nvPr/>
        </p:nvSpPr>
        <p:spPr>
          <a:xfrm>
            <a:off x="1239520" y="2371675"/>
            <a:ext cx="16215300" cy="697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25" tIns="71225" rIns="142525" bIns="712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ИТОГОВАЯ АТТЕСТАЦИОННАЯ РАБОТА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 тему: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“Планирование и управление личными финансами: займы и кредиты”</a:t>
            </a:r>
            <a:endParaRPr sz="44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600" b="1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600" b="1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Слушатели: </a:t>
            </a:r>
            <a:endParaRPr sz="3600" b="1">
              <a:solidFill>
                <a:schemeClr val="dk1"/>
              </a:solidFill>
            </a:endParaRPr>
          </a:p>
          <a:p>
            <a:pPr marL="12700" lvl="0" indent="-12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36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Грицаева Елизавета </a:t>
            </a:r>
            <a:r>
              <a:rPr lang="ru-RU" sz="3600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Викторовна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3600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ГАПОУ </a:t>
            </a:r>
            <a:r>
              <a:rPr lang="ru-RU" sz="36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«СЭК </a:t>
            </a:r>
            <a:r>
              <a:rPr lang="ru-RU" sz="3600" b="1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им.П.Мачнева</a:t>
            </a:r>
            <a:r>
              <a:rPr lang="ru-RU" sz="3600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»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60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Google Shape;40;p13"/>
          <p:cNvSpPr txBox="1"/>
          <p:nvPr/>
        </p:nvSpPr>
        <p:spPr>
          <a:xfrm>
            <a:off x="182880" y="252694"/>
            <a:ext cx="5458263" cy="1169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МИНОБРНАУКИ РОССИИ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федеральное государственное бюджетное образовательное учреждение высшего образования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«Самарский государственный технический университет»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(ФГБОУ ВО «СамГТУ»)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4"/>
          <p:cNvSpPr txBox="1"/>
          <p:nvPr/>
        </p:nvSpPr>
        <p:spPr>
          <a:xfrm>
            <a:off x="163211" y="1233147"/>
            <a:ext cx="18645789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25" tIns="71225" rIns="142525" bIns="712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АНАЛИЗ УСЛОВИЙ ПЕДАГОГИЧЕСКОГО КЕЙСА (по 6 позициям)</a:t>
            </a:r>
            <a:endParaRPr sz="3600" b="1" i="0" u="none" strike="noStrike" cap="none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6" name="Google Shape;46;p14"/>
          <p:cNvSpPr txBox="1"/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25" tIns="71225" rIns="142525" bIns="712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2183" b="1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3</a:t>
            </a:r>
            <a:endParaRPr/>
          </a:p>
        </p:txBody>
      </p:sp>
      <p:sp>
        <p:nvSpPr>
          <p:cNvPr id="47" name="Google Shape;47;p14"/>
          <p:cNvSpPr txBox="1"/>
          <p:nvPr/>
        </p:nvSpPr>
        <p:spPr>
          <a:xfrm>
            <a:off x="988186" y="2310203"/>
            <a:ext cx="3819548" cy="451664"/>
          </a:xfrm>
          <a:prstGeom prst="rect">
            <a:avLst/>
          </a:prstGeom>
          <a:solidFill>
            <a:srgbClr val="009657"/>
          </a:solidFill>
          <a:ln>
            <a:noFill/>
          </a:ln>
        </p:spPr>
        <p:txBody>
          <a:bodyPr spcFirstLastPara="1" wrap="square" lIns="142525" tIns="71225" rIns="142525" bIns="712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ХАРАКТЕРИСТИКИ</a:t>
            </a:r>
            <a:endParaRPr sz="2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8;p14"/>
          <p:cNvSpPr txBox="1"/>
          <p:nvPr/>
        </p:nvSpPr>
        <p:spPr>
          <a:xfrm>
            <a:off x="14063979" y="2310203"/>
            <a:ext cx="4521201" cy="451664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txBody>
          <a:bodyPr spcFirstLastPara="1" wrap="square" lIns="142525" tIns="71225" rIns="142525" bIns="712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РЕШЕНИЕ/ РЕКОМЕНДАЦИИ</a:t>
            </a:r>
            <a:endParaRPr/>
          </a:p>
        </p:txBody>
      </p:sp>
      <p:sp>
        <p:nvSpPr>
          <p:cNvPr id="49" name="Google Shape;49;p14"/>
          <p:cNvSpPr txBox="1"/>
          <p:nvPr/>
        </p:nvSpPr>
        <p:spPr>
          <a:xfrm>
            <a:off x="9739630" y="2310203"/>
            <a:ext cx="4038600" cy="451664"/>
          </a:xfrm>
          <a:prstGeom prst="rect">
            <a:avLst/>
          </a:prstGeom>
          <a:solidFill>
            <a:srgbClr val="2256AA"/>
          </a:solidFill>
          <a:ln>
            <a:noFill/>
          </a:ln>
        </p:spPr>
        <p:txBody>
          <a:bodyPr spcFirstLastPara="1" wrap="square" lIns="142525" tIns="71225" rIns="142525" bIns="712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ОГРАНИЧЕНИЯ И РИСКИ</a:t>
            </a:r>
            <a:endParaRPr sz="2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14"/>
          <p:cNvSpPr txBox="1"/>
          <p:nvPr/>
        </p:nvSpPr>
        <p:spPr>
          <a:xfrm>
            <a:off x="5363908" y="2310203"/>
            <a:ext cx="3819548" cy="4516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spcFirstLastPara="1" wrap="square" lIns="142525" tIns="71225" rIns="142525" bIns="712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ВОЗМОЖНОСТИ</a:t>
            </a:r>
            <a:endParaRPr sz="2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51" name="Google Shape;51;p14"/>
          <p:cNvGraphicFramePr/>
          <p:nvPr/>
        </p:nvGraphicFramePr>
        <p:xfrm>
          <a:off x="1142780" y="3332480"/>
          <a:ext cx="17128875" cy="2458725"/>
        </p:xfrm>
        <a:graphic>
          <a:graphicData uri="http://schemas.openxmlformats.org/drawingml/2006/table">
            <a:tbl>
              <a:tblPr bandRow="1">
                <a:noFill/>
                <a:tableStyleId>{BA4BCAD1-90D5-45A7-A14A-A5B37D49B705}</a:tableStyleId>
              </a:tblPr>
              <a:tblGrid>
                <a:gridCol w="4214600"/>
                <a:gridCol w="4550475"/>
                <a:gridCol w="4639525"/>
                <a:gridCol w="3724275"/>
              </a:tblGrid>
              <a:tr h="2458725">
                <a:tc>
                  <a:txBody>
                    <a:bodyPr/>
                    <a:lstStyle/>
                    <a:p>
                      <a:pPr marL="342900" marR="0" lvl="0" indent="-34290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AutoNum type="arabicPeriod"/>
                      </a:pPr>
                      <a:r>
                        <a:rPr lang="ru-RU" sz="20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Крупный город N</a:t>
                      </a:r>
                      <a:endParaRPr sz="20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-</a:t>
                      </a: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	разнообразная финансовая инфраструктура (развитая банковская система);</a:t>
                      </a:r>
                      <a:br>
                        <a:rPr lang="ru-RU" sz="2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</a:b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- стабильный Интернет;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lvl="0" indent="-127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-  материально-техническая оснащенность учебного заведения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Конкуренция между учебными заведениями, нехватка квалифицированных специалистов в области финансовой грамотности и  финансирования</a:t>
                      </a:r>
                      <a:endParaRPr sz="20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Сотрудничество с местными организациями и бизнесом для получения дополнительных ресурсов</a:t>
                      </a:r>
                      <a:endParaRPr sz="20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</a:tr>
            </a:tbl>
          </a:graphicData>
        </a:graphic>
      </p:graphicFrame>
      <p:graphicFrame>
        <p:nvGraphicFramePr>
          <p:cNvPr id="52" name="Google Shape;52;p14"/>
          <p:cNvGraphicFramePr/>
          <p:nvPr/>
        </p:nvGraphicFramePr>
        <p:xfrm>
          <a:off x="1142780" y="6778883"/>
          <a:ext cx="17128900" cy="2852800"/>
        </p:xfrm>
        <a:graphic>
          <a:graphicData uri="http://schemas.openxmlformats.org/drawingml/2006/table">
            <a:tbl>
              <a:tblPr bandRow="1">
                <a:noFill/>
                <a:tableStyleId>{BA4BCAD1-90D5-45A7-A14A-A5B37D49B705}</a:tableStyleId>
              </a:tblPr>
              <a:tblGrid>
                <a:gridCol w="3967775"/>
                <a:gridCol w="4966300"/>
                <a:gridCol w="4470550"/>
                <a:gridCol w="3724275"/>
              </a:tblGrid>
              <a:tr h="2852800">
                <a:tc>
                  <a:txBody>
                    <a:bodyPr/>
                    <a:lstStyle/>
                    <a:p>
                      <a:pPr marL="342900" marR="0" lvl="0" indent="-34290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AutoNum type="arabicPeriod"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Тематика «Планирование и управление личными финансами: займы и кредиты»</a:t>
                      </a:r>
                      <a:endParaRPr sz="20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Интеграция в различные предметы (математика, обществознание, экономика, бухгалтерский учет), возможность участия экспертов из банковской сферы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	</a:t>
                      </a: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Низкий уровень интереса у некоторых учащихся к планированию своих финансов, не желание думать “гибко”, рассматривать любой продукт банка с разных сторон</a:t>
                      </a:r>
                      <a:endParaRPr sz="20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Проведение интерактивных уроков с использованием видео, семинаров и дискуссий с экспертами</a:t>
                      </a:r>
                      <a:endParaRPr sz="20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</a:tr>
            </a:tbl>
          </a:graphicData>
        </a:graphic>
      </p:graphicFrame>
      <p:sp>
        <p:nvSpPr>
          <p:cNvPr id="53" name="Google Shape;53;p14"/>
          <p:cNvSpPr txBox="1"/>
          <p:nvPr/>
        </p:nvSpPr>
        <p:spPr>
          <a:xfrm>
            <a:off x="593632" y="3094026"/>
            <a:ext cx="855189" cy="513219"/>
          </a:xfrm>
          <a:prstGeom prst="rect">
            <a:avLst/>
          </a:prstGeom>
          <a:solidFill>
            <a:srgbClr val="009657"/>
          </a:solidFill>
          <a:ln>
            <a:noFill/>
          </a:ln>
        </p:spPr>
        <p:txBody>
          <a:bodyPr spcFirstLastPara="1" wrap="square" lIns="36000" tIns="71225" rIns="36000" bIns="712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01</a:t>
            </a:r>
            <a:endParaRPr sz="2400" b="1" i="0" u="none" strike="noStrike" cap="none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4" name="Google Shape;54;p14"/>
          <p:cNvSpPr txBox="1"/>
          <p:nvPr/>
        </p:nvSpPr>
        <p:spPr>
          <a:xfrm>
            <a:off x="628170" y="6563360"/>
            <a:ext cx="855189" cy="513219"/>
          </a:xfrm>
          <a:prstGeom prst="rect">
            <a:avLst/>
          </a:prstGeom>
          <a:solidFill>
            <a:srgbClr val="009657"/>
          </a:solidFill>
          <a:ln>
            <a:noFill/>
          </a:ln>
        </p:spPr>
        <p:txBody>
          <a:bodyPr spcFirstLastPara="1" wrap="square" lIns="36000" tIns="71225" rIns="36000" bIns="712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02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/>
        </p:nvSpPr>
        <p:spPr>
          <a:xfrm>
            <a:off x="163211" y="1233147"/>
            <a:ext cx="18645789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25" tIns="71225" rIns="142525" bIns="712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АНАЛИЗ УСЛОВИЙ ПЕДАГОГИЧЕСКОГО КЕЙСА (по 6 позициям)</a:t>
            </a:r>
            <a:endParaRPr sz="3600" b="1" i="0" u="none" strike="noStrike" cap="none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0" name="Google Shape;60;p15"/>
          <p:cNvSpPr txBox="1"/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25" tIns="71225" rIns="142525" bIns="712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2183" b="1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3</a:t>
            </a:r>
            <a:endParaRPr/>
          </a:p>
        </p:txBody>
      </p:sp>
      <p:sp>
        <p:nvSpPr>
          <p:cNvPr id="61" name="Google Shape;61;p15"/>
          <p:cNvSpPr txBox="1"/>
          <p:nvPr/>
        </p:nvSpPr>
        <p:spPr>
          <a:xfrm>
            <a:off x="988186" y="2310203"/>
            <a:ext cx="3819548" cy="451664"/>
          </a:xfrm>
          <a:prstGeom prst="rect">
            <a:avLst/>
          </a:prstGeom>
          <a:solidFill>
            <a:srgbClr val="009657"/>
          </a:solidFill>
          <a:ln>
            <a:noFill/>
          </a:ln>
        </p:spPr>
        <p:txBody>
          <a:bodyPr spcFirstLastPara="1" wrap="square" lIns="142525" tIns="71225" rIns="142525" bIns="712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ХАРАКТЕРИСТИКИ</a:t>
            </a:r>
            <a:endParaRPr sz="2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5"/>
          <p:cNvSpPr txBox="1"/>
          <p:nvPr/>
        </p:nvSpPr>
        <p:spPr>
          <a:xfrm>
            <a:off x="14063979" y="2310203"/>
            <a:ext cx="4521201" cy="451664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txBody>
          <a:bodyPr spcFirstLastPara="1" wrap="square" lIns="142525" tIns="71225" rIns="142525" bIns="712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РЕШЕНИЕ/ РЕКОМЕНДАЦИИ</a:t>
            </a:r>
            <a:endParaRPr/>
          </a:p>
        </p:txBody>
      </p:sp>
      <p:sp>
        <p:nvSpPr>
          <p:cNvPr id="63" name="Google Shape;63;p15"/>
          <p:cNvSpPr txBox="1"/>
          <p:nvPr/>
        </p:nvSpPr>
        <p:spPr>
          <a:xfrm>
            <a:off x="9739630" y="2310203"/>
            <a:ext cx="4038600" cy="451664"/>
          </a:xfrm>
          <a:prstGeom prst="rect">
            <a:avLst/>
          </a:prstGeom>
          <a:solidFill>
            <a:srgbClr val="2256AA"/>
          </a:solidFill>
          <a:ln>
            <a:noFill/>
          </a:ln>
        </p:spPr>
        <p:txBody>
          <a:bodyPr spcFirstLastPara="1" wrap="square" lIns="142525" tIns="71225" rIns="142525" bIns="712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ОГРАНИЧЕНИЯ И РИСКИ</a:t>
            </a:r>
            <a:endParaRPr sz="2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5"/>
          <p:cNvSpPr txBox="1"/>
          <p:nvPr/>
        </p:nvSpPr>
        <p:spPr>
          <a:xfrm>
            <a:off x="5363908" y="2310203"/>
            <a:ext cx="3819548" cy="4516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spcFirstLastPara="1" wrap="square" lIns="142525" tIns="71225" rIns="142525" bIns="712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ВОЗМОЖНОСТИ</a:t>
            </a:r>
            <a:endParaRPr sz="2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65" name="Google Shape;65;p15"/>
          <p:cNvGraphicFramePr/>
          <p:nvPr/>
        </p:nvGraphicFramePr>
        <p:xfrm>
          <a:off x="1142780" y="3332480"/>
          <a:ext cx="17128875" cy="3383280"/>
        </p:xfrm>
        <a:graphic>
          <a:graphicData uri="http://schemas.openxmlformats.org/drawingml/2006/table">
            <a:tbl>
              <a:tblPr bandRow="1">
                <a:noFill/>
                <a:tableStyleId>{BA4BCAD1-90D5-45A7-A14A-A5B37D49B705}</a:tableStyleId>
              </a:tblPr>
              <a:tblGrid>
                <a:gridCol w="4214600"/>
                <a:gridCol w="4550475"/>
                <a:gridCol w="4639525"/>
                <a:gridCol w="3724275"/>
              </a:tblGrid>
              <a:tr h="2458725">
                <a:tc>
                  <a:txBody>
                    <a:bodyPr/>
                    <a:lstStyle/>
                    <a:p>
                      <a:pPr marL="227330" marR="0" lvl="0" indent="-634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Учащиеся СПО</a:t>
                      </a:r>
                      <a:endParaRPr/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Индивидуальный подход к каждому ученику, возможность групповой работы над проектами по личному планированию денежных средств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Разные уровни знаний могут вызвать трудности в обучении и понимании материала. Обучающиеся приходят без желания узнать что либо новое в мире финансов.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Уходит время на актуализацию знаний по финансовой грамотности. Чтобы уроки были ценными для обучающихся и они понимали значимость данных знаний в своей повседневной жизни.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Беседы “по душам” обозначить, что мы собрались не из-за оценок, а для того, чтобы получить те знания, которыми можно и нужно будет оперировать в бытовой повседневной жизни. Сформировать значимость изучаемых тем, обозначит цели для каждого.</a:t>
                      </a:r>
                      <a:endParaRPr sz="2000"/>
                    </a:p>
                  </a:txBody>
                  <a:tcPr marL="68575" marR="68575" marT="0" marB="0"/>
                </a:tc>
              </a:tr>
            </a:tbl>
          </a:graphicData>
        </a:graphic>
      </p:graphicFrame>
      <p:graphicFrame>
        <p:nvGraphicFramePr>
          <p:cNvPr id="66" name="Google Shape;66;p15"/>
          <p:cNvGraphicFramePr/>
          <p:nvPr/>
        </p:nvGraphicFramePr>
        <p:xfrm>
          <a:off x="1142780" y="6778883"/>
          <a:ext cx="17128900" cy="2852800"/>
        </p:xfrm>
        <a:graphic>
          <a:graphicData uri="http://schemas.openxmlformats.org/drawingml/2006/table">
            <a:tbl>
              <a:tblPr bandRow="1">
                <a:noFill/>
                <a:tableStyleId>{BA4BCAD1-90D5-45A7-A14A-A5B37D49B705}</a:tableStyleId>
              </a:tblPr>
              <a:tblGrid>
                <a:gridCol w="3967775"/>
                <a:gridCol w="4966300"/>
                <a:gridCol w="4470550"/>
                <a:gridCol w="3724275"/>
              </a:tblGrid>
              <a:tr h="2852800">
                <a:tc>
                  <a:txBody>
                    <a:bodyPr/>
                    <a:lstStyle/>
                    <a:p>
                      <a:pPr marL="227330" marR="0" lvl="0" indent="-634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25</a:t>
                      </a:r>
                      <a:r>
                        <a:rPr lang="ru-RU" sz="20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студентов</a:t>
                      </a:r>
                      <a:endParaRPr/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Легкость в организации практических занятий по финансовому планированию, расчету стоимости кредита/вклада, возможность обсуждения реальных случаев, живых примеров   	</a:t>
                      </a:r>
                      <a:r>
                        <a:rPr lang="ru-RU" sz="20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	</a:t>
                      </a:r>
                      <a:endParaRPr sz="2000"/>
                    </a:p>
                  </a:txBody>
                  <a:tcPr marL="73025" marR="73025" marT="0" marB="0"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Возможные конфликты из-за различных мнений 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73025" marR="7302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Установление правил общения и поддержки в группе для создания комфортной рабочей атмосферы</a:t>
                      </a:r>
                      <a:endParaRPr sz="2000"/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</a:tr>
            </a:tbl>
          </a:graphicData>
        </a:graphic>
      </p:graphicFrame>
      <p:sp>
        <p:nvSpPr>
          <p:cNvPr id="67" name="Google Shape;67;p15"/>
          <p:cNvSpPr txBox="1"/>
          <p:nvPr/>
        </p:nvSpPr>
        <p:spPr>
          <a:xfrm>
            <a:off x="207552" y="3215946"/>
            <a:ext cx="1153888" cy="513219"/>
          </a:xfrm>
          <a:prstGeom prst="rect">
            <a:avLst/>
          </a:prstGeom>
          <a:solidFill>
            <a:srgbClr val="009657"/>
          </a:solidFill>
          <a:ln>
            <a:noFill/>
          </a:ln>
        </p:spPr>
        <p:txBody>
          <a:bodyPr spcFirstLastPara="1" wrap="square" lIns="36000" tIns="71225" rIns="36000" bIns="712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03</a:t>
            </a:r>
            <a:endParaRPr sz="2400" b="1" i="0" u="none" strike="noStrike" cap="none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68" name="Google Shape;68;p15"/>
          <p:cNvSpPr txBox="1"/>
          <p:nvPr/>
        </p:nvSpPr>
        <p:spPr>
          <a:xfrm>
            <a:off x="229650" y="6815795"/>
            <a:ext cx="1131790" cy="513219"/>
          </a:xfrm>
          <a:prstGeom prst="rect">
            <a:avLst/>
          </a:prstGeom>
          <a:solidFill>
            <a:srgbClr val="009657"/>
          </a:solidFill>
          <a:ln>
            <a:noFill/>
          </a:ln>
        </p:spPr>
        <p:txBody>
          <a:bodyPr spcFirstLastPara="1" wrap="square" lIns="36000" tIns="71225" rIns="36000" bIns="712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04</a:t>
            </a:r>
            <a:endParaRPr sz="2400" b="1" i="0" u="none" strike="noStrike" cap="none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/>
          <p:nvPr/>
        </p:nvSpPr>
        <p:spPr>
          <a:xfrm>
            <a:off x="163211" y="1233147"/>
            <a:ext cx="18645789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25" tIns="71225" rIns="142525" bIns="712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АНАЛИЗ УСЛОВИЙ ПЕДАГОГИЧЕСКОГО КЕЙСА (по 6 позициям)</a:t>
            </a:r>
            <a:endParaRPr sz="3600" b="1" i="0" u="none" strike="noStrike" cap="none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4" name="Google Shape;74;p16"/>
          <p:cNvSpPr txBox="1"/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25" tIns="71225" rIns="142525" bIns="712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2183" b="1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3</a:t>
            </a:r>
            <a:endParaRPr/>
          </a:p>
        </p:txBody>
      </p:sp>
      <p:sp>
        <p:nvSpPr>
          <p:cNvPr id="75" name="Google Shape;75;p16"/>
          <p:cNvSpPr txBox="1"/>
          <p:nvPr/>
        </p:nvSpPr>
        <p:spPr>
          <a:xfrm>
            <a:off x="988186" y="2310203"/>
            <a:ext cx="3819548" cy="451664"/>
          </a:xfrm>
          <a:prstGeom prst="rect">
            <a:avLst/>
          </a:prstGeom>
          <a:solidFill>
            <a:srgbClr val="009657"/>
          </a:solidFill>
          <a:ln>
            <a:noFill/>
          </a:ln>
        </p:spPr>
        <p:txBody>
          <a:bodyPr spcFirstLastPara="1" wrap="square" lIns="142525" tIns="71225" rIns="142525" bIns="712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ХАРАКТЕРИСТИКИ</a:t>
            </a:r>
            <a:endParaRPr sz="2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6"/>
          <p:cNvSpPr txBox="1"/>
          <p:nvPr/>
        </p:nvSpPr>
        <p:spPr>
          <a:xfrm>
            <a:off x="14063979" y="2310203"/>
            <a:ext cx="4521201" cy="451664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txBody>
          <a:bodyPr spcFirstLastPara="1" wrap="square" lIns="142525" tIns="71225" rIns="142525" bIns="712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РЕШЕНИЕ/ РЕКОМЕНДАЦИИ</a:t>
            </a:r>
            <a:endParaRPr/>
          </a:p>
        </p:txBody>
      </p:sp>
      <p:sp>
        <p:nvSpPr>
          <p:cNvPr id="77" name="Google Shape;77;p16"/>
          <p:cNvSpPr txBox="1"/>
          <p:nvPr/>
        </p:nvSpPr>
        <p:spPr>
          <a:xfrm>
            <a:off x="9739630" y="2310203"/>
            <a:ext cx="4038600" cy="451664"/>
          </a:xfrm>
          <a:prstGeom prst="rect">
            <a:avLst/>
          </a:prstGeom>
          <a:solidFill>
            <a:srgbClr val="2256AA"/>
          </a:solidFill>
          <a:ln>
            <a:noFill/>
          </a:ln>
        </p:spPr>
        <p:txBody>
          <a:bodyPr spcFirstLastPara="1" wrap="square" lIns="142525" tIns="71225" rIns="142525" bIns="712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ОГРАНИЧЕНИЯ И РИСКИ</a:t>
            </a:r>
            <a:endParaRPr sz="2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16"/>
          <p:cNvSpPr txBox="1"/>
          <p:nvPr/>
        </p:nvSpPr>
        <p:spPr>
          <a:xfrm>
            <a:off x="5363908" y="2310203"/>
            <a:ext cx="3819548" cy="4516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spcFirstLastPara="1" wrap="square" lIns="142525" tIns="71225" rIns="142525" bIns="712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ВОЗМОЖНОСТИ</a:t>
            </a:r>
            <a:endParaRPr sz="2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79" name="Google Shape;79;p16"/>
          <p:cNvGraphicFramePr/>
          <p:nvPr/>
        </p:nvGraphicFramePr>
        <p:xfrm>
          <a:off x="1456291" y="3215942"/>
          <a:ext cx="17128875" cy="4565904"/>
        </p:xfrm>
        <a:graphic>
          <a:graphicData uri="http://schemas.openxmlformats.org/drawingml/2006/table">
            <a:tbl>
              <a:tblPr bandRow="1">
                <a:noFill/>
                <a:tableStyleId>{BA4BCAD1-90D5-45A7-A14A-A5B37D49B705}</a:tableStyleId>
              </a:tblPr>
              <a:tblGrid>
                <a:gridCol w="4214600"/>
                <a:gridCol w="4550475"/>
                <a:gridCol w="4639525"/>
                <a:gridCol w="3724275"/>
              </a:tblGrid>
              <a:tr h="3259625">
                <a:tc>
                  <a:txBody>
                    <a:bodyPr/>
                    <a:lstStyle/>
                    <a:p>
                      <a:pPr marL="13970" marR="0" lvl="0" indent="-635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Дети пассивны, зависимы от гаджетов, мало подвижны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контингент “сложный”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13970" marR="0" lvl="0" indent="-635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Низкая вовлеченность обучающихся в процесс обучения, интерес к новым знаниям о финансах и кредитах</a:t>
                      </a:r>
                      <a:endParaRPr sz="2000"/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Большой объем информации по этой теме может снизить мотивацию ее изучать, отсутствие базовых знаний по теме замедлит процесс обучения</a:t>
                      </a:r>
                      <a:endParaRPr sz="2000"/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Введение элементов соревнования, ввести ограничения (что только первые пять выполнившие задания получат оценку - положительную, не получат оценки так как это лекционное занятие) для поддержания интереса к теме искусственно заставить конкурировать между собой, так как они и так пассивны, нужно косвенно принудить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</a:tr>
            </a:tbl>
          </a:graphicData>
        </a:graphic>
      </p:graphicFrame>
      <p:graphicFrame>
        <p:nvGraphicFramePr>
          <p:cNvPr id="80" name="Google Shape;80;p16"/>
          <p:cNvGraphicFramePr/>
          <p:nvPr/>
        </p:nvGraphicFramePr>
        <p:xfrm>
          <a:off x="1697040" y="7848158"/>
          <a:ext cx="16910225" cy="2240225"/>
        </p:xfrm>
        <a:graphic>
          <a:graphicData uri="http://schemas.openxmlformats.org/drawingml/2006/table">
            <a:tbl>
              <a:tblPr bandRow="1">
                <a:noFill/>
                <a:tableStyleId>{BA4BCAD1-90D5-45A7-A14A-A5B37D49B705}</a:tableStyleId>
              </a:tblPr>
              <a:tblGrid>
                <a:gridCol w="3917125"/>
                <a:gridCol w="4902900"/>
                <a:gridCol w="4413475"/>
                <a:gridCol w="3676725"/>
              </a:tblGrid>
              <a:tr h="22402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Дети из семей с      разным уровнем доходов родителей и разным социальным статусом</a:t>
                      </a:r>
                      <a:endParaRPr sz="2000"/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Обмен знаниями о финансовом планировании  между обучающимися                 	</a:t>
                      </a:r>
                      <a:endParaRPr sz="2000"/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Социальное неравенство может снизить участие в работе</a:t>
                      </a:r>
                      <a:endParaRPr sz="2000"/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Дифференцированный подход; создание инклюзивной среды, где поддерживаются все ученики независимо от их статуса</a:t>
                      </a:r>
                      <a:endParaRPr sz="2000"/>
                    </a:p>
                  </a:txBody>
                  <a:tcPr marL="68575" marR="68575" marT="0" marB="0"/>
                </a:tc>
              </a:tr>
            </a:tbl>
          </a:graphicData>
        </a:graphic>
      </p:graphicFrame>
      <p:sp>
        <p:nvSpPr>
          <p:cNvPr id="81" name="Google Shape;81;p16"/>
          <p:cNvSpPr txBox="1"/>
          <p:nvPr/>
        </p:nvSpPr>
        <p:spPr>
          <a:xfrm>
            <a:off x="207552" y="3215946"/>
            <a:ext cx="1153888" cy="513219"/>
          </a:xfrm>
          <a:prstGeom prst="rect">
            <a:avLst/>
          </a:prstGeom>
          <a:solidFill>
            <a:srgbClr val="009657"/>
          </a:solidFill>
          <a:ln>
            <a:noFill/>
          </a:ln>
        </p:spPr>
        <p:txBody>
          <a:bodyPr spcFirstLastPara="1" wrap="square" lIns="36000" tIns="71225" rIns="36000" bIns="712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05</a:t>
            </a:r>
            <a:endParaRPr sz="2400" b="1" i="0" u="none" strike="noStrike" cap="none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82" name="Google Shape;82;p16"/>
          <p:cNvSpPr txBox="1"/>
          <p:nvPr/>
        </p:nvSpPr>
        <p:spPr>
          <a:xfrm>
            <a:off x="229650" y="6815795"/>
            <a:ext cx="1131790" cy="513219"/>
          </a:xfrm>
          <a:prstGeom prst="rect">
            <a:avLst/>
          </a:prstGeom>
          <a:solidFill>
            <a:srgbClr val="009657"/>
          </a:solidFill>
          <a:ln>
            <a:noFill/>
          </a:ln>
        </p:spPr>
        <p:txBody>
          <a:bodyPr spcFirstLastPara="1" wrap="square" lIns="36000" tIns="71225" rIns="36000" bIns="712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06</a:t>
            </a:r>
            <a:endParaRPr sz="2400" b="1" i="0" u="none" strike="noStrike" cap="none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/>
          <p:nvPr/>
        </p:nvSpPr>
        <p:spPr>
          <a:xfrm>
            <a:off x="326424" y="14160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25" tIns="71225" rIns="142525" bIns="712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r>
              <a:rPr lang="ru-RU" sz="36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ПЛАНИРУЕМЫЕ ОБРАЗОВАТЕЛЬНЫЕ РЕЗУЛЬТАТЫ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6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7"/>
          <p:cNvSpPr txBox="1"/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25" tIns="71225" rIns="142525" bIns="712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2183" b="1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4</a:t>
            </a:r>
            <a:endParaRPr/>
          </a:p>
        </p:txBody>
      </p:sp>
      <p:sp>
        <p:nvSpPr>
          <p:cNvPr id="89" name="Google Shape;89;p17"/>
          <p:cNvSpPr txBox="1"/>
          <p:nvPr/>
        </p:nvSpPr>
        <p:spPr>
          <a:xfrm>
            <a:off x="600710" y="2442078"/>
            <a:ext cx="5774204" cy="451664"/>
          </a:xfrm>
          <a:prstGeom prst="rect">
            <a:avLst/>
          </a:prstGeom>
          <a:solidFill>
            <a:srgbClr val="009657"/>
          </a:solidFill>
          <a:ln>
            <a:noFill/>
          </a:ln>
        </p:spPr>
        <p:txBody>
          <a:bodyPr spcFirstLastPara="1" wrap="square" lIns="142525" tIns="71225" rIns="142525" bIns="712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ЗНАНИЯ</a:t>
            </a:r>
            <a:endParaRPr sz="2000" b="1" i="0" u="none" strike="noStrike" cap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0" name="Google Shape;90;p17"/>
          <p:cNvSpPr txBox="1"/>
          <p:nvPr/>
        </p:nvSpPr>
        <p:spPr>
          <a:xfrm>
            <a:off x="12623980" y="2452603"/>
            <a:ext cx="5810250" cy="465086"/>
          </a:xfrm>
          <a:prstGeom prst="rect">
            <a:avLst/>
          </a:prstGeom>
          <a:solidFill>
            <a:srgbClr val="2256AA"/>
          </a:solidFill>
          <a:ln>
            <a:noFill/>
          </a:ln>
        </p:spPr>
        <p:txBody>
          <a:bodyPr spcFirstLastPara="1" wrap="square" lIns="142525" tIns="71225" rIns="142525" bIns="712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УМЕНИЯ</a:t>
            </a:r>
            <a:endParaRPr sz="2000" b="1" i="0" u="none" strike="noStrike" cap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1" name="Google Shape;91;p17"/>
          <p:cNvSpPr txBox="1"/>
          <p:nvPr/>
        </p:nvSpPr>
        <p:spPr>
          <a:xfrm>
            <a:off x="6619343" y="2452603"/>
            <a:ext cx="5798308" cy="4516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spcFirstLastPara="1" wrap="square" lIns="142525" tIns="71225" rIns="142525" bIns="712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УСТАНОВКИ</a:t>
            </a:r>
            <a:endParaRPr sz="2000" b="1" i="0" u="none" strike="noStrike" cap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2" name="Google Shape;92;p17"/>
          <p:cNvSpPr txBox="1"/>
          <p:nvPr/>
        </p:nvSpPr>
        <p:spPr>
          <a:xfrm>
            <a:off x="326425" y="3111150"/>
            <a:ext cx="5774100" cy="78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Noto Sans Symbols"/>
              <a:buChar char="✔"/>
            </a:pPr>
            <a:r>
              <a:rPr lang="ru-RU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Что такое финансовый план;</a:t>
            </a:r>
            <a:endParaRPr sz="2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marR="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Noto Sans Symbols"/>
              <a:buChar char="✔"/>
            </a:pPr>
            <a:r>
              <a:rPr lang="ru-RU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виды кредитов и займов</a:t>
            </a:r>
            <a:endParaRPr sz="2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marR="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imes New Roman"/>
              <a:buChar char="✔"/>
            </a:pPr>
            <a:r>
              <a:rPr lang="ru-RU" sz="2800">
                <a:latin typeface="Times New Roman"/>
                <a:ea typeface="Times New Roman"/>
                <a:cs typeface="Times New Roman"/>
                <a:sym typeface="Times New Roman"/>
              </a:rPr>
              <a:t>кассовый разрыв</a:t>
            </a:r>
            <a:endParaRPr sz="2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marR="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800"/>
              <a:buFont typeface="Times New Roman"/>
              <a:buChar char="✔"/>
            </a:pPr>
            <a:r>
              <a:rPr lang="ru-RU" sz="2800">
                <a:latin typeface="Times New Roman"/>
                <a:ea typeface="Times New Roman"/>
                <a:cs typeface="Times New Roman"/>
                <a:sym typeface="Times New Roman"/>
              </a:rPr>
              <a:t>рефинансирование, реструктцризация кредита;</a:t>
            </a:r>
            <a:endParaRPr sz="2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marR="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800"/>
              <a:buFont typeface="Times New Roman"/>
              <a:buChar char="✔"/>
            </a:pPr>
            <a:r>
              <a:rPr lang="ru-RU" sz="2800">
                <a:latin typeface="Times New Roman"/>
                <a:ea typeface="Times New Roman"/>
                <a:cs typeface="Times New Roman"/>
                <a:sym typeface="Times New Roman"/>
              </a:rPr>
              <a:t>ставка ЦБ</a:t>
            </a:r>
            <a:endParaRPr sz="2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406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Times New Roman"/>
              <a:buChar char="✔"/>
            </a:pPr>
            <a:r>
              <a:rPr lang="ru-RU" sz="2800">
                <a:latin typeface="Times New Roman"/>
                <a:ea typeface="Times New Roman"/>
                <a:cs typeface="Times New Roman"/>
                <a:sym typeface="Times New Roman"/>
              </a:rPr>
              <a:t>структура банковского сектора страны, </a:t>
            </a:r>
            <a:endParaRPr sz="2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406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Times New Roman"/>
              <a:buChar char="✔"/>
            </a:pPr>
            <a:r>
              <a:rPr lang="ru-RU" sz="2800">
                <a:latin typeface="Times New Roman"/>
                <a:ea typeface="Times New Roman"/>
                <a:cs typeface="Times New Roman"/>
                <a:sym typeface="Times New Roman"/>
              </a:rPr>
              <a:t>правила выбора выгодного банковского продукта,</a:t>
            </a:r>
            <a:endParaRPr sz="2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406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Times New Roman"/>
              <a:buChar char="✔"/>
            </a:pPr>
            <a:r>
              <a:rPr lang="ru-RU" sz="2800">
                <a:latin typeface="Times New Roman"/>
                <a:ea typeface="Times New Roman"/>
                <a:cs typeface="Times New Roman"/>
                <a:sym typeface="Times New Roman"/>
              </a:rPr>
              <a:t>осознание ответственности за неисполнения долговых обязательств  </a:t>
            </a:r>
            <a:endParaRPr sz="2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3" name="Google Shape;93;p17"/>
          <p:cNvSpPr txBox="1"/>
          <p:nvPr/>
        </p:nvSpPr>
        <p:spPr>
          <a:xfrm>
            <a:off x="12417650" y="3111150"/>
            <a:ext cx="6554700" cy="788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0" indent="-393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Font typeface="Noto Sans Symbols"/>
              <a:buChar char="✔"/>
            </a:pPr>
            <a:r>
              <a:rPr lang="ru-RU" sz="2600">
                <a:latin typeface="Times New Roman"/>
                <a:ea typeface="Times New Roman"/>
                <a:cs typeface="Times New Roman"/>
                <a:sym typeface="Times New Roman"/>
              </a:rPr>
              <a:t>Заполнение простейшего личного финансового плана, декомпозиция финансовых целей.</a:t>
            </a:r>
            <a:endParaRPr sz="2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93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Font typeface="Noto Sans Symbols"/>
              <a:buChar char="✔"/>
            </a:pPr>
            <a:r>
              <a:rPr lang="ru-RU" sz="2600">
                <a:latin typeface="Times New Roman"/>
                <a:ea typeface="Times New Roman"/>
                <a:cs typeface="Times New Roman"/>
                <a:sym typeface="Times New Roman"/>
              </a:rPr>
              <a:t>Расчет стоимости кредита: способность выполнять базовые расчеты по расчету эффективной ставки.</a:t>
            </a:r>
            <a:endParaRPr sz="2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93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Font typeface="Noto Sans Symbols"/>
              <a:buChar char="✔"/>
            </a:pPr>
            <a:r>
              <a:rPr lang="ru-RU" sz="2600">
                <a:latin typeface="Times New Roman"/>
                <a:ea typeface="Times New Roman"/>
                <a:cs typeface="Times New Roman"/>
                <a:sym typeface="Times New Roman"/>
              </a:rPr>
              <a:t>умение использовать полученные знания в реальных ситуациях, например, при планировании бюджета.</a:t>
            </a:r>
            <a:endParaRPr sz="2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93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Font typeface="Noto Sans Symbols"/>
              <a:buChar char="✔"/>
            </a:pPr>
            <a:r>
              <a:rPr lang="ru-RU" sz="2600">
                <a:latin typeface="Times New Roman"/>
                <a:ea typeface="Times New Roman"/>
                <a:cs typeface="Times New Roman"/>
                <a:sym typeface="Times New Roman"/>
              </a:rPr>
              <a:t>Расчет выгоды использования банковских продуктов: способность выполнять базовые расчеты по своим вкладам, кредитам.</a:t>
            </a:r>
            <a:endParaRPr sz="2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93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Font typeface="Noto Sans Symbols"/>
              <a:buChar char="✔"/>
            </a:pPr>
            <a:r>
              <a:rPr lang="ru-RU" sz="2600">
                <a:latin typeface="Times New Roman"/>
                <a:ea typeface="Times New Roman"/>
                <a:cs typeface="Times New Roman"/>
                <a:sym typeface="Times New Roman"/>
              </a:rPr>
              <a:t>умение использовать полученные знания в реальных ситуациях, например, при планировании бюджета.</a:t>
            </a:r>
            <a:endParaRPr sz="2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2800"/>
          </a:p>
        </p:txBody>
      </p:sp>
      <p:sp>
        <p:nvSpPr>
          <p:cNvPr id="94" name="Google Shape;94;p17"/>
          <p:cNvSpPr txBox="1"/>
          <p:nvPr/>
        </p:nvSpPr>
        <p:spPr>
          <a:xfrm>
            <a:off x="6679714" y="3692724"/>
            <a:ext cx="5774100" cy="696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0" indent="-406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Noto Sans Symbols"/>
              <a:buChar char="✔"/>
            </a:pPr>
            <a:r>
              <a:rPr lang="ru-RU" sz="2800">
                <a:latin typeface="Times New Roman"/>
                <a:ea typeface="Times New Roman"/>
                <a:cs typeface="Times New Roman"/>
                <a:sym typeface="Times New Roman"/>
              </a:rPr>
              <a:t>Понимание важности финансового планирования своего бюджета</a:t>
            </a:r>
            <a:endParaRPr sz="2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406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Noto Sans Symbols"/>
              <a:buChar char="✔"/>
            </a:pPr>
            <a:r>
              <a:rPr lang="ru-RU" sz="2800">
                <a:latin typeface="Times New Roman"/>
                <a:ea typeface="Times New Roman"/>
                <a:cs typeface="Times New Roman"/>
                <a:sym typeface="Times New Roman"/>
              </a:rPr>
              <a:t>Финансовая осознанность: установка на осознанное управление своими финансами, включая кредитные обязательства.</a:t>
            </a:r>
            <a:endParaRPr sz="2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406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Noto Sans Symbols"/>
              <a:buChar char="✔"/>
            </a:pPr>
            <a:r>
              <a:rPr lang="ru-RU" sz="2800">
                <a:latin typeface="Times New Roman"/>
                <a:ea typeface="Times New Roman"/>
                <a:cs typeface="Times New Roman"/>
                <a:sym typeface="Times New Roman"/>
              </a:rPr>
              <a:t>Забота о будущем: принятие решения о необходимости планирования своих финансов с учетом всех своих финансовых целей.</a:t>
            </a:r>
            <a:endParaRPr sz="2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8"/>
          <p:cNvSpPr txBox="1"/>
          <p:nvPr/>
        </p:nvSpPr>
        <p:spPr>
          <a:xfrm>
            <a:off x="0" y="1416027"/>
            <a:ext cx="18972213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25" tIns="71225" rIns="142525" bIns="712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3. ОБРАЗОВАТЕЛЬНЫЕ РЕСУРСЫ И ДИДАКТИЧЕСКИЕ 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РАЗДАТОЧНЫЕ МАТЕРИАЛЫ</a:t>
            </a:r>
            <a:endParaRPr/>
          </a:p>
        </p:txBody>
      </p:sp>
      <p:sp>
        <p:nvSpPr>
          <p:cNvPr id="100" name="Google Shape;100;p18"/>
          <p:cNvSpPr txBox="1"/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25" tIns="71225" rIns="142525" bIns="712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2183" b="1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5</a:t>
            </a:r>
            <a:endParaRPr/>
          </a:p>
        </p:txBody>
      </p:sp>
      <p:pic>
        <p:nvPicPr>
          <p:cNvPr id="101" name="Google Shape;101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81941" y="2960267"/>
            <a:ext cx="5185685" cy="2385639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8"/>
          <p:cNvSpPr/>
          <p:nvPr/>
        </p:nvSpPr>
        <p:spPr>
          <a:xfrm>
            <a:off x="981941" y="4405672"/>
            <a:ext cx="2509069" cy="940234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7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3" name="Google Shape;103;p18" descr="Изображение выглядит как текст, снимок экрана&#10;&#10;Автоматически созданное описание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662396" y="5567500"/>
            <a:ext cx="3165254" cy="4376007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8"/>
          <p:cNvSpPr txBox="1"/>
          <p:nvPr/>
        </p:nvSpPr>
        <p:spPr>
          <a:xfrm>
            <a:off x="6164293" y="3081389"/>
            <a:ext cx="6169947" cy="3373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ПРИМЕРНАЯ РАБОЧАЯ ПРОГРАММА УЧЕБНОЙ ДИСЦИПЛИНЫ</a:t>
            </a:r>
            <a:r>
              <a:rPr lang="ru-RU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18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«СГ.06 Основы финансовой грамотности»</a:t>
            </a:r>
            <a:r>
              <a:rPr lang="ru-RU" sz="2477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. Рекомендована Советом учреждения ФГБОУ ДПО ИРПО.</a:t>
            </a:r>
            <a:endParaRPr sz="2477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Учебная дисциплина «Основы финансовой грамотности» является обязательной частью социально-гуманитарного цикла примерной образовательной программы в соответствии с ФГОС СПО по специальности 09.02.06 Сетевое и системное администрирование. </a:t>
            </a: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sz="2477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5" name="Google Shape;105;p18"/>
          <p:cNvSpPr txBox="1"/>
          <p:nvPr/>
        </p:nvSpPr>
        <p:spPr>
          <a:xfrm>
            <a:off x="6069424" y="6175358"/>
            <a:ext cx="6359683" cy="4056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РАБОЧАЯ ПРОГРАММА УЧЕБНОЙ ДИСЦИПЛИНЫ</a:t>
            </a:r>
            <a:r>
              <a:rPr lang="ru-RU" sz="20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0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«Основы финансовой грамотности»</a:t>
            </a:r>
            <a:r>
              <a:rPr lang="ru-RU" sz="20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.</a:t>
            </a:r>
            <a:endParaRPr/>
          </a:p>
          <a:p>
            <a:pPr marL="0" marR="0" lvl="0" indent="0" algn="just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ru-RU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Рабочая программа составлена на основе Федерального</a:t>
            </a:r>
            <a:endParaRPr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государственного образовательного стандарта среднего профессионального</a:t>
            </a:r>
            <a:endParaRPr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образования (ФГОС СПО) по специальности 09.02.06 – «Сетевое и системное</a:t>
            </a:r>
            <a:endParaRPr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администрирование» и на основании примерной программы учебной</a:t>
            </a:r>
            <a:endParaRPr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дисциплины рекомендованной Совета учреждения ФГБОУ ДПО ИРПО.</a:t>
            </a:r>
            <a:endParaRPr/>
          </a:p>
          <a:p>
            <a:pPr marL="0" marR="0" lvl="0" indent="0" algn="just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77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06" name="Google Shape;106;p18" descr="Изображение выглядит как текст, документ, письмо, снимок экрана&#10;&#10;Автоматически созданное описание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2523976" y="2611072"/>
            <a:ext cx="6118786" cy="74773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9"/>
          <p:cNvSpPr txBox="1"/>
          <p:nvPr/>
        </p:nvSpPr>
        <p:spPr>
          <a:xfrm>
            <a:off x="0" y="1416027"/>
            <a:ext cx="18972213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25" tIns="71225" rIns="142525" bIns="712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3. ОБРАЗОВАТЕЛЬНЫЕ РЕСУРСЫ И ДИДАКТИЧЕСКИЕ 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РАЗДАТОЧНЫЕ МАТЕРИАЛЫ</a:t>
            </a:r>
            <a:endParaRPr/>
          </a:p>
        </p:txBody>
      </p:sp>
      <p:sp>
        <p:nvSpPr>
          <p:cNvPr id="112" name="Google Shape;112;p19"/>
          <p:cNvSpPr txBox="1"/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25" tIns="71225" rIns="142525" bIns="712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2183" b="1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5</a:t>
            </a:r>
            <a:endParaRPr/>
          </a:p>
        </p:txBody>
      </p:sp>
      <p:pic>
        <p:nvPicPr>
          <p:cNvPr id="113" name="Google Shape;113;p1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50509" y="2960267"/>
            <a:ext cx="5185685" cy="2385639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19"/>
          <p:cNvSpPr txBox="1"/>
          <p:nvPr/>
        </p:nvSpPr>
        <p:spPr>
          <a:xfrm>
            <a:off x="722925" y="7367416"/>
            <a:ext cx="6169947" cy="1088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СБОРНИК</a:t>
            </a:r>
            <a:r>
              <a:rPr lang="ru-RU" sz="20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0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практических занятий </a:t>
            </a:r>
            <a:r>
              <a:rPr lang="ru-RU" sz="20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 дисциплине </a:t>
            </a:r>
            <a:r>
              <a:rPr lang="ru-RU" sz="20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Основы финансовой грамотности</a:t>
            </a:r>
            <a:endParaRPr sz="20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77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15" name="Google Shape;115;p19" descr="Изображение выглядит как текст, документ, письмо, Шрифт&#10;&#10;Автоматически созданное описание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2995841" y="2505593"/>
            <a:ext cx="5626100" cy="7567154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9"/>
          <p:cNvSpPr/>
          <p:nvPr/>
        </p:nvSpPr>
        <p:spPr>
          <a:xfrm>
            <a:off x="750509" y="4423671"/>
            <a:ext cx="2509069" cy="940234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7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7" name="Google Shape;117;p19" descr="Изображение выглядит как текст, снимок экрана, документ, Шрифт&#10;&#10;Автоматически созданное описание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418349" y="2667909"/>
            <a:ext cx="5577492" cy="7407607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19"/>
          <p:cNvSpPr txBox="1"/>
          <p:nvPr/>
        </p:nvSpPr>
        <p:spPr>
          <a:xfrm>
            <a:off x="750509" y="5863851"/>
            <a:ext cx="6142363" cy="16171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77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УЧЕБНОЕ ПОСОБИЕ</a:t>
            </a:r>
            <a:r>
              <a:rPr lang="ru-RU" sz="2477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77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 учебной дисциплине</a:t>
            </a:r>
            <a:r>
              <a:rPr lang="ru-RU" sz="2477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77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«ОСНОВЫ ФИНАНСОВОЙ ГРАМОТНОСТИ»</a:t>
            </a:r>
            <a:endParaRPr sz="2477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7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0"/>
          <p:cNvSpPr txBox="1"/>
          <p:nvPr/>
        </p:nvSpPr>
        <p:spPr>
          <a:xfrm>
            <a:off x="0" y="1416027"/>
            <a:ext cx="18972213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25" tIns="71225" rIns="142525" bIns="712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3. ОБРАЗОВАТЕЛЬНЫЕ РЕСУРСЫ И ДИДАКТИЧЕСКИЕ 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РАЗДАТОЧНЫЕ МАТЕРИАЛЫ</a:t>
            </a:r>
            <a:endParaRPr/>
          </a:p>
        </p:txBody>
      </p:sp>
      <p:sp>
        <p:nvSpPr>
          <p:cNvPr id="124" name="Google Shape;124;p20"/>
          <p:cNvSpPr txBox="1"/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25" tIns="71225" rIns="142525" bIns="712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2183" b="1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5</a:t>
            </a:r>
            <a:endParaRPr/>
          </a:p>
        </p:txBody>
      </p:sp>
      <p:sp>
        <p:nvSpPr>
          <p:cNvPr id="125" name="Google Shape;125;p20"/>
          <p:cNvSpPr txBox="1"/>
          <p:nvPr/>
        </p:nvSpPr>
        <p:spPr>
          <a:xfrm>
            <a:off x="5989814" y="2804360"/>
            <a:ext cx="6169800" cy="26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>
                <a:latin typeface="Times New Roman"/>
                <a:ea typeface="Times New Roman"/>
                <a:cs typeface="Times New Roman"/>
                <a:sym typeface="Times New Roman"/>
              </a:rPr>
              <a:t>Конституциия РФ, Гражданский кодекс РФ</a:t>
            </a:r>
            <a:r>
              <a:rPr lang="ru-RU" sz="2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- </a:t>
            </a:r>
            <a:r>
              <a:rPr lang="ru-RU"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Справочно - поисковая система Консультант +; режим доступа </a:t>
            </a:r>
            <a:r>
              <a:rPr lang="ru-RU" sz="2400" b="0" i="0" u="sng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https://www.consultant.ru</a:t>
            </a:r>
            <a:r>
              <a:rPr lang="ru-RU"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или Гарант режим доступа  https://www.garant.ru</a:t>
            </a:r>
            <a:endParaRPr sz="24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77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26" name="Google Shape;126;p2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93415" y="2696269"/>
            <a:ext cx="4616165" cy="2649637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20"/>
          <p:cNvSpPr/>
          <p:nvPr/>
        </p:nvSpPr>
        <p:spPr>
          <a:xfrm>
            <a:off x="892428" y="4194528"/>
            <a:ext cx="2509069" cy="940234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7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20"/>
          <p:cNvSpPr txBox="1"/>
          <p:nvPr/>
        </p:nvSpPr>
        <p:spPr>
          <a:xfrm>
            <a:off x="12607553" y="7362272"/>
            <a:ext cx="6014400" cy="237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77" b="1">
                <a:latin typeface="Times New Roman"/>
                <a:ea typeface="Times New Roman"/>
                <a:cs typeface="Times New Roman"/>
                <a:sym typeface="Times New Roman"/>
              </a:rPr>
              <a:t> Кредитный калькулятор</a:t>
            </a:r>
            <a:r>
              <a:rPr lang="ru-RU" sz="2477">
                <a:latin typeface="Times New Roman"/>
                <a:ea typeface="Times New Roman"/>
                <a:cs typeface="Times New Roman"/>
                <a:sym typeface="Times New Roman"/>
              </a:rPr>
              <a:t> - </a:t>
            </a:r>
            <a:r>
              <a:rPr lang="ru-RU" sz="2477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6"/>
              </a:rPr>
              <a:t>https://fincult.info/calc/loan/#amount</a:t>
            </a:r>
            <a:endParaRPr sz="2477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77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77" b="1">
                <a:latin typeface="Times New Roman"/>
                <a:ea typeface="Times New Roman"/>
                <a:cs typeface="Times New Roman"/>
                <a:sym typeface="Times New Roman"/>
              </a:rPr>
              <a:t>Депозитный калькултор</a:t>
            </a:r>
            <a:r>
              <a:rPr lang="ru-RU" sz="2477">
                <a:latin typeface="Times New Roman"/>
                <a:ea typeface="Times New Roman"/>
                <a:cs typeface="Times New Roman"/>
                <a:sym typeface="Times New Roman"/>
              </a:rPr>
              <a:t> - </a:t>
            </a:r>
            <a:r>
              <a:rPr lang="ru-RU" sz="2477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7"/>
              </a:rPr>
              <a:t>https://fincult.info/calc/deposit/</a:t>
            </a:r>
            <a:r>
              <a:rPr lang="ru-RU" sz="2477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2477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77"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29" name="Google Shape;129;p20" descr="Изображение выглядит как текст, снимок экрана, Веб-сайт, веб-страница&#10;&#10;Автоматически созданное описание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6483279" y="5181957"/>
            <a:ext cx="5816600" cy="372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20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2918175" y="2475775"/>
            <a:ext cx="6169800" cy="463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20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152400" y="5780116"/>
            <a:ext cx="5816599" cy="31305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1169</Words>
  <Application>Microsoft Office PowerPoint</Application>
  <PresentationFormat>Произвольный</PresentationFormat>
  <Paragraphs>172</Paragraphs>
  <Slides>13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Times New Roman</vt:lpstr>
      <vt:lpstr>Proxima Nova</vt:lpstr>
      <vt:lpstr>Noto Sans Symbols</vt:lpstr>
      <vt:lpstr>Calibri</vt:lpstr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</cp:revision>
  <dcterms:modified xsi:type="dcterms:W3CDTF">2024-10-29T08:17:59Z</dcterms:modified>
</cp:coreProperties>
</file>