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416" r:id="rId3"/>
    <p:sldId id="258" r:id="rId4"/>
    <p:sldId id="417" r:id="rId5"/>
    <p:sldId id="418" r:id="rId6"/>
    <p:sldId id="419" r:id="rId7"/>
    <p:sldId id="421" r:id="rId8"/>
    <p:sldId id="422" r:id="rId9"/>
    <p:sldId id="424" r:id="rId10"/>
    <p:sldId id="260" r:id="rId11"/>
  </p:sldIdLst>
  <p:sldSz cx="18972213" cy="10691813"/>
  <p:notesSz cx="6858000" cy="9144000"/>
  <p:embeddedFontLst>
    <p:embeddedFont>
      <p:font typeface="Proxima Nova" charset="0"/>
      <p:regular r:id="rId13"/>
      <p:bold r:id="rId14"/>
      <p:italic r:id="rId15"/>
      <p:boldItalic r:id="rId16"/>
    </p:embeddedFont>
    <p:embeddedFont>
      <p:font typeface="Proxima Nova Rg" charset="0"/>
      <p:regular r:id="rId17"/>
      <p:italic r:id="rId18"/>
      <p:boldItalic r:id="rId19"/>
    </p:embeddedFont>
    <p:embeddedFont>
      <p:font typeface="Calibri" pitchFamily="3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266" userDrawn="1">
          <p15:clr>
            <a:srgbClr val="A4A3A4"/>
          </p15:clr>
        </p15:guide>
        <p15:guide id="2" pos="1069" userDrawn="1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9" roundtripDataSignature="AMtx7mg14KWEQAwqBeKW3ZawvbmYUjr6L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вренова" initials="Л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965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8"/>
  </p:normalViewPr>
  <p:slideViewPr>
    <p:cSldViewPr snapToGrid="0">
      <p:cViewPr varScale="1">
        <p:scale>
          <a:sx n="53" d="100"/>
          <a:sy n="53" d="100"/>
        </p:scale>
        <p:origin x="-638" y="-82"/>
      </p:cViewPr>
      <p:guideLst>
        <p:guide orient="horz" pos="1266"/>
        <p:guide pos="10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58401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1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175095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189272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2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024755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3900715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679448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2103500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2244960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5542969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30402499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143280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9216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81901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1245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userDrawn="1">
  <p:cSld name="SECTION_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63952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68409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1463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4455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124542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85705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1422916" y="950383"/>
            <a:ext cx="16126381" cy="178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1422916" y="3088746"/>
            <a:ext cx="16126381" cy="6415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1422916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6482173" y="9741429"/>
            <a:ext cx="6007867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3596753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3083136" y="3997122"/>
            <a:ext cx="12355550" cy="211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2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ПРОГРАММА ПОВЫШЕНИЯ КВАЛИФИКАЦИИ </a:t>
            </a:r>
            <a:r>
              <a:rPr lang="ru-RU" sz="32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«</a:t>
            </a:r>
            <a:r>
              <a:rPr lang="ru-RU" sz="3200" b="1" dirty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СОДЕРЖАНИЕ И МЕТОДИКА ПРЕПОДАВАНИЯ  ФИНАНСОВОЙ ГРАМОТНОСТИ </a:t>
            </a:r>
          </a:p>
          <a:p>
            <a:pPr lvl="0" algn="ctr"/>
            <a:r>
              <a:rPr lang="ru-RU" sz="3200" b="1" dirty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РАЗЛИЧНЫМ КАТЕГОРИЯМ </a:t>
            </a:r>
            <a:r>
              <a:rPr lang="ru-RU" sz="3200" b="1" dirty="0" smtClean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ОБУЧАЮЩИХСЯ</a:t>
            </a:r>
            <a:r>
              <a:rPr lang="ru-RU" sz="32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»</a:t>
            </a:r>
            <a:endParaRPr lang="ru-RU" sz="32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354"/>
            <a:ext cx="10149123" cy="8635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91" y="4196444"/>
            <a:ext cx="8827691" cy="751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tr"/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1207399" y="1272867"/>
            <a:ext cx="16557414" cy="5622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НАЗВАНИЕ ТЕМЫ</a:t>
            </a:r>
          </a:p>
          <a:p>
            <a:pPr lvl="0" algn="ctr"/>
            <a:r>
              <a:rPr lang="ru-RU" sz="4000" smtClean="0"/>
              <a:t>Планирование и управление личными финансами: займы и кредиты</a:t>
            </a:r>
            <a:endParaRPr lang="ru-RU" sz="4000" b="1" dirty="0" smtClean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 smtClean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r>
              <a:rPr lang="ru-RU" sz="36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Слушатели</a:t>
            </a:r>
            <a:r>
              <a:rPr lang="ru-RU" sz="36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:</a:t>
            </a:r>
          </a:p>
          <a:p>
            <a:pPr lvl="0"/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-Коренная Юлия Владимировна</a:t>
            </a:r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-Натальчук</a:t>
            </a:r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</a:t>
            </a:r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Александра Алексеевна</a:t>
            </a:r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9" y="369945"/>
            <a:ext cx="10149123" cy="8635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7193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765" y="2770094"/>
            <a:ext cx="17664335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Характеристики:</a:t>
            </a:r>
          </a:p>
          <a:p>
            <a:endParaRPr lang="ru-RU" sz="36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ельская школа;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«Планирование и управление личными финансами: займы 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кредиты»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 человек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дети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хорошо воспитаны, дисциплинированы, в классе позитивная и добрая 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атмосфера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57023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дети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семей со средними доходами, родители имеют высшее образование, </a:t>
            </a:r>
            <a:endParaRPr lang="en-US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7023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постоянную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работу, мобильны.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2. ПЛАНИРУЕМЫЕ ОБРАЗОВАТЕЛЬНЫЕ РЕЗУЛЬТАТЫ</a:t>
            </a:r>
          </a:p>
          <a:p>
            <a:pPr lvl="0" algn="ctr"/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4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53235" y="3267635"/>
            <a:ext cx="184731" cy="473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80655" y="2904565"/>
            <a:ext cx="16998594" cy="6020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0230" lvl="0" indent="-5715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Понимать, что такое заём и что такое кредит;</a:t>
            </a:r>
          </a:p>
          <a:p>
            <a:pPr marL="570230" lvl="0" indent="-5715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Знать основные принципы предоставления заёмных 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средств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(условия предоставления заёмных средств и требования к заёмщику);</a:t>
            </a:r>
          </a:p>
          <a:p>
            <a:pPr marL="570230" lvl="0" indent="-5715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Понимать, в каких случаях заём и/или кредит бывает необходим;</a:t>
            </a:r>
          </a:p>
          <a:p>
            <a:pPr marL="570230" lvl="0" indent="-5715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Иметь представление о трудностях, с которыми сталкиваются люди с высоким уровнем задолженности по займам и/или кредитам;</a:t>
            </a:r>
          </a:p>
          <a:p>
            <a:pPr marL="570230" lvl="0" indent="-5715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Иметь представление о разных видах кредитов (потребительский, ипотечный, автокредит, образовательный кредит), их предназначении и потенциальных рисках; </a:t>
            </a:r>
          </a:p>
          <a:p>
            <a:pPr marL="570230" lvl="0" indent="-5715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Понимать, что такое кредитный риск;</a:t>
            </a:r>
          </a:p>
        </p:txBody>
      </p:sp>
    </p:spTree>
    <p:extLst>
      <p:ext uri="{BB962C8B-B14F-4D97-AF65-F5344CB8AC3E}">
        <p14:creationId xmlns="" xmlns:p14="http://schemas.microsoft.com/office/powerpoint/2010/main" val="102188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0" y="1416027"/>
            <a:ext cx="18972213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РАЗДАТОЧНЫЕ МАТЕРИАЛЫ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5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24330" y="2783540"/>
            <a:ext cx="16523552" cy="6191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buFont typeface="Arial" panose="020B0604020202020204" pitchFamily="34" charset="0"/>
              <a:buChar char="•"/>
            </a:pPr>
            <a:r>
              <a:rPr lang="ru-RU" b="1" dirty="0" smtClean="0"/>
              <a:t>Брехова </a:t>
            </a:r>
            <a:r>
              <a:rPr lang="ru-RU" b="1" dirty="0"/>
              <a:t>Ю.В. Финансовая грамотность: учебная программа.</a:t>
            </a:r>
            <a:r>
              <a:rPr lang="ru-RU" dirty="0"/>
              <a:t>10–11 классы общеобразоват.орг. / Ю. В. Брехова, А. П. Алмосов, Д. Ю. Завьялов. — М.: ВАКО, 2018. —48 с. (Учимся разумному финансовому поведению)</a:t>
            </a:r>
          </a:p>
          <a:p>
            <a:pPr marL="342900" indent="-342900" fontAlgn="auto">
              <a:buFont typeface="Arial" panose="020B0604020202020204" pitchFamily="34" charset="0"/>
              <a:buChar char="•"/>
            </a:pPr>
            <a:r>
              <a:rPr lang="ru-RU" b="1" dirty="0" smtClean="0"/>
              <a:t>Брехова </a:t>
            </a:r>
            <a:r>
              <a:rPr lang="ru-RU" b="1" dirty="0"/>
              <a:t>Ю.В. Финансовая грамотность: материалы для учащихся.</a:t>
            </a:r>
            <a:r>
              <a:rPr lang="ru-RU" dirty="0"/>
              <a:t> 10–11 классы общеобразоват. орг. / Ю. В. Брехова, А. П. Алмосов, Д. Ю. Завьялов. — М.: ВАКО, 2018. — 344 с., - (Учимся разумному финансовому поведению).</a:t>
            </a:r>
          </a:p>
          <a:p>
            <a:pPr marL="342900" indent="-342900" fontAlgn="auto">
              <a:buFont typeface="Arial" panose="020B0604020202020204" pitchFamily="34" charset="0"/>
              <a:buChar char="•"/>
            </a:pPr>
            <a:r>
              <a:rPr lang="ru-RU" b="1" dirty="0" smtClean="0"/>
              <a:t>Брехова </a:t>
            </a:r>
            <a:r>
              <a:rPr lang="ru-RU" b="1" dirty="0"/>
              <a:t>Ю.В.</a:t>
            </a:r>
            <a:r>
              <a:rPr lang="ru-RU" dirty="0"/>
              <a:t> </a:t>
            </a:r>
            <a:r>
              <a:rPr lang="ru-RU" b="1" dirty="0"/>
              <a:t>Финансовая грамотность: методические рекомендации для учителя.</a:t>
            </a:r>
            <a:r>
              <a:rPr lang="ru-RU" dirty="0"/>
              <a:t> 10–11 классы общеобразоват. орг. / Ю. В. Брехова, А. П. Алмосов, Д. Ю. Завьялов. — М.: ВАКО, 2018. — 232 с. («Учимся разумному финансовому поведению»).</a:t>
            </a:r>
          </a:p>
          <a:p>
            <a:pPr marL="342900" indent="-342900" fontAlgn="auto">
              <a:buFont typeface="Arial" panose="020B0604020202020204" pitchFamily="34" charset="0"/>
              <a:buChar char="•"/>
            </a:pPr>
            <a:r>
              <a:rPr lang="ru-RU" b="1" dirty="0" smtClean="0"/>
              <a:t>Брехова </a:t>
            </a:r>
            <a:r>
              <a:rPr lang="ru-RU" b="1" dirty="0"/>
              <a:t>Ю.В. Финансовая грамотность: рабочая тетрадь.</a:t>
            </a:r>
            <a:r>
              <a:rPr lang="ru-RU" dirty="0"/>
              <a:t> 10–11 классы общеобразоват. орг. / Ю. В. Брехова, А. П. Алмосов, Д. Ю. Завьялов. — М.: ВАКО, 2018. — 96 с.- («Учимся разумному финансовому поведению»).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 smtClean="0"/>
              <a:t>Анимированные </a:t>
            </a:r>
            <a:r>
              <a:rPr lang="ru-RU" b="1" dirty="0"/>
              <a:t>презентации. Уроки финансовой грамотности: «Что такое кредит?». Официальный сайт «Образовательные проекты ПАКК» [</a:t>
            </a:r>
            <a:r>
              <a:rPr lang="ru-RU" dirty="0"/>
              <a:t>Электронный ресурс]. </a:t>
            </a:r>
            <a:r>
              <a:rPr lang="ru-RU" b="1" dirty="0"/>
              <a:t> </a:t>
            </a:r>
            <a:endParaRPr lang="ru-RU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 smtClean="0"/>
              <a:t>Фильм </a:t>
            </a:r>
            <a:r>
              <a:rPr lang="ru-RU" b="1" dirty="0"/>
              <a:t>«Кредит не подарок». Официальный сайт «Образовательные </a:t>
            </a:r>
            <a:r>
              <a:rPr lang="ru-RU" dirty="0"/>
              <a:t>проекты ПАКК» [Электронный ресурс]</a:t>
            </a:r>
          </a:p>
        </p:txBody>
      </p:sp>
    </p:spTree>
    <p:extLst>
      <p:ext uri="{BB962C8B-B14F-4D97-AF65-F5344CB8AC3E}">
        <p14:creationId xmlns="" xmlns:p14="http://schemas.microsoft.com/office/powerpoint/2010/main" val="206106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4. МЕТОДИЧЕСКИЙ ИНСТРУМЕНТАРИЙ 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(образовательные технологии; методы обучения; педагогические приемы)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6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9176" y="3482788"/>
            <a:ext cx="16217153" cy="374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0230" indent="-57150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Использование элементов групповой технологии, 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технологии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проблемного обучения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endParaRPr lang="ru-RU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70230" indent="-57150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Методы: наглядный, практический, частично-поисковый, словесный, ментальная карта, обмен информацией, дискуссия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endParaRPr lang="ru-RU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70230" indent="-571500">
              <a:lnSpc>
                <a:spcPts val="1340"/>
              </a:lnSpc>
              <a:buFont typeface="Arial" panose="020B0604020202020204" pitchFamily="34" charset="0"/>
              <a:buChar char="•"/>
            </a:pPr>
            <a:endParaRPr lang="ru-RU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70230" indent="-571500">
              <a:lnSpc>
                <a:spcPts val="1340"/>
              </a:lnSpc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Приемы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фронтальный опрос, постановка проблемы, беседа.</a:t>
            </a:r>
            <a:r>
              <a:rPr lang="ru-RU" sz="36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511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39591" y="1416027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5. </a:t>
            </a:r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ИНТЕГРАЦИЯ С ДРУГИМИ ВИДАМИ ФУНКЦИОНАЛЬНОЙ ГРАМОТНОСТИ (интегративные задания) 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7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85360794"/>
              </p:ext>
            </p:extLst>
          </p:nvPr>
        </p:nvGraphicFramePr>
        <p:xfrm>
          <a:off x="1697178" y="3221908"/>
          <a:ext cx="14721681" cy="6660515"/>
        </p:xfrm>
        <a:graphic>
          <a:graphicData uri="http://schemas.openxmlformats.org/drawingml/2006/table">
            <a:tbl>
              <a:tblPr bandRow="1"/>
              <a:tblGrid>
                <a:gridCol w="14721681">
                  <a:extLst>
                    <a:ext uri="{9D8B030D-6E8A-4147-A177-3AD203B41FA5}">
                      <a16:colId xmlns="" xmlns:a16="http://schemas.microsoft.com/office/drawing/2014/main" val="2738935384"/>
                    </a:ext>
                  </a:extLst>
                </a:gridCol>
              </a:tblGrid>
              <a:tr h="842010"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Финансовая </a:t>
                      </a: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 математическая грамотность</a:t>
                      </a:r>
                    </a:p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Финансовая и читательская </a:t>
                      </a:r>
                      <a:r>
                        <a:rPr lang="ru-RU" sz="3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грамотность</a:t>
                      </a:r>
                    </a:p>
                    <a:p>
                      <a:pPr indent="-635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Интегративное задание: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Решите задачу.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3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Заработная плата Власова Анатолия Николаевича составляет 25 тыс. руб., а его жены – 23 тыс. руб. Постоянные обязательные расходы семьи – 35 тыс. руб. Какой максимальный платёж по кредиту может позволить себе семья Власовых, чтобы сохранять привычный образ жизни в течение срока кредита и своевременно выплачивать кредитные платежи? Какова в этом случае будет сумма максимального кредита на 1 год при процентной ставке 18% годовых?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292555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2615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(Урочная </a:t>
            </a:r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деятельность /Внеурочная деятельность / Программа </a:t>
            </a:r>
            <a:r>
              <a:rPr lang="ru-RU" sz="3600" b="1" dirty="0" smtClean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воспитания)</a:t>
            </a:r>
            <a:endParaRPr lang="ru-RU" sz="3600" b="1" dirty="0">
              <a:solidFill>
                <a:schemeClr val="dk1"/>
              </a:solidFill>
              <a:latin typeface="+mn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8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47564" y="2985247"/>
            <a:ext cx="984917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Этапы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0. Подготовительный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1. Мотивационно-целевой (10 минут)</a:t>
            </a:r>
          </a:p>
          <a:p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2. Операционно-действенный (25 минут)</a:t>
            </a:r>
            <a:endParaRPr lang="ru-RU" sz="36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3. Рефлексивно-оценочный (10 минут)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646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9697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ЗАКЛЮЧЕНИЕ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487" y="2593767"/>
            <a:ext cx="9557594" cy="6814478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9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056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384</Words>
  <Application>Microsoft Office PowerPoint</Application>
  <PresentationFormat>Произвольный</PresentationFormat>
  <Paragraphs>65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Proxima Nova</vt:lpstr>
      <vt:lpstr>Proxima Nova Rg</vt:lpstr>
      <vt:lpstr>Times New Roman</vt:lpstr>
      <vt:lpstr>Calibri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Торичко Роман Анатольевич</dc:creator>
  <cp:lastModifiedBy>Юля</cp:lastModifiedBy>
  <cp:revision>37</cp:revision>
  <dcterms:created xsi:type="dcterms:W3CDTF">2003-02-28T13:27:04Z</dcterms:created>
  <dcterms:modified xsi:type="dcterms:W3CDTF">2024-10-10T18:20:26Z</dcterms:modified>
</cp:coreProperties>
</file>