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416" r:id="rId3"/>
    <p:sldId id="258" r:id="rId4"/>
    <p:sldId id="417" r:id="rId5"/>
    <p:sldId id="418" r:id="rId6"/>
    <p:sldId id="419" r:id="rId7"/>
    <p:sldId id="421" r:id="rId8"/>
    <p:sldId id="422" r:id="rId9"/>
    <p:sldId id="424" r:id="rId10"/>
    <p:sldId id="260" r:id="rId11"/>
  </p:sldIdLst>
  <p:sldSz cx="18972213" cy="10691813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Proxima Nova" panose="020B0604020202020204" charset="0"/>
      <p:regular r:id="rId17"/>
      <p:bold r:id="rId18"/>
      <p:italic r:id="rId19"/>
      <p:boldItalic r:id="rId20"/>
    </p:embeddedFont>
    <p:embeddedFont>
      <p:font typeface="Proxima Nova Rg" panose="02000506030000020004" charset="0"/>
      <p:regular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9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 varScale="1">
        <p:scale>
          <a:sx n="52" d="100"/>
          <a:sy n="52" d="100"/>
        </p:scale>
        <p:origin x="739" y="67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89272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4960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3280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«</a:t>
            </a:r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СОДЕРЖАНИЕ И МЕТОДИКА ПРЕПОДАВАНИЯ  ФИНАНСОВОЙ ГРАМОТНОСТИ </a:t>
            </a:r>
          </a:p>
          <a:p>
            <a:pPr lvl="0" algn="ctr"/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РАЗЛИЧНЫМ КАТЕГОРИЯМ ОБУЧАЮЩИХСЯ</a:t>
            </a:r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1207399" y="1818557"/>
            <a:ext cx="16557414" cy="7422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«РАСХОДЫ ЧЕЛОВЕКА И СЕМЬИ»</a:t>
            </a: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Слушатели:</a:t>
            </a:r>
          </a:p>
          <a:p>
            <a:pPr lvl="0"/>
            <a:endParaRPr lang="ru-RU" sz="32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r>
              <a:rPr lang="ru-RU" sz="3200" b="1" dirty="0">
                <a:solidFill>
                  <a:schemeClr val="dk1"/>
                </a:solidFill>
                <a:latin typeface="Arial" panose="020B0604020202020204" pitchFamily="34" charset="0"/>
                <a:ea typeface="Proxima Nova"/>
                <a:cs typeface="Arial" panose="020B0604020202020204" pitchFamily="34" charset="0"/>
                <a:sym typeface="Proxima Nova"/>
              </a:rPr>
              <a:t>Калимуллин Линар Ильдарович		</a:t>
            </a:r>
            <a:r>
              <a:rPr lang="ru-RU" sz="3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Галиахметова</a:t>
            </a:r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Айгуль </a:t>
            </a:r>
            <a:r>
              <a:rPr lang="ru-RU" sz="3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Гайсовна</a:t>
            </a:r>
            <a:endParaRPr lang="ru-RU" sz="3200" b="1" dirty="0">
              <a:solidFill>
                <a:schemeClr val="dk1"/>
              </a:solidFill>
              <a:latin typeface="Arial" panose="020B0604020202020204" pitchFamily="34" charset="0"/>
              <a:ea typeface="Proxima Nova"/>
              <a:cs typeface="Arial" panose="020B0604020202020204" pitchFamily="34" charset="0"/>
              <a:sym typeface="Proxima Nova"/>
            </a:endParaRPr>
          </a:p>
          <a:p>
            <a:pPr algn="just" fontAlgn="t">
              <a:lnSpc>
                <a:spcPct val="107000"/>
              </a:lnSpc>
            </a:pPr>
            <a:r>
              <a:rPr lang="ru-RU" sz="32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Милова</a:t>
            </a:r>
            <a:r>
              <a:rPr lang="ru-RU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Светлана Владимировна	</a:t>
            </a:r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Гребенщикова Гульнара </a:t>
            </a:r>
            <a:r>
              <a:rPr lang="ru-RU" sz="3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Наилевна</a:t>
            </a:r>
            <a:endParaRPr lang="ru-RU" sz="3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fontAlgn="t">
              <a:lnSpc>
                <a:spcPct val="107000"/>
              </a:lnSpc>
            </a:pPr>
            <a:r>
              <a:rPr lang="ru-RU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Султанова Ильмира Шакирьяновна	</a:t>
            </a:r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3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Зиннурова</a:t>
            </a:r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Динара </a:t>
            </a:r>
            <a:r>
              <a:rPr lang="ru-RU" sz="32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Хадисовна</a:t>
            </a:r>
            <a:endParaRPr lang="ru-RU" sz="3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fontAlgn="t">
              <a:lnSpc>
                <a:spcPct val="107000"/>
              </a:lnSpc>
            </a:pPr>
            <a:r>
              <a:rPr lang="ru-RU" sz="32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Шайнурова</a:t>
            </a:r>
            <a:r>
              <a:rPr lang="ru-RU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Римма </a:t>
            </a:r>
            <a:r>
              <a:rPr lang="ru-RU" sz="32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Равильевна</a:t>
            </a:r>
            <a:r>
              <a:rPr lang="ru-RU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	</a:t>
            </a:r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Калачева Оксана Геннадьевна</a:t>
            </a:r>
          </a:p>
          <a:p>
            <a:pPr lvl="0" algn="just" fontAlgn="t">
              <a:lnSpc>
                <a:spcPct val="107000"/>
              </a:lnSpc>
            </a:pPr>
            <a:endParaRPr lang="ru-RU" sz="3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160317" y="683821"/>
            <a:ext cx="18645789" cy="57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28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28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35" y="159456"/>
            <a:ext cx="5057974" cy="430363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84A7654-2275-43CC-99A7-AD7A97A634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720045"/>
              </p:ext>
            </p:extLst>
          </p:nvPr>
        </p:nvGraphicFramePr>
        <p:xfrm>
          <a:off x="589935" y="1371600"/>
          <a:ext cx="17786555" cy="8622779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3126659">
                  <a:extLst>
                    <a:ext uri="{9D8B030D-6E8A-4147-A177-3AD203B41FA5}">
                      <a16:colId xmlns:a16="http://schemas.microsoft.com/office/drawing/2014/main" val="2550598260"/>
                    </a:ext>
                  </a:extLst>
                </a:gridCol>
                <a:gridCol w="5810864">
                  <a:extLst>
                    <a:ext uri="{9D8B030D-6E8A-4147-A177-3AD203B41FA5}">
                      <a16:colId xmlns:a16="http://schemas.microsoft.com/office/drawing/2014/main" val="1279648157"/>
                    </a:ext>
                  </a:extLst>
                </a:gridCol>
                <a:gridCol w="5999410">
                  <a:extLst>
                    <a:ext uri="{9D8B030D-6E8A-4147-A177-3AD203B41FA5}">
                      <a16:colId xmlns:a16="http://schemas.microsoft.com/office/drawing/2014/main" val="1308082338"/>
                    </a:ext>
                  </a:extLst>
                </a:gridCol>
                <a:gridCol w="2849622">
                  <a:extLst>
                    <a:ext uri="{9D8B030D-6E8A-4147-A177-3AD203B41FA5}">
                      <a16:colId xmlns:a16="http://schemas.microsoft.com/office/drawing/2014/main" val="255539073"/>
                    </a:ext>
                  </a:extLst>
                </a:gridCol>
              </a:tblGrid>
              <a:tr h="383608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Характеристики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Возможности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Ограничения и риски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Решения/</a:t>
                      </a:r>
                    </a:p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рекомендации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468" marR="55468" marT="0" marB="0" anchor="ctr"/>
                </a:tc>
                <a:extLst>
                  <a:ext uri="{0D108BD9-81ED-4DB2-BD59-A6C34878D82A}">
                    <a16:rowId xmlns:a16="http://schemas.microsoft.com/office/drawing/2014/main" val="528964243"/>
                  </a:ext>
                </a:extLst>
              </a:tr>
              <a:tr h="273730"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1. СОШ в городе федерального значения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Знания о многих видах денежных операций и способах их реализации; возможность привлечения специалистов из финансовых учреждений или их посещения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Высокая вероятность мошенничества; возможность возникновения ситуаций беспомощности при утере или краже денег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Упор на меры финансовой безопасности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468" marR="55468" marT="0" marB="0" anchor="ctr"/>
                </a:tc>
                <a:extLst>
                  <a:ext uri="{0D108BD9-81ED-4DB2-BD59-A6C34878D82A}">
                    <a16:rowId xmlns:a16="http://schemas.microsoft.com/office/drawing/2014/main" val="473313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2. Расходы человека и семьи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Знания о статьях расходов и их значимости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Высока вероятность преобладания желаемых расходов над обязательными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Максимальный отход от субъективности оценки расходов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468" marR="55468" marT="0" marB="0" anchor="ctr"/>
                </a:tc>
                <a:extLst>
                  <a:ext uri="{0D108BD9-81ED-4DB2-BD59-A6C34878D82A}">
                    <a16:rowId xmlns:a16="http://schemas.microsoft.com/office/drawing/2014/main" val="3573034673"/>
                  </a:ext>
                </a:extLst>
              </a:tr>
              <a:tr h="979436"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3. 4 класс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Знание понятий «доходы», «расходы», «деньги»; любознательность; интерес к игровым формам работы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Незнание более сложной терминологии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Упор на материал и методики, отвечающие возрасту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468" marR="55468" marT="0" marB="0" anchor="ctr"/>
                </a:tc>
                <a:extLst>
                  <a:ext uri="{0D108BD9-81ED-4DB2-BD59-A6C34878D82A}">
                    <a16:rowId xmlns:a16="http://schemas.microsoft.com/office/drawing/2014/main" val="2176066063"/>
                  </a:ext>
                </a:extLst>
              </a:tr>
              <a:tr h="1547277"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4. 25 учеников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Возможность формирование групп по различным принципам; возможность формирования смешанных групп в параллели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Сложность управления большим классом; сложности с индивидуальным подходом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Управление путём формирования групп со своими лидерами, организация помощи сильных слабым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468" marR="55468" marT="0" marB="0" anchor="ctr"/>
                </a:tc>
                <a:extLst>
                  <a:ext uri="{0D108BD9-81ED-4DB2-BD59-A6C34878D82A}">
                    <a16:rowId xmlns:a16="http://schemas.microsoft.com/office/drawing/2014/main" val="156779504"/>
                  </a:ext>
                </a:extLst>
              </a:tr>
              <a:tr h="1773875"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5. Дети пассивные, зависимы от гаджетов, малоподвижны; часто менялись учителя и классные руководители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Ученики усидчивые, спокойные; готовность выполнять сидячую работу; умелое обращение с электронными средствами обучения и работы; наличие представлений об электронных финансовых инструментах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Низкий уровень коллективизма; сложности при организации активных форм работы; трудности при работе в группах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Применение активных форм работы, вовлечение гаджетов для отвлечения от использования их только для игр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468" marR="55468" marT="0" marB="0" anchor="ctr"/>
                </a:tc>
                <a:extLst>
                  <a:ext uri="{0D108BD9-81ED-4DB2-BD59-A6C34878D82A}">
                    <a16:rowId xmlns:a16="http://schemas.microsoft.com/office/drawing/2014/main" val="533935230"/>
                  </a:ext>
                </a:extLst>
              </a:tr>
              <a:tr h="1575265"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6. Дети из семей, имеющих доход выше среднего, родители госслужащие, предприниматели, ученые</a:t>
                      </a:r>
                      <a:r>
                        <a:rPr lang="ru-RU" sz="1800">
                          <a:effectLst/>
                        </a:rPr>
                        <a:t>, работники </a:t>
                      </a:r>
                      <a:r>
                        <a:rPr lang="ru-RU" sz="1800" dirty="0">
                          <a:effectLst/>
                        </a:rPr>
                        <a:t>культуры и сферы образования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Более высокий уровень финансовой грамотности и финансовой культуры; оперирование </a:t>
                      </a:r>
                      <a:r>
                        <a:rPr lang="ru-RU" sz="1800" dirty="0" err="1">
                          <a:effectLst/>
                        </a:rPr>
                        <a:t>бОльшими</a:t>
                      </a:r>
                      <a:r>
                        <a:rPr lang="ru-RU" sz="1800" dirty="0">
                          <a:effectLst/>
                        </a:rPr>
                        <a:t> стоимостными значениями, </a:t>
                      </a:r>
                      <a:r>
                        <a:rPr lang="ru-RU" sz="1800" dirty="0" err="1">
                          <a:effectLst/>
                        </a:rPr>
                        <a:t>бОльшими</a:t>
                      </a:r>
                      <a:r>
                        <a:rPr lang="ru-RU" sz="1800" dirty="0">
                          <a:effectLst/>
                        </a:rPr>
                        <a:t> величинами карманных денег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Неготовность к возникновению ситуаций с дефицитом денежных средств; неготовность к действиям в случае некорректного отношения окружающих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9063" marR="59063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Применение материала, позволяющего понять ограниченность располагаемых средств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468" marR="55468" marT="0" marB="0" anchor="ctr"/>
                </a:tc>
                <a:extLst>
                  <a:ext uri="{0D108BD9-81ED-4DB2-BD59-A6C34878D82A}">
                    <a16:rowId xmlns:a16="http://schemas.microsoft.com/office/drawing/2014/main" val="416215078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4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FA02BD2-F898-4EFA-A1A2-278CF52C3E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041343"/>
              </p:ext>
            </p:extLst>
          </p:nvPr>
        </p:nvGraphicFramePr>
        <p:xfrm>
          <a:off x="929872" y="2667910"/>
          <a:ext cx="17341798" cy="5546942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806357">
                  <a:extLst>
                    <a:ext uri="{9D8B030D-6E8A-4147-A177-3AD203B41FA5}">
                      <a16:colId xmlns:a16="http://schemas.microsoft.com/office/drawing/2014/main" val="2507465889"/>
                    </a:ext>
                  </a:extLst>
                </a:gridCol>
                <a:gridCol w="9541732">
                  <a:extLst>
                    <a:ext uri="{9D8B030D-6E8A-4147-A177-3AD203B41FA5}">
                      <a16:colId xmlns:a16="http://schemas.microsoft.com/office/drawing/2014/main" val="325506429"/>
                    </a:ext>
                  </a:extLst>
                </a:gridCol>
                <a:gridCol w="2993709">
                  <a:extLst>
                    <a:ext uri="{9D8B030D-6E8A-4147-A177-3AD203B41FA5}">
                      <a16:colId xmlns:a16="http://schemas.microsoft.com/office/drawing/2014/main" val="806886904"/>
                    </a:ext>
                  </a:extLst>
                </a:gridCol>
              </a:tblGrid>
              <a:tr h="1922245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3200" dirty="0">
                          <a:effectLst/>
                        </a:rPr>
                        <a:t>Знания 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3200" dirty="0">
                          <a:effectLst/>
                        </a:rPr>
                        <a:t>Установки</a:t>
                      </a:r>
                    </a:p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3200" dirty="0">
                          <a:effectLst/>
                        </a:rPr>
                        <a:t>(что есть «грамотно» и как надо поступать)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3200">
                          <a:effectLst/>
                        </a:rPr>
                        <a:t>Умения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30375649"/>
                  </a:ext>
                </a:extLst>
              </a:tr>
              <a:tr h="3624697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3200" dirty="0">
                          <a:effectLst/>
                        </a:rPr>
                        <a:t>Расходы человека, виды расходов, формирование расходов семьи из расходов её членов 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3200" dirty="0">
                          <a:effectLst/>
                        </a:rPr>
                        <a:t>Понимание приоритетности расходов, необходимости сохранения расходов в пределах располагаемых доходов, единства расходов семьи, формирование запаса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3200" dirty="0">
                          <a:effectLst/>
                        </a:rPr>
                        <a:t>Формирование плана расходов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3769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5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3EAD8FA3-5EF2-4F20-98C2-ED50A8F519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310987"/>
              </p:ext>
            </p:extLst>
          </p:nvPr>
        </p:nvGraphicFramePr>
        <p:xfrm>
          <a:off x="1725561" y="3421625"/>
          <a:ext cx="15795523" cy="4660900"/>
        </p:xfrm>
        <a:graphic>
          <a:graphicData uri="http://schemas.openxmlformats.org/drawingml/2006/table">
            <a:tbl>
              <a:tblPr bandRow="1">
                <a:tableStyleId>{F5AB1C69-6EDB-4FF4-983F-18BD219EF322}</a:tableStyleId>
              </a:tblPr>
              <a:tblGrid>
                <a:gridCol w="15795523">
                  <a:extLst>
                    <a:ext uri="{9D8B030D-6E8A-4147-A177-3AD203B41FA5}">
                      <a16:colId xmlns:a16="http://schemas.microsoft.com/office/drawing/2014/main" val="3788496068"/>
                    </a:ext>
                  </a:extLst>
                </a:gridCol>
              </a:tblGrid>
              <a:tr h="4321277">
                <a:tc>
                  <a:txBody>
                    <a:bodyPr/>
                    <a:lstStyle/>
                    <a:p>
                      <a:pPr marL="513715" indent="-514350" algn="just">
                        <a:lnSpc>
                          <a:spcPct val="107000"/>
                        </a:lnSpc>
                        <a:buAutoNum type="arabicPeriod"/>
                      </a:pPr>
                      <a:r>
                        <a:rPr lang="ru-RU" sz="3200" dirty="0">
                          <a:effectLst/>
                        </a:rPr>
                        <a:t>Г. Гловели, Е. Гоппе. Финансовая грамотность, 4 класс. Материалы для учащихся. Занятия 11-12.</a:t>
                      </a:r>
                    </a:p>
                    <a:p>
                      <a:pPr marL="513715" indent="-514350" algn="just">
                        <a:lnSpc>
                          <a:spcPct val="107000"/>
                        </a:lnSpc>
                        <a:buAutoNum type="arabicPeriod"/>
                      </a:pPr>
                      <a:endParaRPr lang="ru-RU" sz="3200" dirty="0">
                        <a:effectLst/>
                      </a:endParaRPr>
                    </a:p>
                    <a:p>
                      <a:pPr indent="-635" algn="just" fontAlgn="auto">
                        <a:lnSpc>
                          <a:spcPct val="107000"/>
                        </a:lnSpc>
                      </a:pPr>
                      <a:r>
                        <a:rPr lang="ru-RU" sz="3200" dirty="0">
                          <a:effectLst/>
                        </a:rPr>
                        <a:t>2. Презентация «Виды расходов».</a:t>
                      </a:r>
                    </a:p>
                    <a:p>
                      <a:pPr indent="-635" algn="just" fontAlgn="auto">
                        <a:lnSpc>
                          <a:spcPct val="107000"/>
                        </a:lnSpc>
                      </a:pPr>
                      <a:endParaRPr lang="ru-RU" sz="3200" dirty="0">
                        <a:effectLst/>
                      </a:endParaRPr>
                    </a:p>
                    <a:p>
                      <a:pPr indent="-635" algn="just" fontAlgn="auto">
                        <a:lnSpc>
                          <a:spcPct val="107000"/>
                        </a:lnSpc>
                      </a:pPr>
                      <a:r>
                        <a:rPr lang="ru-RU" sz="3200" dirty="0">
                          <a:effectLst/>
                        </a:rPr>
                        <a:t>3. Анимированная презентация.</a:t>
                      </a:r>
                    </a:p>
                    <a:p>
                      <a:pPr indent="-635" algn="just" fontAlgn="auto">
                        <a:lnSpc>
                          <a:spcPct val="107000"/>
                        </a:lnSpc>
                      </a:pPr>
                      <a:endParaRPr lang="ru-RU" sz="3200" dirty="0">
                        <a:effectLst/>
                      </a:endParaRPr>
                    </a:p>
                    <a:p>
                      <a:pPr indent="-635" algn="just" fontAlgn="auto">
                        <a:lnSpc>
                          <a:spcPct val="107000"/>
                        </a:lnSpc>
                      </a:pPr>
                      <a:r>
                        <a:rPr lang="ru-RU" sz="3200" dirty="0">
                          <a:effectLst/>
                        </a:rPr>
                        <a:t>4. Раздаточный материал (карточки со статьями расходов с указанием стоимости на обратной стороне).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extLst>
                  <a:ext uri="{0D108BD9-81ED-4DB2-BD59-A6C34878D82A}">
                    <a16:rowId xmlns:a16="http://schemas.microsoft.com/office/drawing/2014/main" val="9409720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(образовательные технологии; методы обучения; педагогические приемы)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5B59A7-5F7A-44AC-BECA-A9FF3A3C8784}"/>
              </a:ext>
            </a:extLst>
          </p:cNvPr>
          <p:cNvSpPr txBox="1"/>
          <p:nvPr/>
        </p:nvSpPr>
        <p:spPr>
          <a:xfrm>
            <a:off x="2731345" y="3185865"/>
            <a:ext cx="13509522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" indent="-1270" algn="just">
              <a:tabLst>
                <a:tab pos="539496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Операционно-деятельностный компонент:</a:t>
            </a:r>
          </a:p>
          <a:p>
            <a:pPr marL="360000" indent="-1270" algn="just">
              <a:tabLst>
                <a:tab pos="539496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проектные и игровые технологии, кейс-технология;</a:t>
            </a:r>
          </a:p>
          <a:p>
            <a:pPr marL="360000" indent="-635" algn="just">
              <a:tabLst>
                <a:tab pos="539496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презентация, дискуссия;</a:t>
            </a:r>
          </a:p>
          <a:p>
            <a:pPr marL="360000" indent="-635" algn="just">
              <a:tabLst>
                <a:tab pos="5394960" algn="l"/>
              </a:tabLst>
            </a:pP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постановка, обсуждение и решение проблемы;</a:t>
            </a:r>
          </a:p>
          <a:p>
            <a:pPr marL="1270" indent="-1270" algn="just"/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Рефлексивно-оценочный компонент: </a:t>
            </a:r>
          </a:p>
          <a:p>
            <a:pPr marL="360000" indent="-1270" algn="just"/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 индивидуализации;</a:t>
            </a:r>
          </a:p>
          <a:p>
            <a:pPr marL="360000" indent="-1270" algn="just"/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самостоятельная работа;</a:t>
            </a:r>
          </a:p>
          <a:p>
            <a:pPr marL="360000" algn="just"/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письменный опрос (билетик на выход).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75114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107290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ИНТЕГРАЦИЯ С ДРУГИМИ ВИДАМИ ФУНКЦИОНАЛЬНОЙ ГРАМОТНОСТИ (интегративное задание) 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78B12E0-CBE2-450B-8326-55B969CA3D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754277"/>
              </p:ext>
            </p:extLst>
          </p:nvPr>
        </p:nvGraphicFramePr>
        <p:xfrm>
          <a:off x="781665" y="2418735"/>
          <a:ext cx="17490005" cy="7376262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7490005">
                  <a:extLst>
                    <a:ext uri="{9D8B030D-6E8A-4147-A177-3AD203B41FA5}">
                      <a16:colId xmlns:a16="http://schemas.microsoft.com/office/drawing/2014/main" val="75427409"/>
                    </a:ext>
                  </a:extLst>
                </a:gridCol>
              </a:tblGrid>
              <a:tr h="1533832">
                <a:tc>
                  <a:txBody>
                    <a:bodyPr/>
                    <a:lstStyle/>
                    <a:p>
                      <a:pPr marL="1270" indent="-1270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Финансовая и математическая грамотность (расчёт плана расходов)</a:t>
                      </a:r>
                    </a:p>
                    <a:p>
                      <a:pPr marL="1270" indent="-1270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Финансовая грамотность и глобальные компетенции (умение работать в группе с учётом мнения других)</a:t>
                      </a:r>
                    </a:p>
                    <a:p>
                      <a:pPr marL="1270" indent="-1270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Финансовая грамотность и креативное мышление (быстрота, гибкость (многообразие идей))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4271722029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indent="-635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Интегративное задание: разработать план расходов семьи, исходя из имеющегося лимита денежных средств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4266443885"/>
                  </a:ext>
                </a:extLst>
              </a:tr>
              <a:tr h="2750006">
                <a:tc>
                  <a:txBody>
                    <a:bodyPr/>
                    <a:lstStyle/>
                    <a:p>
                      <a:pPr marL="1270" indent="-1270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Что проверяет:</a:t>
                      </a:r>
                    </a:p>
                    <a:p>
                      <a:pPr marL="1270" indent="-1270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Знания: понятие «расходы», виды расходов</a:t>
                      </a:r>
                    </a:p>
                    <a:p>
                      <a:pPr marL="1270" indent="-1270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</a:p>
                    <a:p>
                      <a:pPr marL="1270" indent="-1270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Умения: планирование расходов, определение приоритетности расходов</a:t>
                      </a:r>
                    </a:p>
                    <a:p>
                      <a:pPr marL="1270" indent="-1270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</a:p>
                    <a:p>
                      <a:pPr marL="1270" indent="-1270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Установки: приоритетность расходов, формирование расходов в пределах располагаемых доходов</a:t>
                      </a: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3830350040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marL="1270" indent="-1270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Ответ: оценивается путём обсуждения с группой</a:t>
                      </a: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3914209294"/>
                  </a:ext>
                </a:extLst>
              </a:tr>
              <a:tr h="1559792">
                <a:tc>
                  <a:txBody>
                    <a:bodyPr/>
                    <a:lstStyle/>
                    <a:p>
                      <a:pPr marL="1270" indent="-1270" algn="just">
                        <a:lnSpc>
                          <a:spcPct val="107000"/>
                        </a:lnSpc>
                      </a:pPr>
                      <a:r>
                        <a:rPr lang="ru-RU" sz="2400" dirty="0">
                          <a:effectLst/>
                        </a:rPr>
                        <a:t>Пояснение: группе учеников («семье») даются карточки с указанием статей расходов и их стоимостного выражения на обратной стороне. Необходимо путём совместного обсуждения разработать план расходов в пределах лимита средств, обязательно при этом учитывая приоритетность трат и необходимость формирования накоплений в запасе.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16976721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671431"/>
            <a:ext cx="18645789" cy="112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2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(Внеурочная деятельность)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374" y="155736"/>
            <a:ext cx="6060864" cy="515695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753BA4D-B8F0-41C3-865F-9C7EFB96C0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035621"/>
              </p:ext>
            </p:extLst>
          </p:nvPr>
        </p:nvGraphicFramePr>
        <p:xfrm>
          <a:off x="501582" y="1800204"/>
          <a:ext cx="18144207" cy="8493284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868877">
                  <a:extLst>
                    <a:ext uri="{9D8B030D-6E8A-4147-A177-3AD203B41FA5}">
                      <a16:colId xmlns:a16="http://schemas.microsoft.com/office/drawing/2014/main" val="116523950"/>
                    </a:ext>
                  </a:extLst>
                </a:gridCol>
                <a:gridCol w="3560016">
                  <a:extLst>
                    <a:ext uri="{9D8B030D-6E8A-4147-A177-3AD203B41FA5}">
                      <a16:colId xmlns:a16="http://schemas.microsoft.com/office/drawing/2014/main" val="3349727552"/>
                    </a:ext>
                  </a:extLst>
                </a:gridCol>
                <a:gridCol w="5857186">
                  <a:extLst>
                    <a:ext uri="{9D8B030D-6E8A-4147-A177-3AD203B41FA5}">
                      <a16:colId xmlns:a16="http://schemas.microsoft.com/office/drawing/2014/main" val="845753381"/>
                    </a:ext>
                  </a:extLst>
                </a:gridCol>
                <a:gridCol w="7858128">
                  <a:extLst>
                    <a:ext uri="{9D8B030D-6E8A-4147-A177-3AD203B41FA5}">
                      <a16:colId xmlns:a16="http://schemas.microsoft.com/office/drawing/2014/main" val="224496197"/>
                    </a:ext>
                  </a:extLst>
                </a:gridCol>
              </a:tblGrid>
              <a:tr h="325990">
                <a:tc gridSpan="4"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Форма проведения активности: Внеурочная деятельность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063394"/>
                  </a:ext>
                </a:extLst>
              </a:tr>
              <a:tr h="157212">
                <a:tc gridSpan="4"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Этап 0. Подготовительный (2 мин)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53576"/>
                  </a:ext>
                </a:extLst>
              </a:tr>
              <a:tr h="325990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 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Деятельность учителя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Деятельность учеников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Образовательный эффект (чему научились, что узнали, поняли)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extLst>
                  <a:ext uri="{0D108BD9-81ED-4DB2-BD59-A6C34878D82A}">
                    <a16:rowId xmlns:a16="http://schemas.microsoft.com/office/drawing/2014/main" val="1154309380"/>
                  </a:ext>
                </a:extLst>
              </a:tr>
              <a:tr h="663549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Объясняет схему урока, предлагает разделиться по группам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Делятся на группы-«семьи»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Понимают, что работать придётся в группе и результат зависит от всех и только совместными действиями можно выполнить задание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extLst>
                  <a:ext uri="{0D108BD9-81ED-4DB2-BD59-A6C34878D82A}">
                    <a16:rowId xmlns:a16="http://schemas.microsoft.com/office/drawing/2014/main" val="1404436979"/>
                  </a:ext>
                </a:extLst>
              </a:tr>
              <a:tr h="157212">
                <a:tc gridSpan="4"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Этап 1. Мотивационно-целевой (15 минут)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921291"/>
                  </a:ext>
                </a:extLst>
              </a:tr>
              <a:tr h="325990"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 b="1">
                          <a:effectLst/>
                        </a:rPr>
                        <a:t> 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>
                          <a:effectLst/>
                        </a:rPr>
                        <a:t>Деятельность учителя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Деятельность учеников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Образовательный эффект (чему научились, что узнали, поняли)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extLst>
                  <a:ext uri="{0D108BD9-81ED-4DB2-BD59-A6C34878D82A}">
                    <a16:rowId xmlns:a16="http://schemas.microsoft.com/office/drawing/2014/main" val="8369542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1.1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Демонстрирует презентацию по теме, объясняет тему посредством наводящих вопросов, указывает на возможность применения УМК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Отвечают на вопросы учителя, изучают материал презентации, УМК, фиксируют важные моменты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Узнают, что такое расходы человека и семьи, виды расходов, понимают важность планирования расходов, формирования запаса на «чёрный» день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extLst>
                  <a:ext uri="{0D108BD9-81ED-4DB2-BD59-A6C34878D82A}">
                    <a16:rowId xmlns:a16="http://schemas.microsoft.com/office/drawing/2014/main" val="812130858"/>
                  </a:ext>
                </a:extLst>
              </a:tr>
              <a:tr h="248877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1.2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Раздаёт карточки с указанием статей расходов и стоимостью с обратной стороны, объясняет задание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Составляют список своих расходов согласно карточкам, рассчитать их стоимость по указанным на обороте стоимостным характеристикам, сравнивают с указанным в условии лимитом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Понимают, что их желания по расходам значительно превышают лимит отведённых средств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extLst>
                  <a:ext uri="{0D108BD9-81ED-4DB2-BD59-A6C34878D82A}">
                    <a16:rowId xmlns:a16="http://schemas.microsoft.com/office/drawing/2014/main" val="3106408338"/>
                  </a:ext>
                </a:extLst>
              </a:tr>
              <a:tr h="157212">
                <a:tc gridSpan="4"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Этап 2. Организационно-действенный (20 минут)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714211"/>
                  </a:ext>
                </a:extLst>
              </a:tr>
              <a:tr h="325990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>
                          <a:effectLst/>
                        </a:rPr>
                        <a:t> 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>
                          <a:effectLst/>
                        </a:rPr>
                        <a:t>Деятельность учителя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>
                          <a:effectLst/>
                        </a:rPr>
                        <a:t>Деятельность учеников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Образовательный эффект (чему научились, что узнали, поняли)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extLst>
                  <a:ext uri="{0D108BD9-81ED-4DB2-BD59-A6C34878D82A}">
                    <a16:rowId xmlns:a16="http://schemas.microsoft.com/office/drawing/2014/main" val="1523271535"/>
                  </a:ext>
                </a:extLst>
              </a:tr>
              <a:tr h="1001107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2.1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Предлагает разработать совместно список расходов «семьи»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Путём совместного обсуждения определяют, какие расходы всех членов «семьи» в приоритете, а от каких можно отказаться; составляют совместный план расходов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Учатся планировать расходы в пределах располагаемых доходов; озвучивают список расходов; обсуждают результат работы с учителем и остальными группами, выявляют и устраняют недочёты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extLst>
                  <a:ext uri="{0D108BD9-81ED-4DB2-BD59-A6C34878D82A}">
                    <a16:rowId xmlns:a16="http://schemas.microsoft.com/office/drawing/2014/main" val="4207868250"/>
                  </a:ext>
                </a:extLst>
              </a:tr>
              <a:tr h="157212">
                <a:tc gridSpan="4"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Этап 3. Рефлексивно-оценочный (8 минут)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436428"/>
                  </a:ext>
                </a:extLst>
              </a:tr>
              <a:tr h="325990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>
                          <a:effectLst/>
                        </a:rPr>
                        <a:t> 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>
                          <a:effectLst/>
                        </a:rPr>
                        <a:t>Деятельность учителя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>
                          <a:effectLst/>
                        </a:rPr>
                        <a:t>Деятельность учеников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b="1" dirty="0">
                          <a:effectLst/>
                        </a:rPr>
                        <a:t>Образовательный эффект (чему научились, что узнали, поняли)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extLst>
                  <a:ext uri="{0D108BD9-81ED-4DB2-BD59-A6C34878D82A}">
                    <a16:rowId xmlns:a16="http://schemas.microsoft.com/office/drawing/2014/main" val="16949106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3.1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>
                          <a:effectLst/>
                        </a:rPr>
                        <a:t>Предлагает каждому ученику получить билет на выход и объясняет, как это сделать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marL="1270" indent="-1270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Записывают на карточке (билете на выход) по факту, который они узнали, который сочли наиболее интересным и который вызвал у них дополнительные вопросы.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tc>
                  <a:txBody>
                    <a:bodyPr/>
                    <a:lstStyle/>
                    <a:p>
                      <a:pPr indent="-635" algn="ctr">
                        <a:lnSpc>
                          <a:spcPct val="107000"/>
                        </a:lnSpc>
                      </a:pPr>
                      <a:r>
                        <a:rPr lang="ru-RU" sz="1800" dirty="0">
                          <a:effectLst/>
                        </a:rPr>
                        <a:t>Показали, что узнали, вызвали ли тема и её содержание интерес, что непонятно и требует дополнительной проработки.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755" marR="54755" marT="0" marB="0" anchor="ctr"/>
                </a:tc>
                <a:extLst>
                  <a:ext uri="{0D108BD9-81ED-4DB2-BD59-A6C34878D82A}">
                    <a16:rowId xmlns:a16="http://schemas.microsoft.com/office/drawing/2014/main" val="6114255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3A99E5-F424-42F9-9A06-F668A7C125B1}"/>
              </a:ext>
            </a:extLst>
          </p:cNvPr>
          <p:cNvSpPr txBox="1"/>
          <p:nvPr/>
        </p:nvSpPr>
        <p:spPr>
          <a:xfrm>
            <a:off x="1283110" y="2917049"/>
            <a:ext cx="1650344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/>
              <a:t>	Педагогический кейс составлен с учётом условий реализации согласно характеристикам контингента </a:t>
            </a:r>
            <a:r>
              <a:rPr lang="ru-RU" sz="3200"/>
              <a:t>обучающихся.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	Разработанное занятие позволяет ученикам достичь планируемых результатов согласно их интеллектуальному и возрастному уровню.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dirty="0"/>
              <a:t>	Интегративное задание объединяет в себе элементы кейс-метода и проектного задания, а также позволяет работать над формированием финансовой грамотности в связке в математической грамотностью, глобальными компетенциями и креативным мышлением.</a:t>
            </a:r>
          </a:p>
        </p:txBody>
      </p:sp>
    </p:spTree>
    <p:extLst>
      <p:ext uri="{BB962C8B-B14F-4D97-AF65-F5344CB8AC3E}">
        <p14:creationId xmlns:p14="http://schemas.microsoft.com/office/powerpoint/2010/main" val="2040568005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1107</Words>
  <Application>Microsoft Office PowerPoint</Application>
  <PresentationFormat>Произвольный</PresentationFormat>
  <Paragraphs>141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Proxima Nova</vt:lpstr>
      <vt:lpstr>Arial</vt:lpstr>
      <vt:lpstr>Times New Roman</vt:lpstr>
      <vt:lpstr>Proxima Nova Rg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ПР-7</cp:lastModifiedBy>
  <cp:revision>53</cp:revision>
  <dcterms:created xsi:type="dcterms:W3CDTF">2003-02-28T13:27:04Z</dcterms:created>
  <dcterms:modified xsi:type="dcterms:W3CDTF">2024-09-16T13:17:30Z</dcterms:modified>
</cp:coreProperties>
</file>