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416" r:id="rId3"/>
    <p:sldId id="258" r:id="rId4"/>
    <p:sldId id="425" r:id="rId5"/>
    <p:sldId id="417" r:id="rId6"/>
    <p:sldId id="418" r:id="rId7"/>
    <p:sldId id="426" r:id="rId8"/>
    <p:sldId id="419" r:id="rId9"/>
    <p:sldId id="427" r:id="rId10"/>
    <p:sldId id="428" r:id="rId11"/>
    <p:sldId id="420" r:id="rId12"/>
    <p:sldId id="421" r:id="rId13"/>
    <p:sldId id="422" r:id="rId14"/>
    <p:sldId id="429" r:id="rId15"/>
    <p:sldId id="424" r:id="rId16"/>
    <p:sldId id="260" r:id="rId17"/>
  </p:sldIdLst>
  <p:sldSz cx="18972213" cy="10691813"/>
  <p:notesSz cx="6858000" cy="9144000"/>
  <p:embeddedFontLst>
    <p:embeddedFont>
      <p:font typeface="Proxima Nova" panose="020B0604020202020204" charset="0"/>
      <p:regular r:id="rId19"/>
      <p:bold r:id="rId20"/>
      <p:italic r:id="rId21"/>
      <p:boldItalic r:id="rId22"/>
    </p:embeddedFont>
    <p:embeddedFont>
      <p:font typeface="Proxima Nova Rg" panose="02000506030000020004" charset="0"/>
      <p:regular r:id="rId23"/>
      <p:italic r:id="rId24"/>
      <p:boldItalic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266" userDrawn="1">
          <p15:clr>
            <a:srgbClr val="A4A3A4"/>
          </p15:clr>
        </p15:guide>
        <p15:guide id="2" pos="1069" userDrawn="1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0" roundtripDataSignature="AMtx7mg14KWEQAwqBeKW3ZawvbmYUjr6LA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Лавренова" initials="Л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6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48"/>
  </p:normalViewPr>
  <p:slideViewPr>
    <p:cSldViewPr snapToGrid="0">
      <p:cViewPr varScale="1">
        <p:scale>
          <a:sx n="51" d="100"/>
          <a:sy n="51" d="100"/>
        </p:scale>
        <p:origin x="408" y="84"/>
      </p:cViewPr>
      <p:guideLst>
        <p:guide orient="horz" pos="1266"/>
        <p:guide pos="10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30" Type="http://customschemas.google.com/relationships/presentationmetadata" Target="metadata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ru-RU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0584014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750956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4234589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6818818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542969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0402499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0982876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432805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6" name="Google Shape;12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1892723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247558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9007152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2738056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6794488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1035007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9829609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2449608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471281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2163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9013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451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userDrawn="1">
  <p:cSld name="SECTION_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9524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4099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63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4552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4542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7050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"/>
          <p:cNvSpPr txBox="1">
            <a:spLocks noGrp="1"/>
          </p:cNvSpPr>
          <p:nvPr>
            <p:ph type="title"/>
          </p:nvPr>
        </p:nvSpPr>
        <p:spPr>
          <a:xfrm>
            <a:off x="1422916" y="950383"/>
            <a:ext cx="16126381" cy="17819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7"/>
          <p:cNvSpPr txBox="1">
            <a:spLocks noGrp="1"/>
          </p:cNvSpPr>
          <p:nvPr>
            <p:ph type="body" idx="1"/>
          </p:nvPr>
        </p:nvSpPr>
        <p:spPr>
          <a:xfrm>
            <a:off x="1422916" y="3088746"/>
            <a:ext cx="16126381" cy="6415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7"/>
          <p:cNvSpPr txBox="1">
            <a:spLocks noGrp="1"/>
          </p:cNvSpPr>
          <p:nvPr>
            <p:ph type="dt" idx="10"/>
          </p:nvPr>
        </p:nvSpPr>
        <p:spPr>
          <a:xfrm>
            <a:off x="1422916" y="9741429"/>
            <a:ext cx="3952544" cy="71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ftr" idx="11"/>
          </p:nvPr>
        </p:nvSpPr>
        <p:spPr>
          <a:xfrm>
            <a:off x="6482173" y="9741429"/>
            <a:ext cx="6007867" cy="71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sldNum" idx="12"/>
          </p:nvPr>
        </p:nvSpPr>
        <p:spPr>
          <a:xfrm>
            <a:off x="13596753" y="9741429"/>
            <a:ext cx="3952544" cy="71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52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jpe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7.png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7" Type="http://schemas.openxmlformats.org/officeDocument/2006/relationships/hyperlink" Target="https://rutube.ru/video/9f02077b07d2c823de7a1aa7b9f84866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fmc.hse.ru/data/2020/07/11/1595899489/FG_Uchebnik_2-3kl_part2_.pdf?ysclid=m3o9r0mlpq574022829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hyperlink" Target="https://infourok.ru/prezentaciya-po-kursu-funkcionalnaya-gramotnost-avtor-m-v-buryak-na-temu-otkuda-v-seme-berutsya-dengi-zarplata-3-klass-6498095.html?ysclid=m3mzutotm245322307" TargetMode="Externa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"/>
          <p:cNvSpPr txBox="1"/>
          <p:nvPr/>
        </p:nvSpPr>
        <p:spPr>
          <a:xfrm>
            <a:off x="3083136" y="3997122"/>
            <a:ext cx="12355550" cy="2113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2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ПРОГРАММА ПОВЫШЕНИЯ КВАЛИФИКАЦИИ «СОДЕРЖАНИЕ И МЕТОДИКА ОБУЧЕНИЯ ФИНАНСОВОЙ ГРАМОТНОСТИ В НАЧАЛЬНОЙ ШКОЛЕ НА ОСНОВЕ ФУНКЦИОНАЛЬНОГО ПОДХОДА»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6354"/>
            <a:ext cx="10149123" cy="863549"/>
          </a:xfrm>
          <a:prstGeom prst="rect">
            <a:avLst/>
          </a:prstGeom>
        </p:spPr>
      </p:pic>
      <p:sp>
        <p:nvSpPr>
          <p:cNvPr id="5" name="Google Shape;91;p1"/>
          <p:cNvSpPr txBox="1"/>
          <p:nvPr/>
        </p:nvSpPr>
        <p:spPr>
          <a:xfrm>
            <a:off x="88336" y="7720628"/>
            <a:ext cx="18345150" cy="2862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270510" algn="l"/>
              </a:tabLst>
            </a:pP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Слушатели: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270510" algn="l"/>
              </a:tabLst>
            </a:pP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Горбунова Ксения Валерьевна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270510" algn="l"/>
              </a:tabLst>
            </a:pP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Романчук Наталья Вячеславовна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270510" algn="l"/>
              </a:tabLst>
            </a:pP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Синицина Ирина Александровна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270510" algn="l"/>
              </a:tabLst>
            </a:pPr>
            <a:r>
              <a:rPr lang="ru-RU" sz="20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Фаррахутдинова</a:t>
            </a: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Гузелия</a:t>
            </a: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Саубановна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Шпигарь</a:t>
            </a: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Дарья Сергеевна</a:t>
            </a:r>
            <a:endParaRPr lang="ru-RU" sz="2000" b="1" dirty="0">
              <a:solidFill>
                <a:schemeClr val="dk1"/>
              </a:solidFill>
              <a:latin typeface="Times New Roman" panose="02020603050405020304" pitchFamily="18" charset="0"/>
              <a:ea typeface="Proxima Nova"/>
              <a:cs typeface="Times New Roman" panose="02020603050405020304" pitchFamily="18" charset="0"/>
              <a:sym typeface="Proxima Nov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064335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/>
            <a:r>
              <a:rPr lang="ru-RU" sz="3600" b="1" dirty="0">
                <a:latin typeface="Proxima Nova"/>
                <a:ea typeface="Proxima Nova"/>
                <a:cs typeface="Proxima Nova"/>
                <a:sym typeface="Proxima Nova"/>
              </a:rPr>
              <a:t>4. МЕТОДИЧЕСКИЙ ИНСТРУМЕНТАРИЙ </a:t>
            </a:r>
          </a:p>
          <a:p>
            <a:pPr algn="ctr"/>
            <a:r>
              <a:rPr lang="ru-RU" sz="3600" b="1" dirty="0">
                <a:latin typeface="Proxima Nova"/>
                <a:ea typeface="Proxima Nova"/>
                <a:cs typeface="Proxima Nova"/>
                <a:sym typeface="Proxima Nova"/>
              </a:rPr>
              <a:t>(образовательные технологии, методы и ресурсы)</a:t>
            </a: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rgbClr val="FFFFFF"/>
                </a:solidFill>
                <a:latin typeface="Proxima Nova Rg" panose="02000506030000020004" pitchFamily="2" charset="0"/>
              </a:rPr>
              <a:pPr/>
              <a:t>10</a:t>
            </a:fld>
            <a:endParaRPr b="1" dirty="0">
              <a:solidFill>
                <a:srgbClr val="FFFFFF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929871" y="2402776"/>
            <a:ext cx="17827052" cy="1621045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Методические инструменты рефлексивно-оценочного компонента учебной деятельности: «билетик на выход 3-2-1» 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0877704"/>
              </p:ext>
            </p:extLst>
          </p:nvPr>
        </p:nvGraphicFramePr>
        <p:xfrm>
          <a:off x="4369204" y="4806615"/>
          <a:ext cx="14263344" cy="45534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8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658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658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658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294481">
                <a:tc>
                  <a:txBody>
                    <a:bodyPr/>
                    <a:lstStyle/>
                    <a:p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Отметьте</a:t>
                      </a:r>
                      <a:r>
                        <a:rPr lang="ru-RU" sz="2800" b="1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 факта</a:t>
                      </a:r>
                      <a:r>
                        <a:rPr lang="en-US" sz="2800" b="1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ru-RU" sz="2800" b="1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 которых узнали на занятии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972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Отметьте</a:t>
                      </a:r>
                      <a:r>
                        <a:rPr lang="ru-RU" sz="2800" b="1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 факта</a:t>
                      </a:r>
                      <a:r>
                        <a:rPr lang="en-US" sz="2800" b="1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ru-RU" sz="2800" b="1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которые показались наиболее интересными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83539">
                <a:tc>
                  <a:txBody>
                    <a:bodyPr/>
                    <a:lstStyle/>
                    <a:p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Напишите 1 вопрос или вывод</a:t>
                      </a:r>
                      <a:r>
                        <a:rPr lang="en-US" sz="2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который вы сделали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050" name="Picture 2" descr="Picture backgroun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1349487" y="5459868"/>
            <a:ext cx="6872390" cy="417341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13905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5. МЕСТО ЗАНЯТИЯ ВО ВНЕУРОЧНОЙ ДЕЯТЕЛЬНОСТИ</a:t>
            </a:r>
          </a:p>
          <a:p>
            <a:pPr lvl="0" algn="ctr"/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  <a:pPr/>
              <a:t>11</a:t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623458" y="2372279"/>
            <a:ext cx="12715791" cy="135591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Курс по финансовой грамотности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327097" y="4025388"/>
            <a:ext cx="9214338" cy="14067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Глава 5 «Откуда в семье берутся деньги»</a:t>
            </a:r>
          </a:p>
          <a:p>
            <a:pPr algn="ctr"/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 5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/>
          <a:srcRect l="32054" t="18908" r="33528" b="8336"/>
          <a:stretch/>
        </p:blipFill>
        <p:spPr>
          <a:xfrm>
            <a:off x="1242647" y="3894312"/>
            <a:ext cx="4761622" cy="565910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/>
          <a:srcRect l="7043" t="30645" r="11018" b="40673"/>
          <a:stretch/>
        </p:blipFill>
        <p:spPr>
          <a:xfrm>
            <a:off x="5697415" y="7150656"/>
            <a:ext cx="12630748" cy="248571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064157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087781"/>
            <a:ext cx="18645789" cy="18058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6. ИНТЕГРАЦИЯ С ДРУГИМИ ВИДАМИ ФУНКЦИОНАЛЬНОЙ ГРАМОТНОСТИ (интегративные задания) </a:t>
            </a:r>
          </a:p>
          <a:p>
            <a:pPr lvl="0" algn="ctr"/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  <a:pPr/>
              <a:t>12</a:t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/>
          <a:srcRect l="20521" t="11857" r="21275" b="16028"/>
          <a:stretch/>
        </p:blipFill>
        <p:spPr>
          <a:xfrm>
            <a:off x="1172847" y="4103651"/>
            <a:ext cx="7573108" cy="527538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6"/>
          <a:srcRect l="20331" t="12497" r="23627" b="20195"/>
          <a:stretch/>
        </p:blipFill>
        <p:spPr>
          <a:xfrm>
            <a:off x="8217057" y="3687903"/>
            <a:ext cx="7291753" cy="492369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79939" y="2421651"/>
            <a:ext cx="169984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Рабочий лист по теме </a:t>
            </a:r>
            <a:endParaRPr lang="en-US" sz="3600" b="1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«Откуда в семье берутся деньги»</a:t>
            </a:r>
          </a:p>
        </p:txBody>
      </p:sp>
      <p:sp>
        <p:nvSpPr>
          <p:cNvPr id="6" name="Стрелка влево 5"/>
          <p:cNvSpPr/>
          <p:nvPr/>
        </p:nvSpPr>
        <p:spPr>
          <a:xfrm>
            <a:off x="12848926" y="5311872"/>
            <a:ext cx="3230685" cy="147115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Креативное мышление</a:t>
            </a:r>
          </a:p>
        </p:txBody>
      </p:sp>
      <p:sp>
        <p:nvSpPr>
          <p:cNvPr id="10" name="Стрелка влево 9"/>
          <p:cNvSpPr/>
          <p:nvPr/>
        </p:nvSpPr>
        <p:spPr>
          <a:xfrm>
            <a:off x="5275818" y="5392615"/>
            <a:ext cx="3141351" cy="139040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Креативное мышление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609222" y="9676847"/>
            <a:ext cx="6247456" cy="6838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Читательская грамотность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трелка влево 10"/>
          <p:cNvSpPr/>
          <p:nvPr/>
        </p:nvSpPr>
        <p:spPr>
          <a:xfrm>
            <a:off x="8170698" y="8071986"/>
            <a:ext cx="3716501" cy="136357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Математическая грамотность</a:t>
            </a:r>
          </a:p>
        </p:txBody>
      </p:sp>
      <p:sp>
        <p:nvSpPr>
          <p:cNvPr id="13" name="Правая фигурная скобка 12"/>
          <p:cNvSpPr/>
          <p:nvPr/>
        </p:nvSpPr>
        <p:spPr>
          <a:xfrm rot="5400000">
            <a:off x="7291752" y="2751009"/>
            <a:ext cx="1148863" cy="13386675"/>
          </a:xfrm>
          <a:prstGeom prst="righ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1589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898072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ПЛАН ПРОВЕДЕНИЯ ВНЕУРОЧНОГО ЗАНЯТИЯ</a:t>
            </a:r>
          </a:p>
          <a:p>
            <a:pPr lvl="0" algn="ctr"/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  <a:pPr/>
              <a:t>13</a:t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048931"/>
              </p:ext>
            </p:extLst>
          </p:nvPr>
        </p:nvGraphicFramePr>
        <p:xfrm>
          <a:off x="513995" y="1689987"/>
          <a:ext cx="17872674" cy="8584677"/>
        </p:xfrm>
        <a:graphic>
          <a:graphicData uri="http://schemas.openxmlformats.org/drawingml/2006/table">
            <a:tbl>
              <a:tblPr bandRow="1"/>
              <a:tblGrid>
                <a:gridCol w="7165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28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547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784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25003">
                <a:tc gridSpan="4"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Этап 1. Организационно-мотивационный (5 мин)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228" marR="64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0006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228" marR="64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Деятельность учителя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228" marR="64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Деятельность учеников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228" marR="64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Образовательный эффект (чему научились, что узнали, поняли)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228" marR="64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50028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1.1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228" marR="64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Выводит на экран таблицу, в которой нужно установить соответствия между частями пословиц о труде и его роли в жизни человека: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«Без труда не выловишь и рыбку из пруда»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«Терпенье и труд все перетрут»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«Труд кормит, а лень портит»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«Делу время, а потехе час»</a:t>
                      </a:r>
                    </a:p>
                  </a:txBody>
                  <a:tcPr marL="64228" marR="64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Слушают учителя, смотрят на экран, устанавливают соответствия между частями пословиц, тем самым предугадывая тему занятия «Труд – основа жизни»</a:t>
                      </a:r>
                    </a:p>
                  </a:txBody>
                  <a:tcPr marL="64228" marR="64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Фокус внимания на учебный материал, самостоятельное обозначение темы занятия через работу с русским фольклором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228" marR="64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315">
                <a:tc gridSpan="4"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Этап 2. </a:t>
                      </a:r>
                      <a:r>
                        <a:rPr lang="ru-RU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Основной (35 </a:t>
                      </a:r>
                      <a:r>
                        <a:rPr lang="ru-RU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мин)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228" marR="64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50017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2.1</a:t>
                      </a:r>
                    </a:p>
                  </a:txBody>
                  <a:tcPr marL="64228" marR="64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Объявляет состав групп и очередность выступлений, раздает рабочие листы, объясняет условия работы, объявляет начало работы</a:t>
                      </a:r>
                    </a:p>
                  </a:txBody>
                  <a:tcPr marL="64228" marR="64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Слушают учителя, запоминают очередность выступлений и условия работы, получают рабочие листы, начинают работу</a:t>
                      </a:r>
                    </a:p>
                  </a:txBody>
                  <a:tcPr marL="64228" marR="64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Поняли порядок выступления групп, зафиксировали условия работы</a:t>
                      </a:r>
                    </a:p>
                  </a:txBody>
                  <a:tcPr marL="64228" marR="64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65265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2.2</a:t>
                      </a:r>
                    </a:p>
                  </a:txBody>
                  <a:tcPr marL="64228" marR="64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Осуществляет наблюдение за работой групп, обеспечивает дисциплину, осуществляет консультативную поддержку</a:t>
                      </a:r>
                    </a:p>
                  </a:txBody>
                  <a:tcPr marL="64228" marR="64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Работают в группах, по завершении работы озвучивают результаты </a:t>
                      </a:r>
                    </a:p>
                  </a:txBody>
                  <a:tcPr marL="64228" marR="64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Научились работать в группах, запомнили различные системы оплаты труда, от чего зависит зарплата; научились анализировать график изменения зарплаты в течение года</a:t>
                      </a:r>
                    </a:p>
                  </a:txBody>
                  <a:tcPr marL="64228" marR="64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64666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ПЛАН ПРОВЕДЕНИЯ ВНЕУРОЧНОГО ЗАНЯТИЯ</a:t>
            </a:r>
          </a:p>
          <a:p>
            <a:pPr lvl="0" algn="ctr"/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  <a:pPr/>
              <a:t>14</a:t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7508228"/>
              </p:ext>
            </p:extLst>
          </p:nvPr>
        </p:nvGraphicFramePr>
        <p:xfrm>
          <a:off x="1711569" y="2321170"/>
          <a:ext cx="15122769" cy="6652960"/>
        </p:xfrm>
        <a:graphic>
          <a:graphicData uri="http://schemas.openxmlformats.org/drawingml/2006/table">
            <a:tbl>
              <a:tblPr bandRow="1"/>
              <a:tblGrid>
                <a:gridCol w="6063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885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308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970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4219">
                <a:tc gridSpan="4"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Этап 3. Рефлексия (5 мин)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4219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228" marR="64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Деятельность учителя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228" marR="642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Деятельность учеников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228" marR="64228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Образовательный эффект (чему научились, что узнали, поняли)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228" marR="64228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21096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Подводит итоги работы в группах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Слушают учителя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Оперируют понятиями: труд, заработная плата, системы оплаты труда, профессия (теоретически и с примерами).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Умеют различать различные системы оплаты труда.  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Понимают, от чего зависит размер зарплаты.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Умеют выполнять аналитическую работу.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8438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Предлагает заполнить «билетик на выход 3-2-1»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Слушают учителя</a:t>
                      </a: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</a:t>
                      </a: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заполняют «билетики»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Систематизировали полученные знания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36877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Выдает домашнее задание: просмотр мультфильма «Азбука денег тетушки Совы: Работа и зарплата» (6 серия) для закрепления учебного материала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Слушают учителя, записывают домашнее задание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Систематизировали полученные знания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42514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396977"/>
            <a:ext cx="18645789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ЗАКЛЮЧЕНИЕ</a:t>
            </a: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  <a:pPr/>
              <a:t>15</a:t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504CA45-3C7E-8D5F-DEC9-8C0AD0EC19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1577" y="4411378"/>
            <a:ext cx="8687722" cy="5834090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9073662" y="3024555"/>
            <a:ext cx="8956429" cy="6471138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Разработанный комплекс образовательных активностей по теме «Труд – основа жизни» для учащихся 3 классов базируется на ценности труда как основополагающей ценности в жизни человека</a:t>
            </a:r>
            <a:r>
              <a:rPr lang="en-US" sz="36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может быть использован на внеурочном занятии по финансовой грамотности  </a:t>
            </a:r>
          </a:p>
        </p:txBody>
      </p:sp>
    </p:spTree>
    <p:extLst>
      <p:ext uri="{BB962C8B-B14F-4D97-AF65-F5344CB8AC3E}">
        <p14:creationId xmlns:p14="http://schemas.microsoft.com/office/powerpoint/2010/main" val="20405680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391" y="4196444"/>
            <a:ext cx="8827691" cy="75111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tile tx="0" ty="0" sx="100000" sy="100000" flip="none" algn="tr"/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"/>
          <p:cNvSpPr txBox="1"/>
          <p:nvPr/>
        </p:nvSpPr>
        <p:spPr>
          <a:xfrm>
            <a:off x="301930" y="1443044"/>
            <a:ext cx="17624120" cy="82915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40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 </a:t>
            </a:r>
            <a:r>
              <a:rPr lang="ru-RU" sz="3600" b="1" dirty="0">
                <a:solidFill>
                  <a:schemeClr val="dk1"/>
                </a:solidFill>
                <a:latin typeface="Proxima Nova" panose="020B0604020202020204" charset="0"/>
                <a:ea typeface="Proxima Nova"/>
                <a:cs typeface="Proxima Nova" panose="020B0604020202020204" charset="0"/>
                <a:sym typeface="Proxima Nova"/>
              </a:rPr>
              <a:t>ПЕДАГОГИЧЕСКИЙ КЕЙС ПО ТЕМЕ «ТРУД – ОСНОВА ЖИЗНИ»</a:t>
            </a:r>
          </a:p>
          <a:p>
            <a:pPr lvl="0" algn="ctr"/>
            <a:endParaRPr lang="ru-RU" sz="40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/>
            <a:r>
              <a:rPr lang="ru-RU" sz="4000" b="1" dirty="0">
                <a:solidFill>
                  <a:schemeClr val="dk1"/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Легенда педагогического кейса: </a:t>
            </a:r>
            <a:r>
              <a:rPr lang="ru-RU" sz="4000" dirty="0">
                <a:solidFill>
                  <a:schemeClr val="dk1"/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Вашей проектной группе необходимо разработать комплекс образовательных активностей по финансовой грамотности для гимназии, находящейся в малом городе N  по тематике «Труд – основа жизни» для учащихся 3 класса, в котором учатся 35 детей. Особенностями класса является то, что дети конфликтны, задиристы, ведут малоподвижный образ жизни, не имеют опыта совместного обучения и коммуникации; дети из семей с примерно одинаковым уровнем </a:t>
            </a:r>
          </a:p>
          <a:p>
            <a:pPr lvl="0"/>
            <a:r>
              <a:rPr lang="ru-RU" sz="4000" dirty="0">
                <a:solidFill>
                  <a:schemeClr val="dk1"/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доходов родителей и однородным социальным составом</a:t>
            </a:r>
          </a:p>
          <a:p>
            <a:pPr lvl="0"/>
            <a:endParaRPr lang="ru-RU" sz="40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 algn="ctr"/>
            <a:endParaRPr lang="ru-RU" sz="40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 algn="ctr"/>
            <a:endParaRPr lang="ru-RU" sz="40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929" y="369945"/>
            <a:ext cx="10149123" cy="863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937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955222"/>
            <a:ext cx="18645789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1. АНАЛИЗ УСЛОВИЙ ПЕДАГОГИЧЕСКОГО КЕЙСА (по 6 позициям)</a:t>
            </a:r>
            <a:endParaRPr lang="ru-RU" sz="3600" b="1" dirty="0">
              <a:solidFill>
                <a:srgbClr val="FF0000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3</a:t>
            </a:r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1652939"/>
              </p:ext>
            </p:extLst>
          </p:nvPr>
        </p:nvGraphicFramePr>
        <p:xfrm>
          <a:off x="929871" y="1978203"/>
          <a:ext cx="17100221" cy="75965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23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449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847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400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280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9841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Характеристики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Возможности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Ограничения и риски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Рекомендации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3148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Малый город </a:t>
                      </a: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Доступность всех финансовых услуг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Угрозы мошенничества выше в сравнении с крупным городом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Принять во внимание, что уровень коммуникации выше, информирование осуществляется быстрее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63611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Тематика 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«Труд – основа жизни»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63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Возможность на реальных примерах показать, что топливом активной жизни является труд – основа нашей жизни, и его результат – деньги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Не все дети считают труд главной жизненной ценностью, считая, что можно зарабатывать большие деньги не трудясь  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Проводить беседы на тему важности труда в жизни человека, показывать реальные жизненные примеры, истории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1385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Учащиеся 3 класса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Умеют читать, писать, считать, имеют карманные деньги и представление о роли денег в жизни человека, совершают операции по покупке мелких товаров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Не все дети имеют карманные деньги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Провести опрос среди детей и родителей, нужны ли карманные деньги детям, проанализировать проведенный опрос и предпринять соответствующие шаги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027598"/>
            <a:ext cx="18645789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/>
            <a:r>
              <a:rPr lang="ru-RU" sz="3600" b="1" dirty="0">
                <a:latin typeface="Proxima Nova"/>
                <a:ea typeface="Proxima Nova"/>
                <a:cs typeface="Proxima Nova"/>
                <a:sym typeface="Proxima Nova"/>
              </a:rPr>
              <a:t>1. АНАЛИЗ УСЛОВИЙ ПЕДАГОГИЧЕСКОГО КЕЙСА (по 6 позициям)</a:t>
            </a:r>
            <a:endParaRPr lang="ru-RU" sz="3600" b="1" dirty="0">
              <a:solidFill>
                <a:srgbClr val="FF0000"/>
              </a:solidFill>
              <a:ea typeface="Proxima Nova"/>
              <a:cs typeface="Proxima Nova"/>
              <a:sym typeface="Proxima Nova"/>
            </a:endParaRP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r>
              <a:rPr lang="ru-RU" b="1" dirty="0">
                <a:solidFill>
                  <a:srgbClr val="FFFFFF"/>
                </a:solidFill>
                <a:latin typeface="Proxima Nova Rg" panose="02000506030000020004" pitchFamily="2" charset="0"/>
              </a:rPr>
              <a:t>3</a:t>
            </a:r>
            <a:endParaRPr b="1" dirty="0">
              <a:solidFill>
                <a:srgbClr val="FFFFFF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3107579"/>
              </p:ext>
            </p:extLst>
          </p:nvPr>
        </p:nvGraphicFramePr>
        <p:xfrm>
          <a:off x="929871" y="2007882"/>
          <a:ext cx="17269229" cy="79528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06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547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341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327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768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1705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</a:p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Характеристики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Возможности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Ограничения и риски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Рекомендации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94001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35 детей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Проведение занятий в группах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Трудности в поддержании дисциплины, удержания внимания детей на учебном материале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Проведение работы в группе, рефлексия в виде письменных опросов с кратким ответом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79452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Дети конфликтны, задиристы, ведут малоподвижный образ жизни, не имеют опыта совместного обучения и коммуникации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63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Возможности налаживания коммуникации между учениками, создания дружелюбной атмосферы, способствующей сплочению класса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Дети не проявляют активности, пассивны, трудности с концентрацией внимания, нет эффективного взаимодействия между участниками групп 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Формировать группы с учетом анализа взаимодействия учеников между собой вне занятия, чтобы подобрать ребят психологически совместимых, насколько это возможно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4468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Дети из семей с примерно одинаковым уровнем доходов родителей и однородным социальным составом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Предположительно одинаковый уровень и качество потребления, отношения к деньгам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Не все дети смогут абстрагироваться от своего уровня доходов и на учебных примерах понять особенности других уровней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Использовать разнообразные примеры-ситуации для включения ребят в учебную деятельность и более широкого понимания разных уровней доходов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49266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1333288" y="4642343"/>
            <a:ext cx="5149362" cy="41968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Уметь различать </a:t>
            </a:r>
            <a:r>
              <a:rPr lang="ru-RU" sz="3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различные системы оплаты труда.  </a:t>
            </a:r>
          </a:p>
          <a:p>
            <a:pPr algn="ctr"/>
            <a:r>
              <a:rPr lang="ru-RU" sz="3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Уметь видеть корреляцию профессия-уровень дохода и прогнозировать свою будущую профессию в зависимости от желаемого уровня доходов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734908" y="4933950"/>
            <a:ext cx="4133850" cy="35623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Понимание, что труд –</a:t>
            </a:r>
          </a:p>
          <a:p>
            <a:r>
              <a:rPr lang="ru-RU" sz="3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неотъемлемая и важная часть нашей жизни. </a:t>
            </a:r>
          </a:p>
          <a:p>
            <a:r>
              <a:rPr lang="ru-RU" sz="3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уважительного отношения к любой профессии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878624" y="4665789"/>
            <a:ext cx="4344862" cy="40415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Понятия: труд, заработная плата, системы оплаты труда, профессия</a:t>
            </a:r>
          </a:p>
        </p:txBody>
      </p:sp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 2. ПЛАНИРУЕМЫЕ ОБРАЗОВАТЕЛЬНЫЕ РЕЗУЛЬТАТЫ</a:t>
            </a:r>
          </a:p>
          <a:p>
            <a:pPr lvl="0" algn="ctr"/>
            <a:endParaRPr lang="ru-RU" sz="3600" b="1" dirty="0">
              <a:solidFill>
                <a:srgbClr val="FF0000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  <a:pPr/>
              <a:t>5</a:t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2" name="Выноска со стрелкой вниз 1"/>
          <p:cNvSpPr/>
          <p:nvPr/>
        </p:nvSpPr>
        <p:spPr>
          <a:xfrm>
            <a:off x="2077916" y="3314700"/>
            <a:ext cx="3829050" cy="165735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Знания</a:t>
            </a:r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6781800" y="3486150"/>
            <a:ext cx="3829050" cy="165735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Установки</a:t>
            </a:r>
          </a:p>
          <a:p>
            <a:pPr algn="ctr"/>
            <a:endParaRPr lang="ru-RU" dirty="0"/>
          </a:p>
        </p:txBody>
      </p:sp>
      <p:sp>
        <p:nvSpPr>
          <p:cNvPr id="7" name="Выноска со стрелкой вниз 6"/>
          <p:cNvSpPr/>
          <p:nvPr/>
        </p:nvSpPr>
        <p:spPr>
          <a:xfrm>
            <a:off x="11849100" y="3314700"/>
            <a:ext cx="3829050" cy="165735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Умения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1883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/>
          <a:srcRect l="33135" t="27241" r="34790" b="15708"/>
          <a:stretch/>
        </p:blipFill>
        <p:spPr>
          <a:xfrm>
            <a:off x="14798798" y="6362822"/>
            <a:ext cx="4173415" cy="4173416"/>
          </a:xfrm>
          <a:prstGeom prst="rect">
            <a:avLst/>
          </a:prstGeom>
        </p:spPr>
      </p:pic>
      <p:sp>
        <p:nvSpPr>
          <p:cNvPr id="106" name="Google Shape;106;p3"/>
          <p:cNvSpPr txBox="1"/>
          <p:nvPr/>
        </p:nvSpPr>
        <p:spPr>
          <a:xfrm>
            <a:off x="0" y="1205013"/>
            <a:ext cx="18972213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3. ОБРАЗОВАТЕЛЬНЫЕ РЕСУРСЫ И ДИДАКТИЧЕСКИЕ </a:t>
            </a:r>
          </a:p>
          <a:p>
            <a:pPr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РАЗДАТОЧНЫЕ МАТЕРИАЛЫ</a:t>
            </a: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  <a:pPr/>
              <a:t>6</a:t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079630" y="2858443"/>
            <a:ext cx="1411946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Федин С.Н. Финансовая грамотность: материалы для учащихся. 2–3 классы общеобразоват. орг.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2 ч. Ч. 2. – М.: ВАКО, 2020. – 80 с.: ил. – (Учимся разумному финансовому поведению).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Глава 5 «Откуда в семье берутся деньги».</a:t>
            </a:r>
          </a:p>
          <a:p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https://fmc.hse.ru/data/2020/07/11/1595899489/FG_Uchebnik_2-3kl_part2_.pdf?ysclid=m3o9r0mlpq574022829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Выноска со стрелкой вправо 3"/>
          <p:cNvSpPr/>
          <p:nvPr/>
        </p:nvSpPr>
        <p:spPr>
          <a:xfrm>
            <a:off x="422030" y="3478403"/>
            <a:ext cx="3681046" cy="1222802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Основные: </a:t>
            </a:r>
          </a:p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118938" y="7055305"/>
            <a:ext cx="912533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Азбука денег тетушки Совы: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и зарплата (6 серия)</a:t>
            </a: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https://rutube.ru/video/9f02077b07d2c823de7a1aa7b9f84866/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Выноска со стрелкой вправо 9"/>
          <p:cNvSpPr/>
          <p:nvPr/>
        </p:nvSpPr>
        <p:spPr>
          <a:xfrm>
            <a:off x="128034" y="7598066"/>
            <a:ext cx="6084688" cy="1222802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Вспомогательные: 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10611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0" y="1205013"/>
            <a:ext cx="18972213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/>
            <a:r>
              <a:rPr lang="ru-RU" sz="3600" b="1" dirty="0">
                <a:latin typeface="Proxima Nova"/>
                <a:ea typeface="Proxima Nova"/>
                <a:cs typeface="Proxima Nova"/>
                <a:sym typeface="Proxima Nova"/>
              </a:rPr>
              <a:t>3. ОБРАЗОВАТЕЛЬНЫЕ РЕСУРСЫ И ДИДАКТИЧЕСКИЕ </a:t>
            </a:r>
          </a:p>
          <a:p>
            <a:pPr algn="ctr"/>
            <a:r>
              <a:rPr lang="ru-RU" sz="3600" b="1" dirty="0">
                <a:latin typeface="Proxima Nova"/>
                <a:ea typeface="Proxima Nova"/>
                <a:cs typeface="Proxima Nova"/>
                <a:sym typeface="Proxima Nova"/>
              </a:rPr>
              <a:t>РАЗДАТОЧНЫЕ МАТЕРИАЛЫ</a:t>
            </a: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rgbClr val="FFFFFF"/>
                </a:solidFill>
                <a:latin typeface="Proxima Nova Rg" panose="02000506030000020004" pitchFamily="2" charset="0"/>
              </a:rPr>
              <a:pPr/>
              <a:t>7</a:t>
            </a:fld>
            <a:endParaRPr b="1" dirty="0">
              <a:solidFill>
                <a:srgbClr val="FFFFFF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673977" y="3024366"/>
            <a:ext cx="13434640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Рабочий лист по теме «Откуда в семье берутся деньги»</a:t>
            </a:r>
            <a:b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</a:t>
            </a:r>
            <a:r>
              <a:rPr lang="ru-RU" sz="3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://</a:t>
            </a:r>
            <a:r>
              <a:rPr lang="en-US" sz="3600" b="1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infourok</a:t>
            </a:r>
            <a:r>
              <a:rPr lang="ru-RU" sz="3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.</a:t>
            </a:r>
            <a:r>
              <a:rPr lang="en-US" sz="3600" b="1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ru</a:t>
            </a:r>
            <a:r>
              <a:rPr lang="ru-RU" sz="3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/</a:t>
            </a:r>
            <a:r>
              <a:rPr lang="en-US" sz="3600" b="1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prezentaciya</a:t>
            </a:r>
            <a:r>
              <a:rPr lang="ru-RU" sz="3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-</a:t>
            </a:r>
            <a:r>
              <a:rPr lang="en-US" sz="3600" b="1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po</a:t>
            </a:r>
            <a:r>
              <a:rPr lang="ru-RU" sz="3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-</a:t>
            </a:r>
            <a:r>
              <a:rPr lang="en-US" sz="3600" b="1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kursu</a:t>
            </a:r>
            <a:r>
              <a:rPr lang="ru-RU" sz="3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-</a:t>
            </a:r>
            <a:r>
              <a:rPr lang="en-US" sz="3600" b="1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funkcionalnaya</a:t>
            </a:r>
            <a:r>
              <a:rPr lang="ru-RU" sz="3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-</a:t>
            </a:r>
            <a:r>
              <a:rPr lang="en-US" sz="3600" b="1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gramotnost</a:t>
            </a:r>
            <a:r>
              <a:rPr lang="ru-RU" sz="3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-</a:t>
            </a:r>
            <a:r>
              <a:rPr lang="en-US" sz="3600" b="1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avtor</a:t>
            </a:r>
            <a:r>
              <a:rPr lang="ru-RU" sz="3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-</a:t>
            </a:r>
            <a:r>
              <a:rPr lang="en-US" sz="3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m</a:t>
            </a:r>
            <a:r>
              <a:rPr lang="ru-RU" sz="3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-</a:t>
            </a:r>
            <a:r>
              <a:rPr lang="en-US" sz="3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v</a:t>
            </a:r>
            <a:r>
              <a:rPr lang="ru-RU" sz="3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-</a:t>
            </a:r>
            <a:r>
              <a:rPr lang="en-US" sz="3600" b="1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buryak</a:t>
            </a:r>
            <a:r>
              <a:rPr lang="ru-RU" sz="3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-</a:t>
            </a:r>
            <a:r>
              <a:rPr lang="en-US" sz="3600" b="1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na</a:t>
            </a:r>
            <a:r>
              <a:rPr lang="ru-RU" sz="3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-</a:t>
            </a:r>
            <a:r>
              <a:rPr lang="en-US" sz="3600" b="1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temu</a:t>
            </a:r>
            <a:r>
              <a:rPr lang="ru-RU" sz="3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-</a:t>
            </a:r>
            <a:r>
              <a:rPr lang="en-US" sz="3600" b="1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otkuda</a:t>
            </a:r>
            <a:r>
              <a:rPr lang="ru-RU" sz="3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-</a:t>
            </a:r>
            <a:r>
              <a:rPr lang="en-US" sz="3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v</a:t>
            </a:r>
            <a:r>
              <a:rPr lang="ru-RU" sz="3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-</a:t>
            </a:r>
            <a:r>
              <a:rPr lang="en-US" sz="3600" b="1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seme</a:t>
            </a:r>
            <a:r>
              <a:rPr lang="ru-RU" sz="3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-</a:t>
            </a:r>
            <a:r>
              <a:rPr lang="en-US" sz="3600" b="1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berutsya</a:t>
            </a:r>
            <a:r>
              <a:rPr lang="ru-RU" sz="3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-</a:t>
            </a:r>
            <a:r>
              <a:rPr lang="en-US" sz="3600" b="1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dengi</a:t>
            </a:r>
            <a:r>
              <a:rPr lang="ru-RU" sz="3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-</a:t>
            </a:r>
            <a:r>
              <a:rPr lang="en-US" sz="3600" b="1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zarplata</a:t>
            </a:r>
            <a:r>
              <a:rPr lang="ru-RU" sz="3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-3-</a:t>
            </a:r>
            <a:r>
              <a:rPr lang="en-US" sz="3600" b="1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klass</a:t>
            </a:r>
            <a:r>
              <a:rPr lang="ru-RU" sz="3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-6498095.</a:t>
            </a:r>
            <a:r>
              <a:rPr lang="en-US" sz="3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html</a:t>
            </a:r>
            <a:r>
              <a:rPr lang="ru-RU" sz="3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?</a:t>
            </a:r>
            <a:r>
              <a:rPr lang="en-US" sz="3600" b="1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ysclid</a:t>
            </a:r>
            <a:r>
              <a:rPr lang="ru-RU" sz="3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=</a:t>
            </a:r>
            <a:r>
              <a:rPr lang="en-US" sz="3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m</a:t>
            </a:r>
            <a:r>
              <a:rPr lang="ru-RU" sz="3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3</a:t>
            </a:r>
            <a:r>
              <a:rPr lang="en-US" sz="3600" b="1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mzutotm</a:t>
            </a:r>
            <a:r>
              <a:rPr lang="ru-RU" sz="3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245322307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Выноска со стрелкой вправо 3"/>
          <p:cNvSpPr/>
          <p:nvPr/>
        </p:nvSpPr>
        <p:spPr>
          <a:xfrm>
            <a:off x="89000" y="3353977"/>
            <a:ext cx="5725654" cy="1937368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раздаточные материалы: </a:t>
            </a:r>
          </a:p>
          <a:p>
            <a:pPr algn="ctr"/>
            <a:endParaRPr lang="ru-RU" dirty="0">
              <a:solidFill>
                <a:srgbClr val="FFFFFF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6"/>
          <a:srcRect l="7907" t="43586" r="16590" b="19234"/>
          <a:stretch/>
        </p:blipFill>
        <p:spPr>
          <a:xfrm>
            <a:off x="229675" y="7320680"/>
            <a:ext cx="10760426" cy="297902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/>
          <a:srcRect l="10486" t="33549" r="37796" b="33226"/>
          <a:stretch/>
        </p:blipFill>
        <p:spPr>
          <a:xfrm>
            <a:off x="9229153" y="5505714"/>
            <a:ext cx="9356503" cy="334864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199434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064335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4. МЕТОДИЧЕСКИЙ ИНСТРУМЕНТАРИЙ </a:t>
            </a:r>
          </a:p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(образовательные технологии, методы и ресурсы)</a:t>
            </a: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  <a:pPr/>
              <a:t>8</a:t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580186" y="2289961"/>
            <a:ext cx="89329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занятия «Труд – основа жизни»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79949" y="3282687"/>
            <a:ext cx="14020801" cy="1410959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Методические инструменты мотивационно-целевого компонента учебной деятельности: проблемная ситуация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74815"/>
              </p:ext>
            </p:extLst>
          </p:nvPr>
        </p:nvGraphicFramePr>
        <p:xfrm>
          <a:off x="5181601" y="5040042"/>
          <a:ext cx="13017498" cy="50231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08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08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82575">
                <a:tc gridSpan="2">
                  <a:txBody>
                    <a:bodyPr/>
                    <a:lstStyle/>
                    <a:p>
                      <a:pPr algn="ctr"/>
                      <a:r>
                        <a:rPr lang="ru-RU" sz="3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Установите соответствия между частями пословиц и сформулируйте тему занятия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1530">
                <a:tc>
                  <a:txBody>
                    <a:bodyPr/>
                    <a:lstStyle/>
                    <a:p>
                      <a:r>
                        <a:rPr lang="ru-RU" sz="3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Без труда …</a:t>
                      </a:r>
                      <a:endParaRPr lang="ru-RU" sz="3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… лень портит</a:t>
                      </a:r>
                      <a:endParaRPr lang="ru-RU" sz="3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5956">
                <a:tc>
                  <a:txBody>
                    <a:bodyPr/>
                    <a:lstStyle/>
                    <a:p>
                      <a:r>
                        <a:rPr lang="ru-RU" sz="3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Терпенье и труд …</a:t>
                      </a:r>
                      <a:endParaRPr lang="ru-RU" sz="3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… не выловишь и рыбку из пруда</a:t>
                      </a:r>
                      <a:endParaRPr lang="ru-RU" sz="3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1530">
                <a:tc>
                  <a:txBody>
                    <a:bodyPr/>
                    <a:lstStyle/>
                    <a:p>
                      <a:r>
                        <a:rPr lang="ru-RU" sz="3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Труд кормит …</a:t>
                      </a:r>
                      <a:endParaRPr lang="ru-RU" sz="3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… потехе час </a:t>
                      </a:r>
                      <a:endParaRPr lang="ru-RU" sz="3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51530">
                <a:tc>
                  <a:txBody>
                    <a:bodyPr/>
                    <a:lstStyle/>
                    <a:p>
                      <a:r>
                        <a:rPr lang="ru-RU" sz="3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Делу время …</a:t>
                      </a:r>
                      <a:endParaRPr lang="ru-RU" sz="3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3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… все перетрут</a:t>
                      </a:r>
                      <a:endParaRPr lang="ru-RU" sz="3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13" t="9933" r="10364" b="16230"/>
          <a:stretch/>
        </p:blipFill>
        <p:spPr bwMode="auto">
          <a:xfrm>
            <a:off x="128802" y="7440634"/>
            <a:ext cx="4418409" cy="2969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icture background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94" t="14848" r="20530" b="10660"/>
          <a:stretch/>
        </p:blipFill>
        <p:spPr bwMode="auto">
          <a:xfrm>
            <a:off x="355895" y="3137628"/>
            <a:ext cx="3964222" cy="4179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51149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064335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/>
            <a:r>
              <a:rPr lang="ru-RU" sz="3600" b="1" dirty="0">
                <a:latin typeface="Proxima Nova"/>
                <a:ea typeface="Proxima Nova"/>
                <a:cs typeface="Proxima Nova"/>
                <a:sym typeface="Proxima Nova"/>
              </a:rPr>
              <a:t>4. МЕТОДИЧЕСКИЙ ИНСТРУМЕНТАРИЙ </a:t>
            </a:r>
          </a:p>
          <a:p>
            <a:pPr algn="ctr"/>
            <a:r>
              <a:rPr lang="ru-RU" sz="3600" b="1" dirty="0">
                <a:latin typeface="Proxima Nova"/>
                <a:ea typeface="Proxima Nova"/>
                <a:cs typeface="Proxima Nova"/>
                <a:sym typeface="Proxima Nova"/>
              </a:rPr>
              <a:t>(образовательные технологии, методы и ресурсы)</a:t>
            </a: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rgbClr val="FFFFFF"/>
                </a:solidFill>
                <a:latin typeface="Proxima Nova Rg" panose="02000506030000020004" pitchFamily="2" charset="0"/>
              </a:rPr>
              <a:pPr/>
              <a:t>9</a:t>
            </a:fld>
            <a:endParaRPr b="1" dirty="0">
              <a:solidFill>
                <a:srgbClr val="FFFFFF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929871" y="2536934"/>
            <a:ext cx="17827052" cy="194128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Методические инструменты операционно-</a:t>
            </a:r>
            <a:r>
              <a:rPr lang="ru-RU" sz="3600" b="1" dirty="0" err="1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деятельностного</a:t>
            </a:r>
            <a:r>
              <a:rPr lang="ru-RU" sz="36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компонента учебной деятельности: групповая работа с рабочими листами по теме </a:t>
            </a:r>
            <a:endParaRPr lang="en-US" sz="3600" b="1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«Откуда в семье берутся деньги»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/>
          <a:srcRect l="7366" t="38459" r="11363" b="16669"/>
          <a:stretch/>
        </p:blipFill>
        <p:spPr>
          <a:xfrm>
            <a:off x="189569" y="4691314"/>
            <a:ext cx="9653828" cy="299675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6"/>
          <a:srcRect l="7546" t="33331" r="27942" b="35259"/>
          <a:stretch/>
        </p:blipFill>
        <p:spPr>
          <a:xfrm>
            <a:off x="929871" y="7449780"/>
            <a:ext cx="9942991" cy="297577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7"/>
          <a:srcRect l="9889" t="34933" r="46598" b="17952"/>
          <a:stretch/>
        </p:blipFill>
        <p:spPr>
          <a:xfrm>
            <a:off x="9649318" y="4588574"/>
            <a:ext cx="8811677" cy="536423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063152123"/>
      </p:ext>
    </p:extLst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728</TotalTime>
  <Words>1330</Words>
  <Application>Microsoft Office PowerPoint</Application>
  <PresentationFormat>Произвольный</PresentationFormat>
  <Paragraphs>173</Paragraphs>
  <Slides>16</Slides>
  <Notes>16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Proxima Nova</vt:lpstr>
      <vt:lpstr>Calibri</vt:lpstr>
      <vt:lpstr>Arial</vt:lpstr>
      <vt:lpstr>Times New Roman</vt:lpstr>
      <vt:lpstr>Proxima Nova Rg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Торичко Роман Анатольевич</dc:creator>
  <cp:lastModifiedBy>Кетова Ирина Александровна</cp:lastModifiedBy>
  <cp:revision>76</cp:revision>
  <dcterms:created xsi:type="dcterms:W3CDTF">2003-02-28T13:27:04Z</dcterms:created>
  <dcterms:modified xsi:type="dcterms:W3CDTF">2024-11-24T11:56:59Z</dcterms:modified>
</cp:coreProperties>
</file>