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71" r:id="rId5"/>
    <p:sldId id="286" r:id="rId6"/>
    <p:sldId id="289" r:id="rId7"/>
    <p:sldId id="290" r:id="rId8"/>
    <p:sldId id="291" r:id="rId9"/>
    <p:sldId id="292" r:id="rId10"/>
    <p:sldId id="293" r:id="rId11"/>
    <p:sldId id="294" r:id="rId12"/>
    <p:sldId id="274" r:id="rId13"/>
    <p:sldId id="295" r:id="rId14"/>
    <p:sldId id="296" r:id="rId15"/>
    <p:sldId id="297" r:id="rId16"/>
    <p:sldId id="298" r:id="rId17"/>
    <p:sldId id="299" r:id="rId18"/>
    <p:sldId id="288" r:id="rId19"/>
    <p:sldId id="285" r:id="rId2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xmlns="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29C63"/>
    <a:srgbClr val="96628C"/>
    <a:srgbClr val="11A0D7"/>
    <a:srgbClr val="E61F3D"/>
    <a:srgbClr val="CD5A5A"/>
    <a:srgbClr val="FFD746"/>
    <a:srgbClr val="0E2D69"/>
    <a:srgbClr val="D9D9D9"/>
    <a:srgbClr val="EB681F"/>
    <a:srgbClr val="234A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062"/>
    <p:restoredTop sz="94665"/>
  </p:normalViewPr>
  <p:slideViewPr>
    <p:cSldViewPr snapToGrid="0" snapToObjects="1">
      <p:cViewPr varScale="1">
        <p:scale>
          <a:sx n="110" d="100"/>
          <a:sy n="110" d="100"/>
        </p:scale>
        <p:origin x="-876" y="-90"/>
      </p:cViewPr>
      <p:guideLst>
        <p:guide orient="horz" pos="3952"/>
        <p:guide orient="horz" pos="913"/>
        <p:guide pos="325"/>
        <p:guide pos="1209"/>
        <p:guide pos="2955"/>
        <p:guide pos="2071"/>
        <p:guide pos="3840"/>
        <p:guide pos="4702"/>
        <p:guide pos="5586"/>
        <p:guide pos="73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pPr/>
              <a:t>05.04.2025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xmlns="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xmlns="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xmlns="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xmlns="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xmlns="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xmlns="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xmlns="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xmlns="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xmlns="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xmlns="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xmlns="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xmlns="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xmlns="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xmlns="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xmlns="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xmlns="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xmlns="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xmlns="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xmlns="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xmlns="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xmlns="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xmlns="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xmlns="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xmlns="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5234703-C735-5D41-99C2-019C7EBECC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82F59B5-E815-AE43-BAE2-FA594BB42C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310809" y="2643809"/>
            <a:ext cx="1570383" cy="157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xmlns="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xmlns="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xmlns="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xmlns="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xmlns="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xmlns="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xmlns="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xmlns="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xmlns="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xmlns="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xmlns="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xmlns="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xmlns="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xmlns="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xmlns="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xmlns="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xmlns="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xmlns="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xmlns="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xmlns="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xmlns="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xmlns="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xmlns="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xmlns="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xmlns="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xmlns="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xmlns="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xmlns="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xmlns="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xmlns="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xmlns="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xmlns="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xmlns="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xmlns="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xmlns="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xmlns="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xmlns="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xmlns="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xmlns="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xmlns="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xmlns="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xmlns="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xmlns="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xmlns="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xmlns="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xmlns="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xmlns="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xmlns="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xmlns="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pPr/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xmlns="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xmlns="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xmlns="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xmlns="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xmlns="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xmlns="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xmlns="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xmlns="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pPr/>
              <a:t>05.04.2025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9" y="3589166"/>
            <a:ext cx="10413999" cy="1246069"/>
          </a:xfrm>
        </p:spPr>
        <p:txBody>
          <a:bodyPr>
            <a:noAutofit/>
          </a:bodyPr>
          <a:lstStyle/>
          <a:p>
            <a:pPr marL="360000"/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Секция 1: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«Лучшие практики развития финансовой культуры </a:t>
            </a:r>
            <a:b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 системе общего и среднего профессионального образования»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30625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232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911056" y="696969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08" y="1298727"/>
            <a:ext cx="40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Предложенное задание: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9892" y="3384758"/>
            <a:ext cx="426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4028" t="43466" r="26894" b="37216"/>
          <a:stretch/>
        </p:blipFill>
        <p:spPr>
          <a:xfrm>
            <a:off x="670509" y="1741612"/>
            <a:ext cx="5979674" cy="1661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4134" t="31914" r="27319" b="44790"/>
          <a:stretch/>
        </p:blipFill>
        <p:spPr>
          <a:xfrm>
            <a:off x="5033274" y="4188321"/>
            <a:ext cx="6251743" cy="21242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3287" y="636632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6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02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69492" y="609265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818" y="1147644"/>
            <a:ext cx="40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Предложенное задание: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9492" y="1002654"/>
            <a:ext cx="426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796" t="23580" r="19120" b="8049"/>
          <a:stretch/>
        </p:blipFill>
        <p:spPr>
          <a:xfrm>
            <a:off x="515608" y="1916175"/>
            <a:ext cx="5211457" cy="45442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51597" t="23768" r="9750" b="8618"/>
          <a:stretch/>
        </p:blipFill>
        <p:spPr>
          <a:xfrm>
            <a:off x="6303818" y="1510145"/>
            <a:ext cx="5029200" cy="494607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9453" y="628609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6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05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773008" y="65430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818" y="1147644"/>
            <a:ext cx="40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Предложенное задание: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69492" y="1002654"/>
            <a:ext cx="426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1153" t="35701" r="13689" b="14867"/>
          <a:stretch/>
        </p:blipFill>
        <p:spPr>
          <a:xfrm>
            <a:off x="244148" y="1800124"/>
            <a:ext cx="5898291" cy="35403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24870" t="26422" r="25615" b="9185"/>
          <a:stretch/>
        </p:blipFill>
        <p:spPr>
          <a:xfrm>
            <a:off x="6142439" y="1800124"/>
            <a:ext cx="5814034" cy="4559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69453" y="639580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6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96387" y="682249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818" y="1147644"/>
            <a:ext cx="40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Предложенное задание: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6387" y="1147644"/>
            <a:ext cx="426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689" t="24716" r="18482" b="9185"/>
          <a:stretch/>
        </p:blipFill>
        <p:spPr>
          <a:xfrm>
            <a:off x="309676" y="1609309"/>
            <a:ext cx="5832763" cy="4835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5296" t="27179" r="25296" b="9564"/>
          <a:stretch/>
        </p:blipFill>
        <p:spPr>
          <a:xfrm>
            <a:off x="6088646" y="1800125"/>
            <a:ext cx="5828891" cy="464442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69453" y="625530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6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21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96387" y="6845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5818" y="1147644"/>
            <a:ext cx="40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Предложенное задание: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96387" y="1147644"/>
            <a:ext cx="426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689" t="24716" r="18482" b="9185"/>
          <a:stretch/>
        </p:blipFill>
        <p:spPr>
          <a:xfrm>
            <a:off x="309676" y="1609309"/>
            <a:ext cx="5832763" cy="4835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5296" t="27179" r="25296" b="9564"/>
          <a:stretch/>
        </p:blipFill>
        <p:spPr>
          <a:xfrm>
            <a:off x="6088646" y="1800125"/>
            <a:ext cx="5828891" cy="46444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3287" y="653239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6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508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55" y="1099128"/>
            <a:ext cx="10714699" cy="777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Рефлексия и защита: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758655" y="68452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/>
          <a:srcRect l="7301" t="17329" r="27319" b="8049"/>
          <a:stretch/>
        </p:blipFill>
        <p:spPr>
          <a:xfrm>
            <a:off x="323936" y="1745673"/>
            <a:ext cx="4734592" cy="3038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/>
          <a:srcRect l="14435" t="22444" r="43825" b="14299"/>
          <a:stretch/>
        </p:blipFill>
        <p:spPr>
          <a:xfrm>
            <a:off x="8204630" y="983106"/>
            <a:ext cx="3348224" cy="285282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13287" y="667381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1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/>
          <a:srcRect l="4001" t="14679" r="23804" b="7291"/>
          <a:stretch/>
        </p:blipFill>
        <p:spPr>
          <a:xfrm>
            <a:off x="3477005" y="3486459"/>
            <a:ext cx="5132688" cy="311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848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821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7" y="3221844"/>
            <a:ext cx="10049608" cy="164342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Номинация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Конкурс инновационных технологий в обучении финансовой грамотности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1027967" y="5518128"/>
            <a:ext cx="10335358" cy="463186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44AFB2BF-A7AB-5648-ADCD-2A7F1BD358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27968" y="4865267"/>
            <a:ext cx="7686542" cy="65286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Асмаловская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Анатольевна, учитель, МБОУ «СОШ №45»</a:t>
            </a:r>
          </a:p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Бабичева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Татьяна Леонидовна, учитель, МБОУ «СОШ №45»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Нагорная Наталия Сергеевна, учитель, МБОУ «СОШ №45»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165E480-CBD1-4331-97A1-8CDB6F9AD29F}"/>
              </a:ext>
            </a:extLst>
          </p:cNvPr>
          <p:cNvSpPr/>
          <p:nvPr/>
        </p:nvSpPr>
        <p:spPr>
          <a:xfrm>
            <a:off x="5995987" y="921983"/>
            <a:ext cx="200025" cy="980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B62998B-FBF8-4233-BC8D-86B08E95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46" y="1052033"/>
            <a:ext cx="1583733" cy="720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BDEAC7-E656-4D70-8EEC-CE56D7805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706" y="1052033"/>
            <a:ext cx="1889517" cy="720000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824AAA3-FBC1-4862-A77D-0AF25D02AC97}"/>
              </a:ext>
            </a:extLst>
          </p:cNvPr>
          <p:cNvSpPr txBox="1">
            <a:spLocks/>
          </p:cNvSpPr>
          <p:nvPr/>
        </p:nvSpPr>
        <p:spPr>
          <a:xfrm>
            <a:off x="1027967" y="2115290"/>
            <a:ext cx="10049608" cy="1066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научно-практическая конференция </a:t>
            </a: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«Формирование финансовой культуры в условиях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смыслы, практики, результаты»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3DFBE5B-B95B-4C24-9ED9-24E8C2584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031" y="1191052"/>
            <a:ext cx="1853188" cy="44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13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8" y="1377265"/>
            <a:ext cx="10714699" cy="7770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Цель методической разработки: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898" y="2715776"/>
            <a:ext cx="11273592" cy="246582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Организовать общение по </a:t>
            </a:r>
            <a:r>
              <a:rPr lang="ru-RU" sz="64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вопросам распределения </a:t>
            </a:r>
            <a:r>
              <a:rPr lang="ru-RU" sz="6400" dirty="0">
                <a:latin typeface="Arial" panose="020B0604020202020204" pitchFamily="34" charset="0"/>
                <a:cs typeface="Arial" panose="020B0604020202020204" pitchFamily="34" charset="0"/>
              </a:rPr>
              <a:t>семейного бюджета,  формировать осознанность в  соотнесении понятий «хочу» и «могу».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14075" y="682249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7013" y="629663"/>
            <a:ext cx="163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Эмблема МБОУ СОШ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5525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10714699" cy="777025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Почему именно проектная задача?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5898" y="2715776"/>
            <a:ext cx="11273592" cy="343564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Потому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что она обеспечивает вовлеченность каждого члена команды в процесс: это выбор задания по силам и ответственность за свою работу как часть общего дела. 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035747" y="682249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96745" y="582443"/>
            <a:ext cx="25094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9" name="Picture 2" descr="Эмблема МБОУ СОШ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1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77" y="1426515"/>
            <a:ext cx="12538723" cy="1289261"/>
          </a:xfrm>
        </p:spPr>
        <p:txBody>
          <a:bodyPr>
            <a:no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проектной задачи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«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Выходной всей семьей»:</a:t>
            </a:r>
            <a:endParaRPr lang="ru-RU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" y="3185462"/>
            <a:ext cx="11273592" cy="343564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создать условия для углубления знаний по финансовой грамотности, развития критического мышления, анализа ситуации и своих возможностей.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924910" y="66926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13287" y="623447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9" name="Picture 2" descr="Эмблема МБОУ СОШ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886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96" y="1384181"/>
            <a:ext cx="12538723" cy="128926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3096" y="2214561"/>
            <a:ext cx="11273592" cy="4503810"/>
          </a:xfrm>
        </p:spPr>
        <p:txBody>
          <a:bodyPr>
            <a:normAutofit fontScale="92500"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содействовать формированию грамотного финансового поведения учащихся, ответственного отношения к личным финансам;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способствовать развитию навыков принятия финансовых решений, разумного отношения к деньгам;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развивать умения анализировать и основываться на личном опыте, выполняя задания;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развить экономический образ мышления;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воспитывать уважительное отношение к деньгам и рациональному распределению финансов.</a:t>
            </a:r>
          </a:p>
          <a:p>
            <a:pPr marL="685800" indent="-68580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92457" y="670574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69453" y="653435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9" name="Picture 2" descr="Эмблема МБОУ СОШ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131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96" y="1384181"/>
            <a:ext cx="12538723" cy="1289261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Этапы реализации:</a:t>
            </a:r>
            <a:endParaRPr lang="ru-RU" sz="9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B46BB51F-3F05-3C42-B510-D008849890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3205" y="2673442"/>
            <a:ext cx="11273592" cy="4503810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</a:t>
            </a:r>
          </a:p>
          <a:p>
            <a:pPr lvl="0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(сценарий, подбор дидактических материалов);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</a:p>
          <a:p>
            <a:pPr lvl="0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(знакомство с темой, выполнение заданий, защита);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Рефлексия.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021892" y="701553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3044" y="628609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9" name="Picture 2" descr="Эмблема МБОУ СОШ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880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DEBFC62C-9588-F544-918B-2104A12C9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904" y="2437126"/>
            <a:ext cx="12538723" cy="216258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Содержание проектной </a:t>
            </a: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b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«Выходной всей семьей»</a:t>
            </a:r>
            <a:r>
              <a:rPr lang="ru-RU" sz="413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1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13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xmlns="" id="{AB799A31-B22C-4E7D-A3AC-5E36BC560CB6}"/>
              </a:ext>
            </a:extLst>
          </p:cNvPr>
          <p:cNvSpPr txBox="1">
            <a:spLocks/>
          </p:cNvSpPr>
          <p:nvPr/>
        </p:nvSpPr>
        <p:spPr>
          <a:xfrm>
            <a:off x="4439549" y="696391"/>
            <a:ext cx="2541587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981136" y="654440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11" name="Picture 2" descr="Эмблема МБОУ СОШ 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1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6">
            <a:extLst>
              <a:ext uri="{FF2B5EF4-FFF2-40B4-BE49-F238E27FC236}">
                <a16:creationId xmlns:a16="http://schemas.microsoft.com/office/drawing/2014/main" xmlns="" id="{F6B7DABF-1EA9-488D-8E0F-609732580F61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6884527" y="653526"/>
            <a:ext cx="3798508" cy="4081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Проектная задача «Выходной всей семьёй»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7F2A84A-3E3B-4538-9686-B80483CD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646" y="478194"/>
            <a:ext cx="897691" cy="4081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A9272E2-9681-46A5-9DA0-43D2CD341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585" y="492336"/>
            <a:ext cx="1071015" cy="4081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4134" t="25663" r="21356" b="9564"/>
          <a:stretch/>
        </p:blipFill>
        <p:spPr>
          <a:xfrm>
            <a:off x="374071" y="2147453"/>
            <a:ext cx="5181601" cy="42394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34454" t="25852" r="20824" b="9754"/>
          <a:stretch/>
        </p:blipFill>
        <p:spPr>
          <a:xfrm>
            <a:off x="6000749" y="2147453"/>
            <a:ext cx="5442393" cy="440574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0508" y="1440873"/>
            <a:ext cx="4003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Предложенное задание:</a:t>
            </a:r>
            <a:endParaRPr lang="ru-RU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50181" y="1440872"/>
            <a:ext cx="4267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Выполненное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задание: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13287" y="653526"/>
            <a:ext cx="16300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МБОУ «СОШ №45» </a:t>
            </a:r>
          </a:p>
        </p:txBody>
      </p:sp>
      <p:pic>
        <p:nvPicPr>
          <p:cNvPr id="17" name="Picture 2" descr="Эмблема МБОУ СОШ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43865" y="492336"/>
            <a:ext cx="405788" cy="49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123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458</Words>
  <Application>Microsoft Office PowerPoint</Application>
  <PresentationFormat>Произвольный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Секция 1: «Лучшие практики развития финансовой культуры  в системе общего и среднего профессионального образования» </vt:lpstr>
      <vt:lpstr>Тема: Проектная задача «Выходной всей семьёй»  Номинация: Конкурс инновационных технологий в обучении финансовой грамотности</vt:lpstr>
      <vt:lpstr>Цель методической разработки:</vt:lpstr>
      <vt:lpstr>Почему именно проектная задача?</vt:lpstr>
      <vt:lpstr>Цель проектной задачи                                      «Выходной всей семьей»:</vt:lpstr>
      <vt:lpstr>Задачи:</vt:lpstr>
      <vt:lpstr>Этапы реализации:</vt:lpstr>
      <vt:lpstr>Содержание проектной задачи  «Выходной всей семьей» </vt:lpstr>
      <vt:lpstr>Слайд 9</vt:lpstr>
      <vt:lpstr>Слайд 10</vt:lpstr>
      <vt:lpstr>Слайд 11</vt:lpstr>
      <vt:lpstr>Слайд 12</vt:lpstr>
      <vt:lpstr>Слайд 13</vt:lpstr>
      <vt:lpstr>Слайд 14</vt:lpstr>
      <vt:lpstr>Рефлексия и защита: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kab38</cp:lastModifiedBy>
  <cp:revision>42</cp:revision>
  <cp:lastPrinted>2021-11-11T13:08:42Z</cp:lastPrinted>
  <dcterms:created xsi:type="dcterms:W3CDTF">2021-11-11T08:52:47Z</dcterms:created>
  <dcterms:modified xsi:type="dcterms:W3CDTF">2025-04-05T08:11:48Z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