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71" r:id="rId5"/>
    <p:sldId id="286" r:id="rId6"/>
    <p:sldId id="291" r:id="rId7"/>
    <p:sldId id="294" r:id="rId8"/>
    <p:sldId id="295" r:id="rId9"/>
    <p:sldId id="296" r:id="rId10"/>
    <p:sldId id="298" r:id="rId11"/>
    <p:sldId id="297" r:id="rId12"/>
    <p:sldId id="299" r:id="rId13"/>
    <p:sldId id="300" r:id="rId14"/>
    <p:sldId id="301" r:id="rId15"/>
    <p:sldId id="302" r:id="rId16"/>
    <p:sldId id="285" r:id="rId1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D69"/>
    <a:srgbClr val="029C63"/>
    <a:srgbClr val="96628C"/>
    <a:srgbClr val="11A0D7"/>
    <a:srgbClr val="E61F3D"/>
    <a:srgbClr val="CD5A5A"/>
    <a:srgbClr val="FFD746"/>
    <a:srgbClr val="0E2D69"/>
    <a:srgbClr val="D9D9D9"/>
    <a:srgbClr val="EB68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62"/>
    <p:restoredTop sz="94665"/>
  </p:normalViewPr>
  <p:slideViewPr>
    <p:cSldViewPr snapToGrid="0" snapToObjects="1">
      <p:cViewPr>
        <p:scale>
          <a:sx n="118" d="100"/>
          <a:sy n="118" d="100"/>
        </p:scale>
        <p:origin x="-594" y="54"/>
      </p:cViewPr>
      <p:guideLst>
        <p:guide orient="horz" pos="3952"/>
        <p:guide orient="horz" pos="913"/>
        <p:guide pos="325"/>
        <p:guide pos="1209"/>
        <p:guide pos="2955"/>
        <p:guide pos="2071"/>
        <p:guide pos="3840"/>
        <p:guide pos="4702"/>
        <p:guide pos="5586"/>
        <p:guide pos="7333"/>
        <p:guide pos="64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364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x-none" smtClean="0"/>
              <a:t>07.04.2025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01933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25281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=""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=""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=""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=""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=""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=""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=""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=""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=""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=""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=""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=""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=""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=""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=""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=""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=""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=""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Oval 20">
            <a:extLst>
              <a:ext uri="{FF2B5EF4-FFF2-40B4-BE49-F238E27FC236}">
                <a16:creationId xmlns=""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Oval 26">
            <a:extLst>
              <a:ext uri="{FF2B5EF4-FFF2-40B4-BE49-F238E27FC236}">
                <a16:creationId xmlns=""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Oval 29">
            <a:extLst>
              <a:ext uri="{FF2B5EF4-FFF2-40B4-BE49-F238E27FC236}">
                <a16:creationId xmlns=""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Oval 33">
            <a:extLst>
              <a:ext uri="{FF2B5EF4-FFF2-40B4-BE49-F238E27FC236}">
                <a16:creationId xmlns=""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Oval 34">
            <a:extLst>
              <a:ext uri="{FF2B5EF4-FFF2-40B4-BE49-F238E27FC236}">
                <a16:creationId xmlns=""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Oval 35">
            <a:extLst>
              <a:ext uri="{FF2B5EF4-FFF2-40B4-BE49-F238E27FC236}">
                <a16:creationId xmlns=""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Oval 36">
            <a:extLst>
              <a:ext uri="{FF2B5EF4-FFF2-40B4-BE49-F238E27FC236}">
                <a16:creationId xmlns=""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Oval 37">
            <a:extLst>
              <a:ext uri="{FF2B5EF4-FFF2-40B4-BE49-F238E27FC236}">
                <a16:creationId xmlns=""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Oval 38">
            <a:extLst>
              <a:ext uri="{FF2B5EF4-FFF2-40B4-BE49-F238E27FC236}">
                <a16:creationId xmlns=""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Oval 39">
            <a:extLst>
              <a:ext uri="{FF2B5EF4-FFF2-40B4-BE49-F238E27FC236}">
                <a16:creationId xmlns=""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Oval 40">
            <a:extLst>
              <a:ext uri="{FF2B5EF4-FFF2-40B4-BE49-F238E27FC236}">
                <a16:creationId xmlns=""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Oval 41">
            <a:extLst>
              <a:ext uri="{FF2B5EF4-FFF2-40B4-BE49-F238E27FC236}">
                <a16:creationId xmlns=""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Oval 42">
            <a:extLst>
              <a:ext uri="{FF2B5EF4-FFF2-40B4-BE49-F238E27FC236}">
                <a16:creationId xmlns=""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Oval 43">
            <a:extLst>
              <a:ext uri="{FF2B5EF4-FFF2-40B4-BE49-F238E27FC236}">
                <a16:creationId xmlns=""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Oval 44">
            <a:extLst>
              <a:ext uri="{FF2B5EF4-FFF2-40B4-BE49-F238E27FC236}">
                <a16:creationId xmlns=""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Oval 45">
            <a:extLst>
              <a:ext uri="{FF2B5EF4-FFF2-40B4-BE49-F238E27FC236}">
                <a16:creationId xmlns=""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Oval 46">
            <a:extLst>
              <a:ext uri="{FF2B5EF4-FFF2-40B4-BE49-F238E27FC236}">
                <a16:creationId xmlns=""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=""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=""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=""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=""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=""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=""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=""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5234703-C735-5D41-99C2-019C7EBECC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82F59B5-E815-AE43-BAE2-FA594BB42C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10809" y="2643809"/>
            <a:ext cx="1570383" cy="15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=""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=""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=""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=""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=""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x-none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=""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=""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=""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=""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=""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=""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=""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=""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=""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=""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=""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=""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=""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=""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=""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=""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=""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=""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=""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=""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=""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=""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=""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=""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=""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=""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=""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=""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=""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=""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=""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=""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=""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=""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=""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=""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=""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=""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=""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=""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=""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=""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=""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=""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=""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=""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=""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=""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=""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=""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=""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=""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=""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=""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=""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=""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=""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=""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=""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=""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=""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=""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=""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=""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=""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=""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=""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=""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=""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=""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x-none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=""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=""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=""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=""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=""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=""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=""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=""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=""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=""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x-none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=""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=""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x-none" smtClean="0"/>
              <a:t>07.04.2025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999" y="3589167"/>
            <a:ext cx="10413999" cy="913040"/>
          </a:xfrm>
        </p:spPr>
        <p:txBody>
          <a:bodyPr>
            <a:normAutofit fontScale="90000"/>
          </a:bodyPr>
          <a:lstStyle/>
          <a:p>
            <a:pPr marL="360000"/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Секция 1: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«Лучшие практики развития финансовой культуры </a:t>
            </a:r>
            <a:b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в системе общего и среднего профессионального образования»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027967" y="5518128"/>
            <a:ext cx="10335358" cy="463186"/>
          </a:xfrm>
        </p:spPr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1165E480-CBD1-4331-97A1-8CDB6F9AD29F}"/>
              </a:ext>
            </a:extLst>
          </p:cNvPr>
          <p:cNvSpPr/>
          <p:nvPr/>
        </p:nvSpPr>
        <p:spPr>
          <a:xfrm>
            <a:off x="5995987" y="921983"/>
            <a:ext cx="200025" cy="980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B62998B-FBF8-4233-BC8D-86B08E950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646" y="1052033"/>
            <a:ext cx="1583733" cy="7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8BDEAC7-E656-4D70-8EEC-CE56D7805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706" y="1052033"/>
            <a:ext cx="1889517" cy="72000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9824AAA3-FBC1-4862-A77D-0AF25D02AC97}"/>
              </a:ext>
            </a:extLst>
          </p:cNvPr>
          <p:cNvSpPr txBox="1">
            <a:spLocks/>
          </p:cNvSpPr>
          <p:nvPr/>
        </p:nvSpPr>
        <p:spPr>
          <a:xfrm>
            <a:off x="1027967" y="2306250"/>
            <a:ext cx="10049608" cy="1066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300" b="0" i="0" kern="1200" baseline="0">
                <a:solidFill>
                  <a:srgbClr val="0E2D69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Всероссийская научно-практическая конференция 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«Формирование финансовой культуры в условиях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цифровизации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смыслы, практики, результаты»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3DFBE5B-B95B-4C24-9ED9-24E8C2584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031" y="1191052"/>
            <a:ext cx="1853188" cy="44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25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6" y="1272023"/>
            <a:ext cx="10510729" cy="777025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Бинарное-мероприятие «История моды, рассказанная банкнотами»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88968744-3B75-9B47-92FD-77E1E725F232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/>
          <a:lstStyle/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Программа практико-ориентированного проекта по развитию финансовой грамотности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«Финансовая перезагрузка»</a:t>
            </a:r>
            <a:r>
              <a:rPr lang="ru-RU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CE0AFD7-ECDA-43F8-B315-30B206574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3772208-E175-41CA-97AC-9B02388C7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1028" y="486754"/>
            <a:ext cx="739661" cy="454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2680" y="2778727"/>
            <a:ext cx="4657314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Конкурс проводился между парами, состоящими из двух участников: первый участник рассказывал про одну из денежных реформ проводимых в 20 веке в нашей стране, а второй участник описывал моду данного периода.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294F2C2-730F-C966-B9E1-9D69F6CC97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4" t="496" r="2032" b="1610"/>
          <a:stretch/>
        </p:blipFill>
        <p:spPr>
          <a:xfrm>
            <a:off x="6108970" y="1955261"/>
            <a:ext cx="5184843" cy="4149706"/>
          </a:xfrm>
          <a:prstGeom prst="rect">
            <a:avLst/>
          </a:prstGeom>
          <a:solidFill>
            <a:schemeClr val="bg1"/>
          </a:solidFill>
          <a:ln w="6350">
            <a:solidFill>
              <a:srgbClr val="8C91F9">
                <a:alpha val="20000"/>
              </a:srgbClr>
            </a:solidFill>
          </a:ln>
          <a:effectLst>
            <a:outerShdw blurRad="254000" dist="127000" dir="5400000" algn="ctr" rotWithShape="0">
              <a:srgbClr val="002061">
                <a:alpha val="2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595312" y="6160108"/>
            <a:ext cx="4205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устанавливаем метапредметные связи</a:t>
            </a:r>
          </a:p>
        </p:txBody>
      </p:sp>
    </p:spTree>
    <p:extLst>
      <p:ext uri="{BB962C8B-B14F-4D97-AF65-F5344CB8AC3E}">
        <p14:creationId xmlns:p14="http://schemas.microsoft.com/office/powerpoint/2010/main" val="939185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405804" y="1942556"/>
            <a:ext cx="4367918" cy="2639260"/>
            <a:chOff x="899136" y="2237135"/>
            <a:chExt cx="4706287" cy="2823772"/>
          </a:xfrm>
        </p:grpSpPr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0C4EC032-F281-26A4-81D2-917838E5C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208" t="6569" r="3044" b="3444"/>
            <a:stretch/>
          </p:blipFill>
          <p:spPr>
            <a:xfrm>
              <a:off x="1522787" y="2619028"/>
              <a:ext cx="3458984" cy="194035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8C91F9">
                  <a:alpha val="20000"/>
                </a:srgbClr>
              </a:solidFill>
            </a:ln>
            <a:effectLst>
              <a:outerShdw blurRad="254000" dist="127000" dir="5400000" algn="ctr" rotWithShape="0">
                <a:srgbClr val="002061">
                  <a:alpha val="20000"/>
                </a:srgbClr>
              </a:outerShdw>
            </a:effec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92" t="12672" r="12255" b="13351"/>
            <a:stretch/>
          </p:blipFill>
          <p:spPr>
            <a:xfrm>
              <a:off x="899136" y="2237135"/>
              <a:ext cx="4706287" cy="2823772"/>
            </a:xfrm>
            <a:prstGeom prst="rect">
              <a:avLst/>
            </a:prstGeom>
          </p:spPr>
        </p:pic>
      </p:grp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6" y="1272023"/>
            <a:ext cx="9939431" cy="777025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Республиканский творческий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конкурс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«Секреты денежки»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88968744-3B75-9B47-92FD-77E1E725F232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/>
          <a:lstStyle/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Программа практико-ориентированного проекта по развитию финансовой грамотности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«Финансовая перезагрузка»</a:t>
            </a:r>
            <a:r>
              <a:rPr lang="ru-RU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CE0AFD7-ECDA-43F8-B315-30B206574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3772208-E175-41CA-97AC-9B02388C72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1028" y="486754"/>
            <a:ext cx="739661" cy="454363"/>
          </a:xfrm>
          <a:prstGeom prst="rect">
            <a:avLst/>
          </a:prstGeom>
        </p:spPr>
      </p:pic>
      <p:pic>
        <p:nvPicPr>
          <p:cNvPr id="6146" name="Picture 2" descr="http://qrcoder.ru/code/?https%3A%2F%2Fvk.com%2Fpublic216854513%3Fz%3Dvideo191404744_456239076%252Fde3f08e034ee298ccd%252Fpl_wall_-216854513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06" y="4807372"/>
            <a:ext cx="1200289" cy="1200290"/>
          </a:xfrm>
          <a:prstGeom prst="rect">
            <a:avLst/>
          </a:prstGeom>
          <a:solidFill>
            <a:schemeClr val="bg1"/>
          </a:solidFill>
          <a:ln w="6350">
            <a:solidFill>
              <a:srgbClr val="8C91F9">
                <a:alpha val="20000"/>
              </a:srgbClr>
            </a:solidFill>
          </a:ln>
          <a:effectLst>
            <a:outerShdw blurRad="254000" dist="127000" dir="5400000" algn="ctr" rotWithShape="0">
              <a:srgbClr val="002061">
                <a:alpha val="20000"/>
              </a:srgbClr>
            </a:outerShdw>
          </a:effectLst>
        </p:spPr>
      </p:pic>
      <p:pic>
        <p:nvPicPr>
          <p:cNvPr id="6148" name="Picture 4" descr="http://qrcoder.ru/code/?https%3A%2F%2Fvk.com%2Fpublic216854513%3Fz%3Dvideo-216854513_456239021%252Fbb99a37cfe108787c6%252Fpl_wall_-216854513&amp;4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89" y="4786443"/>
            <a:ext cx="1200289" cy="1200290"/>
          </a:xfrm>
          <a:prstGeom prst="rect">
            <a:avLst/>
          </a:prstGeom>
          <a:solidFill>
            <a:schemeClr val="bg1"/>
          </a:solidFill>
          <a:ln w="6350">
            <a:solidFill>
              <a:srgbClr val="8C91F9">
                <a:alpha val="20000"/>
              </a:srgbClr>
            </a:solidFill>
          </a:ln>
          <a:effectLst>
            <a:outerShdw blurRad="254000" dist="127000" dir="5400000" algn="ctr" rotWithShape="0">
              <a:srgbClr val="002061">
                <a:alpha val="2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097600" y="4930464"/>
            <a:ext cx="36309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1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  <a:p>
            <a:r>
              <a:rPr lang="ru-RU" sz="1400" dirty="0">
                <a:solidFill>
                  <a:srgbClr val="1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Видеоролик </a:t>
            </a:r>
            <a:r>
              <a:rPr lang="ru-RU" sz="1400" b="1" dirty="0">
                <a:solidFill>
                  <a:srgbClr val="1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«Финансовая подушка безопасности» </a:t>
            </a:r>
            <a:r>
              <a:rPr lang="ru-RU" sz="1400" dirty="0">
                <a:solidFill>
                  <a:srgbClr val="1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награжден дипломом</a:t>
            </a:r>
          </a:p>
          <a:p>
            <a:r>
              <a:rPr lang="ru-RU" sz="1400" dirty="0">
                <a:solidFill>
                  <a:srgbClr val="1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призом в денежной форме в размере </a:t>
            </a:r>
          </a:p>
          <a:p>
            <a:r>
              <a:rPr lang="ru-RU" sz="1400" dirty="0">
                <a:solidFill>
                  <a:srgbClr val="1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7 000 (семь тысяч) рублей за Победу.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09983" y="4909535"/>
            <a:ext cx="43921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1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  <a:p>
            <a:r>
              <a:rPr lang="ru-RU" sz="1400" dirty="0">
                <a:solidFill>
                  <a:srgbClr val="1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Конкурсная работа </a:t>
            </a:r>
            <a:r>
              <a:rPr lang="ru-RU" sz="1400" b="1" dirty="0">
                <a:solidFill>
                  <a:srgbClr val="1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«Финансовая безопасность на примере повести «Алые паруса» </a:t>
            </a:r>
            <a:r>
              <a:rPr lang="ru-RU" sz="1400" dirty="0">
                <a:solidFill>
                  <a:srgbClr val="1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награждена дипломом и призом в денежной форме </a:t>
            </a:r>
          </a:p>
          <a:p>
            <a:r>
              <a:rPr lang="ru-RU" sz="1400" dirty="0">
                <a:solidFill>
                  <a:srgbClr val="1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размере 7 000 (семь тысяч) рублей за Победу.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5312" y="6160108"/>
            <a:ext cx="4205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развиваем творческий потенциал</a:t>
            </a:r>
          </a:p>
        </p:txBody>
      </p:sp>
      <p:pic>
        <p:nvPicPr>
          <p:cNvPr id="18" name="Рисунок 17"/>
          <p:cNvPicPr/>
          <p:nvPr/>
        </p:nvPicPr>
        <p:blipFill>
          <a:blip r:embed="rId10"/>
          <a:stretch>
            <a:fillRect/>
          </a:stretch>
        </p:blipFill>
        <p:spPr>
          <a:xfrm>
            <a:off x="6376524" y="2049048"/>
            <a:ext cx="4207858" cy="24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35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6" y="1272023"/>
            <a:ext cx="9939431" cy="777025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Результаты студентов 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88968744-3B75-9B47-92FD-77E1E725F232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/>
          <a:lstStyle/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Программа практико-ориентированного проекта по развитию финансовой грамотности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«Финансовая перезагрузка»</a:t>
            </a:r>
            <a:r>
              <a:rPr lang="ru-RU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CE0AFD7-ECDA-43F8-B315-30B206574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3772208-E175-41CA-97AC-9B02388C7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028" y="486754"/>
            <a:ext cx="739661" cy="454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9696" y="1990452"/>
            <a:ext cx="1117747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Защита от мошенников: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защитили близких от финансовых потерь.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Управление доходами: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стали грамотнее распоряжаться деньгами.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Финансовое планирование: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начали копить и планировать бюджет.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Отказ от микрозаймов: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избегают рискованных займов.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Рациональное потребление: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экономят в повседневной жизни.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98516" y="4614154"/>
            <a:ext cx="9350484" cy="1119896"/>
          </a:xfrm>
          <a:prstGeom prst="roundRect">
            <a:avLst/>
          </a:prstGeom>
          <a:solidFill>
            <a:schemeClr val="bg1"/>
          </a:solidFill>
          <a:ln w="6350">
            <a:solidFill>
              <a:srgbClr val="102D69"/>
            </a:solidFill>
          </a:ln>
          <a:effectLst>
            <a:outerShdw blurRad="254000" dist="127000" dir="5400000" algn="ctr" rotWithShape="0">
              <a:srgbClr val="002061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формирует правильное отношение к деньгам и способствует грамотному потребительскому поведению  в отношении финансовых услуг. </a:t>
            </a:r>
          </a:p>
        </p:txBody>
      </p:sp>
    </p:spTree>
    <p:extLst>
      <p:ext uri="{BB962C8B-B14F-4D97-AF65-F5344CB8AC3E}">
        <p14:creationId xmlns:p14="http://schemas.microsoft.com/office/powerpoint/2010/main" val="1284993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161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94" y="2833367"/>
            <a:ext cx="10203357" cy="1235713"/>
          </a:xfrm>
        </p:spPr>
        <p:txBody>
          <a:bodyPr>
            <a:normAutofit fontScale="90000"/>
          </a:bodyPr>
          <a:lstStyle/>
          <a:p>
            <a:r>
              <a:rPr lang="ru-RU" sz="2700" b="1" i="1" dirty="0">
                <a:latin typeface="Arial" panose="020B0604020202020204" pitchFamily="34" charset="0"/>
                <a:cs typeface="Arial" panose="020B0604020202020204" pitchFamily="34" charset="0"/>
              </a:rPr>
              <a:t>Тема: Программа практико-ориентированного проекта по развитию финансовой грамотности </a:t>
            </a:r>
            <a:br>
              <a:rPr lang="ru-RU" sz="27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i="1" dirty="0">
                <a:latin typeface="Arial" panose="020B0604020202020204" pitchFamily="34" charset="0"/>
                <a:cs typeface="Arial" panose="020B0604020202020204" pitchFamily="34" charset="0"/>
              </a:rPr>
              <a:t>«Финансовая перезагрузка»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Номинация: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1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учшая модель реализации программы финансовой грамотности  (категория: Педагоги образовательных организаций, реализующих образовательные программы среднего профессионального образования).</a:t>
            </a:r>
            <a:br>
              <a:rPr lang="ru-RU" sz="1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027967" y="5518128"/>
            <a:ext cx="10335358" cy="772944"/>
          </a:xfrm>
        </p:spPr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44AFB2BF-A7AB-5648-ADCD-2A7F1BD35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7967" y="5147313"/>
            <a:ext cx="4433033" cy="791879"/>
          </a:xfrm>
        </p:spPr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Спикер: Елфимова Мария Александровна, преподаватель ГПОУ «Сыктывкарский колледж сервиса и связи»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1165E480-CBD1-4331-97A1-8CDB6F9AD29F}"/>
              </a:ext>
            </a:extLst>
          </p:cNvPr>
          <p:cNvSpPr/>
          <p:nvPr/>
        </p:nvSpPr>
        <p:spPr>
          <a:xfrm>
            <a:off x="5995987" y="921983"/>
            <a:ext cx="200025" cy="980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B62998B-FBF8-4233-BC8D-86B08E950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646" y="1052033"/>
            <a:ext cx="1583733" cy="7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8BDEAC7-E656-4D70-8EEC-CE56D7805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706" y="1052033"/>
            <a:ext cx="1889517" cy="72000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9824AAA3-FBC1-4862-A77D-0AF25D02AC97}"/>
              </a:ext>
            </a:extLst>
          </p:cNvPr>
          <p:cNvSpPr txBox="1">
            <a:spLocks/>
          </p:cNvSpPr>
          <p:nvPr/>
        </p:nvSpPr>
        <p:spPr>
          <a:xfrm>
            <a:off x="1027967" y="1881897"/>
            <a:ext cx="10049608" cy="1066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300" b="0" i="0" kern="1200" baseline="0">
                <a:solidFill>
                  <a:srgbClr val="0E2D69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Всероссийская научно-практическая конференция 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«Формирование финансовой культуры в условиях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цифровизации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смыслы, практики, результаты»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3DFBE5B-B95B-4C24-9ED9-24E8C2584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031" y="1191052"/>
            <a:ext cx="1853188" cy="44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89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6" y="1272023"/>
            <a:ext cx="9939431" cy="777025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Проект «Финансовая перезагрузка»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88968744-3B75-9B47-92FD-77E1E725F232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/>
          <a:lstStyle/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Программа практико-ориентированного проекта по развитию финансовой грамотности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«Финансовая перезагрузка»</a:t>
            </a:r>
            <a:r>
              <a:rPr lang="ru-RU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CE0AFD7-ECDA-43F8-B315-30B206574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3772208-E175-41CA-97AC-9B02388C7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1028" y="486754"/>
            <a:ext cx="739661" cy="454363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552724" y="2291627"/>
            <a:ext cx="2293491" cy="698719"/>
          </a:xfrm>
          <a:prstGeom prst="roundRect">
            <a:avLst/>
          </a:prstGeom>
          <a:solidFill>
            <a:schemeClr val="bg1"/>
          </a:solidFill>
          <a:ln w="6350">
            <a:solidFill>
              <a:srgbClr val="102D69"/>
            </a:solidFill>
          </a:ln>
          <a:effectLst>
            <a:outerShdw blurRad="254000" dist="127000" dir="5400000" algn="ctr" rotWithShape="0">
              <a:srgbClr val="002061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АКТУАЛЬНОСТЬ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278221" y="1953687"/>
            <a:ext cx="8540884" cy="1441267"/>
          </a:xfrm>
          <a:prstGeom prst="roundRect">
            <a:avLst/>
          </a:prstGeom>
          <a:solidFill>
            <a:schemeClr val="bg1"/>
          </a:solidFill>
          <a:ln w="6350">
            <a:solidFill>
              <a:srgbClr val="102D69"/>
            </a:solidFill>
          </a:ln>
          <a:effectLst>
            <a:outerShdw blurRad="254000" dist="127000" dir="5400000" algn="ctr" rotWithShape="0">
              <a:srgbClr val="002061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финансовой грамотности среди студентов - это инвестиция в их будущее, позволяющая принимать обоснованные решения об управлении личными финансами, планировании бюджета и избежание финансовых рисков. Эти знания и навыки критически важны для успешной адаптации к взрослой жизни, обеспечения финансовой стабильности и достижения долгосрочных целей.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52724" y="3776003"/>
            <a:ext cx="2293491" cy="6987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rgbClr val="102D69"/>
            </a:solidFill>
          </a:ln>
          <a:effectLst>
            <a:outerShdw blurRad="254000" dist="127000" dir="5400000" algn="ctr" rotWithShape="0">
              <a:srgbClr val="002061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278221" y="3620362"/>
            <a:ext cx="8540884" cy="1010003"/>
          </a:xfrm>
          <a:prstGeom prst="roundRect">
            <a:avLst/>
          </a:prstGeom>
          <a:solidFill>
            <a:schemeClr val="bg1"/>
          </a:solidFill>
          <a:ln w="6350">
            <a:solidFill>
              <a:srgbClr val="102D69"/>
            </a:solidFill>
          </a:ln>
          <a:effectLst>
            <a:outerShdw blurRad="254000" dist="127000" dir="5400000" algn="ctr" rotWithShape="0">
              <a:srgbClr val="002061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Содействие повышению уровня финансовой грамотности студентов колледжа для рационального использования финансовых ресурсов и грамотного потребительского поведения в отношении финансовых услуг.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85895" y="5201771"/>
            <a:ext cx="2293491" cy="6922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solidFill>
              <a:srgbClr val="102D69"/>
            </a:solidFill>
          </a:ln>
          <a:effectLst>
            <a:outerShdw blurRad="254000" dist="127000" dir="5400000" algn="ctr" rotWithShape="0">
              <a:srgbClr val="002061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ГИПОТЕЗА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278221" y="5003308"/>
            <a:ext cx="8540884" cy="1010003"/>
          </a:xfrm>
          <a:prstGeom prst="roundRect">
            <a:avLst/>
          </a:prstGeom>
          <a:solidFill>
            <a:schemeClr val="bg1"/>
          </a:solidFill>
          <a:ln w="6350">
            <a:solidFill>
              <a:srgbClr val="102D69"/>
            </a:solidFill>
          </a:ln>
          <a:effectLst>
            <a:outerShdw blurRad="254000" dist="127000" dir="5400000" algn="ctr" rotWithShape="0">
              <a:srgbClr val="002061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Активное участие студентов колледжа в мероприятиях по повышению финансовой грамотности положительно повлияет на их потребительское поведение в сфере финансовых услуг, сделав его более осознанным и рациональным.</a:t>
            </a:r>
          </a:p>
        </p:txBody>
      </p:sp>
    </p:spTree>
    <p:extLst>
      <p:ext uri="{BB962C8B-B14F-4D97-AF65-F5344CB8AC3E}">
        <p14:creationId xmlns:p14="http://schemas.microsoft.com/office/powerpoint/2010/main" val="3808005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185" y="1320686"/>
            <a:ext cx="9939431" cy="777025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Мониторинг уровня финансовой грамотности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88968744-3B75-9B47-92FD-77E1E725F232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/>
          <a:lstStyle/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Программа практико-ориентированного проекта по развитию финансовой грамотности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«Финансовая перезагрузка»</a:t>
            </a:r>
            <a:r>
              <a:rPr lang="ru-RU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CE0AFD7-ECDA-43F8-B315-30B206574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3772208-E175-41CA-97AC-9B02388C7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1028" y="486754"/>
            <a:ext cx="739661" cy="454363"/>
          </a:xfrm>
          <a:prstGeom prst="rect">
            <a:avLst/>
          </a:prstGeom>
        </p:spPr>
      </p:pic>
      <p:sp>
        <p:nvSpPr>
          <p:cNvPr id="2" name="Стрелка вправо 1"/>
          <p:cNvSpPr/>
          <p:nvPr/>
        </p:nvSpPr>
        <p:spPr>
          <a:xfrm>
            <a:off x="5310441" y="3589515"/>
            <a:ext cx="1186775" cy="220740"/>
          </a:xfrm>
          <a:prstGeom prst="rightArrow">
            <a:avLst/>
          </a:prstGeom>
          <a:solidFill>
            <a:srgbClr val="102D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547627" y="6160108"/>
            <a:ext cx="3076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оцениваем текущий уровень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20" y="2756931"/>
            <a:ext cx="4647059" cy="1976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874" y="2198997"/>
            <a:ext cx="4414894" cy="278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373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6" y="1272023"/>
            <a:ext cx="9939431" cy="777025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Освещение в социальных сетях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88968744-3B75-9B47-92FD-77E1E725F232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/>
          <a:lstStyle/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Программа практико-ориентированного проекта по развитию финансовой грамотности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«Финансовая перезагрузка»</a:t>
            </a:r>
            <a:r>
              <a:rPr lang="ru-RU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CE0AFD7-ECDA-43F8-B315-30B206574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3772208-E175-41CA-97AC-9B02388C7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1028" y="486754"/>
            <a:ext cx="739661" cy="45436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E28FEFA4-5703-096B-58A7-1D1AF0510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744" y="2050639"/>
            <a:ext cx="5548177" cy="36589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4779" y="1987293"/>
            <a:ext cx="4370335" cy="1501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социальной сети в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VK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создана страница для анонсирования  и отражения мероприятий проекта «Финансовая перезагрузка»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000" dirty="0">
              <a:latin typeface="HSE Sans" panose="02000000000000000000" pitchFamily="2" charset="0"/>
            </a:endParaRPr>
          </a:p>
        </p:txBody>
      </p:sp>
      <p:pic>
        <p:nvPicPr>
          <p:cNvPr id="2050" name="Picture 2" descr="http://qrcoder.ru/code/?https%3A%2F%2Fvk.com%2Fpublic216854513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15" y="4116083"/>
            <a:ext cx="1808061" cy="1808061"/>
          </a:xfrm>
          <a:prstGeom prst="rect">
            <a:avLst/>
          </a:prstGeom>
          <a:solidFill>
            <a:schemeClr val="bg1"/>
          </a:solidFill>
          <a:ln w="6350">
            <a:solidFill>
              <a:srgbClr val="8C91F9">
                <a:alpha val="20000"/>
              </a:srgbClr>
            </a:solidFill>
          </a:ln>
          <a:effectLst>
            <a:outerShdw blurRad="254000" dist="127000" dir="5400000" algn="ctr" rotWithShape="0">
              <a:srgbClr val="002061">
                <a:alpha val="2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47627" y="6160108"/>
            <a:ext cx="3076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используем социальные сети</a:t>
            </a:r>
          </a:p>
        </p:txBody>
      </p:sp>
    </p:spTree>
    <p:extLst>
      <p:ext uri="{BB962C8B-B14F-4D97-AF65-F5344CB8AC3E}">
        <p14:creationId xmlns:p14="http://schemas.microsoft.com/office/powerpoint/2010/main" val="3325371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6" y="1272023"/>
            <a:ext cx="9939431" cy="777025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акция «Осторожно, мошенники!»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88968744-3B75-9B47-92FD-77E1E725F232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/>
          <a:lstStyle/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Программа практико-ориентированного проекта по развитию финансовой грамотности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«Финансовая перезагрузка»</a:t>
            </a:r>
            <a:r>
              <a:rPr lang="ru-RU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CE0AFD7-ECDA-43F8-B315-30B206574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3772208-E175-41CA-97AC-9B02388C7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1028" y="486754"/>
            <a:ext cx="739661" cy="4543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6494" y="2784094"/>
            <a:ext cx="5153423" cy="1501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целях профилактики телефонного мошенничества проведена социальная акция по передаче пожилым людям буклетов с советами как не стать жертвами мошенников.</a:t>
            </a:r>
            <a:endParaRPr lang="ru-RU" sz="1000" dirty="0">
              <a:latin typeface="HSE Sans" panose="02000000000000000000" pitchFamily="2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EB83B79-FE4D-8581-FFE1-984D8CE42E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224" y="1849405"/>
            <a:ext cx="4821100" cy="4386025"/>
          </a:xfrm>
          <a:prstGeom prst="rect">
            <a:avLst/>
          </a:prstGeom>
          <a:solidFill>
            <a:schemeClr val="bg1"/>
          </a:solidFill>
          <a:ln w="6350">
            <a:solidFill>
              <a:srgbClr val="8C91F9">
                <a:alpha val="20000"/>
              </a:srgbClr>
            </a:solidFill>
          </a:ln>
          <a:effectLst>
            <a:outerShdw blurRad="254000" dist="127000" dir="5400000" algn="ctr" rotWithShape="0">
              <a:srgbClr val="002061">
                <a:alpha val="2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595312" y="6160108"/>
            <a:ext cx="2405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объясняем другим</a:t>
            </a:r>
          </a:p>
        </p:txBody>
      </p:sp>
    </p:spTree>
    <p:extLst>
      <p:ext uri="{BB962C8B-B14F-4D97-AF65-F5344CB8AC3E}">
        <p14:creationId xmlns:p14="http://schemas.microsoft.com/office/powerpoint/2010/main" val="1980319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6" y="1272023"/>
            <a:ext cx="9939431" cy="777025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Конкурс видеороликов «Уроки финансовой грамотности от классиков русской и зарубежной литературы» 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88968744-3B75-9B47-92FD-77E1E725F232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/>
          <a:lstStyle/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Программа практико-ориентированного проекта по развитию финансовой грамотности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«Финансовая перезагрузка»</a:t>
            </a:r>
            <a:r>
              <a:rPr lang="ru-RU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CE0AFD7-ECDA-43F8-B315-30B206574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3772208-E175-41CA-97AC-9B02388C7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1028" y="486754"/>
            <a:ext cx="739661" cy="4543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0543" y="2922739"/>
            <a:ext cx="4968598" cy="1495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Студенты смонтировали ролики и объяснили на примерах из литературы, почему нельзя бездумно сорить деньгами и важно иметь «подушку безопасности».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ACD7FFDB-FD55-2C4E-0480-997091B23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892" y="2379954"/>
            <a:ext cx="5487649" cy="3248211"/>
          </a:xfrm>
          <a:prstGeom prst="rect">
            <a:avLst/>
          </a:prstGeom>
          <a:solidFill>
            <a:schemeClr val="bg1"/>
          </a:solidFill>
          <a:ln w="6350">
            <a:solidFill>
              <a:srgbClr val="8C91F9">
                <a:alpha val="20000"/>
              </a:srgbClr>
            </a:solidFill>
          </a:ln>
          <a:effectLst>
            <a:outerShdw blurRad="254000" dist="127000" dir="5400000" algn="ctr" rotWithShape="0">
              <a:srgbClr val="002061">
                <a:alpha val="2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95312" y="6160108"/>
            <a:ext cx="3414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ищем примеры в литературе</a:t>
            </a:r>
          </a:p>
        </p:txBody>
      </p:sp>
    </p:spTree>
    <p:extLst>
      <p:ext uri="{BB962C8B-B14F-4D97-AF65-F5344CB8AC3E}">
        <p14:creationId xmlns:p14="http://schemas.microsoft.com/office/powerpoint/2010/main" val="2064668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6" y="1272023"/>
            <a:ext cx="9939431" cy="777025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Конкурс презентаций «География на купюрах»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88968744-3B75-9B47-92FD-77E1E725F232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/>
          <a:lstStyle/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Программа практико-ориентированного проекта по развитию финансовой грамотности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«Финансовая перезагрузка»</a:t>
            </a:r>
            <a:r>
              <a:rPr lang="ru-RU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CE0AFD7-ECDA-43F8-B315-30B206574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3772208-E175-41CA-97AC-9B02388C7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1028" y="486754"/>
            <a:ext cx="739661" cy="4543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6610" y="3129650"/>
            <a:ext cx="4968598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своих творческих работах студенты представили географические объекты и достопримечательности, запечатленные на национальных банкнотах различных стран.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8081" y="1783279"/>
            <a:ext cx="4664299" cy="4500790"/>
          </a:xfrm>
          <a:prstGeom prst="rect">
            <a:avLst/>
          </a:prstGeom>
          <a:solidFill>
            <a:schemeClr val="bg1"/>
          </a:solidFill>
          <a:ln w="6350">
            <a:solidFill>
              <a:srgbClr val="8C91F9">
                <a:alpha val="20000"/>
              </a:srgbClr>
            </a:solidFill>
          </a:ln>
          <a:effectLst>
            <a:outerShdw blurRad="254000" dist="127000" dir="5400000" algn="ctr" rotWithShape="0">
              <a:srgbClr val="002061">
                <a:alpha val="2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595312" y="6160108"/>
            <a:ext cx="3414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изучаем банкноты разных стран</a:t>
            </a:r>
          </a:p>
        </p:txBody>
      </p:sp>
    </p:spTree>
    <p:extLst>
      <p:ext uri="{BB962C8B-B14F-4D97-AF65-F5344CB8AC3E}">
        <p14:creationId xmlns:p14="http://schemas.microsoft.com/office/powerpoint/2010/main" val="3111136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6" y="1272023"/>
            <a:ext cx="9939431" cy="777025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Мастер-класс «Личный кабинет налогоплательщика»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88968744-3B75-9B47-92FD-77E1E725F232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/>
          <a:lstStyle/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Программа практико-ориентированного проекта по развитию финансовой грамотности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«Финансовая перезагрузка»</a:t>
            </a:r>
            <a:r>
              <a:rPr lang="ru-RU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CE0AFD7-ECDA-43F8-B315-30B206574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3772208-E175-41CA-97AC-9B02388C7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1028" y="486754"/>
            <a:ext cx="739661" cy="4543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542B105-EC10-6206-CFDD-BC16F09114E5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" t="16668" r="18376" b="9482"/>
          <a:stretch/>
        </p:blipFill>
        <p:spPr bwMode="auto">
          <a:xfrm>
            <a:off x="2294777" y="1884428"/>
            <a:ext cx="2455024" cy="2196505"/>
          </a:xfrm>
          <a:prstGeom prst="rect">
            <a:avLst/>
          </a:prstGeom>
          <a:solidFill>
            <a:schemeClr val="bg1"/>
          </a:solidFill>
          <a:ln w="6350">
            <a:solidFill>
              <a:srgbClr val="8C91F9">
                <a:alpha val="20000"/>
              </a:srgbClr>
            </a:solidFill>
          </a:ln>
          <a:effectLst>
            <a:outerShdw blurRad="254000" dist="127000" dir="5400000" algn="ctr" rotWithShape="0">
              <a:srgbClr val="002061">
                <a:alpha val="2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9933" y="1884428"/>
            <a:ext cx="5137440" cy="2801872"/>
          </a:xfrm>
          <a:prstGeom prst="rect">
            <a:avLst/>
          </a:prstGeom>
          <a:solidFill>
            <a:schemeClr val="bg1"/>
          </a:solidFill>
          <a:ln w="6350">
            <a:solidFill>
              <a:srgbClr val="8C91F9">
                <a:alpha val="20000"/>
              </a:srgbClr>
            </a:solidFill>
          </a:ln>
          <a:effectLst>
            <a:outerShdw blurRad="254000" dist="127000" dir="5400000" algn="ctr" rotWithShape="0">
              <a:srgbClr val="002061">
                <a:alpha val="2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81961" y="4961539"/>
            <a:ext cx="8628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ходе обучения студенты ознакомились с функциональными возможностями личного кабинета налогоплательщика, прошли процедуру регистрации и получили представление о процессе декларирования доходов.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5312" y="6160108"/>
            <a:ext cx="3414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пробуем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digital-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инструменты</a:t>
            </a:r>
          </a:p>
        </p:txBody>
      </p:sp>
    </p:spTree>
    <p:extLst>
      <p:ext uri="{BB962C8B-B14F-4D97-AF65-F5344CB8AC3E}">
        <p14:creationId xmlns:p14="http://schemas.microsoft.com/office/powerpoint/2010/main" val="2345581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33DAF31-D8A6-49A0-9A5D-8B2EA5B1C511}">
  <ds:schemaRefs>
    <ds:schemaRef ds:uri="http://purl.org/dc/terms/"/>
    <ds:schemaRef ds:uri="http://schemas.openxmlformats.org/package/2006/metadata/core-properties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875bd71-cde8-496c-a136-433f55d5e6d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3729</TotalTime>
  <Words>610</Words>
  <Application>Microsoft Office PowerPoint</Application>
  <PresentationFormat>Произвольный</PresentationFormat>
  <Paragraphs>68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Office Theme</vt:lpstr>
      <vt:lpstr>Секция 1: «Лучшие практики развития финансовой культуры  в системе общего и среднего профессионального образования» </vt:lpstr>
      <vt:lpstr>Тема: Программа практико-ориентированного проекта по развитию финансовой грамотности  «Финансовая перезагрузка»  Номинация:  Лучшая модель реализации программы финансовой грамотности  (категория: Педагоги образовательных организаций, реализующих образовательные программы среднего профессионального образования).   </vt:lpstr>
      <vt:lpstr>Проект «Финансовая перезагрузка»</vt:lpstr>
      <vt:lpstr>Мониторинг уровня финансовой грамотности</vt:lpstr>
      <vt:lpstr>Освещение в социальных сетях</vt:lpstr>
      <vt:lpstr>Социальная акция «Осторожно, мошенники!»</vt:lpstr>
      <vt:lpstr>Конкурс видеороликов «Уроки финансовой грамотности от классиков русской и зарубежной литературы» </vt:lpstr>
      <vt:lpstr>Конкурс презентаций «География на купюрах»</vt:lpstr>
      <vt:lpstr>Мастер-класс «Личный кабинет налогоплательщика»</vt:lpstr>
      <vt:lpstr>Бинарное-мероприятие «История моды, рассказанная банкнотами»</vt:lpstr>
      <vt:lpstr>Республиканский творческий конкурс «Секреты денежки»</vt:lpstr>
      <vt:lpstr>Результаты студентов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User</cp:lastModifiedBy>
  <cp:revision>55</cp:revision>
  <cp:lastPrinted>2021-11-11T13:08:42Z</cp:lastPrinted>
  <dcterms:created xsi:type="dcterms:W3CDTF">2021-11-11T08:52:47Z</dcterms:created>
  <dcterms:modified xsi:type="dcterms:W3CDTF">2025-04-07T12:37:07Z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