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300" r:id="rId5"/>
    <p:sldId id="286" r:id="rId6"/>
    <p:sldId id="284" r:id="rId7"/>
    <p:sldId id="287" r:id="rId8"/>
    <p:sldId id="295" r:id="rId9"/>
    <p:sldId id="272" r:id="rId10"/>
    <p:sldId id="285" r:id="rId11"/>
    <p:sldId id="291" r:id="rId12"/>
    <p:sldId id="293" r:id="rId13"/>
    <p:sldId id="290" r:id="rId14"/>
    <p:sldId id="297" r:id="rId15"/>
    <p:sldId id="299" r:id="rId16"/>
    <p:sldId id="298" r:id="rId1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4" pos="1209" userDrawn="1">
          <p15:clr>
            <a:srgbClr val="A4A3A4"/>
          </p15:clr>
        </p15:guide>
        <p15:guide id="5" pos="2955" userDrawn="1">
          <p15:clr>
            <a:srgbClr val="A4A3A4"/>
          </p15:clr>
        </p15:guide>
        <p15:guide id="6" pos="2071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702" userDrawn="1">
          <p15:clr>
            <a:srgbClr val="A4A3A4"/>
          </p15:clr>
        </p15:guide>
        <p15:guide id="11" pos="5586" userDrawn="1">
          <p15:clr>
            <a:srgbClr val="A4A3A4"/>
          </p15:clr>
        </p15:guide>
        <p15:guide id="12" pos="7333" userDrawn="1">
          <p15:clr>
            <a:srgbClr val="A4A3A4"/>
          </p15:clr>
        </p15:guide>
        <p15:guide id="13" orient="horz" pos="3952" userDrawn="1">
          <p15:clr>
            <a:srgbClr val="A4A3A4"/>
          </p15:clr>
        </p15:guide>
        <p15:guide id="15" pos="6471" userDrawn="1">
          <p15:clr>
            <a:srgbClr val="A4A3A4"/>
          </p15:clr>
        </p15:guide>
        <p15:guide id="16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тьков Юрий Юрьевич" initials="КЮЮ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1F3D"/>
    <a:srgbClr val="0E2D69"/>
    <a:srgbClr val="029C63"/>
    <a:srgbClr val="96628C"/>
    <a:srgbClr val="11A0D7"/>
    <a:srgbClr val="CD5A5A"/>
    <a:srgbClr val="FFD746"/>
    <a:srgbClr val="D9D9D9"/>
    <a:srgbClr val="EB681F"/>
    <a:srgbClr val="234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74" autoAdjust="0"/>
    <p:restoredTop sz="94681" autoAdjust="0"/>
  </p:normalViewPr>
  <p:slideViewPr>
    <p:cSldViewPr snapToGrid="0" snapToObjects="1">
      <p:cViewPr varScale="1">
        <p:scale>
          <a:sx n="109" d="100"/>
          <a:sy n="109" d="100"/>
        </p:scale>
        <p:origin x="954" y="102"/>
      </p:cViewPr>
      <p:guideLst>
        <p:guide pos="325"/>
        <p:guide pos="1209"/>
        <p:guide pos="2955"/>
        <p:guide pos="2071"/>
        <p:guide pos="3840"/>
        <p:guide pos="4702"/>
        <p:guide pos="5586"/>
        <p:guide pos="7333"/>
        <p:guide orient="horz" pos="3952"/>
        <p:guide pos="6471"/>
        <p:guide orient="horz" pos="913"/>
      </p:guideLst>
    </p:cSldViewPr>
  </p:slideViewPr>
  <p:outlineViewPr>
    <p:cViewPr>
      <p:scale>
        <a:sx n="33" d="100"/>
        <a:sy n="33" d="100"/>
      </p:scale>
      <p:origin x="0" y="214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4" d="100"/>
          <a:sy n="134" d="100"/>
        </p:scale>
        <p:origin x="3648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н.п.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</c:v>
                </c:pt>
                <c:pt idx="1">
                  <c:v>40</c:v>
                </c:pt>
                <c:pt idx="2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83-44A7-8DF1-C7EBD2ACCE6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к.п.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40</c:v>
                </c:pt>
                <c:pt idx="1">
                  <c:v>60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83-44A7-8DF1-C7EBD2ACCE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7538176"/>
        <c:axId val="27539712"/>
        <c:axId val="0"/>
      </c:bar3DChart>
      <c:catAx>
        <c:axId val="275381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539712"/>
        <c:crosses val="autoZero"/>
        <c:auto val="1"/>
        <c:lblAlgn val="ctr"/>
        <c:lblOffset val="100"/>
        <c:noMultiLvlLbl val="0"/>
      </c:catAx>
      <c:valAx>
        <c:axId val="275397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5381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tx2">
        <a:lumMod val="85000"/>
      </a:schemeClr>
    </a:solidFill>
  </c:spPr>
  <c:txPr>
    <a:bodyPr/>
    <a:lstStyle/>
    <a:p>
      <a:pPr>
        <a:defRPr sz="2000">
          <a:solidFill>
            <a:schemeClr val="bg2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0.85</cdr:x>
      <cdr:y>0.46456</cdr:y>
    </cdr:from>
    <cdr:to>
      <cdr:x>1</cdr:x>
      <cdr:y>0.68956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928320" y="188798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</cdr:y>
    </cdr:from>
    <cdr:to>
      <cdr:x>0.06345</cdr:x>
      <cdr:y>0.10755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0" y="0"/>
          <a:ext cx="426720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pPr algn="l"/>
          <a:r>
            <a:rPr lang="ru-RU" sz="2400" b="1" dirty="0" smtClean="0">
              <a:latin typeface="HSE Sans" panose="02000000000000000000" pitchFamily="2" charset="0"/>
            </a:rPr>
            <a:t>%</a:t>
          </a:r>
          <a:endParaRPr lang="ru-RU" sz="2400" b="1" dirty="0">
            <a:latin typeface="HSE Sans" panose="02000000000000000000" pitchFamily="2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1BF4-8B2C-784B-9959-B59A059012C3}" type="datetimeFigureOut">
              <a:rPr lang="x-none" smtClean="0"/>
              <a:t>07.04.2025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8903-8EB5-294E-A216-6B54B036878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168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BA292C80-0DA8-194A-9A66-279048FA2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cxnSp>
        <p:nvCxnSpPr>
          <p:cNvPr id="11" name="Straight Connector 48">
            <a:extLst>
              <a:ext uri="{FF2B5EF4-FFF2-40B4-BE49-F238E27FC236}">
                <a16:creationId xmlns:a16="http://schemas.microsoft.com/office/drawing/2014/main" id="{313EF906-5BAC-0141-A198-076E155DF9E2}"/>
              </a:ext>
            </a:extLst>
          </p:cNvPr>
          <p:cNvCxnSpPr>
            <a:cxnSpLocks/>
          </p:cNvCxnSpPr>
          <p:nvPr userDrawn="1"/>
        </p:nvCxnSpPr>
        <p:spPr>
          <a:xfrm>
            <a:off x="6090212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:a16="http://schemas.microsoft.com/office/drawing/2014/main" id="{61206A97-26F2-E646-8775-9928FEF465B5}"/>
              </a:ext>
            </a:extLst>
          </p:cNvPr>
          <p:cNvCxnSpPr>
            <a:cxnSpLocks/>
          </p:cNvCxnSpPr>
          <p:nvPr userDrawn="1"/>
        </p:nvCxnSpPr>
        <p:spPr>
          <a:xfrm>
            <a:off x="8642581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1">
            <a:extLst>
              <a:ext uri="{FF2B5EF4-FFF2-40B4-BE49-F238E27FC236}">
                <a16:creationId xmlns:a16="http://schemas.microsoft.com/office/drawing/2014/main" id="{28E0E5F6-C1CA-9B41-B1DB-6E4FB509084D}"/>
              </a:ext>
            </a:extLst>
          </p:cNvPr>
          <p:cNvCxnSpPr>
            <a:cxnSpLocks/>
          </p:cNvCxnSpPr>
          <p:nvPr userDrawn="1"/>
        </p:nvCxnSpPr>
        <p:spPr>
          <a:xfrm>
            <a:off x="11179047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67" y="2404670"/>
            <a:ext cx="7634059" cy="1978323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3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презентации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может быть набрано в две 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или три строки (43 </a:t>
            </a:r>
            <a:r>
              <a:rPr lang="en-GB" sz="4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947" y="1187841"/>
            <a:ext cx="3848717" cy="43516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HSE Sans" panose="02000000000000000000" pitchFamily="2" charset="0"/>
              </a:defRPr>
            </a:lvl1pPr>
            <a:lvl2pPr marL="457200" indent="0" algn="l">
              <a:buNone/>
              <a:defRPr sz="1600" b="0" i="0">
                <a:latin typeface="HSE Sans" panose="02000000000000000000" pitchFamily="2" charset="0"/>
              </a:defRPr>
            </a:lvl2pPr>
            <a:lvl3pPr marL="914400" indent="0" algn="l">
              <a:buNone/>
              <a:defRPr sz="1600" b="0" i="0">
                <a:latin typeface="HSE Sans" panose="02000000000000000000" pitchFamily="2" charset="0"/>
              </a:defRPr>
            </a:lvl3pPr>
            <a:lvl4pPr marL="1371600" indent="0" algn="l">
              <a:buNone/>
              <a:defRPr sz="1600" b="0" i="0">
                <a:latin typeface="HSE Sans" panose="02000000000000000000" pitchFamily="2" charset="0"/>
              </a:defRPr>
            </a:lvl4pPr>
            <a:lvl5pPr marL="1828800" indent="0" algn="l">
              <a:buNone/>
              <a:defRPr sz="1600" b="0" i="0">
                <a:latin typeface="HSE Sans" panose="02000000000000000000" pitchFamily="2" charset="0"/>
              </a:defRPr>
            </a:lvl5pPr>
          </a:lstStyle>
          <a:p>
            <a:r>
              <a:rPr lang="ru-RU" dirty="0">
                <a:latin typeface="HSE Sans" panose="02000000000000000000" pitchFamily="2" charset="0"/>
              </a:rPr>
              <a:t>Название факультета</a:t>
            </a:r>
            <a:br>
              <a:rPr lang="ru-RU" dirty="0">
                <a:latin typeface="HSE Sans" panose="02000000000000000000" pitchFamily="2" charset="0"/>
              </a:rPr>
            </a:br>
            <a:r>
              <a:rPr lang="ru-RU" dirty="0">
                <a:latin typeface="HSE Sans" panose="02000000000000000000" pitchFamily="2" charset="0"/>
              </a:rPr>
              <a:t>в две строки</a:t>
            </a:r>
            <a:r>
              <a:rPr lang="en-GB" dirty="0">
                <a:latin typeface="HSE Sans" panose="02000000000000000000" pitchFamily="2" charset="0"/>
              </a:rPr>
              <a:t> (16 </a:t>
            </a:r>
            <a:r>
              <a:rPr lang="en-GB" dirty="0" err="1">
                <a:latin typeface="HSE Sans" panose="02000000000000000000" pitchFamily="2" charset="0"/>
              </a:rPr>
              <a:t>pt</a:t>
            </a:r>
            <a:r>
              <a:rPr lang="en-GB" dirty="0">
                <a:latin typeface="HSE Sans" panose="02000000000000000000" pitchFamily="2" charset="0"/>
              </a:rPr>
              <a:t>)</a:t>
            </a: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40A04329-C800-BB42-BFE0-7E3C68848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9420" y="1173829"/>
            <a:ext cx="2278063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786720" y="1173829"/>
            <a:ext cx="2217738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Москва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2022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967" y="4824914"/>
            <a:ext cx="7625267" cy="652860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>
                <a:latin typeface="HSE Sans" panose="02000000000000000000" pitchFamily="2" charset="0"/>
              </a:rPr>
              <a:t>Если нужно больше места, то используйте подзаголовок</a:t>
            </a:r>
            <a:r>
              <a:rPr lang="en-GB" sz="1600" dirty="0">
                <a:latin typeface="HSE Sans" panose="02000000000000000000" pitchFamily="2" charset="0"/>
              </a:rPr>
              <a:t> (16 </a:t>
            </a:r>
            <a:r>
              <a:rPr lang="en-GB" sz="1600" dirty="0" err="1">
                <a:latin typeface="HSE Sans" panose="02000000000000000000" pitchFamily="2" charset="0"/>
              </a:rPr>
              <a:t>pt</a:t>
            </a:r>
            <a:r>
              <a:rPr lang="en-GB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95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328428E-0D3D-6E4B-BAC0-3F63BAF7D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86CF47C6-D972-9E44-A717-6848F348939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412FEF63-77C0-7C4A-B9BE-4BC0EEEEB78C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C4F550E9-E979-284D-B65F-44E092DD9D0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39D099-B515-F343-BF7A-A95468DA3860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396B1F99-9711-C64F-A7C9-4F1D89E7F11D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9C21DFE9-C3B2-C54E-9275-7776355F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5A73F99D-6D58-724E-ADB3-150D9B24F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7E89E360-BE39-5041-BAD6-C7B708340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9" name="Заголовок 31">
            <a:extLst>
              <a:ext uri="{FF2B5EF4-FFF2-40B4-BE49-F238E27FC236}">
                <a16:creationId xmlns:a16="http://schemas.microsoft.com/office/drawing/2014/main" id="{1C20890C-BC1C-0745-9AF3-46700BA2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Дополнительная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цветовая гамма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CA2589F7-4500-024F-8E07-D726629A5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Вышки для этих целей.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D2CA403A-98E7-6C42-8F44-30AB6622C802}"/>
              </a:ext>
            </a:extLst>
          </p:cNvPr>
          <p:cNvSpPr/>
          <p:nvPr userDrawn="1"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42ABAA5D-E7AB-6E48-9D43-A48178C9BDD4}"/>
              </a:ext>
            </a:extLst>
          </p:cNvPr>
          <p:cNvSpPr/>
          <p:nvPr userDrawn="1"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9F185A-8F67-9C42-A7C5-87E483F4FC19}"/>
              </a:ext>
            </a:extLst>
          </p:cNvPr>
          <p:cNvSpPr/>
          <p:nvPr userDrawn="1"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9AE0F6-4E37-6C4D-AF45-824EEE489A15}"/>
              </a:ext>
            </a:extLst>
          </p:cNvPr>
          <p:cNvSpPr/>
          <p:nvPr userDrawn="1"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Oval 26">
            <a:extLst>
              <a:ext uri="{FF2B5EF4-FFF2-40B4-BE49-F238E27FC236}">
                <a16:creationId xmlns:a16="http://schemas.microsoft.com/office/drawing/2014/main" id="{330C0EA4-7FD1-CE4D-AC95-8C484C5AC790}"/>
              </a:ext>
            </a:extLst>
          </p:cNvPr>
          <p:cNvSpPr/>
          <p:nvPr userDrawn="1"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id="{4C53CF3D-7EFB-DF4F-8EA6-5644574E9AFB}"/>
              </a:ext>
            </a:extLst>
          </p:cNvPr>
          <p:cNvSpPr/>
          <p:nvPr userDrawn="1"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id="{B42CE88A-E9A3-2A4E-BD50-EB37311F39EC}"/>
              </a:ext>
            </a:extLst>
          </p:cNvPr>
          <p:cNvSpPr/>
          <p:nvPr userDrawn="1"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Oval 34">
            <a:extLst>
              <a:ext uri="{FF2B5EF4-FFF2-40B4-BE49-F238E27FC236}">
                <a16:creationId xmlns:a16="http://schemas.microsoft.com/office/drawing/2014/main" id="{B699EFDF-DB9D-3C4F-9D1F-461508017BDA}"/>
              </a:ext>
            </a:extLst>
          </p:cNvPr>
          <p:cNvSpPr/>
          <p:nvPr userDrawn="1"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Oval 35">
            <a:extLst>
              <a:ext uri="{FF2B5EF4-FFF2-40B4-BE49-F238E27FC236}">
                <a16:creationId xmlns:a16="http://schemas.microsoft.com/office/drawing/2014/main" id="{5DF3131C-EEA1-5446-B567-C9DA0A2A1AFF}"/>
              </a:ext>
            </a:extLst>
          </p:cNvPr>
          <p:cNvSpPr/>
          <p:nvPr userDrawn="1"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Oval 36">
            <a:extLst>
              <a:ext uri="{FF2B5EF4-FFF2-40B4-BE49-F238E27FC236}">
                <a16:creationId xmlns:a16="http://schemas.microsoft.com/office/drawing/2014/main" id="{6D03B317-B61D-2945-8C0A-A6EBD87ACD07}"/>
              </a:ext>
            </a:extLst>
          </p:cNvPr>
          <p:cNvSpPr/>
          <p:nvPr userDrawn="1"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id="{9C0266F1-C0B7-624A-A873-5F2C8801E766}"/>
              </a:ext>
            </a:extLst>
          </p:cNvPr>
          <p:cNvSpPr/>
          <p:nvPr userDrawn="1"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Oval 38">
            <a:extLst>
              <a:ext uri="{FF2B5EF4-FFF2-40B4-BE49-F238E27FC236}">
                <a16:creationId xmlns:a16="http://schemas.microsoft.com/office/drawing/2014/main" id="{30C0C10E-388C-9843-8270-19D471BD3756}"/>
              </a:ext>
            </a:extLst>
          </p:cNvPr>
          <p:cNvSpPr/>
          <p:nvPr userDrawn="1"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id="{87047EA3-79D2-8644-A568-E64AA1D7D370}"/>
              </a:ext>
            </a:extLst>
          </p:cNvPr>
          <p:cNvSpPr/>
          <p:nvPr userDrawn="1"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id="{7F5D1C6B-4E6B-0346-A5DC-C511DB14EFD6}"/>
              </a:ext>
            </a:extLst>
          </p:cNvPr>
          <p:cNvSpPr/>
          <p:nvPr userDrawn="1"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id="{EB421DBA-35DE-2C4F-A89E-27F0998EF4E8}"/>
              </a:ext>
            </a:extLst>
          </p:cNvPr>
          <p:cNvSpPr/>
          <p:nvPr userDrawn="1"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081BD842-A9A1-5B44-81ED-A97BA390032B}"/>
              </a:ext>
            </a:extLst>
          </p:cNvPr>
          <p:cNvSpPr/>
          <p:nvPr userDrawn="1"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id="{036EE7D2-A33A-434C-B272-C82E2CDD4D4D}"/>
              </a:ext>
            </a:extLst>
          </p:cNvPr>
          <p:cNvSpPr/>
          <p:nvPr userDrawn="1"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Oval 44">
            <a:extLst>
              <a:ext uri="{FF2B5EF4-FFF2-40B4-BE49-F238E27FC236}">
                <a16:creationId xmlns:a16="http://schemas.microsoft.com/office/drawing/2014/main" id="{7DD65DA4-F076-C242-813E-8C17DCABCCFB}"/>
              </a:ext>
            </a:extLst>
          </p:cNvPr>
          <p:cNvSpPr/>
          <p:nvPr userDrawn="1"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Oval 45">
            <a:extLst>
              <a:ext uri="{FF2B5EF4-FFF2-40B4-BE49-F238E27FC236}">
                <a16:creationId xmlns:a16="http://schemas.microsoft.com/office/drawing/2014/main" id="{8A44D99D-BF66-2848-B460-F59D8ECF5690}"/>
              </a:ext>
            </a:extLst>
          </p:cNvPr>
          <p:cNvSpPr/>
          <p:nvPr userDrawn="1"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Oval 46">
            <a:extLst>
              <a:ext uri="{FF2B5EF4-FFF2-40B4-BE49-F238E27FC236}">
                <a16:creationId xmlns:a16="http://schemas.microsoft.com/office/drawing/2014/main" id="{9B130CEB-3D74-B647-BA6B-32F7D70FD354}"/>
              </a:ext>
            </a:extLst>
          </p:cNvPr>
          <p:cNvSpPr/>
          <p:nvPr userDrawn="1"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705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A7FA04E4-3213-8F41-B068-4DC281441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938052A0-3DF0-DC47-B7E0-C20EF981C230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8C6147F0-3CA1-264C-B2B2-F88597196943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2CDF50E-4D58-AF4A-ABFD-140AF88B3681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2171D1-2A5B-7A4A-9760-17CCE51B980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3C71A0C3-CD3E-0748-98E5-6B2507CAB296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9856D01B-EC9A-6047-B7FB-D47084AB3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83E23342-AC91-354A-9A28-A14FF7BAD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BB1CCE68-8F57-1A41-BC43-633D2EFC80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234703-C735-5D41-99C2-019C7EBECC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2F59B5-E815-AE43-BAE2-FA594BB42C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10809" y="2643809"/>
            <a:ext cx="1570383" cy="15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6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4A1436AC-5F96-2A4F-BFC7-B3442083EB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067DD2ED-246D-7D41-B51F-FED98BF873F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68E8C250-D449-A743-8975-B5BFB04D9744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id="{DD1C71CA-B883-AF42-959D-BCA5690AAA4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4D3A12E-0E10-C441-81D2-C3C1EB6A053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9" name="Straight Connector 59">
            <a:extLst>
              <a:ext uri="{FF2B5EF4-FFF2-40B4-BE49-F238E27FC236}">
                <a16:creationId xmlns:a16="http://schemas.microsoft.com/office/drawing/2014/main" id="{3447008E-4F3B-FC4E-B96D-3927FAE1ED1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61115A7A-23E5-E442-9551-F72F1CDA57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4653" y="1447790"/>
            <a:ext cx="4325167" cy="4325107"/>
          </a:xfrm>
          <a:solidFill>
            <a:srgbClr val="D9D9D9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HSE Sans" panose="02000000000000000000" pitchFamily="2" charset="0"/>
              </a:rPr>
              <a:t>Чтобы слайд не выглядел пустым, сюда можно поставить иллюстрацию или фотографию</a:t>
            </a:r>
            <a:endParaRPr lang="x-none" sz="2800">
              <a:solidFill>
                <a:schemeClr val="tx1"/>
              </a:solidFill>
              <a:latin typeface="HSE Sans" panose="02000000000000000000" pitchFamily="2" charset="0"/>
            </a:endParaRPr>
          </a:p>
        </p:txBody>
      </p:sp>
      <p:sp>
        <p:nvSpPr>
          <p:cNvPr id="32" name="Заголовок 31">
            <a:extLst>
              <a:ext uri="{FF2B5EF4-FFF2-40B4-BE49-F238E27FC236}">
                <a16:creationId xmlns:a16="http://schemas.microsoft.com/office/drawing/2014/main" id="{9ED7AA97-D972-DF4F-B662-A65F2A544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0"/>
            <a:ext cx="524556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69E35E54-2B19-7441-876F-1C6A84F4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5245561" cy="3393234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7FB4A275-856E-364D-8AA4-2071AADC6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58FBA0EA-8BE0-A643-B258-4E5C3446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0BEC062F-1BEB-DE4C-B7EE-C552C9D45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8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FDC66DB8-29BC-5940-A721-40F10021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DE27C859-478F-3648-8A9D-2C85DBDCAC0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58EA1144-CFD8-1D47-B430-7014F576043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96EDC73C-5A3C-014E-8E52-04CAFCA9B20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E88681-53A8-3B45-B80A-372EDFB53883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EDA7D8BF-DF37-704F-B77F-7E40752ACE25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5026DBD8-54A3-1446-9D3B-BA2B3846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E8AA3569-5054-7D47-AB14-BCFB0440D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Заголовок 31">
            <a:extLst>
              <a:ext uri="{FF2B5EF4-FFF2-40B4-BE49-F238E27FC236}">
                <a16:creationId xmlns:a16="http://schemas.microsoft.com/office/drawing/2014/main" id="{76942483-EB13-0A4B-8060-DB65024C2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66FAD63B-F743-0F47-BBE3-D77317667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11057971" cy="3745092"/>
          </a:xfrm>
        </p:spPr>
        <p:txBody>
          <a:bodyPr lIns="0" tIns="0" rIns="0" numCol="3" spcCol="25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 dirty="0">
                <a:latin typeface="HSE Sans" panose="02000000000000000000" pitchFamily="2" charset="0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id="{8A048480-30C9-044E-8C2E-0F67398FE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8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0E78CA68-7A0C-CF41-9AC6-A547FB9EC3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45DC512A-A23B-B24D-A1F6-6793976867CF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21F91649-DF0F-5F45-A43B-2CED9ACDD04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3137B760-1A50-1845-B7F2-1EF31C71C72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ECCF8F-5855-7943-B503-5573887A534D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FB81B23D-CDD8-E64C-9887-3540F7EE1C4B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C2D710AE-3CBE-5940-A7EB-F96132E65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FCC5A33D-0A3C-F140-B745-367744A5F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5163BE0A-A745-414A-AF21-D968BD69D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B3D47CF6-5FC1-2346-8894-A7CC39063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CD14B8F3-89C2-9F45-809E-D1EAF85AC5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892" y="2379663"/>
            <a:ext cx="5383968" cy="345179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Небольшую фразу, с важной информацией, можно выделить, набрав ее более крупным кеглем, чем обычный  текст. Делать это часто не рекомендуется.</a:t>
            </a:r>
          </a:p>
          <a:p>
            <a:pPr lvl="0"/>
            <a:endParaRPr lang="ru-RU" dirty="0"/>
          </a:p>
        </p:txBody>
      </p:sp>
      <p:sp>
        <p:nvSpPr>
          <p:cNvPr id="24" name="Текст 39">
            <a:extLst>
              <a:ext uri="{FF2B5EF4-FFF2-40B4-BE49-F238E27FC236}">
                <a16:creationId xmlns:a16="http://schemas.microsoft.com/office/drawing/2014/main" id="{3BE4279A-8109-B244-B721-18F10C696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5" name="Заголовок 31">
            <a:extLst>
              <a:ext uri="{FF2B5EF4-FFF2-40B4-BE49-F238E27FC236}">
                <a16:creationId xmlns:a16="http://schemas.microsoft.com/office/drawing/2014/main" id="{B32DC3D4-97A5-3E4F-A29B-422D5E312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9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E89D752-CAC6-0943-9A3D-4C52DBF50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64D89E64-93BB-044D-B3D4-8F2679C5CA4C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D0C3B169-866D-C645-AF76-00F8C2A97E9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FDDF48AB-D8AE-0E42-A544-8EA5B8744778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DF89EC-1E7C-3B40-85F4-6D19A7D29AC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019D6862-BD52-734D-9E19-38C147CA2D2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A9BD5ADD-B3F2-C342-82F7-83683F04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4F15CBC0-FC8B-744E-95A7-C9863CDC3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BC3B54AA-A0BD-E646-B3B7-C0E724D26D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B3F16318-C9C3-B948-A508-4BC53D0B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id="{23B3E5FB-BBCE-4149-AD9A-8CAB06CC9F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:a16="http://schemas.microsoft.com/office/drawing/2014/main" id="{658542D3-7E45-6E46-8039-27C4C43DD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57965DCA-4776-7546-97FD-A69317A34C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11D7C3EB-CCEB-E142-9753-8B2D75A0A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527C9F89-51CC-D243-9351-73AB081DB944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F09EE119-6C80-E846-95F9-BB3907664128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C0A681B-44BF-6A46-98D8-483EF13B9114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5A5D7C-EB12-9D4D-A99A-4B26C81B738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D4C3D74D-BE91-9547-ADCA-ACCE93C1878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3E0AB43B-5E98-6042-A282-C61E0C5A3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7388A8DF-D130-5445-A3F8-F96E1202B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02CBC466-1703-7541-94E4-AC76F4E6D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5812BF3C-1D24-3640-84D2-BFFCA525A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BCBBDD44-9DC9-F74E-979F-120A7BBD4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7C68DF7B-E804-E44B-83DF-5DC36AF76F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8" y="1447064"/>
            <a:ext cx="4322762" cy="70320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графика. Обратите внимание, что название графика набирается меньшим кеглем, чем заголовок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 (16pt)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8" name="Текст 35">
            <a:extLst>
              <a:ext uri="{FF2B5EF4-FFF2-40B4-BE49-F238E27FC236}">
                <a16:creationId xmlns:a16="http://schemas.microsoft.com/office/drawing/2014/main" id="{89E931D8-2901-A54D-86EA-096E47B81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8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E9A64721-E55E-8749-B29E-51DD89559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id="{B0C162B7-B84F-874A-960E-31F512518C6E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1">
            <a:extLst>
              <a:ext uri="{FF2B5EF4-FFF2-40B4-BE49-F238E27FC236}">
                <a16:creationId xmlns:a16="http://schemas.microsoft.com/office/drawing/2014/main" id="{1CB321BB-9FE3-294F-85D8-AA7DC75CA4AF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0A610A45-8712-8A45-AFB3-931CF468EC3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460EF6-ECAD-8941-8132-1B3E005D606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1" name="Straight Connector 59">
            <a:extLst>
              <a:ext uri="{FF2B5EF4-FFF2-40B4-BE49-F238E27FC236}">
                <a16:creationId xmlns:a16="http://schemas.microsoft.com/office/drawing/2014/main" id="{41AE56A2-5FAA-FD44-AE1A-338E1E304184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7">
            <a:extLst>
              <a:ext uri="{FF2B5EF4-FFF2-40B4-BE49-F238E27FC236}">
                <a16:creationId xmlns:a16="http://schemas.microsoft.com/office/drawing/2014/main" id="{D9986185-6D5E-FD48-A5CA-AF2D5B58A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3" name="Текст 39">
            <a:extLst>
              <a:ext uri="{FF2B5EF4-FFF2-40B4-BE49-F238E27FC236}">
                <a16:creationId xmlns:a16="http://schemas.microsoft.com/office/drawing/2014/main" id="{5DBFD327-E3A8-944A-AABF-7D813AD0F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D206FCE0-05C3-2C45-A7D6-1FC287C01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3B28B62E-5EE9-834C-9BB6-BD66079B8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4" name="Текст 35">
            <a:extLst>
              <a:ext uri="{FF2B5EF4-FFF2-40B4-BE49-F238E27FC236}">
                <a16:creationId xmlns:a16="http://schemas.microsoft.com/office/drawing/2014/main" id="{621215DE-C1FD-2B4C-B236-AF679CF90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076" y="4103994"/>
            <a:ext cx="2758143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:a16="http://schemas.microsoft.com/office/drawing/2014/main" id="{8BC2F90D-0CE0-574C-A7C1-EAA3E6F1A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007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:a16="http://schemas.microsoft.com/office/drawing/2014/main" id="{239E188B-2696-8A48-9F8A-36223EEF6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8938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379BF4C6-F899-294C-B88E-8363AFBEE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076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152</a:t>
            </a:r>
            <a:endParaRPr lang="ru-RU" dirty="0"/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id="{DE7F352B-F6D9-B545-A835-443A55956E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7007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95</a:t>
            </a:r>
            <a:endParaRPr lang="ru-RU" dirty="0"/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id="{D1D5AF9F-C1B0-7842-8789-1DB8963D9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8938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284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05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5425806-16DD-844E-927C-26E7143A9E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479746FF-3282-DF46-9D7C-D80431604A55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51B44297-B0E7-D74D-B291-D39A0D468B42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>
            <a:extLst>
              <a:ext uri="{FF2B5EF4-FFF2-40B4-BE49-F238E27FC236}">
                <a16:creationId xmlns:a16="http://schemas.microsoft.com/office/drawing/2014/main" id="{0EA4A057-F0CB-E04F-B472-4A1ABFB64C66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4502F5-56EE-354B-A3B1-E79F8B00517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0" name="Straight Connector 59">
            <a:extLst>
              <a:ext uri="{FF2B5EF4-FFF2-40B4-BE49-F238E27FC236}">
                <a16:creationId xmlns:a16="http://schemas.microsoft.com/office/drawing/2014/main" id="{A80E0956-5C10-CC40-A426-CBD2E0C4158E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7">
            <a:extLst>
              <a:ext uri="{FF2B5EF4-FFF2-40B4-BE49-F238E27FC236}">
                <a16:creationId xmlns:a16="http://schemas.microsoft.com/office/drawing/2014/main" id="{6EC59AAD-5962-8D49-BF4D-7DA5D5730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2" name="Текст 39">
            <a:extLst>
              <a:ext uri="{FF2B5EF4-FFF2-40B4-BE49-F238E27FC236}">
                <a16:creationId xmlns:a16="http://schemas.microsoft.com/office/drawing/2014/main" id="{49041ACC-EEF4-D34B-A7DE-87B1AF2ED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BF93B2CC-81A4-0943-AF6C-C86576792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51340CB4-0355-3640-A212-F684523CDC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5"/>
            <a:ext cx="11058065" cy="30777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C6F2EA4-CEDC-324C-9C06-87131180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x-none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19" name="Таблица 18">
            <a:extLst>
              <a:ext uri="{FF2B5EF4-FFF2-40B4-BE49-F238E27FC236}">
                <a16:creationId xmlns:a16="http://schemas.microsoft.com/office/drawing/2014/main" id="{7B291085-A9B9-D842-B1A7-96258FAF012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1984076"/>
            <a:ext cx="11058527" cy="35195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6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259ABC72-D738-1143-BF2A-D85AE9A4F7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237A1E42-2FC3-8841-8C41-992C5BC2368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47503EA0-3883-E24D-9EB8-7B617518292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E0144DF2-9891-324D-B34E-AFA025FBCBF9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3F65D6-1072-F140-B6A5-758D7B595A9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5F1F09D4-22FA-7B4B-9488-F8FDDCC2D44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44D0326E-FD7A-3541-A998-62A1C30E2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279CCCA0-F959-5245-8321-106D3C5E8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8B839C6B-8494-8841-9714-4C8F710F84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4D940599-2B77-CE47-91E6-CDB51ADE1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4"/>
            <a:ext cx="7617877" cy="5370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A7333712-9DED-4F4B-B209-2F13075ED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x-none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20" name="Таблица 18">
            <a:extLst>
              <a:ext uri="{FF2B5EF4-FFF2-40B4-BE49-F238E27FC236}">
                <a16:creationId xmlns:a16="http://schemas.microsoft.com/office/drawing/2014/main" id="{DD467C42-8209-B740-8419-DBB6A6F7D5E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2208362"/>
            <a:ext cx="7617895" cy="329529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35">
            <a:extLst>
              <a:ext uri="{FF2B5EF4-FFF2-40B4-BE49-F238E27FC236}">
                <a16:creationId xmlns:a16="http://schemas.microsoft.com/office/drawing/2014/main" id="{B4309850-76EA-224C-A9E2-B6BBDBF99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7" y="2208363"/>
            <a:ext cx="2930666" cy="2570672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3DFB-8595-A44B-9F09-A50FA310E559}" type="datetimeFigureOut">
              <a:rPr lang="x-none" smtClean="0"/>
              <a:t>07.04.2025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F133-126C-5944-A0E4-6A9616EDC0D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785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56" r:id="rId9"/>
    <p:sldLayoutId id="2147483658" r:id="rId10"/>
    <p:sldLayoutId id="2147483657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jp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999" y="3589167"/>
            <a:ext cx="10413999" cy="913040"/>
          </a:xfrm>
        </p:spPr>
        <p:txBody>
          <a:bodyPr>
            <a:normAutofit fontScale="90000"/>
          </a:bodyPr>
          <a:lstStyle/>
          <a:p>
            <a:pPr marL="360000"/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Секция 1: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«Лучшие практики развития финансовой культуры </a:t>
            </a:r>
            <a:b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в системе общего и среднего профессионального образования»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1027967" y="5518128"/>
            <a:ext cx="10335358" cy="463186"/>
          </a:xfrm>
        </p:spPr>
        <p:txBody>
          <a:bodyPr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165E480-CBD1-4331-97A1-8CDB6F9AD29F}"/>
              </a:ext>
            </a:extLst>
          </p:cNvPr>
          <p:cNvSpPr/>
          <p:nvPr/>
        </p:nvSpPr>
        <p:spPr>
          <a:xfrm>
            <a:off x="5995987" y="921983"/>
            <a:ext cx="200025" cy="980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62998B-FBF8-4233-BC8D-86B08E950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646" y="1052033"/>
            <a:ext cx="1583733" cy="72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BDEAC7-E656-4D70-8EEC-CE56D7805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706" y="1052033"/>
            <a:ext cx="1889517" cy="72000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824AAA3-FBC1-4862-A77D-0AF25D02AC97}"/>
              </a:ext>
            </a:extLst>
          </p:cNvPr>
          <p:cNvSpPr txBox="1">
            <a:spLocks/>
          </p:cNvSpPr>
          <p:nvPr/>
        </p:nvSpPr>
        <p:spPr>
          <a:xfrm>
            <a:off x="1027967" y="2306250"/>
            <a:ext cx="10049608" cy="1066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300" b="0" i="0" kern="1200" baseline="0">
                <a:solidFill>
                  <a:srgbClr val="0E2D69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Всероссийская научно-практическая конференция 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«Формирование финансовой культуры в условиях цифровизации: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смыслы, практики, результаты»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DFBE5B-B95B-4C24-9ED9-24E8C2584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031" y="1191052"/>
            <a:ext cx="1853188" cy="44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4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1156">
            <a:off x="894742" y="24314"/>
            <a:ext cx="3252276" cy="406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Наталья\Downloads\i (4)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1" t="31164" r="7065" b="-3306"/>
          <a:stretch/>
        </p:blipFill>
        <p:spPr bwMode="auto">
          <a:xfrm rot="316532">
            <a:off x="287672" y="3277076"/>
            <a:ext cx="5109149" cy="3469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3188">
            <a:off x="3635076" y="-601123"/>
            <a:ext cx="4220434" cy="5021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7801897" y="1455575"/>
            <a:ext cx="40803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Tx/>
              <a:buChar char="-"/>
            </a:pPr>
            <a:r>
              <a:rPr lang="ru-RU" sz="2800" b="1" dirty="0" smtClean="0">
                <a:solidFill>
                  <a:srgbClr val="FFFF00"/>
                </a:solidFill>
                <a:latin typeface="HSE Sans" panose="02000000000000000000" pitchFamily="2" charset="0"/>
              </a:rPr>
              <a:t>Квест – игра </a:t>
            </a:r>
          </a:p>
          <a:p>
            <a:pPr algn="l"/>
            <a:r>
              <a:rPr lang="ru-RU" sz="2800" b="1" dirty="0" smtClean="0">
                <a:solidFill>
                  <a:srgbClr val="FFFF00"/>
                </a:solidFill>
                <a:latin typeface="HSE Sans" panose="02000000000000000000" pitchFamily="2" charset="0"/>
              </a:rPr>
              <a:t>«Что? Где? Сколько?»</a:t>
            </a:r>
          </a:p>
          <a:p>
            <a:pPr marL="342900" indent="-342900" algn="l">
              <a:buFontTx/>
              <a:buChar char="-"/>
            </a:pPr>
            <a:endParaRPr lang="ru-RU" sz="2800" b="1" dirty="0">
              <a:solidFill>
                <a:srgbClr val="FFFF00"/>
              </a:solidFill>
              <a:latin typeface="HSE Sans" panose="02000000000000000000" pitchFamily="2" charset="0"/>
            </a:endParaRPr>
          </a:p>
          <a:p>
            <a:pPr marL="342900" indent="-342900" algn="l">
              <a:buFontTx/>
              <a:buChar char="-"/>
            </a:pPr>
            <a:r>
              <a:rPr lang="ru-RU" sz="2800" b="1" dirty="0" smtClean="0">
                <a:solidFill>
                  <a:srgbClr val="FFFF00"/>
                </a:solidFill>
                <a:latin typeface="HSE Sans" panose="02000000000000000000" pitchFamily="2" charset="0"/>
              </a:rPr>
              <a:t> Интерактив  «Школа Экономики</a:t>
            </a:r>
            <a:endParaRPr lang="ru-RU" sz="2800" b="1" dirty="0">
              <a:solidFill>
                <a:srgbClr val="FFFF00"/>
              </a:solidFill>
              <a:latin typeface="HSE Sans" panose="02000000000000000000" pitchFamily="2" charset="0"/>
            </a:endParaRPr>
          </a:p>
        </p:txBody>
      </p:sp>
      <p:pic>
        <p:nvPicPr>
          <p:cNvPr id="11" name="Picture 3" descr="C:\Users\Наталья\Desktop\работа\23-24\9SjRi8lebN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9" r="9057"/>
          <a:stretch/>
        </p:blipFill>
        <p:spPr bwMode="auto">
          <a:xfrm rot="21295332">
            <a:off x="5500066" y="3724865"/>
            <a:ext cx="2553265" cy="2576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57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талья\Desktop\работа\23-24\qr-cod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940" y="339675"/>
            <a:ext cx="3543054" cy="354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Наталья\Downloads\2024-05-14_20-36-4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43093"/>
            <a:ext cx="6812984" cy="36458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7235" y="295320"/>
            <a:ext cx="684322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Медиатека </a:t>
            </a:r>
          </a:p>
          <a:p>
            <a:r>
              <a:rPr lang="ru-RU" sz="3600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дидактических </a:t>
            </a:r>
          </a:p>
          <a:p>
            <a:r>
              <a:rPr lang="ru-RU" sz="36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Игр на платформе </a:t>
            </a:r>
            <a:r>
              <a:rPr lang="en-US" sz="4000" b="1" cap="all" dirty="0" err="1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</a:t>
            </a:r>
            <a:r>
              <a:rPr lang="en-US" sz="2800" b="1" cap="all" dirty="0" err="1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earning</a:t>
            </a:r>
            <a:r>
              <a:rPr lang="en-US" sz="4000" b="1" cap="all" dirty="0" err="1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</a:t>
            </a:r>
            <a:r>
              <a:rPr lang="en-US" sz="2800" b="1" cap="all" dirty="0" err="1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pps</a:t>
            </a:r>
            <a:endParaRPr lang="ru-RU" sz="2800" b="1" cap="all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431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551719816"/>
              </p:ext>
            </p:extLst>
          </p:nvPr>
        </p:nvGraphicFramePr>
        <p:xfrm>
          <a:off x="2251462" y="1676400"/>
          <a:ext cx="6724898" cy="429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89205" y="295320"/>
            <a:ext cx="111195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Сравнительный анализ диагностики </a:t>
            </a:r>
            <a:r>
              <a:rPr lang="ru-RU" sz="40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детей</a:t>
            </a:r>
          </a:p>
          <a:p>
            <a:pPr algn="ctr"/>
            <a:r>
              <a:rPr lang="ru-RU" sz="3200" b="1" dirty="0" smtClean="0">
                <a:ln w="3175">
                  <a:noFill/>
                </a:ln>
                <a:solidFill>
                  <a:srgbClr val="FFFF00"/>
                </a:solidFill>
                <a:latin typeface="Times New Roman"/>
                <a:ea typeface="Times New Roman"/>
              </a:rPr>
              <a:t>уровня </a:t>
            </a:r>
            <a:r>
              <a:rPr lang="ru-RU" sz="3200" b="1" dirty="0">
                <a:ln w="3175">
                  <a:noFill/>
                </a:ln>
                <a:solidFill>
                  <a:srgbClr val="FFFF00"/>
                </a:solidFill>
                <a:latin typeface="Times New Roman"/>
                <a:ea typeface="Times New Roman"/>
              </a:rPr>
              <a:t>сформированности </a:t>
            </a:r>
            <a:r>
              <a:rPr lang="ru-RU" sz="3200" b="1" dirty="0" smtClean="0">
                <a:ln w="3175">
                  <a:noFill/>
                </a:ln>
                <a:solidFill>
                  <a:srgbClr val="FFFF00"/>
                </a:solidFill>
                <a:latin typeface="Times New Roman"/>
                <a:ea typeface="Times New Roman"/>
              </a:rPr>
              <a:t>экономических знаний</a:t>
            </a:r>
            <a:endParaRPr lang="ru-RU" sz="3200" b="1" cap="all" dirty="0">
              <a:ln w="3175">
                <a:noFill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000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9175" y="566498"/>
            <a:ext cx="66064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МБДОУ «Детский сад № 63»</a:t>
            </a:r>
          </a:p>
          <a:p>
            <a:pPr algn="ctr"/>
            <a:r>
              <a:rPr lang="ru-RU" sz="2400" dirty="0">
                <a:solidFill>
                  <a:srgbClr val="FFFF00"/>
                </a:solidFill>
                <a:latin typeface="Bookman Old Style" panose="02050604050505020204" pitchFamily="18" charset="0"/>
              </a:rPr>
              <a:t>653000, Кемеровская обл., </a:t>
            </a:r>
          </a:p>
          <a:p>
            <a:pPr algn="ctr"/>
            <a:r>
              <a:rPr lang="ru-RU" sz="2400" dirty="0">
                <a:solidFill>
                  <a:srgbClr val="FFFF00"/>
                </a:solidFill>
                <a:latin typeface="Bookman Old Style" panose="02050604050505020204" pitchFamily="18" charset="0"/>
              </a:rPr>
              <a:t>г. Прокопьевск, ул. Кучина,36</a:t>
            </a:r>
          </a:p>
          <a:p>
            <a:pPr algn="ctr"/>
            <a:r>
              <a:rPr lang="ru-RU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8(3846)61-80-71</a:t>
            </a:r>
          </a:p>
          <a:p>
            <a:pPr algn="ctr"/>
            <a:r>
              <a:rPr lang="ru-RU" sz="2400" dirty="0">
                <a:solidFill>
                  <a:srgbClr val="FFFF00"/>
                </a:solidFill>
                <a:latin typeface="Bookman Old Style" panose="02050604050505020204" pitchFamily="18" charset="0"/>
              </a:rPr>
              <a:t>E-</a:t>
            </a:r>
            <a:r>
              <a:rPr lang="ru-RU" sz="2400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mail</a:t>
            </a:r>
            <a:r>
              <a:rPr lang="ru-RU" sz="2400" dirty="0">
                <a:solidFill>
                  <a:srgbClr val="FFFF00"/>
                </a:solidFill>
                <a:latin typeface="Bookman Old Style" panose="02050604050505020204" pitchFamily="18" charset="0"/>
              </a:rPr>
              <a:t>: </a:t>
            </a:r>
            <a:r>
              <a:rPr lang="ru-RU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zolotojjkljuchik63@mail.ru</a:t>
            </a:r>
          </a:p>
        </p:txBody>
      </p:sp>
      <p:pic>
        <p:nvPicPr>
          <p:cNvPr id="3" name="Picture 2" descr="C:\Users\Наталья\Downloads\1706631618864.p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895" y="2652893"/>
            <a:ext cx="3818345" cy="381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00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967" y="3221844"/>
            <a:ext cx="10049608" cy="1369677"/>
          </a:xfrm>
        </p:spPr>
        <p:txBody>
          <a:bodyPr>
            <a:normAutofit fontScale="90000"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Тема: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i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«Формирование финансовой грамотности у дошкольников через </a:t>
            </a:r>
            <a:r>
              <a:rPr lang="ru-RU" sz="2700" b="1" i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экономическое просвещение </a:t>
            </a:r>
            <a:r>
              <a:rPr lang="ru-RU" sz="2700" b="1" i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детей</a:t>
            </a:r>
            <a:r>
              <a:rPr lang="ru-RU" sz="2700" b="1" i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»</a:t>
            </a:r>
            <a:r>
              <a:rPr lang="ru-RU" sz="27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7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Номинация: Лучшая модель реализации программы финансовой грамотности</a:t>
            </a:r>
            <a:endParaRPr lang="ru-RU" sz="2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1027967" y="5518128"/>
            <a:ext cx="10335358" cy="463186"/>
          </a:xfrm>
        </p:spPr>
        <p:txBody>
          <a:bodyPr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4AFB2BF-A7AB-5648-ADCD-2A7F1BD358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7967" y="4865268"/>
            <a:ext cx="7999064" cy="652860"/>
          </a:xfrm>
        </p:spPr>
        <p:txBody>
          <a:bodyPr>
            <a:norm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Иванова Юлия Юрьевна, воспитатель, МБДОУ «Детский сад № 63» г. Прокопьевска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165E480-CBD1-4331-97A1-8CDB6F9AD29F}"/>
              </a:ext>
            </a:extLst>
          </p:cNvPr>
          <p:cNvSpPr/>
          <p:nvPr/>
        </p:nvSpPr>
        <p:spPr>
          <a:xfrm>
            <a:off x="5995987" y="921983"/>
            <a:ext cx="200025" cy="980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62998B-FBF8-4233-BC8D-86B08E950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646" y="1052033"/>
            <a:ext cx="1583733" cy="72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BDEAC7-E656-4D70-8EEC-CE56D7805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706" y="1052033"/>
            <a:ext cx="1889517" cy="72000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824AAA3-FBC1-4862-A77D-0AF25D02AC97}"/>
              </a:ext>
            </a:extLst>
          </p:cNvPr>
          <p:cNvSpPr txBox="1">
            <a:spLocks/>
          </p:cNvSpPr>
          <p:nvPr/>
        </p:nvSpPr>
        <p:spPr>
          <a:xfrm>
            <a:off x="1027967" y="2115290"/>
            <a:ext cx="10049608" cy="1066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300" b="0" i="0" kern="1200" baseline="0">
                <a:solidFill>
                  <a:srgbClr val="0E2D69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Всероссийская научно-практическая конференция 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«Формирование финансовой культуры в условиях цифровизации: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смыслы, практики, результаты»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DFBE5B-B95B-4C24-9ED9-24E8C2584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031" y="1191052"/>
            <a:ext cx="1853188" cy="44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8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4EFB99-9651-4A24-94DF-E0E2500FD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935829-109B-4FE1-AC12-27A767EF1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sp>
        <p:nvSpPr>
          <p:cNvPr id="11" name="Текст 5">
            <a:extLst>
              <a:ext uri="{FF2B5EF4-FFF2-40B4-BE49-F238E27FC236}">
                <a16:creationId xmlns:a16="http://schemas.microsoft.com/office/drawing/2014/main" id="{2E77A0F4-1FB3-451B-BB98-E2AD71986ED0}"/>
              </a:ext>
            </a:extLst>
          </p:cNvPr>
          <p:cNvSpPr txBox="1">
            <a:spLocks/>
          </p:cNvSpPr>
          <p:nvPr/>
        </p:nvSpPr>
        <p:spPr>
          <a:xfrm>
            <a:off x="3459162" y="548720"/>
            <a:ext cx="2541587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id="{DDE7489C-4769-443D-8489-7A036B23EC68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3798508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3" b="9903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063" y="1112520"/>
            <a:ext cx="5210445" cy="43123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96" b="93697" l="7155" r="960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9892" y="1411105"/>
            <a:ext cx="5121715" cy="5121715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 flipH="1">
            <a:off x="3606594" y="1112520"/>
            <a:ext cx="3428387" cy="53440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471391"/>
            <a:ext cx="3798508" cy="408109"/>
          </a:xfrm>
        </p:spPr>
        <p:txBody>
          <a:bodyPr/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«Формирование финансовой грамотности у дошкольников через экономической просвещению детей»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044E990-926E-4C47-BBDB-BA69E1F093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88" b="89886" l="5463" r="94062">
                        <a14:foregroundMark x1="9264" y1="20718" x2="9264" y2="20718"/>
                        <a14:foregroundMark x1="7838" y1="20881" x2="7838" y2="20881"/>
                        <a14:foregroundMark x1="25891" y1="16313" x2="25891" y2="16313"/>
                        <a14:foregroundMark x1="76010" y1="16803" x2="76010" y2="16803"/>
                        <a14:foregroundMark x1="55582" y1="13051" x2="55582" y2="13051"/>
                        <a14:foregroundMark x1="52732" y1="11582" x2="52732" y2="11582"/>
                        <a14:foregroundMark x1="47981" y1="13866" x2="47981" y2="13866"/>
                        <a14:foregroundMark x1="94299" y1="51550" x2="94299" y2="51550"/>
                        <a14:foregroundMark x1="88836" y1="43556" x2="88836" y2="43556"/>
                        <a14:foregroundMark x1="91924" y1="46166" x2="91924" y2="46166"/>
                        <a14:foregroundMark x1="93587" y1="49755" x2="93587" y2="49755"/>
                        <a14:foregroundMark x1="94062" y1="53997" x2="94062" y2="53997"/>
                        <a14:foregroundMark x1="82185" y1="66232" x2="82185" y2="66232"/>
                        <a14:foregroundMark x1="74347" y1="70799" x2="74347" y2="70799"/>
                        <a14:foregroundMark x1="57720" y1="79119" x2="57720" y2="79119"/>
                        <a14:foregroundMark x1="57957" y1="79119" x2="57957" y2="79119"/>
                        <a14:foregroundMark x1="43943" y1="79119" x2="43943" y2="79119"/>
                        <a14:foregroundMark x1="28741" y1="70473" x2="28741" y2="70473"/>
                        <a14:foregroundMark x1="22565" y1="67537" x2="22565" y2="67537"/>
                        <a14:foregroundMark x1="13064" y1="60196" x2="13064" y2="60196"/>
                        <a14:foregroundMark x1="9026" y1="55791" x2="9026" y2="55791"/>
                        <a14:foregroundMark x1="7601" y1="53507" x2="7601" y2="53507"/>
                        <a14:foregroundMark x1="5463" y1="50897" x2="5463" y2="50897"/>
                        <a14:foregroundMark x1="10214" y1="48940" x2="10214" y2="48940"/>
                        <a14:foregroundMark x1="41568" y1="14845" x2="41568" y2="14845"/>
                        <a14:foregroundMark x1="32304" y1="16313" x2="32304" y2="16313"/>
                        <a14:foregroundMark x1="70784" y1="15987" x2="70784" y2="15987"/>
                        <a14:foregroundMark x1="84086" y1="17455" x2="84086" y2="17455"/>
                        <a14:foregroundMark x1="65083" y1="15171" x2="65083" y2="15171"/>
                        <a14:foregroundMark x1="93349" y1="18434" x2="93349" y2="18434"/>
                        <a14:foregroundMark x1="58670" y1="14845" x2="58670" y2="148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1676" y="238034"/>
            <a:ext cx="890446" cy="129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6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4EFB99-9651-4A24-94DF-E0E2500FD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935829-109B-4FE1-AC12-27A767EF1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44E990-926E-4C47-BBDB-BA69E1F09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88" b="89886" l="5463" r="94062">
                        <a14:foregroundMark x1="9264" y1="20718" x2="9264" y2="20718"/>
                        <a14:foregroundMark x1="7838" y1="20881" x2="7838" y2="20881"/>
                        <a14:foregroundMark x1="25891" y1="16313" x2="25891" y2="16313"/>
                        <a14:foregroundMark x1="76010" y1="16803" x2="76010" y2="16803"/>
                        <a14:foregroundMark x1="55582" y1="13051" x2="55582" y2="13051"/>
                        <a14:foregroundMark x1="52732" y1="11582" x2="52732" y2="11582"/>
                        <a14:foregroundMark x1="47981" y1="13866" x2="47981" y2="13866"/>
                        <a14:foregroundMark x1="94299" y1="51550" x2="94299" y2="51550"/>
                        <a14:foregroundMark x1="88836" y1="43556" x2="88836" y2="43556"/>
                        <a14:foregroundMark x1="91924" y1="46166" x2="91924" y2="46166"/>
                        <a14:foregroundMark x1="93587" y1="49755" x2="93587" y2="49755"/>
                        <a14:foregroundMark x1="94062" y1="53997" x2="94062" y2="53997"/>
                        <a14:foregroundMark x1="82185" y1="66232" x2="82185" y2="66232"/>
                        <a14:foregroundMark x1="74347" y1="70799" x2="74347" y2="70799"/>
                        <a14:foregroundMark x1="57720" y1="79119" x2="57720" y2="79119"/>
                        <a14:foregroundMark x1="57957" y1="79119" x2="57957" y2="79119"/>
                        <a14:foregroundMark x1="43943" y1="79119" x2="43943" y2="79119"/>
                        <a14:foregroundMark x1="28741" y1="70473" x2="28741" y2="70473"/>
                        <a14:foregroundMark x1="22565" y1="67537" x2="22565" y2="67537"/>
                        <a14:foregroundMark x1="13064" y1="60196" x2="13064" y2="60196"/>
                        <a14:foregroundMark x1="9026" y1="55791" x2="9026" y2="55791"/>
                        <a14:foregroundMark x1="7601" y1="53507" x2="7601" y2="53507"/>
                        <a14:foregroundMark x1="5463" y1="50897" x2="5463" y2="50897"/>
                        <a14:foregroundMark x1="10214" y1="48940" x2="10214" y2="48940"/>
                        <a14:foregroundMark x1="41568" y1="14845" x2="41568" y2="14845"/>
                        <a14:foregroundMark x1="32304" y1="16313" x2="32304" y2="16313"/>
                        <a14:foregroundMark x1="70784" y1="15987" x2="70784" y2="15987"/>
                        <a14:foregroundMark x1="84086" y1="17455" x2="84086" y2="17455"/>
                        <a14:foregroundMark x1="65083" y1="15171" x2="65083" y2="15171"/>
                        <a14:foregroundMark x1="93349" y1="18434" x2="93349" y2="18434"/>
                        <a14:foregroundMark x1="58670" y1="14845" x2="58670" y2="148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1676" y="238034"/>
            <a:ext cx="890446" cy="1296540"/>
          </a:xfrm>
          <a:prstGeom prst="rect">
            <a:avLst/>
          </a:prstGeom>
        </p:spPr>
      </p:pic>
      <p:sp>
        <p:nvSpPr>
          <p:cNvPr id="11" name="Текст 5">
            <a:extLst>
              <a:ext uri="{FF2B5EF4-FFF2-40B4-BE49-F238E27FC236}">
                <a16:creationId xmlns:a16="http://schemas.microsoft.com/office/drawing/2014/main" id="{2E77A0F4-1FB3-451B-BB98-E2AD71986ED0}"/>
              </a:ext>
            </a:extLst>
          </p:cNvPr>
          <p:cNvSpPr txBox="1">
            <a:spLocks/>
          </p:cNvSpPr>
          <p:nvPr/>
        </p:nvSpPr>
        <p:spPr>
          <a:xfrm>
            <a:off x="3459162" y="548720"/>
            <a:ext cx="2541587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83197">
            <a:off x="1830725" y="879038"/>
            <a:ext cx="8655931" cy="545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C:\Users\Наталья\Desktop\работа\23-24\1526213983_preview_question-symbol-photosinbox-12768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25" b="94900" l="4700" r="95640">
                        <a14:foregroundMark x1="49660" y1="84475" x2="49660" y2="84475"/>
                        <a14:foregroundMark x1="54000" y1="80725" x2="54000" y2="80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337" y="1790800"/>
            <a:ext cx="6660240" cy="53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471391"/>
            <a:ext cx="3798508" cy="408109"/>
          </a:xfrm>
        </p:spPr>
        <p:txBody>
          <a:bodyPr/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«Формирование финансовой грамотности у дошкольников через экономической просвещению детей»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24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7235" y="295320"/>
            <a:ext cx="109034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Формирование финансовой грамотности</a:t>
            </a:r>
          </a:p>
          <a:p>
            <a:pPr algn="ctr"/>
            <a:r>
              <a:rPr lang="ru-RU" sz="4000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через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86" y="3877578"/>
            <a:ext cx="3497381" cy="24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59917" y="4147936"/>
            <a:ext cx="2907721" cy="1482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spcAft>
                <a:spcPts val="750"/>
              </a:spcAft>
              <a:buFontTx/>
              <a:buChar char="-"/>
            </a:pPr>
            <a:r>
              <a:rPr lang="ru-RU" sz="2400" b="1" dirty="0">
                <a:solidFill>
                  <a:srgbClr val="E61F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b="1" dirty="0" smtClean="0">
                <a:solidFill>
                  <a:srgbClr val="E61F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идактические</a:t>
            </a:r>
            <a:endParaRPr lang="ru-RU" sz="2400" b="1" dirty="0">
              <a:solidFill>
                <a:srgbClr val="E61F3D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ru-RU" sz="2400" b="1" dirty="0" smtClean="0">
                <a:solidFill>
                  <a:srgbClr val="E61F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</a:p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ru-RU" sz="2400" b="1" dirty="0" smtClean="0">
                <a:solidFill>
                  <a:srgbClr val="E61F3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(«Монополия»)</a:t>
            </a:r>
            <a:endParaRPr lang="ru-RU" sz="2400" b="1" dirty="0">
              <a:solidFill>
                <a:srgbClr val="E61F3D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326" y="2102874"/>
            <a:ext cx="3268262" cy="231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056982" y="2610268"/>
            <a:ext cx="2598404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31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Пословицы</a:t>
            </a:r>
          </a:p>
          <a:p>
            <a:pPr algn="ctr"/>
            <a:r>
              <a:rPr lang="ru-RU" sz="2000" b="1" dirty="0" smtClean="0">
                <a:ln w="31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(Не имей 100 рублей,</a:t>
            </a:r>
          </a:p>
          <a:p>
            <a:pPr algn="ctr"/>
            <a:r>
              <a:rPr lang="ru-RU" sz="2000" b="1" dirty="0" smtClean="0">
                <a:ln w="31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имей 100 друзей</a:t>
            </a:r>
            <a:r>
              <a:rPr lang="ru-RU" sz="2400" b="1" dirty="0" smtClean="0">
                <a:ln w="31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n w="3175">
                <a:noFill/>
              </a:ln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121" y="1040129"/>
            <a:ext cx="3188589" cy="226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711" y="4147936"/>
            <a:ext cx="3314249" cy="2351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640" y="1461368"/>
            <a:ext cx="280987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633520" y="1828762"/>
            <a:ext cx="233211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Tx/>
              <a:buChar char="-"/>
            </a:pPr>
            <a:r>
              <a:rPr lang="ru-RU" sz="2800" b="1" dirty="0" smtClean="0">
                <a:solidFill>
                  <a:srgbClr val="E61F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Сказки</a:t>
            </a:r>
          </a:p>
          <a:p>
            <a:r>
              <a:rPr lang="ru-RU" sz="2800" b="1" dirty="0" smtClean="0">
                <a:solidFill>
                  <a:srgbClr val="E61F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(«Буратино»)</a:t>
            </a:r>
            <a:endParaRPr lang="ru-RU" sz="2800" dirty="0">
              <a:solidFill>
                <a:srgbClr val="E61F3D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721267" y="4432353"/>
            <a:ext cx="31171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ru-RU" sz="2400" b="1" dirty="0">
                <a:solidFill>
                  <a:srgbClr val="E61F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400" b="1" dirty="0" smtClean="0">
                <a:solidFill>
                  <a:srgbClr val="E61F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кономические </a:t>
            </a:r>
            <a:endParaRPr lang="ru-RU" sz="2400" b="1" dirty="0">
              <a:solidFill>
                <a:srgbClr val="E61F3D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E61F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dirty="0" smtClean="0">
                <a:solidFill>
                  <a:srgbClr val="E61F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адачи</a:t>
            </a:r>
          </a:p>
          <a:p>
            <a:pPr algn="ctr"/>
            <a:r>
              <a:rPr lang="ru-RU" sz="2800" b="1" dirty="0" smtClean="0">
                <a:solidFill>
                  <a:srgbClr val="E61F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 smtClean="0">
                <a:solidFill>
                  <a:srgbClr val="E61F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дешевле валенки:</a:t>
            </a:r>
          </a:p>
          <a:p>
            <a:pPr algn="ctr"/>
            <a:r>
              <a:rPr lang="ru-RU" sz="2000" b="1" dirty="0">
                <a:solidFill>
                  <a:srgbClr val="E61F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b="1" dirty="0" smtClean="0">
                <a:solidFill>
                  <a:srgbClr val="E61F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имой или летом?)</a:t>
            </a:r>
            <a:endParaRPr lang="ru-RU" sz="2000" dirty="0">
              <a:solidFill>
                <a:srgbClr val="E61F3D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721267" y="1461368"/>
            <a:ext cx="303826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400" b="1" dirty="0">
                <a:solidFill>
                  <a:srgbClr val="E61F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b="1" dirty="0" smtClean="0">
                <a:solidFill>
                  <a:srgbClr val="E61F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южетно-ролевые</a:t>
            </a:r>
            <a:endParaRPr lang="ru-RU" sz="2400" b="1" dirty="0">
              <a:solidFill>
                <a:srgbClr val="E61F3D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E61F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E61F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</a:p>
          <a:p>
            <a:pPr algn="ctr"/>
            <a:r>
              <a:rPr lang="ru-RU" sz="2400" b="1" dirty="0">
                <a:solidFill>
                  <a:srgbClr val="E61F3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(«Магазин»)</a:t>
            </a:r>
          </a:p>
          <a:p>
            <a:pPr algn="ctr"/>
            <a:endParaRPr lang="ru-RU" sz="2400" dirty="0">
              <a:solidFill>
                <a:srgbClr val="E61F3D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46" y="4645826"/>
            <a:ext cx="280987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677749" y="4831136"/>
            <a:ext cx="260411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ru-RU" sz="2400" b="1" dirty="0" smtClean="0">
                <a:solidFill>
                  <a:srgbClr val="E61F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Загадки</a:t>
            </a:r>
          </a:p>
          <a:p>
            <a:pPr algn="ctr"/>
            <a:r>
              <a:rPr lang="ru-RU" sz="2000" b="1" dirty="0" smtClean="0">
                <a:solidFill>
                  <a:srgbClr val="E61F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 врачу, и акробату,</a:t>
            </a:r>
          </a:p>
          <a:p>
            <a:pPr algn="ctr"/>
            <a:r>
              <a:rPr lang="ru-RU" sz="2000" b="1" dirty="0" smtClean="0">
                <a:solidFill>
                  <a:srgbClr val="E61F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выдают за труд – </a:t>
            </a:r>
          </a:p>
          <a:p>
            <a:pPr algn="ctr"/>
            <a:r>
              <a:rPr lang="ru-RU" sz="2000" b="1" dirty="0" smtClean="0">
                <a:solidFill>
                  <a:srgbClr val="E61F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ЗАРПЛАТУ)</a:t>
            </a:r>
            <a:endParaRPr lang="ru-RU" sz="2000" dirty="0">
              <a:solidFill>
                <a:srgbClr val="E61F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43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F6AF4E9-2259-4DE4-89DE-9186DEE3376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2500" b="12500"/>
          <a:stretch>
            <a:fillRect/>
          </a:stretch>
        </p:blipFill>
        <p:spPr/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Цель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: С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одействие финансовому просвещению и воспитанию детей дошкольного возраста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3356540-7218-FF4B-B6BC-5BD291A372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207645" algn="l"/>
              </a:tabLs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Задачи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lvl="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07645" algn="l"/>
              </a:tabLst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основы финансовой грамотности дошкольников посредством разнообразных видов детской деятельности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07645" algn="l"/>
              </a:tabLst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умение творчески подходить к решению ситуаций финансовых отношений посредством игровых действий </a:t>
            </a:r>
            <a:endParaRPr lang="ru-RU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07645" algn="l"/>
              </a:tabLst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Оснастить предметно - развивающую среду   дидактическим комплексом пособий по формированию финансовой грамотности у дошкольников.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E0AFD7-ECDA-43F8-B315-30B206574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3772208-E175-41CA-97AC-9B02388C7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044E990-926E-4C47-BBDB-BA69E1F093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88" b="89886" l="5463" r="94062">
                        <a14:foregroundMark x1="9264" y1="20718" x2="9264" y2="20718"/>
                        <a14:foregroundMark x1="7838" y1="20881" x2="7838" y2="20881"/>
                        <a14:foregroundMark x1="25891" y1="16313" x2="25891" y2="16313"/>
                        <a14:foregroundMark x1="76010" y1="16803" x2="76010" y2="16803"/>
                        <a14:foregroundMark x1="55582" y1="13051" x2="55582" y2="13051"/>
                        <a14:foregroundMark x1="52732" y1="11582" x2="52732" y2="11582"/>
                        <a14:foregroundMark x1="47981" y1="13866" x2="47981" y2="13866"/>
                        <a14:foregroundMark x1="94299" y1="51550" x2="94299" y2="51550"/>
                        <a14:foregroundMark x1="88836" y1="43556" x2="88836" y2="43556"/>
                        <a14:foregroundMark x1="91924" y1="46166" x2="91924" y2="46166"/>
                        <a14:foregroundMark x1="93587" y1="49755" x2="93587" y2="49755"/>
                        <a14:foregroundMark x1="94062" y1="53997" x2="94062" y2="53997"/>
                        <a14:foregroundMark x1="82185" y1="66232" x2="82185" y2="66232"/>
                        <a14:foregroundMark x1="74347" y1="70799" x2="74347" y2="70799"/>
                        <a14:foregroundMark x1="57720" y1="79119" x2="57720" y2="79119"/>
                        <a14:foregroundMark x1="57957" y1="79119" x2="57957" y2="79119"/>
                        <a14:foregroundMark x1="43943" y1="79119" x2="43943" y2="79119"/>
                        <a14:foregroundMark x1="28741" y1="70473" x2="28741" y2="70473"/>
                        <a14:foregroundMark x1="22565" y1="67537" x2="22565" y2="67537"/>
                        <a14:foregroundMark x1="13064" y1="60196" x2="13064" y2="60196"/>
                        <a14:foregroundMark x1="9026" y1="55791" x2="9026" y2="55791"/>
                        <a14:foregroundMark x1="7601" y1="53507" x2="7601" y2="53507"/>
                        <a14:foregroundMark x1="5463" y1="50897" x2="5463" y2="50897"/>
                        <a14:foregroundMark x1="10214" y1="48940" x2="10214" y2="48940"/>
                        <a14:foregroundMark x1="41568" y1="14845" x2="41568" y2="14845"/>
                        <a14:foregroundMark x1="32304" y1="16313" x2="32304" y2="16313"/>
                        <a14:foregroundMark x1="70784" y1="15987" x2="70784" y2="15987"/>
                        <a14:foregroundMark x1="84086" y1="17455" x2="84086" y2="17455"/>
                        <a14:foregroundMark x1="65083" y1="15171" x2="65083" y2="15171"/>
                        <a14:foregroundMark x1="93349" y1="18434" x2="93349" y2="18434"/>
                        <a14:foregroundMark x1="58670" y1="14845" x2="58670" y2="148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1676" y="238034"/>
            <a:ext cx="890446" cy="1296540"/>
          </a:xfrm>
          <a:prstGeom prst="rect">
            <a:avLst/>
          </a:prstGeom>
        </p:spPr>
      </p:pic>
      <p:sp>
        <p:nvSpPr>
          <p:cNvPr id="13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471391"/>
            <a:ext cx="3798508" cy="408109"/>
          </a:xfrm>
        </p:spPr>
        <p:txBody>
          <a:bodyPr/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«Формирование финансовой грамотности у дошкольников через экономической просвещению детей»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57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5243">
            <a:off x="238511" y="191313"/>
            <a:ext cx="6371946" cy="4264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20" y="3302109"/>
            <a:ext cx="4146754" cy="3555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7023">
            <a:off x="4517583" y="2151361"/>
            <a:ext cx="4551040" cy="446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48967" y="235974"/>
            <a:ext cx="529388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Tx/>
              <a:buChar char="-"/>
            </a:pPr>
            <a:r>
              <a:rPr lang="ru-RU" sz="2400" b="1" dirty="0" smtClean="0">
                <a:solidFill>
                  <a:srgbClr val="FFFF00"/>
                </a:solidFill>
                <a:latin typeface="HSE Sans" panose="02000000000000000000" pitchFamily="2" charset="0"/>
              </a:rPr>
              <a:t>Выставка книг </a:t>
            </a:r>
          </a:p>
          <a:p>
            <a:pPr algn="l"/>
            <a:r>
              <a:rPr lang="ru-RU" sz="2400" b="1" dirty="0" smtClean="0">
                <a:solidFill>
                  <a:srgbClr val="FFFF00"/>
                </a:solidFill>
                <a:latin typeface="HSE Sans" panose="02000000000000000000" pitchFamily="2" charset="0"/>
              </a:rPr>
              <a:t>по экономическому воспитанию</a:t>
            </a:r>
          </a:p>
          <a:p>
            <a:pPr algn="l"/>
            <a:endParaRPr lang="ru-RU" sz="2400" b="1" dirty="0" smtClean="0">
              <a:solidFill>
                <a:srgbClr val="FFFF00"/>
              </a:solidFill>
              <a:latin typeface="HSE Sans" panose="02000000000000000000" pitchFamily="2" charset="0"/>
            </a:endParaRPr>
          </a:p>
          <a:p>
            <a:pPr marL="342900" indent="-342900" algn="l">
              <a:buFontTx/>
              <a:buChar char="-"/>
            </a:pPr>
            <a:r>
              <a:rPr lang="ru-RU" sz="2400" b="1" dirty="0" smtClean="0">
                <a:solidFill>
                  <a:srgbClr val="FFFF00"/>
                </a:solidFill>
                <a:latin typeface="HSE Sans" panose="02000000000000000000" pitchFamily="2" charset="0"/>
              </a:rPr>
              <a:t>Настольные игры по теме проекта</a:t>
            </a:r>
          </a:p>
          <a:p>
            <a:pPr algn="l"/>
            <a:endParaRPr lang="ru-RU" sz="2400" b="1" dirty="0" smtClean="0">
              <a:solidFill>
                <a:srgbClr val="FFFF00"/>
              </a:solidFill>
              <a:latin typeface="HSE Sans" panose="02000000000000000000" pitchFamily="2" charset="0"/>
            </a:endParaRPr>
          </a:p>
          <a:p>
            <a:pPr marL="342900" indent="-342900" algn="l">
              <a:buFontTx/>
              <a:buChar char="-"/>
            </a:pPr>
            <a:r>
              <a:rPr lang="ru-RU" sz="2400" b="1" dirty="0" smtClean="0">
                <a:solidFill>
                  <a:srgbClr val="FFFF00"/>
                </a:solidFill>
                <a:latin typeface="HSE Sans" panose="02000000000000000000" pitchFamily="2" charset="0"/>
              </a:rPr>
              <a:t>Буклеты для родителей </a:t>
            </a:r>
            <a:endParaRPr lang="ru-RU" sz="2400" b="1" dirty="0">
              <a:solidFill>
                <a:srgbClr val="FFFF00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16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126" y="0"/>
            <a:ext cx="4434436" cy="365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8511"/>
            <a:ext cx="4181770" cy="4537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9371">
            <a:off x="4313582" y="2130215"/>
            <a:ext cx="3849611" cy="4863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04406" y="612871"/>
            <a:ext cx="43740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Tx/>
              <a:buChar char="-"/>
            </a:pPr>
            <a:r>
              <a:rPr lang="ru-RU" sz="2400" b="1" dirty="0" smtClean="0">
                <a:solidFill>
                  <a:srgbClr val="FFFF00"/>
                </a:solidFill>
                <a:latin typeface="HSE Sans" panose="02000000000000000000" pitchFamily="2" charset="0"/>
              </a:rPr>
              <a:t>Выставка детских рисунков </a:t>
            </a:r>
          </a:p>
          <a:p>
            <a:pPr algn="l"/>
            <a:r>
              <a:rPr lang="ru-RU" sz="2400" b="1" dirty="0" smtClean="0">
                <a:solidFill>
                  <a:srgbClr val="FFFF00"/>
                </a:solidFill>
                <a:latin typeface="HSE Sans" panose="02000000000000000000" pitchFamily="2" charset="0"/>
              </a:rPr>
              <a:t>«Экономические фантазии»</a:t>
            </a:r>
          </a:p>
          <a:p>
            <a:pPr algn="l"/>
            <a:endParaRPr lang="ru-RU" sz="2400" b="1" dirty="0" smtClean="0">
              <a:solidFill>
                <a:srgbClr val="FFFF00"/>
              </a:solidFill>
              <a:latin typeface="HSE Sans" panose="02000000000000000000" pitchFamily="2" charset="0"/>
            </a:endParaRPr>
          </a:p>
          <a:p>
            <a:pPr algn="l"/>
            <a:r>
              <a:rPr lang="ru-RU" sz="2400" b="1" dirty="0" smtClean="0">
                <a:solidFill>
                  <a:srgbClr val="FFFF00"/>
                </a:solidFill>
                <a:latin typeface="HSE Sans" panose="02000000000000000000" pitchFamily="2" charset="0"/>
              </a:rPr>
              <a:t>-  Игра в «Монополию»</a:t>
            </a:r>
            <a:endParaRPr lang="ru-RU" sz="2400" b="1" dirty="0">
              <a:solidFill>
                <a:srgbClr val="FFFF00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11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" y="-243840"/>
            <a:ext cx="488315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5832">
            <a:off x="7619866" y="3262468"/>
            <a:ext cx="2994291" cy="365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776" y="2794690"/>
            <a:ext cx="4752528" cy="4189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540" y="1326671"/>
            <a:ext cx="3406451" cy="408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74375" y="366818"/>
            <a:ext cx="33031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2800" b="1" dirty="0" smtClean="0">
                <a:solidFill>
                  <a:srgbClr val="FFFF00"/>
                </a:solidFill>
                <a:latin typeface="HSE Sans" panose="02000000000000000000" pitchFamily="2" charset="0"/>
              </a:rPr>
              <a:t> - Организация </a:t>
            </a:r>
          </a:p>
          <a:p>
            <a:pPr algn="l"/>
            <a:r>
              <a:rPr lang="ru-RU" sz="2800" b="1" dirty="0" smtClean="0">
                <a:solidFill>
                  <a:srgbClr val="FFFF00"/>
                </a:solidFill>
                <a:latin typeface="HSE Sans" panose="02000000000000000000" pitchFamily="2" charset="0"/>
              </a:rPr>
              <a:t>мини - музея Денег</a:t>
            </a:r>
            <a:endParaRPr lang="ru-RU" sz="2800" b="1" dirty="0">
              <a:solidFill>
                <a:srgbClr val="FFFF00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3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HSE Sans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76">
    <a:dk1>
      <a:srgbClr val="FFFFFF"/>
    </a:dk1>
    <a:lt1>
      <a:srgbClr val="FFFFFF"/>
    </a:lt1>
    <a:dk2>
      <a:srgbClr val="FFFFFF"/>
    </a:dk2>
    <a:lt2>
      <a:srgbClr val="363636"/>
    </a:lt2>
    <a:accent1>
      <a:srgbClr val="055EBF"/>
    </a:accent1>
    <a:accent2>
      <a:srgbClr val="0679F8"/>
    </a:accent2>
    <a:accent3>
      <a:srgbClr val="00B0F0"/>
    </a:accent3>
    <a:accent4>
      <a:srgbClr val="92D050"/>
    </a:accent4>
    <a:accent5>
      <a:srgbClr val="3C96FA"/>
    </a:accent5>
    <a:accent6>
      <a:srgbClr val="002060"/>
    </a:accent6>
    <a:hlink>
      <a:srgbClr val="898889"/>
    </a:hlink>
    <a:folHlink>
      <a:srgbClr val="D8D8D8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A9C74E6E830D74E9B0FDDB4017A5417" ma:contentTypeVersion="13" ma:contentTypeDescription="Создание документа." ma:contentTypeScope="" ma:versionID="d4e423622451d608a8a05f4da7a1e1a2">
  <xsd:schema xmlns:xsd="http://www.w3.org/2001/XMLSchema" xmlns:xs="http://www.w3.org/2001/XMLSchema" xmlns:p="http://schemas.microsoft.com/office/2006/metadata/properties" xmlns:ns2="9875bd71-cde8-496c-a136-433f55d5e6d0" xmlns:ns3="e96afe77-3acb-4328-97fc-408e1bde3ecd" targetNamespace="http://schemas.microsoft.com/office/2006/metadata/properties" ma:root="true" ma:fieldsID="4831203c63c08b9f52ea6d3ee0d7a96e" ns2:_="" ns3:_="">
    <xsd:import namespace="9875bd71-cde8-496c-a136-433f55d5e6d0"/>
    <xsd:import namespace="e96afe77-3acb-4328-97fc-408e1bde3e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5bd71-cde8-496c-a136-433f55d5e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afe77-3acb-4328-97fc-408e1bde3e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4651DD-DCCC-4759-B2F6-7F520BDCC2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75bd71-cde8-496c-a136-433f55d5e6d0"/>
    <ds:schemaRef ds:uri="e96afe77-3acb-4328-97fc-408e1bde3e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33DAF31-D8A6-49A0-9A5D-8B2EA5B1C511}">
  <ds:schemaRefs>
    <ds:schemaRef ds:uri="9875bd71-cde8-496c-a136-433f55d5e6d0"/>
    <ds:schemaRef ds:uri="http://purl.org/dc/elements/1.1/"/>
    <ds:schemaRef ds:uri="http://purl.org/dc/terms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e96afe77-3acb-4328-97fc-408e1bde3ecd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34386AA-1848-4C75-B336-1053927CB0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326</Words>
  <Application>Microsoft Office PowerPoint</Application>
  <PresentationFormat>Широкоэкранный</PresentationFormat>
  <Paragraphs>69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Bookman Old Style</vt:lpstr>
      <vt:lpstr>Calibri</vt:lpstr>
      <vt:lpstr>Calibri Light</vt:lpstr>
      <vt:lpstr>HSE Sans</vt:lpstr>
      <vt:lpstr>Times New Roman</vt:lpstr>
      <vt:lpstr>Office Theme</vt:lpstr>
      <vt:lpstr>Секция 1: «Лучшие практики развития финансовой культуры  в системе общего и среднего профессионального образования» </vt:lpstr>
      <vt:lpstr>Тема:  «Формирование финансовой грамотности у дошкольников через экономическое просвещение детей» Номинация: Лучшая модель реализации программы финансовой грамотности</vt:lpstr>
      <vt:lpstr>Презентация PowerPoint</vt:lpstr>
      <vt:lpstr>Презентация PowerPoint</vt:lpstr>
      <vt:lpstr>Презентация PowerPoint</vt:lpstr>
      <vt:lpstr>Цель: Содействие финансовому просвещению и воспитанию детей дошкольного возраста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Кутьков Юрий Юрьевич</dc:creator>
  <cp:lastModifiedBy>Администратор</cp:lastModifiedBy>
  <cp:revision>52</cp:revision>
  <cp:lastPrinted>2021-11-11T13:08:42Z</cp:lastPrinted>
  <dcterms:created xsi:type="dcterms:W3CDTF">2021-11-11T08:52:47Z</dcterms:created>
  <dcterms:modified xsi:type="dcterms:W3CDTF">2025-04-07T07:52:35Z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0x0101002A9C74E6E830D74E9B0FDDB4017A5417</vt:lpwstr>
  </property>
</Properties>
</file>