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1" r:id="rId5"/>
    <p:sldId id="286" r:id="rId6"/>
    <p:sldId id="272" r:id="rId7"/>
    <p:sldId id="288" r:id="rId8"/>
    <p:sldId id="289" r:id="rId9"/>
    <p:sldId id="290" r:id="rId10"/>
    <p:sldId id="291" r:id="rId11"/>
    <p:sldId id="274" r:id="rId12"/>
    <p:sldId id="287" r:id="rId13"/>
    <p:sldId id="292" r:id="rId14"/>
    <p:sldId id="293" r:id="rId15"/>
    <p:sldId id="294" r:id="rId16"/>
    <p:sldId id="295" r:id="rId17"/>
    <p:sldId id="296" r:id="rId18"/>
    <p:sldId id="285" r:id="rId1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2"/>
    <p:restoredTop sz="94665"/>
  </p:normalViewPr>
  <p:slideViewPr>
    <p:cSldViewPr snapToGrid="0" snapToObjects="1">
      <p:cViewPr varScale="1">
        <p:scale>
          <a:sx n="109" d="100"/>
          <a:sy n="109" d="100"/>
        </p:scale>
        <p:origin x="954" y="10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04/07/2025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3589167"/>
            <a:ext cx="10413999" cy="913040"/>
          </a:xfrm>
        </p:spPr>
        <p:txBody>
          <a:bodyPr>
            <a:normAutofit fontScale="90000"/>
          </a:bodyPr>
          <a:lstStyle/>
          <a:p>
            <a:pPr marL="360000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Секция 1: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«Лучшие практики развития финансовой культуры 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 системе общего и среднего профессионального образования»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Включение вопросов финансовой грамотности в преподавание дисциплин Социально-гуманитарного цикла ПОП СПО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361044"/>
            <a:ext cx="10714699" cy="6144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ПРИМЕРЫ РЕАЛИЗАЦИИ ФИНАНСОВОЙ ГРАМОТНОСТИ ПРИ ЗАКРЕПЛЕНИИ ИЗУЧЕННОГО МАТЕРИАЛА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5149884" cy="239937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Ожидание.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мы, добираясь на работу, ждем транспорт, который будет посвободнее, тем самым потеряли 30 минут, за которые можно было бы получить зарплату исходя из стоимости часа работы – 300 рублей. Каковы наши потери в денежном выражении?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студентов: 150 рублей.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6B7DABF-1EA9-488D-8E0F-609732580F6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6259892" y="478194"/>
            <a:ext cx="3798508" cy="478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BE887A-101E-9CD5-1A08-E287C9053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E168CD5C-EE69-AAB5-8846-78F46B0CB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5" t="7178" r="12336" b="11919"/>
          <a:stretch/>
        </p:blipFill>
        <p:spPr bwMode="auto">
          <a:xfrm>
            <a:off x="6259892" y="1975448"/>
            <a:ext cx="5346210" cy="45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4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361044"/>
            <a:ext cx="10714699" cy="6144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ПРИМЕРЫ РЕАЛИЗАЦИИ ФИНАНСОВОЙ ГРАМОТНОСТИ: ВЫВОДЫ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491" y="1870364"/>
            <a:ext cx="6068291" cy="4569671"/>
          </a:xfrm>
        </p:spPr>
        <p:txBody>
          <a:bodyPr>
            <a:noAutofit/>
          </a:bodyPr>
          <a:lstStyle/>
          <a:p>
            <a:pPr algn="ctr"/>
            <a:r>
              <a:rPr lang="ru-RU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Выводы студентов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От этих потерь можно избавиться, а высвободившиеся средства определить, например, инвестирование и т.д.</a:t>
            </a:r>
          </a:p>
          <a:p>
            <a:pPr algn="ctr"/>
            <a:r>
              <a:rPr lang="ru-RU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Выводы преподавателя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Аналогично в производственной деятельности мы можем определить эти потери и использовать их для развития предприятия.</a:t>
            </a: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6B7DABF-1EA9-488D-8E0F-609732580F6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6259892" y="478194"/>
            <a:ext cx="3798508" cy="478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BE887A-101E-9CD5-1A08-E287C9053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A25D4645-D130-6E43-372A-BA46BA5C0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r="4070"/>
          <a:stretch/>
        </p:blipFill>
        <p:spPr bwMode="auto">
          <a:xfrm>
            <a:off x="6723461" y="2092036"/>
            <a:ext cx="4882641" cy="43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9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361044"/>
            <a:ext cx="11582399" cy="6144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ПРИМЕРЫ РЕАЛИЗАЦИИ ФИНАНСОВОЙ ГРАМОТНОСТИ: ДОМАШНЕЕ ЗАДАНИЕ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260706"/>
            <a:ext cx="5929745" cy="335038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ОСНОВЫВАЕТСЯ НА УМЕНИИ РЕАЛИЗОВАТЬ </a:t>
            </a:r>
          </a:p>
          <a:p>
            <a:pPr algn="ctr">
              <a:lnSpc>
                <a:spcPct val="150000"/>
              </a:lnSpc>
            </a:pP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ФИНАНСОВУЮ КУЛЬТУРУ: </a:t>
            </a:r>
          </a:p>
          <a:p>
            <a:pPr algn="ctr">
              <a:lnSpc>
                <a:spcPct val="150000"/>
              </a:lnSpc>
            </a:pP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ОХАРАКТЕРИЗОВАТЬ ПОТЕРИ, С КОТОРЫМИ ВЫ СТОЛКНЕТЕСЬ ЗА НЕДЕЛЮ.</a:t>
            </a:r>
          </a:p>
          <a:p>
            <a:pPr algn="ctr">
              <a:lnSpc>
                <a:spcPct val="150000"/>
              </a:lnSpc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6B7DABF-1EA9-488D-8E0F-609732580F6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6259892" y="478194"/>
            <a:ext cx="3798508" cy="478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BE887A-101E-9CD5-1A08-E287C9053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733C80EB-F447-625B-0807-5AF15657B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r="13734" b="3230"/>
          <a:stretch/>
        </p:blipFill>
        <p:spPr bwMode="auto">
          <a:xfrm>
            <a:off x="7162800" y="1975448"/>
            <a:ext cx="4319102" cy="42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6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361044"/>
            <a:ext cx="11582399" cy="6144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ПРИМЕРЫ РЕАЛИЗАЦИИ ФИНАНСОВОЙ ГРАМОТНОСТИ: ЭЛЕКТРОННЫЙ КУРС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975447"/>
            <a:ext cx="3408218" cy="446458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ема «Потери. Классификация потерь. Виды потерь» во взаимосвязи с дисциплиной «Основы финансовой грамотности» размещена на платформе электронных курсов ГБПОУ УКОТ для изучения тем студентами, в т.ч с ОВЗ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6B7DABF-1EA9-488D-8E0F-609732580F6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6259892" y="478194"/>
            <a:ext cx="3798508" cy="478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BE887A-101E-9CD5-1A08-E287C9053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24D91-AE27-ACC0-0BA7-62C15AF92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436" y="2260706"/>
            <a:ext cx="8104908" cy="37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1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1361044"/>
            <a:ext cx="11582399" cy="6144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492" y="1731819"/>
            <a:ext cx="11222181" cy="4708216"/>
          </a:xfrm>
        </p:spPr>
        <p:txBody>
          <a:bodyPr>
            <a:noAutofit/>
          </a:bodyPr>
          <a:lstStyle/>
          <a:p>
            <a:pPr indent="450215" algn="just"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 показала результаты, которые отражены в усилении эмоционального восприятия, основанного на слиянии новых знаний и имеющегося опыта студента, у которого формируется финансовая культура.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Получаемая обратная связь по изученной теме определяет примеры и задания.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Входе изучения темы «Потери. Классификация потерь. Виды потерь» во взаимосвязи с дисциплиной «Основы финансовой грамотности» формируется финансовая культура студентов.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6B7DABF-1EA9-488D-8E0F-609732580F6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6259892" y="478194"/>
            <a:ext cx="3798508" cy="478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BE887A-101E-9CD5-1A08-E287C9053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BCFE1A-8D4F-A169-ADD5-49F186931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17" y="3829087"/>
            <a:ext cx="6095365" cy="2742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66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221844"/>
            <a:ext cx="10049608" cy="1369677"/>
          </a:xfrm>
        </p:spPr>
        <p:txBody>
          <a:bodyPr>
            <a:noAutofit/>
          </a:bodyPr>
          <a:lstStyle/>
          <a:p>
            <a:pPr indent="450215" algn="ctr"/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Тема: «Потери. Классификация потерь. Виды потерь» с включением дидактических элементов по финансовой грамотности</a:t>
            </a:r>
            <a:b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Номинация: Конкурс инновационных технологий в обучении финансовой грамотности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5455" y="5054942"/>
            <a:ext cx="9494763" cy="46318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Спикер: Шилова Александра Александровна,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ГБПОУ  Уфимский колледж отраслевых технологий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11529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88" y="1566994"/>
            <a:ext cx="5076270" cy="65782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5188" y="2561601"/>
            <a:ext cx="5245561" cy="339323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финансово грамотного поведения населения посредством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включения вопросов финансовой грамотности в учебный процесс в различных дисциплинах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41587" cy="408109"/>
          </a:xfrm>
        </p:spPr>
        <p:txBody>
          <a:bodyPr/>
          <a:lstStyle/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Логотип организации спикера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1253" y="417966"/>
            <a:ext cx="4061111" cy="538864"/>
          </a:xfrm>
        </p:spPr>
        <p:txBody>
          <a:bodyPr/>
          <a:lstStyle/>
          <a:p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B78A678-D7F4-E5E0-D567-24B59AC7D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id="{BE8D94EA-68C4-44A4-6051-915E59EB4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26FFD97-4EC0-9EF8-917F-1FAD2A4D2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33821"/>
          <a:stretch/>
        </p:blipFill>
        <p:spPr bwMode="auto">
          <a:xfrm>
            <a:off x="6690439" y="1447790"/>
            <a:ext cx="4319381" cy="45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566994"/>
            <a:ext cx="5870320" cy="408109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«ОСНОВЫ БЕРЕЖЛИВОГО ПРОИЗВОДСТВА»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0968" y="2379662"/>
            <a:ext cx="5358924" cy="3929618"/>
          </a:xfrm>
        </p:spPr>
        <p:txBody>
          <a:bodyPr>
            <a:noAutofit/>
          </a:bodyPr>
          <a:lstStyle/>
          <a:p>
            <a:pPr indent="450215" algn="just">
              <a:spcBef>
                <a:spcPts val="0"/>
              </a:spcBef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2022 в ФГОС включена дисциплина «Основы бережливого производства», концепция бережливого производства – это улучшение качества и сокращение потерь. </a:t>
            </a:r>
          </a:p>
          <a:p>
            <a:pPr indent="450215" algn="just">
              <a:spcBef>
                <a:spcPts val="0"/>
              </a:spcBef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Бережливое производство внедряется предприятиями РФ с начала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XXI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века.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41587" cy="408109"/>
          </a:xfrm>
        </p:spPr>
        <p:txBody>
          <a:bodyPr/>
          <a:lstStyle/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Логотип организации спикера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478194"/>
            <a:ext cx="3798508" cy="478635"/>
          </a:xfrm>
        </p:spPr>
        <p:txBody>
          <a:bodyPr/>
          <a:lstStyle/>
          <a:p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B78A678-D7F4-E5E0-D567-24B59AC7D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исунок 7">
            <a:extLst>
              <a:ext uri="{FF2B5EF4-FFF2-40B4-BE49-F238E27FC236}">
                <a16:creationId xmlns:a16="http://schemas.microsoft.com/office/drawing/2014/main" id="{B7E28C4C-8DAC-7850-3E99-61B458067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6C7618C-8F50-E075-AAFA-DDC69FAC5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5504" r="16343" b="2004"/>
          <a:stretch/>
        </p:blipFill>
        <p:spPr bwMode="auto">
          <a:xfrm>
            <a:off x="6684654" y="1447791"/>
            <a:ext cx="4606378" cy="45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2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1566994"/>
            <a:ext cx="6082145" cy="408109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«ОСНОВЫ БЕРЕЖЛИВОГО ПРОИЗВОДСТВА»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052903" cy="375790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является частью профессиональной подготовки специалистов по специальности 19.02.11 Технология продуктов питания из растительного сырья, реализуемой на втором курсе в ГБПОУ Уфимский колледж отраслевых технологий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41587" cy="408109"/>
          </a:xfrm>
        </p:spPr>
        <p:txBody>
          <a:bodyPr/>
          <a:lstStyle/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Логотип организации спикера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478194"/>
            <a:ext cx="3798508" cy="478635"/>
          </a:xfrm>
        </p:spPr>
        <p:txBody>
          <a:bodyPr/>
          <a:lstStyle/>
          <a:p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B78A678-D7F4-E5E0-D567-24B59AC7D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исунок 7">
            <a:extLst>
              <a:ext uri="{FF2B5EF4-FFF2-40B4-BE49-F238E27FC236}">
                <a16:creationId xmlns:a16="http://schemas.microsoft.com/office/drawing/2014/main" id="{C4BF2458-BF7E-232B-F75F-8A1CB0336E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B784F6F-A379-DABC-9490-2102E9D27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26705"/>
          <a:stretch/>
        </p:blipFill>
        <p:spPr bwMode="auto">
          <a:xfrm>
            <a:off x="6259892" y="1447790"/>
            <a:ext cx="5682830" cy="44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0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43DA55-9774-7ED1-45EC-8767C1A92F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856" b="6856"/>
          <a:stretch/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566994"/>
            <a:ext cx="5870320" cy="408109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«ОСНОВЫ БЕРЕЖЛИВОГО ПРОИЗВОДСТВА»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3757901"/>
          </a:xfrm>
        </p:spPr>
        <p:txBody>
          <a:bodyPr>
            <a:noAutofit/>
          </a:bodyPr>
          <a:lstStyle/>
          <a:p>
            <a:pPr indent="450215" algn="just">
              <a:spcBef>
                <a:spcPts val="0"/>
              </a:spcBef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Изучение темы «Потери. Классификация потерь. Виды потерь» во взаимосвязи с темой «Личные финансы» формирует финансово грамотное поведение при проведении расчетов потерь в стоимостном выражении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41587" cy="408109"/>
          </a:xfrm>
        </p:spPr>
        <p:txBody>
          <a:bodyPr/>
          <a:lstStyle/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Логотип организации спикера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478194"/>
            <a:ext cx="3798508" cy="478635"/>
          </a:xfrm>
        </p:spPr>
        <p:txBody>
          <a:bodyPr/>
          <a:lstStyle/>
          <a:p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B78A678-D7F4-E5E0-D567-24B59AC7D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0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566993"/>
            <a:ext cx="5245560" cy="114267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Мотивация и </a:t>
            </a:r>
            <a:b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целеполагание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417" y="2992582"/>
            <a:ext cx="4835237" cy="3447453"/>
          </a:xfrm>
        </p:spPr>
        <p:txBody>
          <a:bodyPr>
            <a:noAutofit/>
          </a:bodyPr>
          <a:lstStyle/>
          <a:p>
            <a:pPr indent="450215" algn="just">
              <a:spcBef>
                <a:spcPts val="0"/>
              </a:spcBef>
            </a:pP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Минимизация потерь в стоимостном выражении в жизнедеятельности каждого финансово грамотного человека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541587" cy="408109"/>
          </a:xfrm>
        </p:spPr>
        <p:txBody>
          <a:bodyPr/>
          <a:lstStyle/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Логотип организации спикера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492336"/>
            <a:ext cx="3798508" cy="464493"/>
          </a:xfrm>
        </p:spPr>
        <p:txBody>
          <a:bodyPr/>
          <a:lstStyle/>
          <a:p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E0AFD7-ECDA-43F8-B315-30B20657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772208-E175-41CA-97AC-9B02388C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B78A678-D7F4-E5E0-D567-24B59AC7D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исунок 7">
            <a:extLst>
              <a:ext uri="{FF2B5EF4-FFF2-40B4-BE49-F238E27FC236}">
                <a16:creationId xmlns:a16="http://schemas.microsoft.com/office/drawing/2014/main" id="{0CF87DA5-C808-0CE6-50C5-97773798F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D6A05B16-4DA1-9DA4-9ED3-04FEC18F5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7527" b="8845"/>
          <a:stretch/>
        </p:blipFill>
        <p:spPr bwMode="auto">
          <a:xfrm>
            <a:off x="5932109" y="1702994"/>
            <a:ext cx="5633323" cy="38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8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10714699" cy="527658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ПРИМЕРЫ ДИДАКТИЧЕСКИХ ЕДИНИЦ ФИНАНСОВОЙ ГРАМОТНОСТИ*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5E05A5-31FE-6744-BC43-4BB36CF747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9904" y="6038626"/>
            <a:ext cx="3934345" cy="32703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 В соответствии с рабочей программой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76655" y="2379663"/>
            <a:ext cx="4467204" cy="3451794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Закрепление изученного материала - решение проблем потерь в нашей жизни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6B7DABF-1EA9-488D-8E0F-609732580F6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6259892" y="478194"/>
            <a:ext cx="3798508" cy="478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BE887A-101E-9CD5-1A08-E287C9053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8A3EA3-18A7-720F-7EA5-78349E902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r="6937"/>
          <a:stretch/>
        </p:blipFill>
        <p:spPr bwMode="auto">
          <a:xfrm>
            <a:off x="548140" y="2108145"/>
            <a:ext cx="6013675" cy="3613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38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361044"/>
            <a:ext cx="10714699" cy="6144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ПРИМЕРЫ РЕАЛИЗАЦИИ ФИНАНСОВОЙ ГРАМОТНОСТИ ПРИ ЗАКРЕПЛЕНИИ ИЗУЧЕННОГО МАТЕРИАЛА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5149884" cy="239937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Перепроизводство.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празднованию Нового года мы готовим множество разнообразных блюд. Мы не можем точно посчитать точно сколько будет съедено. Например, мы приготовили 5 разных видов салатов, 2 вида горячего, на что потрачено 5000 рублей. Реально гостями съедено только 70%. Сколько мы истратили денег впустую?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студентов: 1500 рублей.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F6B7DABF-1EA9-488D-8E0F-609732580F6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6259892" y="478194"/>
            <a:ext cx="3798508" cy="478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«Потери. Классификация потерь. Виды потерь» с включением дидактических элементов по финансовой грамотности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Дисциплина «Основы бережливого производства»</a:t>
            </a:r>
            <a:br>
              <a:rPr lang="ru-RU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BE887A-101E-9CD5-1A08-E287C9053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466" r="8644" b="57435"/>
          <a:stretch/>
        </p:blipFill>
        <p:spPr bwMode="auto">
          <a:xfrm>
            <a:off x="3504922" y="417965"/>
            <a:ext cx="2427187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79BF785F-947B-8C51-84DC-2A42C0EEC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0" b="19905"/>
          <a:stretch/>
        </p:blipFill>
        <p:spPr bwMode="auto">
          <a:xfrm>
            <a:off x="6096000" y="2260705"/>
            <a:ext cx="5684028" cy="37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884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HSE Sans</vt:lpstr>
      <vt:lpstr>Times New Roman</vt:lpstr>
      <vt:lpstr>Office Theme</vt:lpstr>
      <vt:lpstr>Секция 1: «Лучшие практики развития финансовой культуры  в системе общего и среднего профессионального образования» </vt:lpstr>
      <vt:lpstr>Тема: «Потери. Классификация потерь. Виды потерь» с включением дидактических элементов по финансовой грамотности Дисциплина «Основы бережливого производства»  Номинация: Конкурс инновационных технологий в обучении финансовой грамотности </vt:lpstr>
      <vt:lpstr>АКТУАЛЬНОСТЬ</vt:lpstr>
      <vt:lpstr>«ОСНОВЫ БЕРЕЖЛИВОГО ПРОИЗВОДСТВА» </vt:lpstr>
      <vt:lpstr>«ОСНОВЫ БЕРЕЖЛИВОГО ПРОИЗВОДСТВА» </vt:lpstr>
      <vt:lpstr>«ОСНОВЫ БЕРЕЖЛИВОГО ПРОИЗВОДСТВА» </vt:lpstr>
      <vt:lpstr>Мотивация и  целеполагание </vt:lpstr>
      <vt:lpstr>ПРИМЕРЫ ДИДАКТИЧЕСКИХ ЕДИНИЦ ФИНАНСОВОЙ ГРАМОТНОСТИ*</vt:lpstr>
      <vt:lpstr>ПРИМЕРЫ РЕАЛИЗАЦИИ ФИНАНСОВОЙ ГРАМОТНОСТИ ПРИ ЗАКРЕПЛЕНИИ ИЗУЧЕННОГО МАТЕРИАЛА</vt:lpstr>
      <vt:lpstr>ПРИМЕРЫ РЕАЛИЗАЦИИ ФИНАНСОВОЙ ГРАМОТНОСТИ ПРИ ЗАКРЕПЛЕНИИ ИЗУЧЕННОГО МАТЕРИАЛА</vt:lpstr>
      <vt:lpstr>ПРИМЕРЫ РЕАЛИЗАЦИИ ФИНАНСОВОЙ ГРАМОТНОСТИ: ВЫВОДЫ</vt:lpstr>
      <vt:lpstr>ПРИМЕРЫ РЕАЛИЗАЦИИ ФИНАНСОВОЙ ГРАМОТНОСТИ: ДОМАШНЕЕ ЗАДАНИЕ</vt:lpstr>
      <vt:lpstr>ПРИМЕРЫ РЕАЛИЗАЦИИ ФИНАНСОВОЙ ГРАМОТНОСТИ: ЭЛЕКТРОННЫЙ КУРС 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Администратор</cp:lastModifiedBy>
  <cp:revision>37</cp:revision>
  <cp:lastPrinted>2021-11-11T13:08:42Z</cp:lastPrinted>
  <dcterms:created xsi:type="dcterms:W3CDTF">2021-11-11T08:52:47Z</dcterms:created>
  <dcterms:modified xsi:type="dcterms:W3CDTF">2025-04-07T08:00:28Z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