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1" r:id="rId5"/>
    <p:sldId id="286" r:id="rId6"/>
    <p:sldId id="272" r:id="rId7"/>
    <p:sldId id="274" r:id="rId8"/>
    <p:sldId id="288" r:id="rId9"/>
    <p:sldId id="290" r:id="rId10"/>
    <p:sldId id="291" r:id="rId11"/>
    <p:sldId id="292" r:id="rId12"/>
    <p:sldId id="289" r:id="rId13"/>
    <p:sldId id="285" r:id="rId1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2"/>
    <p:restoredTop sz="94665"/>
  </p:normalViewPr>
  <p:slideViewPr>
    <p:cSldViewPr snapToGrid="0" snapToObjects="1">
      <p:cViewPr varScale="1">
        <p:scale>
          <a:sx n="104" d="100"/>
          <a:sy n="104" d="100"/>
        </p:scale>
        <p:origin x="1152" y="10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221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3589167"/>
            <a:ext cx="10413999" cy="913040"/>
          </a:xfrm>
        </p:spPr>
        <p:txBody>
          <a:bodyPr>
            <a:normAutofit fontScale="90000"/>
          </a:bodyPr>
          <a:lstStyle/>
          <a:p>
            <a:pPr marL="360000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Секция 1: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«Лучшие практики развития финансовой культуры 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системе общего и среднего профессионального образования»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цифровизации: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221844"/>
            <a:ext cx="10049608" cy="1369677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Методическая разработка мастер-класса «Как тратить деньги»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Номинация: </a:t>
            </a:r>
            <a:r>
              <a:rPr lang="ru-RU" sz="2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Лучшие практики обучения финансовой грамотности детей-сирот и детей, оставшихся без попечения родителей</a:t>
            </a:r>
            <a:endParaRPr lang="ru-RU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65268"/>
            <a:ext cx="7625267" cy="65286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Спикер Куликова Мария Владимировна, преподаватель  ГБПОУ «Кузнецкий многопрофильный колледж»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11529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цифровизации: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774050"/>
            <a:ext cx="5245560" cy="777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 проведения мастер-класса: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242" y="2680384"/>
            <a:ext cx="5245561" cy="3828731"/>
          </a:xfrm>
        </p:spPr>
        <p:txBody>
          <a:bodyPr>
            <a:normAutofit fontScale="92500" lnSpcReduction="20000"/>
          </a:bodyPr>
          <a:lstStyle/>
          <a:p>
            <a:pPr marL="285750" indent="285750" algn="just">
              <a:lnSpc>
                <a:spcPct val="150000"/>
              </a:lnSpc>
              <a:spcBef>
                <a:spcPts val="25"/>
              </a:spcBef>
              <a:buFontTx/>
              <a:buChar char="-"/>
              <a:tabLst>
                <a:tab pos="-90170" algn="l"/>
              </a:tabLst>
            </a:pP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приобрести навыки поведения рационального потребителя  и принятия взвешенных решений;</a:t>
            </a:r>
          </a:p>
          <a:p>
            <a:pPr marL="285750" indent="285750" algn="just">
              <a:lnSpc>
                <a:spcPct val="150000"/>
              </a:lnSpc>
              <a:spcBef>
                <a:spcPts val="25"/>
              </a:spcBef>
              <a:buFontTx/>
              <a:buChar char="-"/>
              <a:tabLst>
                <a:tab pos="-90170" algn="l"/>
              </a:tabLst>
            </a:pPr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формировать базовые навыки математических расчетов, необходимых для действий в финансовой сфере;</a:t>
            </a:r>
          </a:p>
          <a:p>
            <a:pPr marL="285750" indent="285750" algn="just">
              <a:lnSpc>
                <a:spcPct val="150000"/>
              </a:lnSpc>
              <a:spcBef>
                <a:spcPts val="95"/>
              </a:spcBef>
              <a:buFontTx/>
              <a:buChar char="-"/>
              <a:tabLst>
                <a:tab pos="-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 с цифровыми сервисами и возможностями онлайн-банкинга для анализа бюджета;</a:t>
            </a:r>
          </a:p>
          <a:p>
            <a:pPr marL="285750" indent="285750" algn="just">
              <a:lnSpc>
                <a:spcPct val="150000"/>
              </a:lnSpc>
              <a:spcBef>
                <a:spcPts val="95"/>
              </a:spcBef>
              <a:buFontTx/>
              <a:buChar char="-"/>
              <a:tabLst>
                <a:tab pos="-90170" algn="l"/>
              </a:tabLst>
            </a:pP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расширить знания студентов в области торговли и маркетинговых акций;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285750" algn="just">
              <a:lnSpc>
                <a:spcPct val="150000"/>
              </a:lnSpc>
              <a:spcBef>
                <a:spcPts val="95"/>
              </a:spcBef>
              <a:buFontTx/>
              <a:buChar char="-"/>
              <a:tabLst>
                <a:tab pos="-90170" algn="l"/>
              </a:tabLst>
            </a:pP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способствовать развитию критического мышления.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астер –класс «как тратить деньги»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C0087F-A181-A427-5D02-114569936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532" y="136737"/>
            <a:ext cx="936057" cy="11562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B8A3AD-2B32-62F7-E1BA-9C412B0C3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127" y="1292943"/>
            <a:ext cx="5812126" cy="22479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496AA3-7DAA-F377-9735-DF7E190C90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98" y="3540843"/>
            <a:ext cx="5081905" cy="306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темы мастер-класса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indent="450215" algn="just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"Умеете ли вы тратить деньги?"</a:t>
            </a:r>
          </a:p>
          <a:p>
            <a:pPr indent="450215" algn="just">
              <a:buNone/>
            </a:pP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За каждый ответ «да» начислите себе 2 балла, за ответ «нет» – 0 баллов.</a:t>
            </a:r>
          </a:p>
          <a:p>
            <a:pPr indent="450215" algn="just">
              <a:buNone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1. 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нередко злитесь на себя за то, что купили ненужную вещь</a:t>
            </a:r>
          </a:p>
          <a:p>
            <a:pPr indent="450215" algn="just">
              <a:buNone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2. 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этом вы никогда не сдаете обратно то, что купили</a:t>
            </a:r>
          </a:p>
          <a:p>
            <a:pPr indent="450215" algn="just">
              <a:buNone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 магазине у вас настолько разбегаются глаза, что вы не знаете, что вам купить, и часто делаете покупки наобум</a:t>
            </a:r>
          </a:p>
          <a:p>
            <a:pPr indent="450215" algn="just">
              <a:buNone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4. 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уже неоднократно давали себе слово, что больше не будете делать незапланированные покупки, и все же нарушаете его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Всего 10 вопросов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7AA2C0-6F7B-6E51-121A-56D88D80B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532" y="136737"/>
            <a:ext cx="936057" cy="1156206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5859D69F-0723-B226-F028-3A7FB9F28E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–класс «как тратить деньги»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DA3333-8B36-5870-D017-76B16EEB6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93" y="2049318"/>
            <a:ext cx="6115050" cy="3886200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C5C3B-4466-0292-F68B-3F2A086C4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273BEB-D786-2B45-FF79-CD18C91A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Пять  правил рационального потребителя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51854E-98CA-5DF5-4AB1-9D7927B69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900502" cy="2399371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2  «Сравниваем цены на товары в разных магазинах»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подготовка с участием детей: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фиксация  цен на определённый круг товаров, действующих в сетевых магазинах города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Предложенные товары: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зубная паста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Colgate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146 г.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молоко Молком,  3,2%,  0,95 л.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масло подсолнечное Золотая семечка, 1 л.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    сахар-песок, 1кг.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2C6CD7-6F98-3F12-6409-B14A2971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A230ED-4C6C-D75D-6D33-C0DF87D3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13843A-8963-8AA1-B265-ECA2A3820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532" y="136737"/>
            <a:ext cx="936057" cy="1156206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5B5D08F2-057D-0822-18D6-C2AEFFACB5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–класс «как тратить деньги»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13A02-3A88-729F-4C24-ED4D0540DD37}"/>
              </a:ext>
            </a:extLst>
          </p:cNvPr>
          <p:cNvSpPr txBox="1"/>
          <p:nvPr/>
        </p:nvSpPr>
        <p:spPr>
          <a:xfrm>
            <a:off x="375871" y="5996332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Приобретаемые ЗУН: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 на основе экономии, выбор наиболее выгодных предложений</a:t>
            </a:r>
            <a:endParaRPr lang="ru-RU" sz="13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EEFB33-4FDB-648B-F84F-E8A0F38B6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377" y="1756278"/>
            <a:ext cx="50387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6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0395B-0D30-54F8-31BB-9D962D2B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173325-3494-3450-5B1A-699D8ED9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Пять  правил рационального потребителя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1D7D-30EE-F95E-26F0-A776106A02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900502" cy="2399371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3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покупаем товар  только из-за хорошей рекламы ИЛИ СКИДОК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подготовка с участием детей: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наблюдение за торговыми акциями в магазинах города и торговых маркетплейсах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Предложенные товары: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зубная паста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Colgate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146 г.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шампунь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Head &amp; Shoulders</a:t>
            </a:r>
            <a:endParaRPr lang="ru-RU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гель для стирки Персил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DEE092-8FCC-F760-A60B-1A15A275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9F5299-CB4A-8E9A-4490-0A39E0F2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A5C84C-BD0A-D5AF-7FD4-B939D1393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532" y="136737"/>
            <a:ext cx="936057" cy="1156206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4FAEAA76-EC1E-CE53-D1E8-E82D919151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–класс «как тратить деньги»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F732B-F648-FD80-233E-9CE4E39E4F65}"/>
              </a:ext>
            </a:extLst>
          </p:cNvPr>
          <p:cNvSpPr txBox="1"/>
          <p:nvPr/>
        </p:nvSpPr>
        <p:spPr>
          <a:xfrm>
            <a:off x="283507" y="5716950"/>
            <a:ext cx="6096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Приобретаемые ЗУН: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 на основе экономии, приобретение знаний о маркетинговых акциях, развитие критического мышления</a:t>
            </a:r>
            <a:endParaRPr lang="ru-RU" sz="13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578019-3151-08E4-143E-9EF2FE5D7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521" y="1011900"/>
            <a:ext cx="49053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8E7C1-A588-4FE1-3997-CEA77209B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70949A7-48B6-3706-8673-4E4901F6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Пять  правил рационального потребителя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0E3556-5118-E6C2-EE43-9BF5F1A93E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030" y="2008364"/>
            <a:ext cx="4900502" cy="2399371"/>
          </a:xfrm>
        </p:spPr>
        <p:txBody>
          <a:bodyPr>
            <a:noAutofit/>
          </a:bodyPr>
          <a:lstStyle/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5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Анализируем свои расходы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детей на занятии: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истории операций и  выписки по своему счету за заданный период;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дискуссия на тему «Анализ своих расходов – пустая трата времени или поиск путей оптимизации бюджета?!»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D25668-66A5-185F-EB0B-5966721D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F08015-844A-FAA7-C16F-08E8E1A5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1D1E5F-96E6-D183-6ABE-0AC21EA36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532" y="136737"/>
            <a:ext cx="936057" cy="1156206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54B9E018-3F13-B294-1545-AD756F5A95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–класс «как тратить деньги»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AAA78-EA39-8C41-E52A-AFF198ED1CBE}"/>
              </a:ext>
            </a:extLst>
          </p:cNvPr>
          <p:cNvSpPr txBox="1"/>
          <p:nvPr/>
        </p:nvSpPr>
        <p:spPr>
          <a:xfrm>
            <a:off x="357398" y="5409851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Приобретаемые ЗУН: 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с цифровыми сервисами и возможностями онлайн-банкинга для анализа бюджета</a:t>
            </a:r>
            <a:endParaRPr lang="ru-RU" sz="13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84B17E-69FF-8E59-03BD-E053CC72B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96" y="1759451"/>
            <a:ext cx="4834297" cy="43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74C76-9C2E-076C-A893-3BCBF44DB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E82602-15FB-8037-14BA-ECE1FD79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Пять  правил рационального потребителя: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моя экономия, мои сбережения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F6ABE4-BC2A-DA39-E4F5-6148482807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2"/>
            <a:ext cx="4900502" cy="2399371"/>
          </a:xfrm>
        </p:spPr>
        <p:txBody>
          <a:bodyPr>
            <a:noAutofit/>
          </a:bodyPr>
          <a:lstStyle/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детей на занятии:</a:t>
            </a:r>
          </a:p>
          <a:p>
            <a:pPr marL="285750" indent="-285750">
              <a:buFontTx/>
              <a:buChar char="-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расчет экономии семьи при покупке трех товаров с учетом соблюдения правил рационального потребителя;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дискуссия на тему: «Экономить значит сберегать и повышать свою финансовую стабильность?!»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C8B755-9D26-E9FE-E453-EE77D77C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DE1243-34F1-E9DA-0EBF-35E60DBD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F19612-CD40-3CA2-A21B-7664CCB5B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532" y="136737"/>
            <a:ext cx="936057" cy="1156206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710301AB-72D5-037F-AB1A-2366766BEF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–класс «как тратить деньги»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19E72-CBB4-5280-9B92-7825E8262BFF}"/>
              </a:ext>
            </a:extLst>
          </p:cNvPr>
          <p:cNvSpPr txBox="1"/>
          <p:nvPr/>
        </p:nvSpPr>
        <p:spPr>
          <a:xfrm>
            <a:off x="265031" y="4758261"/>
            <a:ext cx="6096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Приобретаемые ЗУН: </a:t>
            </a:r>
          </a:p>
          <a:p>
            <a:r>
              <a:rPr lang="ru-RU" sz="13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формирование базовых навыков математических расчетов и критического мышления, необходимых для действий в финансовой сфере;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осознание необходимости применения правил рационального потребителя и создания сбережений </a:t>
            </a:r>
            <a:endParaRPr lang="ru-RU" sz="13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A3438-7754-253B-453D-F7A69AB21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467" y="1836302"/>
            <a:ext cx="5262643" cy="4084348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468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12D78-9816-EF46-1DE0-9D8AFEC17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49C0AD2-AD53-631B-26E7-142213D7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281626"/>
            <a:ext cx="10700937" cy="777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Мессенджер-буклет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Полезный гид для потребителя:  правовые инструменты, алгоритм действий»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CA67A7-A560-A077-8ACE-18E9E10755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564390"/>
            <a:ext cx="5426975" cy="2399371"/>
          </a:xfrm>
        </p:spPr>
        <p:txBody>
          <a:bodyPr>
            <a:noAutofit/>
          </a:bodyPr>
          <a:lstStyle/>
          <a:p>
            <a:r>
              <a:rPr lang="ru-RU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и формирования финансовой культуры до 2030 года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IV. Ожидаемые результаты реализации Стратегии 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Основным результатом реализации Стратегии является повышение уровня финансовой грамотности и финансовой культуры, отраженное в следующих характеристиках: 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умение защищать свои права потребителя с помощью правовых инструментов, в том числе в цифровой среде;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1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Споры с онлайн-магазинами</a:t>
            </a: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2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на ценнике не совпадает с ценой в чеке</a:t>
            </a: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3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Онлайн-покупки с использованием электронных платежей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7E9E59-720A-F508-779F-F66B126B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BE32C4-0BD4-2903-63A0-FA0C69CCD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B65D4F-8B34-1119-9AAF-4FEECC8FC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532" y="136737"/>
            <a:ext cx="936057" cy="1156206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3A5BCAE0-A4C9-1C44-10D6-2A80DF66A1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–класс «как тратить деньги»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2E598D-D0EF-93FE-074D-A07ABA584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17" y="2341091"/>
            <a:ext cx="4389885" cy="4079646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812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684</Words>
  <Application>Microsoft Office PowerPoint</Application>
  <PresentationFormat>Широкоэкранный</PresentationFormat>
  <Paragraphs>82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HSE Sans</vt:lpstr>
      <vt:lpstr>Office Theme</vt:lpstr>
      <vt:lpstr>Секция 1: «Лучшие практики развития финансовой культуры  в системе общего и среднего профессионального образования» </vt:lpstr>
      <vt:lpstr>Тема: Методическая разработка мастер-класса «Как тратить деньги» Номинация: Лучшие практики обучения финансовой грамотности детей-сирот и детей, оставшихся без попечения родителей</vt:lpstr>
      <vt:lpstr>Основные задачи проведения мастер-класса:</vt:lpstr>
      <vt:lpstr>Актуализация темы мастер-класса</vt:lpstr>
      <vt:lpstr>Пять  правил рационального потребителя</vt:lpstr>
      <vt:lpstr>Пять  правил рационального потребителя</vt:lpstr>
      <vt:lpstr>Пять  правил рационального потребителя</vt:lpstr>
      <vt:lpstr>Пять  правил рационального потребителя:  моя экономия, мои сбережения</vt:lpstr>
      <vt:lpstr>Мессенджер-буклет Полезный гид для потребителя:  правовые инструменты, алгоритм действий»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User</cp:lastModifiedBy>
  <cp:revision>40</cp:revision>
  <cp:lastPrinted>2021-11-11T13:08:42Z</cp:lastPrinted>
  <dcterms:created xsi:type="dcterms:W3CDTF">2021-11-11T08:52:47Z</dcterms:created>
  <dcterms:modified xsi:type="dcterms:W3CDTF">2025-04-07T07:44:15Z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