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9"/>
  </p:notesMasterIdLst>
  <p:sldIdLst>
    <p:sldId id="271" r:id="rId5"/>
    <p:sldId id="286" r:id="rId6"/>
    <p:sldId id="287" r:id="rId7"/>
    <p:sldId id="272" r:id="rId8"/>
    <p:sldId id="274" r:id="rId9"/>
    <p:sldId id="296" r:id="rId10"/>
    <p:sldId id="289" r:id="rId11"/>
    <p:sldId id="291" r:id="rId12"/>
    <p:sldId id="292" r:id="rId13"/>
    <p:sldId id="293" r:id="rId14"/>
    <p:sldId id="295" r:id="rId15"/>
    <p:sldId id="294" r:id="rId16"/>
    <p:sldId id="288" r:id="rId17"/>
    <p:sldId id="285" r:id="rId18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2" pos="325" userDrawn="1">
          <p15:clr>
            <a:srgbClr val="A4A3A4"/>
          </p15:clr>
        </p15:guide>
        <p15:guide id="4" pos="1209" userDrawn="1">
          <p15:clr>
            <a:srgbClr val="A4A3A4"/>
          </p15:clr>
        </p15:guide>
        <p15:guide id="5" pos="2955" userDrawn="1">
          <p15:clr>
            <a:srgbClr val="A4A3A4"/>
          </p15:clr>
        </p15:guide>
        <p15:guide id="6" pos="2071" userDrawn="1">
          <p15:clr>
            <a:srgbClr val="A4A3A4"/>
          </p15:clr>
        </p15:guide>
        <p15:guide id="9" pos="3840" userDrawn="1">
          <p15:clr>
            <a:srgbClr val="A4A3A4"/>
          </p15:clr>
        </p15:guide>
        <p15:guide id="10" pos="4702" userDrawn="1">
          <p15:clr>
            <a:srgbClr val="A4A3A4"/>
          </p15:clr>
        </p15:guide>
        <p15:guide id="11" pos="5586" userDrawn="1">
          <p15:clr>
            <a:srgbClr val="A4A3A4"/>
          </p15:clr>
        </p15:guide>
        <p15:guide id="12" pos="7333" userDrawn="1">
          <p15:clr>
            <a:srgbClr val="A4A3A4"/>
          </p15:clr>
        </p15:guide>
        <p15:guide id="13" orient="horz" pos="3952" userDrawn="1">
          <p15:clr>
            <a:srgbClr val="A4A3A4"/>
          </p15:clr>
        </p15:guide>
        <p15:guide id="15" pos="6471" userDrawn="1">
          <p15:clr>
            <a:srgbClr val="A4A3A4"/>
          </p15:clr>
        </p15:guide>
        <p15:guide id="16" orient="horz" pos="91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Кутьков Юрий Юрьевич" initials="КЮЮ" lastIdx="4" clrIdx="0">
    <p:extLst>
      <p:ext uri="{19B8F6BF-5375-455C-9EA6-DF929625EA0E}">
        <p15:presenceInfo xmlns:p15="http://schemas.microsoft.com/office/powerpoint/2012/main" xmlns="" userId="S::ykutkov@hse.ru::45dbd1ed-eea1-4925-9fa4-5001421b49d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29C63"/>
    <a:srgbClr val="96628C"/>
    <a:srgbClr val="11A0D7"/>
    <a:srgbClr val="E61F3D"/>
    <a:srgbClr val="CD5A5A"/>
    <a:srgbClr val="FFD746"/>
    <a:srgbClr val="0E2D69"/>
    <a:srgbClr val="D9D9D9"/>
    <a:srgbClr val="EB681F"/>
    <a:srgbClr val="234A9B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0062"/>
    <p:restoredTop sz="94665"/>
  </p:normalViewPr>
  <p:slideViewPr>
    <p:cSldViewPr snapToGrid="0" snapToObjects="1">
      <p:cViewPr varScale="1">
        <p:scale>
          <a:sx n="83" d="100"/>
          <a:sy n="83" d="100"/>
        </p:scale>
        <p:origin x="-883" y="-77"/>
      </p:cViewPr>
      <p:guideLst>
        <p:guide orient="horz" pos="3952"/>
        <p:guide orient="horz" pos="913"/>
        <p:guide pos="325"/>
        <p:guide pos="1209"/>
        <p:guide pos="2955"/>
        <p:guide pos="2071"/>
        <p:guide pos="3840"/>
        <p:guide pos="4702"/>
        <p:guide pos="5586"/>
        <p:guide pos="733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134" d="100"/>
          <a:sy n="134" d="100"/>
        </p:scale>
        <p:origin x="3648" y="1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261BF4-8B2C-784B-9959-B59A059012C3}" type="datetimeFigureOut">
              <a:rPr lang="x-none" smtClean="0"/>
              <a:pPr/>
              <a:t>03.04.2025</a:t>
            </a:fld>
            <a:endParaRPr lang="x-non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748903-8EB5-294E-A216-6B54B0368783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17316809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ложк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8" descr="A blue circle with white text&#10;&#10;Description automatically generated with low confidence">
            <a:extLst>
              <a:ext uri="{FF2B5EF4-FFF2-40B4-BE49-F238E27FC236}">
                <a16:creationId xmlns:a16="http://schemas.microsoft.com/office/drawing/2014/main" xmlns="" id="{BA292C80-0DA8-194A-9A66-279048FA2A5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3859" y="962173"/>
            <a:ext cx="886499" cy="886499"/>
          </a:xfrm>
          <a:prstGeom prst="rect">
            <a:avLst/>
          </a:prstGeom>
        </p:spPr>
      </p:pic>
      <p:cxnSp>
        <p:nvCxnSpPr>
          <p:cNvPr id="11" name="Straight Connector 48">
            <a:extLst>
              <a:ext uri="{FF2B5EF4-FFF2-40B4-BE49-F238E27FC236}">
                <a16:creationId xmlns:a16="http://schemas.microsoft.com/office/drawing/2014/main" xmlns="" id="{313EF906-5BAC-0141-A198-076E155DF9E2}"/>
              </a:ext>
            </a:extLst>
          </p:cNvPr>
          <p:cNvCxnSpPr>
            <a:cxnSpLocks/>
          </p:cNvCxnSpPr>
          <p:nvPr userDrawn="1"/>
        </p:nvCxnSpPr>
        <p:spPr>
          <a:xfrm>
            <a:off x="6090212" y="985336"/>
            <a:ext cx="0" cy="840173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50">
            <a:extLst>
              <a:ext uri="{FF2B5EF4-FFF2-40B4-BE49-F238E27FC236}">
                <a16:creationId xmlns:a16="http://schemas.microsoft.com/office/drawing/2014/main" xmlns="" id="{61206A97-26F2-E646-8775-9928FEF465B5}"/>
              </a:ext>
            </a:extLst>
          </p:cNvPr>
          <p:cNvCxnSpPr>
            <a:cxnSpLocks/>
          </p:cNvCxnSpPr>
          <p:nvPr userDrawn="1"/>
        </p:nvCxnSpPr>
        <p:spPr>
          <a:xfrm>
            <a:off x="8642581" y="985336"/>
            <a:ext cx="0" cy="840173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51">
            <a:extLst>
              <a:ext uri="{FF2B5EF4-FFF2-40B4-BE49-F238E27FC236}">
                <a16:creationId xmlns:a16="http://schemas.microsoft.com/office/drawing/2014/main" xmlns="" id="{28E0E5F6-C1CA-9B41-B1DB-6E4FB509084D}"/>
              </a:ext>
            </a:extLst>
          </p:cNvPr>
          <p:cNvCxnSpPr>
            <a:cxnSpLocks/>
          </p:cNvCxnSpPr>
          <p:nvPr userDrawn="1"/>
        </p:nvCxnSpPr>
        <p:spPr>
          <a:xfrm>
            <a:off x="11179047" y="985336"/>
            <a:ext cx="0" cy="840173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Заголовок 15">
            <a:extLst>
              <a:ext uri="{FF2B5EF4-FFF2-40B4-BE49-F238E27FC236}">
                <a16:creationId xmlns:a16="http://schemas.microsoft.com/office/drawing/2014/main" xmlns="" id="{6007C52F-2E27-E24A-B9DC-AAAB052DBD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7967" y="2404670"/>
            <a:ext cx="7634059" cy="1978323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4300" b="0" i="0" baseline="0">
                <a:solidFill>
                  <a:srgbClr val="0E2D69"/>
                </a:solidFill>
                <a:latin typeface="HSE Sans" panose="02000000000000000000" pitchFamily="2" charset="0"/>
              </a:defRPr>
            </a:lvl1pPr>
          </a:lstStyle>
          <a:p>
            <a:r>
              <a:rPr lang="ru-RU" sz="4400" dirty="0">
                <a:solidFill>
                  <a:srgbClr val="102D69"/>
                </a:solidFill>
                <a:latin typeface="HSE Sans" panose="02000000000000000000" pitchFamily="2" charset="0"/>
              </a:rPr>
              <a:t>Название презентации</a:t>
            </a:r>
            <a:br>
              <a:rPr lang="ru-RU" sz="4400" dirty="0">
                <a:solidFill>
                  <a:srgbClr val="102D69"/>
                </a:solidFill>
                <a:latin typeface="HSE Sans" panose="02000000000000000000" pitchFamily="2" charset="0"/>
              </a:rPr>
            </a:br>
            <a:r>
              <a:rPr lang="ru-RU" sz="4400" dirty="0">
                <a:solidFill>
                  <a:srgbClr val="102D69"/>
                </a:solidFill>
                <a:latin typeface="HSE Sans" panose="02000000000000000000" pitchFamily="2" charset="0"/>
              </a:rPr>
              <a:t>может быть набрано в две </a:t>
            </a:r>
            <a:br>
              <a:rPr lang="ru-RU" sz="4400" dirty="0">
                <a:solidFill>
                  <a:srgbClr val="102D69"/>
                </a:solidFill>
                <a:latin typeface="HSE Sans" panose="02000000000000000000" pitchFamily="2" charset="0"/>
              </a:rPr>
            </a:br>
            <a:r>
              <a:rPr lang="ru-RU" sz="4400" dirty="0">
                <a:solidFill>
                  <a:srgbClr val="102D69"/>
                </a:solidFill>
                <a:latin typeface="HSE Sans" panose="02000000000000000000" pitchFamily="2" charset="0"/>
              </a:rPr>
              <a:t>или три строки (43 </a:t>
            </a:r>
            <a:r>
              <a:rPr lang="en-GB" sz="44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44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4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20" name="Текст 19">
            <a:extLst>
              <a:ext uri="{FF2B5EF4-FFF2-40B4-BE49-F238E27FC236}">
                <a16:creationId xmlns:a16="http://schemas.microsoft.com/office/drawing/2014/main" xmlns="" id="{18109844-C2E7-354F-9C01-8834E4DCE37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74947" y="1187841"/>
            <a:ext cx="3848717" cy="435163"/>
          </a:xfr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 i="0">
                <a:latin typeface="HSE Sans" panose="02000000000000000000" pitchFamily="2" charset="0"/>
              </a:defRPr>
            </a:lvl1pPr>
            <a:lvl2pPr marL="457200" indent="0" algn="l">
              <a:buNone/>
              <a:defRPr sz="1600" b="0" i="0">
                <a:latin typeface="HSE Sans" panose="02000000000000000000" pitchFamily="2" charset="0"/>
              </a:defRPr>
            </a:lvl2pPr>
            <a:lvl3pPr marL="914400" indent="0" algn="l">
              <a:buNone/>
              <a:defRPr sz="1600" b="0" i="0">
                <a:latin typeface="HSE Sans" panose="02000000000000000000" pitchFamily="2" charset="0"/>
              </a:defRPr>
            </a:lvl3pPr>
            <a:lvl4pPr marL="1371600" indent="0" algn="l">
              <a:buNone/>
              <a:defRPr sz="1600" b="0" i="0">
                <a:latin typeface="HSE Sans" panose="02000000000000000000" pitchFamily="2" charset="0"/>
              </a:defRPr>
            </a:lvl4pPr>
            <a:lvl5pPr marL="1828800" indent="0" algn="l">
              <a:buNone/>
              <a:defRPr sz="1600" b="0" i="0">
                <a:latin typeface="HSE Sans" panose="02000000000000000000" pitchFamily="2" charset="0"/>
              </a:defRPr>
            </a:lvl5pPr>
          </a:lstStyle>
          <a:p>
            <a:r>
              <a:rPr lang="ru-RU" dirty="0">
                <a:latin typeface="HSE Sans" panose="02000000000000000000" pitchFamily="2" charset="0"/>
              </a:rPr>
              <a:t>Название факультета</a:t>
            </a:r>
            <a:br>
              <a:rPr lang="ru-RU" dirty="0">
                <a:latin typeface="HSE Sans" panose="02000000000000000000" pitchFamily="2" charset="0"/>
              </a:rPr>
            </a:br>
            <a:r>
              <a:rPr lang="ru-RU" dirty="0">
                <a:latin typeface="HSE Sans" panose="02000000000000000000" pitchFamily="2" charset="0"/>
              </a:rPr>
              <a:t>в две строки</a:t>
            </a:r>
            <a:r>
              <a:rPr lang="en-GB" dirty="0">
                <a:latin typeface="HSE Sans" panose="02000000000000000000" pitchFamily="2" charset="0"/>
              </a:rPr>
              <a:t> (16 </a:t>
            </a:r>
            <a:r>
              <a:rPr lang="en-GB" dirty="0" err="1">
                <a:latin typeface="HSE Sans" panose="02000000000000000000" pitchFamily="2" charset="0"/>
              </a:rPr>
              <a:t>pt</a:t>
            </a:r>
            <a:r>
              <a:rPr lang="en-GB" dirty="0">
                <a:latin typeface="HSE Sans" panose="02000000000000000000" pitchFamily="2" charset="0"/>
              </a:rPr>
              <a:t>)</a:t>
            </a:r>
            <a:endParaRPr lang="ru-RU" dirty="0">
              <a:latin typeface="HSE Sans" panose="02000000000000000000" pitchFamily="2" charset="0"/>
            </a:endParaRPr>
          </a:p>
        </p:txBody>
      </p:sp>
      <p:sp>
        <p:nvSpPr>
          <p:cNvPr id="25" name="Текст 24">
            <a:extLst>
              <a:ext uri="{FF2B5EF4-FFF2-40B4-BE49-F238E27FC236}">
                <a16:creationId xmlns:a16="http://schemas.microsoft.com/office/drawing/2014/main" xmlns="" id="{40A04329-C800-BB42-BFE0-7E3C68848DA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59420" y="1173829"/>
            <a:ext cx="2278063" cy="463186"/>
          </a:xfrm>
        </p:spPr>
        <p:txBody>
          <a:bodyPr lIns="0" tIns="0" rIns="0" bIns="0"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2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200" dirty="0">
                <a:latin typeface="HSE Sans" panose="02000000000000000000" pitchFamily="2" charset="0"/>
              </a:rPr>
            </a:br>
            <a:r>
              <a:rPr lang="ru-RU" sz="12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200" dirty="0">
                <a:latin typeface="HSE Sans" panose="02000000000000000000" pitchFamily="2" charset="0"/>
              </a:rPr>
              <a:t> (12pt)</a:t>
            </a:r>
            <a:endParaRPr lang="ru-RU" sz="1200" dirty="0">
              <a:latin typeface="HSE Sans" panose="02000000000000000000" pitchFamily="2" charset="0"/>
            </a:endParaRPr>
          </a:p>
        </p:txBody>
      </p:sp>
      <p:sp>
        <p:nvSpPr>
          <p:cNvPr id="27" name="Текст 26">
            <a:extLst>
              <a:ext uri="{FF2B5EF4-FFF2-40B4-BE49-F238E27FC236}">
                <a16:creationId xmlns:a16="http://schemas.microsoft.com/office/drawing/2014/main" xmlns="" id="{98337931-3EC2-F348-99EA-860F4FFDC188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8786720" y="1173829"/>
            <a:ext cx="2217738" cy="463186"/>
          </a:xfrm>
        </p:spPr>
        <p:txBody>
          <a:bodyPr lIns="0" tIns="0" rIns="0" bIns="0"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200" dirty="0">
                <a:latin typeface="HSE Sans" panose="02000000000000000000" pitchFamily="2" charset="0"/>
              </a:rPr>
              <a:t>Москва</a:t>
            </a:r>
            <a:br>
              <a:rPr lang="ru-RU" sz="1200" dirty="0">
                <a:latin typeface="HSE Sans" panose="02000000000000000000" pitchFamily="2" charset="0"/>
              </a:rPr>
            </a:br>
            <a:r>
              <a:rPr lang="ru-RU" sz="1200" dirty="0">
                <a:latin typeface="HSE Sans" panose="02000000000000000000" pitchFamily="2" charset="0"/>
              </a:rPr>
              <a:t>2022</a:t>
            </a:r>
            <a:r>
              <a:rPr lang="en-GB" sz="1200" dirty="0">
                <a:latin typeface="HSE Sans" panose="02000000000000000000" pitchFamily="2" charset="0"/>
              </a:rPr>
              <a:t> (12pt)</a:t>
            </a:r>
            <a:endParaRPr lang="ru-RU" sz="1200" dirty="0">
              <a:latin typeface="HSE Sans" panose="02000000000000000000" pitchFamily="2" charset="0"/>
            </a:endParaRPr>
          </a:p>
        </p:txBody>
      </p:sp>
      <p:sp>
        <p:nvSpPr>
          <p:cNvPr id="29" name="Текст 28">
            <a:extLst>
              <a:ext uri="{FF2B5EF4-FFF2-40B4-BE49-F238E27FC236}">
                <a16:creationId xmlns:a16="http://schemas.microsoft.com/office/drawing/2014/main" xmlns="" id="{EEA7A79B-D410-B44F-BF32-C3EAEFC20A6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27967" y="4824914"/>
            <a:ext cx="7625267" cy="652860"/>
          </a:xfr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600" dirty="0">
                <a:latin typeface="HSE Sans" panose="02000000000000000000" pitchFamily="2" charset="0"/>
              </a:rPr>
              <a:t>Если нужно больше места, то используйте подзаголовок</a:t>
            </a:r>
            <a:r>
              <a:rPr lang="en-GB" sz="1600" dirty="0">
                <a:latin typeface="HSE Sans" panose="02000000000000000000" pitchFamily="2" charset="0"/>
              </a:rPr>
              <a:t> (16 </a:t>
            </a:r>
            <a:r>
              <a:rPr lang="en-GB" sz="1600" dirty="0" err="1">
                <a:latin typeface="HSE Sans" panose="02000000000000000000" pitchFamily="2" charset="0"/>
              </a:rPr>
              <a:t>pt</a:t>
            </a:r>
            <a:r>
              <a:rPr lang="en-GB" sz="1600" dirty="0">
                <a:latin typeface="HSE Sans" panose="02000000000000000000" pitchFamily="2" charset="0"/>
              </a:rPr>
              <a:t>)</a:t>
            </a:r>
            <a:endParaRPr lang="ru-RU" sz="16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82895918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ве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Icon&#10;&#10;Description automatically generated">
            <a:extLst>
              <a:ext uri="{FF2B5EF4-FFF2-40B4-BE49-F238E27FC236}">
                <a16:creationId xmlns:a16="http://schemas.microsoft.com/office/drawing/2014/main" xmlns="" id="{9328428E-0D3D-6E4B-BAC0-3F63BAF7DB7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8" name="Straight Connector 19">
            <a:extLst>
              <a:ext uri="{FF2B5EF4-FFF2-40B4-BE49-F238E27FC236}">
                <a16:creationId xmlns:a16="http://schemas.microsoft.com/office/drawing/2014/main" xmlns="" id="{86CF47C6-D972-9E44-A717-6848F3489399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21">
            <a:extLst>
              <a:ext uri="{FF2B5EF4-FFF2-40B4-BE49-F238E27FC236}">
                <a16:creationId xmlns:a16="http://schemas.microsoft.com/office/drawing/2014/main" xmlns="" id="{412FEF63-77C0-7C4A-B9BE-4BC0EEEEB78C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5">
            <a:extLst>
              <a:ext uri="{FF2B5EF4-FFF2-40B4-BE49-F238E27FC236}">
                <a16:creationId xmlns:a16="http://schemas.microsoft.com/office/drawing/2014/main" xmlns="" id="{C4F550E9-E979-284D-B65F-44E092DD9D02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3A39D099-B515-F343-BF7A-A95468DA3860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pPr/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2" name="Straight Connector 59">
            <a:extLst>
              <a:ext uri="{FF2B5EF4-FFF2-40B4-BE49-F238E27FC236}">
                <a16:creationId xmlns:a16="http://schemas.microsoft.com/office/drawing/2014/main" xmlns="" id="{396B1F99-9711-C64F-A7C9-4F1D89E7F11D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Текст 37">
            <a:extLst>
              <a:ext uri="{FF2B5EF4-FFF2-40B4-BE49-F238E27FC236}">
                <a16:creationId xmlns:a16="http://schemas.microsoft.com/office/drawing/2014/main" xmlns="" id="{9C21DFE9-C3B2-C54E-9275-7776355F73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4" name="Текст 39">
            <a:extLst>
              <a:ext uri="{FF2B5EF4-FFF2-40B4-BE49-F238E27FC236}">
                <a16:creationId xmlns:a16="http://schemas.microsoft.com/office/drawing/2014/main" xmlns="" id="{5A73F99D-6D58-724E-ADB3-150D9B24F8C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6" name="Текст 39">
            <a:extLst>
              <a:ext uri="{FF2B5EF4-FFF2-40B4-BE49-F238E27FC236}">
                <a16:creationId xmlns:a16="http://schemas.microsoft.com/office/drawing/2014/main" xmlns="" id="{7E89E360-BE39-5041-BAD6-C7B708340AA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9" name="Заголовок 31">
            <a:extLst>
              <a:ext uri="{FF2B5EF4-FFF2-40B4-BE49-F238E27FC236}">
                <a16:creationId xmlns:a16="http://schemas.microsoft.com/office/drawing/2014/main" xmlns="" id="{1C20890C-BC1C-0745-9AF3-46700BA27C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899" y="1447790"/>
            <a:ext cx="4322530" cy="777025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2400" b="0" i="0">
                <a:latin typeface="HSE Sans" panose="02000000000000000000" pitchFamily="2" charset="0"/>
              </a:defRPr>
            </a:lvl1pPr>
          </a:lstStyle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Дополнительная </a:t>
            </a:r>
            <a:b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</a:br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цветовая гамма</a:t>
            </a:r>
          </a:p>
        </p:txBody>
      </p:sp>
      <p:sp>
        <p:nvSpPr>
          <p:cNvPr id="20" name="Текст 35">
            <a:extLst>
              <a:ext uri="{FF2B5EF4-FFF2-40B4-BE49-F238E27FC236}">
                <a16:creationId xmlns:a16="http://schemas.microsoft.com/office/drawing/2014/main" xmlns="" id="{CA2589F7-4500-024F-8E07-D726629A599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5898" y="2379663"/>
            <a:ext cx="4322531" cy="239937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300" dirty="0">
                <a:latin typeface="HSE Sans" panose="02000000000000000000" pitchFamily="2" charset="0"/>
              </a:rPr>
              <a:t>Для оформления графиков, таблиц, диаграмм могут потребоваться дополнительные цвета и вы совершенно правы, задавая вопрос, какие цвета использовать и где их взять. Мы предлагаем использовать палитру цветов Вышки для этих целей.</a:t>
            </a:r>
          </a:p>
        </p:txBody>
      </p:sp>
      <p:sp>
        <p:nvSpPr>
          <p:cNvPr id="21" name="Oval 5">
            <a:extLst>
              <a:ext uri="{FF2B5EF4-FFF2-40B4-BE49-F238E27FC236}">
                <a16:creationId xmlns:a16="http://schemas.microsoft.com/office/drawing/2014/main" xmlns="" id="{D2CA403A-98E7-6C42-8F44-30AB6622C802}"/>
              </a:ext>
            </a:extLst>
          </p:cNvPr>
          <p:cNvSpPr/>
          <p:nvPr userDrawn="1"/>
        </p:nvSpPr>
        <p:spPr>
          <a:xfrm>
            <a:off x="5392982" y="1447790"/>
            <a:ext cx="830997" cy="830997"/>
          </a:xfrm>
          <a:prstGeom prst="ellipse">
            <a:avLst/>
          </a:prstGeom>
          <a:solidFill>
            <a:srgbClr val="0E2D69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2" name="Oval 20">
            <a:extLst>
              <a:ext uri="{FF2B5EF4-FFF2-40B4-BE49-F238E27FC236}">
                <a16:creationId xmlns:a16="http://schemas.microsoft.com/office/drawing/2014/main" xmlns="" id="{42ABAA5D-E7AB-6E48-9D43-A48178C9BDD4}"/>
              </a:ext>
            </a:extLst>
          </p:cNvPr>
          <p:cNvSpPr/>
          <p:nvPr userDrawn="1"/>
        </p:nvSpPr>
        <p:spPr>
          <a:xfrm>
            <a:off x="6742925" y="1447790"/>
            <a:ext cx="830997" cy="830997"/>
          </a:xfrm>
          <a:prstGeom prst="ellipse">
            <a:avLst/>
          </a:prstGeom>
          <a:solidFill>
            <a:srgbClr val="234A9B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xmlns="" id="{209F185A-8F67-9C42-A7C5-87E483F4FC19}"/>
              </a:ext>
            </a:extLst>
          </p:cNvPr>
          <p:cNvSpPr/>
          <p:nvPr userDrawn="1"/>
        </p:nvSpPr>
        <p:spPr>
          <a:xfrm>
            <a:off x="8092868" y="1447790"/>
            <a:ext cx="830997" cy="830997"/>
          </a:xfrm>
          <a:prstGeom prst="ellipse">
            <a:avLst/>
          </a:prstGeom>
          <a:solidFill>
            <a:srgbClr val="11A0D7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xmlns="" id="{279AE0F6-4E37-6C4D-AF45-824EEE489A15}"/>
              </a:ext>
            </a:extLst>
          </p:cNvPr>
          <p:cNvSpPr/>
          <p:nvPr userDrawn="1"/>
        </p:nvSpPr>
        <p:spPr>
          <a:xfrm>
            <a:off x="9442811" y="1447790"/>
            <a:ext cx="830997" cy="830997"/>
          </a:xfrm>
          <a:prstGeom prst="ellipse">
            <a:avLst/>
          </a:prstGeom>
          <a:solidFill>
            <a:srgbClr val="029C63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5" name="Oval 26">
            <a:extLst>
              <a:ext uri="{FF2B5EF4-FFF2-40B4-BE49-F238E27FC236}">
                <a16:creationId xmlns:a16="http://schemas.microsoft.com/office/drawing/2014/main" xmlns="" id="{330C0EA4-7FD1-CE4D-AC95-8C484C5AC790}"/>
              </a:ext>
            </a:extLst>
          </p:cNvPr>
          <p:cNvSpPr/>
          <p:nvPr userDrawn="1"/>
        </p:nvSpPr>
        <p:spPr>
          <a:xfrm>
            <a:off x="10792754" y="1447790"/>
            <a:ext cx="830997" cy="830997"/>
          </a:xfrm>
          <a:prstGeom prst="ellipse">
            <a:avLst/>
          </a:prstGeom>
          <a:solidFill>
            <a:srgbClr val="EB681F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6" name="Oval 29">
            <a:extLst>
              <a:ext uri="{FF2B5EF4-FFF2-40B4-BE49-F238E27FC236}">
                <a16:creationId xmlns:a16="http://schemas.microsoft.com/office/drawing/2014/main" xmlns="" id="{4C53CF3D-7EFB-DF4F-8EA6-5644574E9AFB}"/>
              </a:ext>
            </a:extLst>
          </p:cNvPr>
          <p:cNvSpPr/>
          <p:nvPr userDrawn="1"/>
        </p:nvSpPr>
        <p:spPr>
          <a:xfrm>
            <a:off x="5392982" y="2708699"/>
            <a:ext cx="830997" cy="830997"/>
          </a:xfrm>
          <a:prstGeom prst="ellipse">
            <a:avLst/>
          </a:prstGeom>
          <a:solidFill>
            <a:srgbClr val="7D4EBA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7" name="Oval 33">
            <a:extLst>
              <a:ext uri="{FF2B5EF4-FFF2-40B4-BE49-F238E27FC236}">
                <a16:creationId xmlns:a16="http://schemas.microsoft.com/office/drawing/2014/main" xmlns="" id="{B42CE88A-E9A3-2A4E-BD50-EB37311F39EC}"/>
              </a:ext>
            </a:extLst>
          </p:cNvPr>
          <p:cNvSpPr/>
          <p:nvPr userDrawn="1"/>
        </p:nvSpPr>
        <p:spPr>
          <a:xfrm>
            <a:off x="6742925" y="2708699"/>
            <a:ext cx="830997" cy="830997"/>
          </a:xfrm>
          <a:prstGeom prst="ellipse">
            <a:avLst/>
          </a:prstGeom>
          <a:solidFill>
            <a:srgbClr val="E61F3D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8" name="Oval 34">
            <a:extLst>
              <a:ext uri="{FF2B5EF4-FFF2-40B4-BE49-F238E27FC236}">
                <a16:creationId xmlns:a16="http://schemas.microsoft.com/office/drawing/2014/main" xmlns="" id="{B699EFDF-DB9D-3C4F-9D1F-461508017BDA}"/>
              </a:ext>
            </a:extLst>
          </p:cNvPr>
          <p:cNvSpPr/>
          <p:nvPr userDrawn="1"/>
        </p:nvSpPr>
        <p:spPr>
          <a:xfrm>
            <a:off x="8092868" y="2708699"/>
            <a:ext cx="830997" cy="830997"/>
          </a:xfrm>
          <a:prstGeom prst="ellipse">
            <a:avLst/>
          </a:prstGeom>
          <a:solidFill>
            <a:srgbClr val="FBBA0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9" name="Oval 35">
            <a:extLst>
              <a:ext uri="{FF2B5EF4-FFF2-40B4-BE49-F238E27FC236}">
                <a16:creationId xmlns:a16="http://schemas.microsoft.com/office/drawing/2014/main" xmlns="" id="{5DF3131C-EEA1-5446-B567-C9DA0A2A1AFF}"/>
              </a:ext>
            </a:extLst>
          </p:cNvPr>
          <p:cNvSpPr/>
          <p:nvPr userDrawn="1"/>
        </p:nvSpPr>
        <p:spPr>
          <a:xfrm>
            <a:off x="9442811" y="2708699"/>
            <a:ext cx="830997" cy="830997"/>
          </a:xfrm>
          <a:prstGeom prst="ellipse">
            <a:avLst/>
          </a:prstGeom>
          <a:solidFill>
            <a:srgbClr val="7DA0D3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0" name="Oval 36">
            <a:extLst>
              <a:ext uri="{FF2B5EF4-FFF2-40B4-BE49-F238E27FC236}">
                <a16:creationId xmlns:a16="http://schemas.microsoft.com/office/drawing/2014/main" xmlns="" id="{6D03B317-B61D-2945-8C0A-A6EBD87ACD07}"/>
              </a:ext>
            </a:extLst>
          </p:cNvPr>
          <p:cNvSpPr/>
          <p:nvPr userDrawn="1"/>
        </p:nvSpPr>
        <p:spPr>
          <a:xfrm>
            <a:off x="10792754" y="2708699"/>
            <a:ext cx="830997" cy="830997"/>
          </a:xfrm>
          <a:prstGeom prst="ellipse">
            <a:avLst/>
          </a:prstGeom>
          <a:solidFill>
            <a:srgbClr val="47A0A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1" name="Oval 37">
            <a:extLst>
              <a:ext uri="{FF2B5EF4-FFF2-40B4-BE49-F238E27FC236}">
                <a16:creationId xmlns:a16="http://schemas.microsoft.com/office/drawing/2014/main" xmlns="" id="{9C0266F1-C0B7-624A-A873-5F2C8801E766}"/>
              </a:ext>
            </a:extLst>
          </p:cNvPr>
          <p:cNvSpPr/>
          <p:nvPr userDrawn="1"/>
        </p:nvSpPr>
        <p:spPr>
          <a:xfrm>
            <a:off x="5392982" y="3969609"/>
            <a:ext cx="830997" cy="830997"/>
          </a:xfrm>
          <a:prstGeom prst="ellipse">
            <a:avLst/>
          </a:prstGeom>
          <a:solidFill>
            <a:srgbClr val="EB8C3C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2" name="Oval 38">
            <a:extLst>
              <a:ext uri="{FF2B5EF4-FFF2-40B4-BE49-F238E27FC236}">
                <a16:creationId xmlns:a16="http://schemas.microsoft.com/office/drawing/2014/main" xmlns="" id="{30C0C10E-388C-9843-8270-19D471BD3756}"/>
              </a:ext>
            </a:extLst>
          </p:cNvPr>
          <p:cNvSpPr/>
          <p:nvPr userDrawn="1"/>
        </p:nvSpPr>
        <p:spPr>
          <a:xfrm>
            <a:off x="6742925" y="3969609"/>
            <a:ext cx="830997" cy="830997"/>
          </a:xfrm>
          <a:prstGeom prst="ellipse">
            <a:avLst/>
          </a:prstGeom>
          <a:solidFill>
            <a:srgbClr val="96628C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3" name="Oval 39">
            <a:extLst>
              <a:ext uri="{FF2B5EF4-FFF2-40B4-BE49-F238E27FC236}">
                <a16:creationId xmlns:a16="http://schemas.microsoft.com/office/drawing/2014/main" xmlns="" id="{87047EA3-79D2-8644-A568-E64AA1D7D370}"/>
              </a:ext>
            </a:extLst>
          </p:cNvPr>
          <p:cNvSpPr/>
          <p:nvPr userDrawn="1"/>
        </p:nvSpPr>
        <p:spPr>
          <a:xfrm>
            <a:off x="8092868" y="3969609"/>
            <a:ext cx="830997" cy="830997"/>
          </a:xfrm>
          <a:prstGeom prst="ellipse">
            <a:avLst/>
          </a:prstGeom>
          <a:solidFill>
            <a:srgbClr val="CD5A5A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4" name="Oval 40">
            <a:extLst>
              <a:ext uri="{FF2B5EF4-FFF2-40B4-BE49-F238E27FC236}">
                <a16:creationId xmlns:a16="http://schemas.microsoft.com/office/drawing/2014/main" xmlns="" id="{7F5D1C6B-4E6B-0346-A5DC-C511DB14EFD6}"/>
              </a:ext>
            </a:extLst>
          </p:cNvPr>
          <p:cNvSpPr/>
          <p:nvPr userDrawn="1"/>
        </p:nvSpPr>
        <p:spPr>
          <a:xfrm>
            <a:off x="9442811" y="3969609"/>
            <a:ext cx="830997" cy="830997"/>
          </a:xfrm>
          <a:prstGeom prst="ellipse">
            <a:avLst/>
          </a:prstGeom>
          <a:solidFill>
            <a:srgbClr val="FFD746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5" name="Oval 41">
            <a:extLst>
              <a:ext uri="{FF2B5EF4-FFF2-40B4-BE49-F238E27FC236}">
                <a16:creationId xmlns:a16="http://schemas.microsoft.com/office/drawing/2014/main" xmlns="" id="{EB421DBA-35DE-2C4F-A89E-27F0998EF4E8}"/>
              </a:ext>
            </a:extLst>
          </p:cNvPr>
          <p:cNvSpPr/>
          <p:nvPr userDrawn="1"/>
        </p:nvSpPr>
        <p:spPr>
          <a:xfrm>
            <a:off x="10792754" y="3969609"/>
            <a:ext cx="830997" cy="830997"/>
          </a:xfrm>
          <a:prstGeom prst="ellipse">
            <a:avLst/>
          </a:prstGeom>
          <a:solidFill>
            <a:srgbClr val="CDDDF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6" name="Oval 42">
            <a:extLst>
              <a:ext uri="{FF2B5EF4-FFF2-40B4-BE49-F238E27FC236}">
                <a16:creationId xmlns:a16="http://schemas.microsoft.com/office/drawing/2014/main" xmlns="" id="{081BD842-A9A1-5B44-81ED-A97BA390032B}"/>
              </a:ext>
            </a:extLst>
          </p:cNvPr>
          <p:cNvSpPr/>
          <p:nvPr userDrawn="1"/>
        </p:nvSpPr>
        <p:spPr>
          <a:xfrm>
            <a:off x="5392982" y="5249769"/>
            <a:ext cx="830997" cy="830997"/>
          </a:xfrm>
          <a:prstGeom prst="ellipse">
            <a:avLst/>
          </a:prstGeom>
          <a:solidFill>
            <a:srgbClr val="D7EBB4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7" name="Oval 43">
            <a:extLst>
              <a:ext uri="{FF2B5EF4-FFF2-40B4-BE49-F238E27FC236}">
                <a16:creationId xmlns:a16="http://schemas.microsoft.com/office/drawing/2014/main" xmlns="" id="{036EE7D2-A33A-434C-B272-C82E2CDD4D4D}"/>
              </a:ext>
            </a:extLst>
          </p:cNvPr>
          <p:cNvSpPr/>
          <p:nvPr userDrawn="1"/>
        </p:nvSpPr>
        <p:spPr>
          <a:xfrm>
            <a:off x="6742925" y="5249769"/>
            <a:ext cx="830997" cy="830997"/>
          </a:xfrm>
          <a:prstGeom prst="ellipse">
            <a:avLst/>
          </a:prstGeom>
          <a:solidFill>
            <a:srgbClr val="FFDC9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8" name="Oval 44">
            <a:extLst>
              <a:ext uri="{FF2B5EF4-FFF2-40B4-BE49-F238E27FC236}">
                <a16:creationId xmlns:a16="http://schemas.microsoft.com/office/drawing/2014/main" xmlns="" id="{7DD65DA4-F076-C242-813E-8C17DCABCCFB}"/>
              </a:ext>
            </a:extLst>
          </p:cNvPr>
          <p:cNvSpPr/>
          <p:nvPr userDrawn="1"/>
        </p:nvSpPr>
        <p:spPr>
          <a:xfrm>
            <a:off x="8092868" y="5249769"/>
            <a:ext cx="830997" cy="830997"/>
          </a:xfrm>
          <a:prstGeom prst="ellipse">
            <a:avLst/>
          </a:prstGeom>
          <a:solidFill>
            <a:srgbClr val="D7C3F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9" name="Oval 45">
            <a:extLst>
              <a:ext uri="{FF2B5EF4-FFF2-40B4-BE49-F238E27FC236}">
                <a16:creationId xmlns:a16="http://schemas.microsoft.com/office/drawing/2014/main" xmlns="" id="{8A44D99D-BF66-2848-B460-F59D8ECF5690}"/>
              </a:ext>
            </a:extLst>
          </p:cNvPr>
          <p:cNvSpPr/>
          <p:nvPr userDrawn="1"/>
        </p:nvSpPr>
        <p:spPr>
          <a:xfrm>
            <a:off x="9442811" y="5249769"/>
            <a:ext cx="830997" cy="830997"/>
          </a:xfrm>
          <a:prstGeom prst="ellipse">
            <a:avLst/>
          </a:prstGeom>
          <a:solidFill>
            <a:srgbClr val="F6C3C3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0" name="Oval 46">
            <a:extLst>
              <a:ext uri="{FF2B5EF4-FFF2-40B4-BE49-F238E27FC236}">
                <a16:creationId xmlns:a16="http://schemas.microsoft.com/office/drawing/2014/main" xmlns="" id="{9B130CEB-3D74-B647-BA6B-32F7D70FD354}"/>
              </a:ext>
            </a:extLst>
          </p:cNvPr>
          <p:cNvSpPr/>
          <p:nvPr userDrawn="1"/>
        </p:nvSpPr>
        <p:spPr>
          <a:xfrm>
            <a:off x="10792754" y="5249769"/>
            <a:ext cx="830997" cy="830997"/>
          </a:xfrm>
          <a:prstGeom prst="ellipse">
            <a:avLst/>
          </a:prstGeom>
          <a:solidFill>
            <a:srgbClr val="FFF07D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3867054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чистый_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Icon&#10;&#10;Description automatically generated">
            <a:extLst>
              <a:ext uri="{FF2B5EF4-FFF2-40B4-BE49-F238E27FC236}">
                <a16:creationId xmlns:a16="http://schemas.microsoft.com/office/drawing/2014/main" xmlns="" id="{A7FA04E4-3213-8F41-B068-4DC28144142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9" name="Straight Connector 19">
            <a:extLst>
              <a:ext uri="{FF2B5EF4-FFF2-40B4-BE49-F238E27FC236}">
                <a16:creationId xmlns:a16="http://schemas.microsoft.com/office/drawing/2014/main" xmlns="" id="{938052A0-3DF0-DC47-B7E0-C20EF981C230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1">
            <a:extLst>
              <a:ext uri="{FF2B5EF4-FFF2-40B4-BE49-F238E27FC236}">
                <a16:creationId xmlns:a16="http://schemas.microsoft.com/office/drawing/2014/main" xmlns="" id="{8C6147F0-3CA1-264C-B2B2-F88597196943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25">
            <a:extLst>
              <a:ext uri="{FF2B5EF4-FFF2-40B4-BE49-F238E27FC236}">
                <a16:creationId xmlns:a16="http://schemas.microsoft.com/office/drawing/2014/main" xmlns="" id="{62CDF50E-4D58-AF4A-ABFD-140AF88B3681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C62171D1-2A5B-7A4A-9760-17CCE51B9802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pPr/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3" name="Straight Connector 59">
            <a:extLst>
              <a:ext uri="{FF2B5EF4-FFF2-40B4-BE49-F238E27FC236}">
                <a16:creationId xmlns:a16="http://schemas.microsoft.com/office/drawing/2014/main" xmlns="" id="{3C71A0C3-CD3E-0748-98E5-6B2507CAB296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Текст 37">
            <a:extLst>
              <a:ext uri="{FF2B5EF4-FFF2-40B4-BE49-F238E27FC236}">
                <a16:creationId xmlns:a16="http://schemas.microsoft.com/office/drawing/2014/main" xmlns="" id="{9856D01B-EC9A-6047-B7FB-D47084AB3F5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5" name="Текст 39">
            <a:extLst>
              <a:ext uri="{FF2B5EF4-FFF2-40B4-BE49-F238E27FC236}">
                <a16:creationId xmlns:a16="http://schemas.microsoft.com/office/drawing/2014/main" xmlns="" id="{83E23342-AC91-354A-9A28-A14FF7BADC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7" name="Текст 39">
            <a:extLst>
              <a:ext uri="{FF2B5EF4-FFF2-40B4-BE49-F238E27FC236}">
                <a16:creationId xmlns:a16="http://schemas.microsoft.com/office/drawing/2014/main" xmlns="" id="{BB1CCE68-8F57-1A41-BC43-633D2EFC801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95209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чисты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65234703-C735-5D41-99C2-019C7EBECCF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82F59B5-E815-AE43-BAE2-FA594BB42C0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5310809" y="2643809"/>
            <a:ext cx="1570383" cy="1570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87064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_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Icon&#10;&#10;Description automatically generated">
            <a:extLst>
              <a:ext uri="{FF2B5EF4-FFF2-40B4-BE49-F238E27FC236}">
                <a16:creationId xmlns:a16="http://schemas.microsoft.com/office/drawing/2014/main" xmlns="" id="{4A1436AC-5F96-2A4F-BFC7-B3442083EBE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11" name="Straight Connector 19">
            <a:extLst>
              <a:ext uri="{FF2B5EF4-FFF2-40B4-BE49-F238E27FC236}">
                <a16:creationId xmlns:a16="http://schemas.microsoft.com/office/drawing/2014/main" xmlns="" id="{067DD2ED-246D-7D41-B51F-FED98BF873FD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21">
            <a:extLst>
              <a:ext uri="{FF2B5EF4-FFF2-40B4-BE49-F238E27FC236}">
                <a16:creationId xmlns:a16="http://schemas.microsoft.com/office/drawing/2014/main" xmlns="" id="{68E8C250-D449-A743-8975-B5BFB04D9744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25">
            <a:extLst>
              <a:ext uri="{FF2B5EF4-FFF2-40B4-BE49-F238E27FC236}">
                <a16:creationId xmlns:a16="http://schemas.microsoft.com/office/drawing/2014/main" xmlns="" id="{DD1C71CA-B883-AF42-959D-BCA5690AAA4B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24D3A12E-0E10-C441-81D2-C3C1EB6A0537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pPr/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9" name="Straight Connector 59">
            <a:extLst>
              <a:ext uri="{FF2B5EF4-FFF2-40B4-BE49-F238E27FC236}">
                <a16:creationId xmlns:a16="http://schemas.microsoft.com/office/drawing/2014/main" xmlns="" id="{3447008E-4F3B-FC4E-B96D-3927FAE1ED17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Рисунок 23">
            <a:extLst>
              <a:ext uri="{FF2B5EF4-FFF2-40B4-BE49-F238E27FC236}">
                <a16:creationId xmlns:a16="http://schemas.microsoft.com/office/drawing/2014/main" xmlns="" id="{61115A7A-23E5-E442-9551-F72F1CDA57B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684653" y="1447790"/>
            <a:ext cx="4325167" cy="4325107"/>
          </a:xfrm>
          <a:solidFill>
            <a:srgbClr val="D9D9D9"/>
          </a:solidFill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2800" dirty="0">
                <a:solidFill>
                  <a:schemeClr val="tx1"/>
                </a:solidFill>
                <a:latin typeface="HSE Sans" panose="02000000000000000000" pitchFamily="2" charset="0"/>
              </a:rPr>
              <a:t>Чтобы слайд не выглядел пустым, сюда можно поставить иллюстрацию или фотографию</a:t>
            </a:r>
            <a:endParaRPr lang="x-none" sz="2800">
              <a:solidFill>
                <a:schemeClr val="tx1"/>
              </a:solidFill>
              <a:latin typeface="HSE Sans" panose="02000000000000000000" pitchFamily="2" charset="0"/>
            </a:endParaRPr>
          </a:p>
        </p:txBody>
      </p:sp>
      <p:sp>
        <p:nvSpPr>
          <p:cNvPr id="32" name="Заголовок 31">
            <a:extLst>
              <a:ext uri="{FF2B5EF4-FFF2-40B4-BE49-F238E27FC236}">
                <a16:creationId xmlns:a16="http://schemas.microsoft.com/office/drawing/2014/main" xmlns="" id="{9ED7AA97-D972-DF4F-B662-A65F2A544C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898" y="1447790"/>
            <a:ext cx="5245560" cy="777025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2400" b="0" i="0">
                <a:latin typeface="HSE Sans" panose="02000000000000000000" pitchFamily="2" charset="0"/>
              </a:defRPr>
            </a:lvl1pPr>
          </a:lstStyle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Заголовок может быть набран</a:t>
            </a:r>
            <a:b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</a:br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в две или три строки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 (24 </a:t>
            </a:r>
            <a:r>
              <a:rPr lang="en-GB" sz="24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2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36" name="Текст 35">
            <a:extLst>
              <a:ext uri="{FF2B5EF4-FFF2-40B4-BE49-F238E27FC236}">
                <a16:creationId xmlns:a16="http://schemas.microsoft.com/office/drawing/2014/main" xmlns="" id="{69E35E54-2B19-7441-876F-1C6A84F4F15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5897" y="2379663"/>
            <a:ext cx="5245561" cy="3393234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lvl="0"/>
            <a:r>
              <a:rPr lang="ru-RU" dirty="0"/>
              <a:t>Небольшие куски текста (13</a:t>
            </a:r>
            <a:r>
              <a:rPr lang="en-US" dirty="0" err="1"/>
              <a:t>pt</a:t>
            </a:r>
            <a:r>
              <a:rPr lang="en-US" dirty="0"/>
              <a:t>) </a:t>
            </a:r>
            <a:r>
              <a:rPr lang="ru-RU" dirty="0"/>
              <a:t>можно набирать в одну колонку, но не делайте колонку на всю ширину экрана. 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 Если у вас есть свободное пространство и вы считаете, что текст одинок и ему нужна компания, то поставьте рядом небольшое изображение, которое иллюстрирует ваш текст или дополняет его.</a:t>
            </a:r>
          </a:p>
        </p:txBody>
      </p:sp>
      <p:sp>
        <p:nvSpPr>
          <p:cNvPr id="38" name="Текст 37">
            <a:extLst>
              <a:ext uri="{FF2B5EF4-FFF2-40B4-BE49-F238E27FC236}">
                <a16:creationId xmlns:a16="http://schemas.microsoft.com/office/drawing/2014/main" xmlns="" id="{7FB4A275-856E-364D-8AA4-2071AADC6AA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40" name="Текст 39">
            <a:extLst>
              <a:ext uri="{FF2B5EF4-FFF2-40B4-BE49-F238E27FC236}">
                <a16:creationId xmlns:a16="http://schemas.microsoft.com/office/drawing/2014/main" xmlns="" id="{58FBA0EA-8BE0-A643-B258-4E5C3446717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41" name="Текст 39">
            <a:extLst>
              <a:ext uri="{FF2B5EF4-FFF2-40B4-BE49-F238E27FC236}">
                <a16:creationId xmlns:a16="http://schemas.microsoft.com/office/drawing/2014/main" xmlns="" id="{0BEC062F-1BEB-DE4C-B7EE-C552C9D45F1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41287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_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Icon&#10;&#10;Description automatically generated">
            <a:extLst>
              <a:ext uri="{FF2B5EF4-FFF2-40B4-BE49-F238E27FC236}">
                <a16:creationId xmlns:a16="http://schemas.microsoft.com/office/drawing/2014/main" xmlns="" id="{FDC66DB8-29BC-5940-A721-40F10021456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8" name="Straight Connector 19">
            <a:extLst>
              <a:ext uri="{FF2B5EF4-FFF2-40B4-BE49-F238E27FC236}">
                <a16:creationId xmlns:a16="http://schemas.microsoft.com/office/drawing/2014/main" xmlns="" id="{DE27C859-478F-3648-8A9D-2C85DBDCAC09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21">
            <a:extLst>
              <a:ext uri="{FF2B5EF4-FFF2-40B4-BE49-F238E27FC236}">
                <a16:creationId xmlns:a16="http://schemas.microsoft.com/office/drawing/2014/main" xmlns="" id="{58EA1144-CFD8-1D47-B430-7014F576043B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5">
            <a:extLst>
              <a:ext uri="{FF2B5EF4-FFF2-40B4-BE49-F238E27FC236}">
                <a16:creationId xmlns:a16="http://schemas.microsoft.com/office/drawing/2014/main" xmlns="" id="{96EDC73C-5A3C-014E-8E52-04CAFCA9B20B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55E88681-53A8-3B45-B80A-372EDFB53883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pPr/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2" name="Straight Connector 59">
            <a:extLst>
              <a:ext uri="{FF2B5EF4-FFF2-40B4-BE49-F238E27FC236}">
                <a16:creationId xmlns:a16="http://schemas.microsoft.com/office/drawing/2014/main" xmlns="" id="{EDA7D8BF-DF37-704F-B77F-7E40752ACE25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Текст 37">
            <a:extLst>
              <a:ext uri="{FF2B5EF4-FFF2-40B4-BE49-F238E27FC236}">
                <a16:creationId xmlns:a16="http://schemas.microsoft.com/office/drawing/2014/main" xmlns="" id="{5026DBD8-54A3-1446-9D3B-BA2B38460F1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4" name="Текст 39">
            <a:extLst>
              <a:ext uri="{FF2B5EF4-FFF2-40B4-BE49-F238E27FC236}">
                <a16:creationId xmlns:a16="http://schemas.microsoft.com/office/drawing/2014/main" xmlns="" id="{E8AA3569-5054-7D47-AB14-BCFB0440D0A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6" name="Заголовок 31">
            <a:extLst>
              <a:ext uri="{FF2B5EF4-FFF2-40B4-BE49-F238E27FC236}">
                <a16:creationId xmlns:a16="http://schemas.microsoft.com/office/drawing/2014/main" xmlns="" id="{76942483-EB13-0A4B-8060-DB65024C29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897" y="1447790"/>
            <a:ext cx="11057955" cy="777025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2400" b="0" i="0">
                <a:latin typeface="HSE Sans" panose="02000000000000000000" pitchFamily="2" charset="0"/>
              </a:defRPr>
            </a:lvl1pPr>
          </a:lstStyle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Заголовок может быть набран в две или три строки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 (24 </a:t>
            </a:r>
            <a:r>
              <a:rPr lang="en-GB" sz="24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2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17" name="Текст 35">
            <a:extLst>
              <a:ext uri="{FF2B5EF4-FFF2-40B4-BE49-F238E27FC236}">
                <a16:creationId xmlns:a16="http://schemas.microsoft.com/office/drawing/2014/main" xmlns="" id="{66FAD63B-F743-0F47-BBE3-D7731766705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5897" y="2379663"/>
            <a:ext cx="11057971" cy="3745092"/>
          </a:xfrm>
        </p:spPr>
        <p:txBody>
          <a:bodyPr lIns="0" tIns="0" rIns="0" numCol="3" spcCol="252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300" dirty="0">
                <a:latin typeface="HSE Sans" panose="02000000000000000000" pitchFamily="2" charset="0"/>
              </a:rPr>
              <a:t>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 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 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 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 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 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 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</a:t>
            </a:r>
          </a:p>
        </p:txBody>
      </p:sp>
      <p:sp>
        <p:nvSpPr>
          <p:cNvPr id="18" name="Текст 39">
            <a:extLst>
              <a:ext uri="{FF2B5EF4-FFF2-40B4-BE49-F238E27FC236}">
                <a16:creationId xmlns:a16="http://schemas.microsoft.com/office/drawing/2014/main" xmlns="" id="{8A048480-30C9-044E-8C2E-0F67398FEE1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27183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_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Icon&#10;&#10;Description automatically generated">
            <a:extLst>
              <a:ext uri="{FF2B5EF4-FFF2-40B4-BE49-F238E27FC236}">
                <a16:creationId xmlns:a16="http://schemas.microsoft.com/office/drawing/2014/main" xmlns="" id="{0E78CA68-7A0C-CF41-9AC6-A547FB9EC3B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8" name="Straight Connector 19">
            <a:extLst>
              <a:ext uri="{FF2B5EF4-FFF2-40B4-BE49-F238E27FC236}">
                <a16:creationId xmlns:a16="http://schemas.microsoft.com/office/drawing/2014/main" xmlns="" id="{45DC512A-A23B-B24D-A1F6-6793976867CF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21">
            <a:extLst>
              <a:ext uri="{FF2B5EF4-FFF2-40B4-BE49-F238E27FC236}">
                <a16:creationId xmlns:a16="http://schemas.microsoft.com/office/drawing/2014/main" xmlns="" id="{21F91649-DF0F-5F45-A43B-2CED9ACDD049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5">
            <a:extLst>
              <a:ext uri="{FF2B5EF4-FFF2-40B4-BE49-F238E27FC236}">
                <a16:creationId xmlns:a16="http://schemas.microsoft.com/office/drawing/2014/main" xmlns="" id="{3137B760-1A50-1845-B7F2-1EF31C71C72B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05ECCF8F-5855-7943-B503-5573887A534D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pPr/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2" name="Straight Connector 59">
            <a:extLst>
              <a:ext uri="{FF2B5EF4-FFF2-40B4-BE49-F238E27FC236}">
                <a16:creationId xmlns:a16="http://schemas.microsoft.com/office/drawing/2014/main" xmlns="" id="{FB81B23D-CDD8-E64C-9887-3540F7EE1C4B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Текст 37">
            <a:extLst>
              <a:ext uri="{FF2B5EF4-FFF2-40B4-BE49-F238E27FC236}">
                <a16:creationId xmlns:a16="http://schemas.microsoft.com/office/drawing/2014/main" xmlns="" id="{C2D710AE-3CBE-5940-A7EB-F96132E6592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4" name="Текст 39">
            <a:extLst>
              <a:ext uri="{FF2B5EF4-FFF2-40B4-BE49-F238E27FC236}">
                <a16:creationId xmlns:a16="http://schemas.microsoft.com/office/drawing/2014/main" xmlns="" id="{FCC5A33D-0A3C-F140-B745-367744A5F30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7" name="Текст 35">
            <a:extLst>
              <a:ext uri="{FF2B5EF4-FFF2-40B4-BE49-F238E27FC236}">
                <a16:creationId xmlns:a16="http://schemas.microsoft.com/office/drawing/2014/main" xmlns="" id="{5163BE0A-A745-414A-AF21-D968BD69D2D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5898" y="2379663"/>
            <a:ext cx="4322531" cy="239937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lvl="0"/>
            <a:r>
              <a:rPr lang="ru-RU" dirty="0"/>
              <a:t>Небольшие куски текста (13</a:t>
            </a:r>
            <a:r>
              <a:rPr lang="en-US" dirty="0" err="1"/>
              <a:t>pt</a:t>
            </a:r>
            <a:r>
              <a:rPr lang="en-US" dirty="0"/>
              <a:t>) </a:t>
            </a:r>
            <a:r>
              <a:rPr lang="ru-RU" dirty="0"/>
              <a:t>можно набирать в одну колонку, но не делайте колонку на всю ширину экрана. 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 Если у вас есть свободное пространство и вы считаете, что текст одинок и ему нужна компания, то поставьте рядом небольшое изображение, которое иллюстрирует ваш текст или дополняет его.</a:t>
            </a:r>
          </a:p>
        </p:txBody>
      </p:sp>
      <p:sp>
        <p:nvSpPr>
          <p:cNvPr id="20" name="Текст 35">
            <a:extLst>
              <a:ext uri="{FF2B5EF4-FFF2-40B4-BE49-F238E27FC236}">
                <a16:creationId xmlns:a16="http://schemas.microsoft.com/office/drawing/2014/main" xmlns="" id="{B3D47CF6-5FC1-2346-8894-A7CC39063DE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5897" y="5183249"/>
            <a:ext cx="3934345" cy="553998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Примечания, или любая другая пояснительная или дополнительная информация набираются шрифтом размером 10 </a:t>
            </a:r>
            <a:r>
              <a:rPr lang="en-GB" sz="1000" dirty="0" err="1">
                <a:latin typeface="HSE Sans" panose="02000000000000000000" pitchFamily="2" charset="0"/>
              </a:rPr>
              <a:t>pt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23" name="Текст 22">
            <a:extLst>
              <a:ext uri="{FF2B5EF4-FFF2-40B4-BE49-F238E27FC236}">
                <a16:creationId xmlns:a16="http://schemas.microsoft.com/office/drawing/2014/main" xmlns="" id="{CD14B8F3-89C2-9F45-809E-D1EAF85AC56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59892" y="2379663"/>
            <a:ext cx="5383968" cy="3451794"/>
          </a:xfr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3200" dirty="0">
                <a:solidFill>
                  <a:srgbClr val="102D69"/>
                </a:solidFill>
                <a:latin typeface="HSE Sans" panose="02000000000000000000" pitchFamily="2" charset="0"/>
              </a:rPr>
              <a:t>Небольшую фразу, с важной информацией, можно выделить, набрав ее более крупным кеглем, чем обычный  текст. Делать это часто не рекомендуется.</a:t>
            </a:r>
          </a:p>
          <a:p>
            <a:pPr lvl="0"/>
            <a:endParaRPr lang="ru-RU" dirty="0"/>
          </a:p>
        </p:txBody>
      </p:sp>
      <p:sp>
        <p:nvSpPr>
          <p:cNvPr id="24" name="Текст 39">
            <a:extLst>
              <a:ext uri="{FF2B5EF4-FFF2-40B4-BE49-F238E27FC236}">
                <a16:creationId xmlns:a16="http://schemas.microsoft.com/office/drawing/2014/main" xmlns="" id="{3BE4279A-8109-B244-B721-18F10C696B1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25" name="Заголовок 31">
            <a:extLst>
              <a:ext uri="{FF2B5EF4-FFF2-40B4-BE49-F238E27FC236}">
                <a16:creationId xmlns:a16="http://schemas.microsoft.com/office/drawing/2014/main" xmlns="" id="{B32DC3D4-97A5-3E4F-A29B-422D5E3129B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897" y="1447790"/>
            <a:ext cx="11057955" cy="777025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2400" b="0" i="0">
                <a:latin typeface="HSE Sans" panose="02000000000000000000" pitchFamily="2" charset="0"/>
              </a:defRPr>
            </a:lvl1pPr>
          </a:lstStyle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Заголовок может быть набран в две или три строки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 (24 </a:t>
            </a:r>
            <a:r>
              <a:rPr lang="en-GB" sz="24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2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637956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График_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Icon&#10;&#10;Description automatically generated">
            <a:extLst>
              <a:ext uri="{FF2B5EF4-FFF2-40B4-BE49-F238E27FC236}">
                <a16:creationId xmlns:a16="http://schemas.microsoft.com/office/drawing/2014/main" xmlns="" id="{9E89D752-CAC6-0943-9A3D-4C52DBF50CE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8" name="Straight Connector 19">
            <a:extLst>
              <a:ext uri="{FF2B5EF4-FFF2-40B4-BE49-F238E27FC236}">
                <a16:creationId xmlns:a16="http://schemas.microsoft.com/office/drawing/2014/main" xmlns="" id="{64D89E64-93BB-044D-B3D4-8F2679C5CA4C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21">
            <a:extLst>
              <a:ext uri="{FF2B5EF4-FFF2-40B4-BE49-F238E27FC236}">
                <a16:creationId xmlns:a16="http://schemas.microsoft.com/office/drawing/2014/main" xmlns="" id="{D0C3B169-866D-C645-AF76-00F8C2A97E9B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5">
            <a:extLst>
              <a:ext uri="{FF2B5EF4-FFF2-40B4-BE49-F238E27FC236}">
                <a16:creationId xmlns:a16="http://schemas.microsoft.com/office/drawing/2014/main" xmlns="" id="{FDDF48AB-D8AE-0E42-A544-8EA5B8744778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66DF89EC-1E7C-3B40-85F4-6D19A7D29AC7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pPr/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2" name="Straight Connector 59">
            <a:extLst>
              <a:ext uri="{FF2B5EF4-FFF2-40B4-BE49-F238E27FC236}">
                <a16:creationId xmlns:a16="http://schemas.microsoft.com/office/drawing/2014/main" xmlns="" id="{019D6862-BD52-734D-9E19-38C147CA2D29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Текст 37">
            <a:extLst>
              <a:ext uri="{FF2B5EF4-FFF2-40B4-BE49-F238E27FC236}">
                <a16:creationId xmlns:a16="http://schemas.microsoft.com/office/drawing/2014/main" xmlns="" id="{A9BD5ADD-B3F2-C342-82F7-83683F040D2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4" name="Текст 39">
            <a:extLst>
              <a:ext uri="{FF2B5EF4-FFF2-40B4-BE49-F238E27FC236}">
                <a16:creationId xmlns:a16="http://schemas.microsoft.com/office/drawing/2014/main" xmlns="" id="{4F15CBC0-FC8B-744E-95A7-C9863CDC31B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6" name="Текст 39">
            <a:extLst>
              <a:ext uri="{FF2B5EF4-FFF2-40B4-BE49-F238E27FC236}">
                <a16:creationId xmlns:a16="http://schemas.microsoft.com/office/drawing/2014/main" xmlns="" id="{BC3B54AA-A0BD-E646-B3B7-C0E724D26D2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7" name="Заголовок 31">
            <a:extLst>
              <a:ext uri="{FF2B5EF4-FFF2-40B4-BE49-F238E27FC236}">
                <a16:creationId xmlns:a16="http://schemas.microsoft.com/office/drawing/2014/main" xmlns="" id="{B3F16318-C9C3-B948-A508-4BC53D0B77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899" y="1447790"/>
            <a:ext cx="4322530" cy="777025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2400" b="0" i="0">
                <a:latin typeface="HSE Sans" panose="02000000000000000000" pitchFamily="2" charset="0"/>
              </a:defRPr>
            </a:lvl1pPr>
          </a:lstStyle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Заголовок может быть набран </a:t>
            </a:r>
            <a:b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</a:br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в две или три строки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 (24 </a:t>
            </a:r>
            <a:r>
              <a:rPr lang="en-GB" sz="24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2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18" name="Текст 35">
            <a:extLst>
              <a:ext uri="{FF2B5EF4-FFF2-40B4-BE49-F238E27FC236}">
                <a16:creationId xmlns:a16="http://schemas.microsoft.com/office/drawing/2014/main" xmlns="" id="{23B3E5FB-BBCE-4149-AD9A-8CAB06CC9FC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5898" y="2379663"/>
            <a:ext cx="4322531" cy="239937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en-GB" sz="1300" dirty="0">
                <a:latin typeface="HSE Sans" panose="02000000000000000000" pitchFamily="2" charset="0"/>
              </a:rPr>
              <a:t>Lorem ipsum </a:t>
            </a:r>
            <a:r>
              <a:rPr lang="en-GB" sz="1300" dirty="0" err="1">
                <a:latin typeface="HSE Sans" panose="02000000000000000000" pitchFamily="2" charset="0"/>
              </a:rPr>
              <a:t>dolor</a:t>
            </a:r>
            <a:r>
              <a:rPr lang="en-GB" sz="1300" dirty="0">
                <a:latin typeface="HSE Sans" panose="02000000000000000000" pitchFamily="2" charset="0"/>
              </a:rPr>
              <a:t> sit </a:t>
            </a:r>
            <a:r>
              <a:rPr lang="en-GB" sz="1300" dirty="0" err="1">
                <a:latin typeface="HSE Sans" panose="02000000000000000000" pitchFamily="2" charset="0"/>
              </a:rPr>
              <a:t>amet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consectetur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adipiscing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elit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sed</a:t>
            </a:r>
            <a:r>
              <a:rPr lang="en-GB" sz="1300" dirty="0">
                <a:latin typeface="HSE Sans" panose="02000000000000000000" pitchFamily="2" charset="0"/>
              </a:rPr>
              <a:t> do </a:t>
            </a:r>
            <a:r>
              <a:rPr lang="en-GB" sz="1300" dirty="0" err="1">
                <a:latin typeface="HSE Sans" panose="02000000000000000000" pitchFamily="2" charset="0"/>
              </a:rPr>
              <a:t>eiusmod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tempor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incididunt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ut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labore</a:t>
            </a:r>
            <a:r>
              <a:rPr lang="en-GB" sz="1300" dirty="0">
                <a:latin typeface="HSE Sans" panose="02000000000000000000" pitchFamily="2" charset="0"/>
              </a:rPr>
              <a:t> et dolore magna </a:t>
            </a:r>
            <a:r>
              <a:rPr lang="en-GB" sz="1300" dirty="0" err="1">
                <a:latin typeface="HSE Sans" panose="02000000000000000000" pitchFamily="2" charset="0"/>
              </a:rPr>
              <a:t>aliqua</a:t>
            </a:r>
            <a:r>
              <a:rPr lang="en-GB" sz="1300" dirty="0">
                <a:latin typeface="HSE Sans" panose="02000000000000000000" pitchFamily="2" charset="0"/>
              </a:rPr>
              <a:t>. Ut </a:t>
            </a:r>
            <a:r>
              <a:rPr lang="en-GB" sz="1300" dirty="0" err="1">
                <a:latin typeface="HSE Sans" panose="02000000000000000000" pitchFamily="2" charset="0"/>
              </a:rPr>
              <a:t>enim</a:t>
            </a:r>
            <a:r>
              <a:rPr lang="en-GB" sz="1300" dirty="0">
                <a:latin typeface="HSE Sans" panose="02000000000000000000" pitchFamily="2" charset="0"/>
              </a:rPr>
              <a:t> ad minim </a:t>
            </a:r>
            <a:r>
              <a:rPr lang="en-GB" sz="1300" dirty="0" err="1">
                <a:latin typeface="HSE Sans" panose="02000000000000000000" pitchFamily="2" charset="0"/>
              </a:rPr>
              <a:t>veniam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quis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nostrud</a:t>
            </a:r>
            <a:r>
              <a:rPr lang="en-GB" sz="1300" dirty="0">
                <a:latin typeface="HSE Sans" panose="02000000000000000000" pitchFamily="2" charset="0"/>
              </a:rPr>
              <a:t> exercitation </a:t>
            </a:r>
            <a:r>
              <a:rPr lang="en-GB" sz="1300" dirty="0" err="1">
                <a:latin typeface="HSE Sans" panose="02000000000000000000" pitchFamily="2" charset="0"/>
              </a:rPr>
              <a:t>ullamco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laboris</a:t>
            </a:r>
            <a:r>
              <a:rPr lang="en-GB" sz="1300" dirty="0">
                <a:latin typeface="HSE Sans" panose="02000000000000000000" pitchFamily="2" charset="0"/>
              </a:rPr>
              <a:t> nisi </a:t>
            </a:r>
            <a:r>
              <a:rPr lang="en-GB" sz="1300" dirty="0" err="1">
                <a:latin typeface="HSE Sans" panose="02000000000000000000" pitchFamily="2" charset="0"/>
              </a:rPr>
              <a:t>ut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aliquip</a:t>
            </a:r>
            <a:r>
              <a:rPr lang="en-GB" sz="1300" dirty="0">
                <a:latin typeface="HSE Sans" panose="02000000000000000000" pitchFamily="2" charset="0"/>
              </a:rPr>
              <a:t> ex </a:t>
            </a:r>
            <a:r>
              <a:rPr lang="en-GB" sz="1300" dirty="0" err="1">
                <a:latin typeface="HSE Sans" panose="02000000000000000000" pitchFamily="2" charset="0"/>
              </a:rPr>
              <a:t>ea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commodo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consequat</a:t>
            </a:r>
            <a:r>
              <a:rPr lang="en-GB" sz="1300" dirty="0">
                <a:latin typeface="HSE Sans" panose="02000000000000000000" pitchFamily="2" charset="0"/>
              </a:rPr>
              <a:t>. Duis </a:t>
            </a:r>
            <a:r>
              <a:rPr lang="en-GB" sz="1300" dirty="0" err="1">
                <a:latin typeface="HSE Sans" panose="02000000000000000000" pitchFamily="2" charset="0"/>
              </a:rPr>
              <a:t>aute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irure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dolor</a:t>
            </a:r>
            <a:r>
              <a:rPr lang="en-GB" sz="1300" dirty="0">
                <a:latin typeface="HSE Sans" panose="02000000000000000000" pitchFamily="2" charset="0"/>
              </a:rPr>
              <a:t> in </a:t>
            </a:r>
            <a:r>
              <a:rPr lang="en-GB" sz="1300" dirty="0" err="1">
                <a:latin typeface="HSE Sans" panose="02000000000000000000" pitchFamily="2" charset="0"/>
              </a:rPr>
              <a:t>reprehenderit</a:t>
            </a:r>
            <a:r>
              <a:rPr lang="en-GB" sz="1300" dirty="0">
                <a:latin typeface="HSE Sans" panose="02000000000000000000" pitchFamily="2" charset="0"/>
              </a:rPr>
              <a:t> in </a:t>
            </a:r>
            <a:r>
              <a:rPr lang="en-GB" sz="1300" dirty="0" err="1">
                <a:latin typeface="HSE Sans" panose="02000000000000000000" pitchFamily="2" charset="0"/>
              </a:rPr>
              <a:t>voluptate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velit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esse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cillum</a:t>
            </a:r>
            <a:r>
              <a:rPr lang="en-GB" sz="1300" dirty="0">
                <a:latin typeface="HSE Sans" panose="02000000000000000000" pitchFamily="2" charset="0"/>
              </a:rPr>
              <a:t> dolore </a:t>
            </a:r>
            <a:r>
              <a:rPr lang="en-GB" sz="1300" dirty="0" err="1">
                <a:latin typeface="HSE Sans" panose="02000000000000000000" pitchFamily="2" charset="0"/>
              </a:rPr>
              <a:t>eu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fugiat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nulla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pariatur</a:t>
            </a:r>
            <a:r>
              <a:rPr lang="en-GB" sz="1300" dirty="0">
                <a:latin typeface="HSE Sans" panose="02000000000000000000" pitchFamily="2" charset="0"/>
              </a:rPr>
              <a:t>. </a:t>
            </a:r>
            <a:r>
              <a:rPr lang="en-GB" sz="1300" dirty="0" err="1">
                <a:latin typeface="HSE Sans" panose="02000000000000000000" pitchFamily="2" charset="0"/>
              </a:rPr>
              <a:t>Excepteur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sint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occaecat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cupidatat</a:t>
            </a:r>
            <a:r>
              <a:rPr lang="en-GB" sz="1300" dirty="0">
                <a:latin typeface="HSE Sans" panose="02000000000000000000" pitchFamily="2" charset="0"/>
              </a:rPr>
              <a:t> non </a:t>
            </a:r>
            <a:r>
              <a:rPr lang="en-GB" sz="1300" dirty="0" err="1">
                <a:latin typeface="HSE Sans" panose="02000000000000000000" pitchFamily="2" charset="0"/>
              </a:rPr>
              <a:t>proident</a:t>
            </a:r>
            <a:r>
              <a:rPr lang="en-GB" sz="1300" dirty="0">
                <a:latin typeface="HSE Sans" panose="02000000000000000000" pitchFamily="2" charset="0"/>
              </a:rPr>
              <a:t>, sunt in culpa qui </a:t>
            </a:r>
            <a:r>
              <a:rPr lang="en-GB" sz="1300" dirty="0" err="1">
                <a:latin typeface="HSE Sans" panose="02000000000000000000" pitchFamily="2" charset="0"/>
              </a:rPr>
              <a:t>officia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deserunt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mollit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anim</a:t>
            </a:r>
            <a:r>
              <a:rPr lang="en-GB" sz="1300" dirty="0">
                <a:latin typeface="HSE Sans" panose="02000000000000000000" pitchFamily="2" charset="0"/>
              </a:rPr>
              <a:t> id </a:t>
            </a:r>
            <a:r>
              <a:rPr lang="en-GB" sz="1300" dirty="0" err="1">
                <a:latin typeface="HSE Sans" panose="02000000000000000000" pitchFamily="2" charset="0"/>
              </a:rPr>
              <a:t>est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laborum</a:t>
            </a:r>
            <a:r>
              <a:rPr lang="en-GB" sz="1300" dirty="0">
                <a:latin typeface="HSE Sans" panose="02000000000000000000" pitchFamily="2" charset="0"/>
              </a:rPr>
              <a:t>.</a:t>
            </a:r>
            <a:endParaRPr lang="ru-RU" sz="1300" dirty="0">
              <a:latin typeface="HSE Sans" panose="02000000000000000000" pitchFamily="2" charset="0"/>
            </a:endParaRPr>
          </a:p>
        </p:txBody>
      </p:sp>
      <p:sp>
        <p:nvSpPr>
          <p:cNvPr id="19" name="Текст 35">
            <a:extLst>
              <a:ext uri="{FF2B5EF4-FFF2-40B4-BE49-F238E27FC236}">
                <a16:creationId xmlns:a16="http://schemas.microsoft.com/office/drawing/2014/main" xmlns="" id="{658542D3-7E45-6E46-8039-27C4C43DD61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5897" y="5183249"/>
            <a:ext cx="3934345" cy="553998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Примечания, или любая другая пояснительная или дополнительная информация набираются шрифтом размером 10 </a:t>
            </a:r>
            <a:r>
              <a:rPr lang="en-GB" sz="1000" dirty="0" err="1">
                <a:latin typeface="HSE Sans" panose="02000000000000000000" pitchFamily="2" charset="0"/>
              </a:rPr>
              <a:t>pt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21" name="Диаграмма 7">
            <a:extLst>
              <a:ext uri="{FF2B5EF4-FFF2-40B4-BE49-F238E27FC236}">
                <a16:creationId xmlns:a16="http://schemas.microsoft.com/office/drawing/2014/main" xmlns="" id="{57965DCA-4776-7546-97FD-A69317A34CF2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5272097" y="1447790"/>
            <a:ext cx="6371768" cy="4289457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07113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График_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Icon&#10;&#10;Description automatically generated">
            <a:extLst>
              <a:ext uri="{FF2B5EF4-FFF2-40B4-BE49-F238E27FC236}">
                <a16:creationId xmlns:a16="http://schemas.microsoft.com/office/drawing/2014/main" xmlns="" id="{11D7C3EB-CCEB-E142-9753-8B2D75A0A80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9" name="Straight Connector 19">
            <a:extLst>
              <a:ext uri="{FF2B5EF4-FFF2-40B4-BE49-F238E27FC236}">
                <a16:creationId xmlns:a16="http://schemas.microsoft.com/office/drawing/2014/main" xmlns="" id="{527C9F89-51CC-D243-9351-73AB081DB944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1">
            <a:extLst>
              <a:ext uri="{FF2B5EF4-FFF2-40B4-BE49-F238E27FC236}">
                <a16:creationId xmlns:a16="http://schemas.microsoft.com/office/drawing/2014/main" xmlns="" id="{F09EE119-6C80-E846-95F9-BB3907664128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25">
            <a:extLst>
              <a:ext uri="{FF2B5EF4-FFF2-40B4-BE49-F238E27FC236}">
                <a16:creationId xmlns:a16="http://schemas.microsoft.com/office/drawing/2014/main" xmlns="" id="{6C0A681B-44BF-6A46-98D8-483EF13B9114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C65A5D7C-EB12-9D4D-A99A-4B26C81B7387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pPr/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3" name="Straight Connector 59">
            <a:extLst>
              <a:ext uri="{FF2B5EF4-FFF2-40B4-BE49-F238E27FC236}">
                <a16:creationId xmlns:a16="http://schemas.microsoft.com/office/drawing/2014/main" xmlns="" id="{D4C3D74D-BE91-9547-ADCA-ACCE93C18789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Текст 37">
            <a:extLst>
              <a:ext uri="{FF2B5EF4-FFF2-40B4-BE49-F238E27FC236}">
                <a16:creationId xmlns:a16="http://schemas.microsoft.com/office/drawing/2014/main" xmlns="" id="{3E0AB43B-5E98-6042-A282-C61E0C5A37B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5" name="Текст 39">
            <a:extLst>
              <a:ext uri="{FF2B5EF4-FFF2-40B4-BE49-F238E27FC236}">
                <a16:creationId xmlns:a16="http://schemas.microsoft.com/office/drawing/2014/main" xmlns="" id="{7388A8DF-D130-5445-A3F8-F96E1202BA1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7" name="Текст 39">
            <a:extLst>
              <a:ext uri="{FF2B5EF4-FFF2-40B4-BE49-F238E27FC236}">
                <a16:creationId xmlns:a16="http://schemas.microsoft.com/office/drawing/2014/main" xmlns="" id="{02CBC466-1703-7541-94E4-AC76F4E6D93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20" name="Текст 35">
            <a:extLst>
              <a:ext uri="{FF2B5EF4-FFF2-40B4-BE49-F238E27FC236}">
                <a16:creationId xmlns:a16="http://schemas.microsoft.com/office/drawing/2014/main" xmlns="" id="{5812BF3C-1D24-3640-84D2-BFFCA525AE5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5897" y="5183249"/>
            <a:ext cx="3934345" cy="553998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Примечания, или любая другая пояснительная или дополнительная информация набираются шрифтом размером 10 </a:t>
            </a:r>
            <a:r>
              <a:rPr lang="en-GB" sz="1000" dirty="0" err="1">
                <a:latin typeface="HSE Sans" panose="02000000000000000000" pitchFamily="2" charset="0"/>
              </a:rPr>
              <a:t>pt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21" name="Диаграмма 7">
            <a:extLst>
              <a:ext uri="{FF2B5EF4-FFF2-40B4-BE49-F238E27FC236}">
                <a16:creationId xmlns:a16="http://schemas.microsoft.com/office/drawing/2014/main" xmlns="" id="{BCBBDD44-9DC9-F74E-979F-120A7BBD4EE1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5272097" y="1447790"/>
            <a:ext cx="6371768" cy="4289457"/>
          </a:xfrm>
        </p:spPr>
        <p:txBody>
          <a:bodyPr/>
          <a:lstStyle/>
          <a:p>
            <a:endParaRPr lang="ru-RU"/>
          </a:p>
        </p:txBody>
      </p:sp>
      <p:sp>
        <p:nvSpPr>
          <p:cNvPr id="23" name="Текст 22">
            <a:extLst>
              <a:ext uri="{FF2B5EF4-FFF2-40B4-BE49-F238E27FC236}">
                <a16:creationId xmlns:a16="http://schemas.microsoft.com/office/drawing/2014/main" xmlns="" id="{7C68DF7B-E804-E44B-83DF-5DC36AF76F4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5788" y="1447064"/>
            <a:ext cx="4322762" cy="703205"/>
          </a:xfrm>
        </p:spPr>
        <p:txBody>
          <a:bodyPr>
            <a:noAutofit/>
          </a:bodyPr>
          <a:lstStyle>
            <a:lvl1pPr marL="0" indent="0">
              <a:buNone/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600" dirty="0">
                <a:solidFill>
                  <a:srgbClr val="102D69"/>
                </a:solidFill>
                <a:latin typeface="HSE Sans" panose="02000000000000000000" pitchFamily="2" charset="0"/>
              </a:rPr>
              <a:t>Название графика. Обратите внимание, что название графика набирается меньшим кеглем, чем заголовок</a:t>
            </a:r>
            <a:r>
              <a:rPr lang="en-GB" sz="1600" dirty="0">
                <a:solidFill>
                  <a:srgbClr val="102D69"/>
                </a:solidFill>
                <a:latin typeface="HSE Sans" panose="02000000000000000000" pitchFamily="2" charset="0"/>
              </a:rPr>
              <a:t> (16pt)</a:t>
            </a:r>
            <a:endParaRPr lang="ru-RU" sz="16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28" name="Текст 35">
            <a:extLst>
              <a:ext uri="{FF2B5EF4-FFF2-40B4-BE49-F238E27FC236}">
                <a16:creationId xmlns:a16="http://schemas.microsoft.com/office/drawing/2014/main" xmlns="" id="{89E931D8-2901-A54D-86EA-096E47B8188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5898" y="2379663"/>
            <a:ext cx="4322531" cy="239937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en-GB" sz="1300" dirty="0">
                <a:latin typeface="HSE Sans" panose="02000000000000000000" pitchFamily="2" charset="0"/>
              </a:rPr>
              <a:t>Lorem ipsum </a:t>
            </a:r>
            <a:r>
              <a:rPr lang="en-GB" sz="1300" dirty="0" err="1">
                <a:latin typeface="HSE Sans" panose="02000000000000000000" pitchFamily="2" charset="0"/>
              </a:rPr>
              <a:t>dolor</a:t>
            </a:r>
            <a:r>
              <a:rPr lang="en-GB" sz="1300" dirty="0">
                <a:latin typeface="HSE Sans" panose="02000000000000000000" pitchFamily="2" charset="0"/>
              </a:rPr>
              <a:t> sit </a:t>
            </a:r>
            <a:r>
              <a:rPr lang="en-GB" sz="1300" dirty="0" err="1">
                <a:latin typeface="HSE Sans" panose="02000000000000000000" pitchFamily="2" charset="0"/>
              </a:rPr>
              <a:t>amet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consectetur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adipiscing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elit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sed</a:t>
            </a:r>
            <a:r>
              <a:rPr lang="en-GB" sz="1300" dirty="0">
                <a:latin typeface="HSE Sans" panose="02000000000000000000" pitchFamily="2" charset="0"/>
              </a:rPr>
              <a:t> do </a:t>
            </a:r>
            <a:r>
              <a:rPr lang="en-GB" sz="1300" dirty="0" err="1">
                <a:latin typeface="HSE Sans" panose="02000000000000000000" pitchFamily="2" charset="0"/>
              </a:rPr>
              <a:t>eiusmod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tempor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incididunt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ut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labore</a:t>
            </a:r>
            <a:r>
              <a:rPr lang="en-GB" sz="1300" dirty="0">
                <a:latin typeface="HSE Sans" panose="02000000000000000000" pitchFamily="2" charset="0"/>
              </a:rPr>
              <a:t> et dolore magna </a:t>
            </a:r>
            <a:r>
              <a:rPr lang="en-GB" sz="1300" dirty="0" err="1">
                <a:latin typeface="HSE Sans" panose="02000000000000000000" pitchFamily="2" charset="0"/>
              </a:rPr>
              <a:t>aliqua</a:t>
            </a:r>
            <a:r>
              <a:rPr lang="en-GB" sz="1300" dirty="0">
                <a:latin typeface="HSE Sans" panose="02000000000000000000" pitchFamily="2" charset="0"/>
              </a:rPr>
              <a:t>. Ut </a:t>
            </a:r>
            <a:r>
              <a:rPr lang="en-GB" sz="1300" dirty="0" err="1">
                <a:latin typeface="HSE Sans" panose="02000000000000000000" pitchFamily="2" charset="0"/>
              </a:rPr>
              <a:t>enim</a:t>
            </a:r>
            <a:r>
              <a:rPr lang="en-GB" sz="1300" dirty="0">
                <a:latin typeface="HSE Sans" panose="02000000000000000000" pitchFamily="2" charset="0"/>
              </a:rPr>
              <a:t> ad minim </a:t>
            </a:r>
            <a:r>
              <a:rPr lang="en-GB" sz="1300" dirty="0" err="1">
                <a:latin typeface="HSE Sans" panose="02000000000000000000" pitchFamily="2" charset="0"/>
              </a:rPr>
              <a:t>veniam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quis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nostrud</a:t>
            </a:r>
            <a:r>
              <a:rPr lang="en-GB" sz="1300" dirty="0">
                <a:latin typeface="HSE Sans" panose="02000000000000000000" pitchFamily="2" charset="0"/>
              </a:rPr>
              <a:t> exercitation </a:t>
            </a:r>
            <a:r>
              <a:rPr lang="en-GB" sz="1300" dirty="0" err="1">
                <a:latin typeface="HSE Sans" panose="02000000000000000000" pitchFamily="2" charset="0"/>
              </a:rPr>
              <a:t>ullamco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laboris</a:t>
            </a:r>
            <a:r>
              <a:rPr lang="en-GB" sz="1300" dirty="0">
                <a:latin typeface="HSE Sans" panose="02000000000000000000" pitchFamily="2" charset="0"/>
              </a:rPr>
              <a:t> nisi </a:t>
            </a:r>
            <a:r>
              <a:rPr lang="en-GB" sz="1300" dirty="0" err="1">
                <a:latin typeface="HSE Sans" panose="02000000000000000000" pitchFamily="2" charset="0"/>
              </a:rPr>
              <a:t>ut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aliquip</a:t>
            </a:r>
            <a:r>
              <a:rPr lang="en-GB" sz="1300" dirty="0">
                <a:latin typeface="HSE Sans" panose="02000000000000000000" pitchFamily="2" charset="0"/>
              </a:rPr>
              <a:t> ex </a:t>
            </a:r>
            <a:r>
              <a:rPr lang="en-GB" sz="1300" dirty="0" err="1">
                <a:latin typeface="HSE Sans" panose="02000000000000000000" pitchFamily="2" charset="0"/>
              </a:rPr>
              <a:t>ea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commodo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consequat</a:t>
            </a:r>
            <a:r>
              <a:rPr lang="en-GB" sz="1300" dirty="0">
                <a:latin typeface="HSE Sans" panose="02000000000000000000" pitchFamily="2" charset="0"/>
              </a:rPr>
              <a:t>. Duis </a:t>
            </a:r>
            <a:r>
              <a:rPr lang="en-GB" sz="1300" dirty="0" err="1">
                <a:latin typeface="HSE Sans" panose="02000000000000000000" pitchFamily="2" charset="0"/>
              </a:rPr>
              <a:t>aute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irure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dolor</a:t>
            </a:r>
            <a:r>
              <a:rPr lang="en-GB" sz="1300" dirty="0">
                <a:latin typeface="HSE Sans" panose="02000000000000000000" pitchFamily="2" charset="0"/>
              </a:rPr>
              <a:t> in </a:t>
            </a:r>
            <a:r>
              <a:rPr lang="en-GB" sz="1300" dirty="0" err="1">
                <a:latin typeface="HSE Sans" panose="02000000000000000000" pitchFamily="2" charset="0"/>
              </a:rPr>
              <a:t>reprehenderit</a:t>
            </a:r>
            <a:r>
              <a:rPr lang="en-GB" sz="1300" dirty="0">
                <a:latin typeface="HSE Sans" panose="02000000000000000000" pitchFamily="2" charset="0"/>
              </a:rPr>
              <a:t> in </a:t>
            </a:r>
            <a:r>
              <a:rPr lang="en-GB" sz="1300" dirty="0" err="1">
                <a:latin typeface="HSE Sans" panose="02000000000000000000" pitchFamily="2" charset="0"/>
              </a:rPr>
              <a:t>voluptate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velit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esse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cillum</a:t>
            </a:r>
            <a:r>
              <a:rPr lang="en-GB" sz="1300" dirty="0">
                <a:latin typeface="HSE Sans" panose="02000000000000000000" pitchFamily="2" charset="0"/>
              </a:rPr>
              <a:t> dolore </a:t>
            </a:r>
            <a:r>
              <a:rPr lang="en-GB" sz="1300" dirty="0" err="1">
                <a:latin typeface="HSE Sans" panose="02000000000000000000" pitchFamily="2" charset="0"/>
              </a:rPr>
              <a:t>eu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fugiat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nulla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pariatur</a:t>
            </a:r>
            <a:r>
              <a:rPr lang="en-GB" sz="1300" dirty="0">
                <a:latin typeface="HSE Sans" panose="02000000000000000000" pitchFamily="2" charset="0"/>
              </a:rPr>
              <a:t>. </a:t>
            </a:r>
            <a:r>
              <a:rPr lang="en-GB" sz="1300" dirty="0" err="1">
                <a:latin typeface="HSE Sans" panose="02000000000000000000" pitchFamily="2" charset="0"/>
              </a:rPr>
              <a:t>Excepteur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sint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occaecat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cupidatat</a:t>
            </a:r>
            <a:r>
              <a:rPr lang="en-GB" sz="1300" dirty="0">
                <a:latin typeface="HSE Sans" panose="02000000000000000000" pitchFamily="2" charset="0"/>
              </a:rPr>
              <a:t> non </a:t>
            </a:r>
            <a:r>
              <a:rPr lang="en-GB" sz="1300" dirty="0" err="1">
                <a:latin typeface="HSE Sans" panose="02000000000000000000" pitchFamily="2" charset="0"/>
              </a:rPr>
              <a:t>proident</a:t>
            </a:r>
            <a:r>
              <a:rPr lang="en-GB" sz="1300" dirty="0">
                <a:latin typeface="HSE Sans" panose="02000000000000000000" pitchFamily="2" charset="0"/>
              </a:rPr>
              <a:t>, sunt in culpa qui </a:t>
            </a:r>
            <a:r>
              <a:rPr lang="en-GB" sz="1300" dirty="0" err="1">
                <a:latin typeface="HSE Sans" panose="02000000000000000000" pitchFamily="2" charset="0"/>
              </a:rPr>
              <a:t>officia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deserunt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mollit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anim</a:t>
            </a:r>
            <a:r>
              <a:rPr lang="en-GB" sz="1300" dirty="0">
                <a:latin typeface="HSE Sans" panose="02000000000000000000" pitchFamily="2" charset="0"/>
              </a:rPr>
              <a:t> id </a:t>
            </a:r>
            <a:r>
              <a:rPr lang="en-GB" sz="1300" dirty="0" err="1">
                <a:latin typeface="HSE Sans" panose="02000000000000000000" pitchFamily="2" charset="0"/>
              </a:rPr>
              <a:t>est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laborum</a:t>
            </a:r>
            <a:r>
              <a:rPr lang="en-GB" sz="1300" dirty="0">
                <a:latin typeface="HSE Sans" panose="02000000000000000000" pitchFamily="2" charset="0"/>
              </a:rPr>
              <a:t>.</a:t>
            </a:r>
            <a:endParaRPr lang="ru-RU" sz="13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64889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ифры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Icon&#10;&#10;Description automatically generated">
            <a:extLst>
              <a:ext uri="{FF2B5EF4-FFF2-40B4-BE49-F238E27FC236}">
                <a16:creationId xmlns:a16="http://schemas.microsoft.com/office/drawing/2014/main" xmlns="" id="{E9A64721-E55E-8749-B29E-51DD8955936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7" name="Straight Connector 19">
            <a:extLst>
              <a:ext uri="{FF2B5EF4-FFF2-40B4-BE49-F238E27FC236}">
                <a16:creationId xmlns:a16="http://schemas.microsoft.com/office/drawing/2014/main" xmlns="" id="{B0C162B7-B84F-874A-960E-31F512518C6E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21">
            <a:extLst>
              <a:ext uri="{FF2B5EF4-FFF2-40B4-BE49-F238E27FC236}">
                <a16:creationId xmlns:a16="http://schemas.microsoft.com/office/drawing/2014/main" xmlns="" id="{1CB321BB-9FE3-294F-85D8-AA7DC75CA4AF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25">
            <a:extLst>
              <a:ext uri="{FF2B5EF4-FFF2-40B4-BE49-F238E27FC236}">
                <a16:creationId xmlns:a16="http://schemas.microsoft.com/office/drawing/2014/main" xmlns="" id="{0A610A45-8712-8A45-AFB3-931CF468EC32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30460EF6-ECAD-8941-8132-1B3E005D6067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pPr/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1" name="Straight Connector 59">
            <a:extLst>
              <a:ext uri="{FF2B5EF4-FFF2-40B4-BE49-F238E27FC236}">
                <a16:creationId xmlns:a16="http://schemas.microsoft.com/office/drawing/2014/main" xmlns="" id="{41AE56A2-5FAA-FD44-AE1A-338E1E304184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Текст 37">
            <a:extLst>
              <a:ext uri="{FF2B5EF4-FFF2-40B4-BE49-F238E27FC236}">
                <a16:creationId xmlns:a16="http://schemas.microsoft.com/office/drawing/2014/main" xmlns="" id="{D9986185-6D5E-FD48-A5CA-AF2D5B58A3E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3" name="Текст 39">
            <a:extLst>
              <a:ext uri="{FF2B5EF4-FFF2-40B4-BE49-F238E27FC236}">
                <a16:creationId xmlns:a16="http://schemas.microsoft.com/office/drawing/2014/main" xmlns="" id="{5DBFD327-E3A8-944A-AABF-7D813AD0F13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5" name="Текст 39">
            <a:extLst>
              <a:ext uri="{FF2B5EF4-FFF2-40B4-BE49-F238E27FC236}">
                <a16:creationId xmlns:a16="http://schemas.microsoft.com/office/drawing/2014/main" xmlns="" id="{D206FCE0-05C3-2C45-A7D6-1FC287C017B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7" name="Заголовок 31">
            <a:extLst>
              <a:ext uri="{FF2B5EF4-FFF2-40B4-BE49-F238E27FC236}">
                <a16:creationId xmlns:a16="http://schemas.microsoft.com/office/drawing/2014/main" xmlns="" id="{3B28B62E-5EE9-834C-9BB6-BD66079B81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897" y="1447790"/>
            <a:ext cx="11057955" cy="777025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2400" b="0" i="0">
                <a:latin typeface="HSE Sans" panose="02000000000000000000" pitchFamily="2" charset="0"/>
              </a:defRPr>
            </a:lvl1pPr>
          </a:lstStyle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Заголовок может быть набран в две или три строки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 (24 </a:t>
            </a:r>
            <a:r>
              <a:rPr lang="en-GB" sz="24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2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24" name="Текст 35">
            <a:extLst>
              <a:ext uri="{FF2B5EF4-FFF2-40B4-BE49-F238E27FC236}">
                <a16:creationId xmlns:a16="http://schemas.microsoft.com/office/drawing/2014/main" xmlns="" id="{621215DE-C1FD-2B4C-B236-AF679CF906B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75076" y="4103994"/>
            <a:ext cx="2758143" cy="156966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300" dirty="0">
                <a:latin typeface="HSE Sans" panose="02000000000000000000" pitchFamily="2" charset="0"/>
              </a:rPr>
              <a:t>Если у вас мало данных, то не переживайте. Сделайте несколько крупных цифр и аккуратные подписи к ним, это позволит подать информацию красиво и аккуратно.</a:t>
            </a:r>
          </a:p>
        </p:txBody>
      </p:sp>
      <p:sp>
        <p:nvSpPr>
          <p:cNvPr id="25" name="Текст 35">
            <a:extLst>
              <a:ext uri="{FF2B5EF4-FFF2-40B4-BE49-F238E27FC236}">
                <a16:creationId xmlns:a16="http://schemas.microsoft.com/office/drawing/2014/main" xmlns="" id="{8BC2F90D-0CE0-574C-A7C1-EAA3E6F1AB5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047007" y="4103994"/>
            <a:ext cx="2757612" cy="156966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300" dirty="0">
                <a:latin typeface="HSE Sans" panose="02000000000000000000" pitchFamily="2" charset="0"/>
              </a:rPr>
              <a:t>Если у вас мало данных, то не переживайте. Сделайте несколько крупных цифр и аккуратные подписи к ним, это позволит подать информацию красиво и аккуратно.</a:t>
            </a:r>
          </a:p>
        </p:txBody>
      </p:sp>
      <p:sp>
        <p:nvSpPr>
          <p:cNvPr id="26" name="Текст 35">
            <a:extLst>
              <a:ext uri="{FF2B5EF4-FFF2-40B4-BE49-F238E27FC236}">
                <a16:creationId xmlns:a16="http://schemas.microsoft.com/office/drawing/2014/main" xmlns="" id="{239E188B-2696-8A48-9F8A-36223EEF61E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518938" y="4103994"/>
            <a:ext cx="2757612" cy="156966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300" dirty="0">
                <a:latin typeface="HSE Sans" panose="02000000000000000000" pitchFamily="2" charset="0"/>
              </a:rPr>
              <a:t>Если у вас мало данных, то не переживайте. Сделайте несколько крупных цифр и аккуратные подписи к ним, это позволит подать информацию красиво и аккуратно.</a:t>
            </a:r>
          </a:p>
        </p:txBody>
      </p:sp>
      <p:sp>
        <p:nvSpPr>
          <p:cNvPr id="28" name="Текст 27">
            <a:extLst>
              <a:ext uri="{FF2B5EF4-FFF2-40B4-BE49-F238E27FC236}">
                <a16:creationId xmlns:a16="http://schemas.microsoft.com/office/drawing/2014/main" xmlns="" id="{379BF4C6-F899-294C-B88E-8363AFBEEC2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5076" y="2710235"/>
            <a:ext cx="2758143" cy="1164116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9600">
                <a:latin typeface="HSE Sans" panose="02000000000000000000" pitchFamily="2" charset="0"/>
              </a:defRPr>
            </a:lvl1pPr>
            <a:lvl2pPr>
              <a:defRPr sz="9600">
                <a:latin typeface="HSE Sans" panose="02000000000000000000" pitchFamily="2" charset="0"/>
              </a:defRPr>
            </a:lvl2pPr>
            <a:lvl3pPr>
              <a:defRPr sz="9600">
                <a:latin typeface="HSE Sans" panose="02000000000000000000" pitchFamily="2" charset="0"/>
              </a:defRPr>
            </a:lvl3pPr>
            <a:lvl4pPr>
              <a:defRPr sz="9600">
                <a:latin typeface="HSE Sans" panose="02000000000000000000" pitchFamily="2" charset="0"/>
              </a:defRPr>
            </a:lvl4pPr>
            <a:lvl5pPr>
              <a:defRPr sz="9600">
                <a:latin typeface="HSE Sans" panose="02000000000000000000" pitchFamily="2" charset="0"/>
              </a:defRPr>
            </a:lvl5pPr>
          </a:lstStyle>
          <a:p>
            <a:pPr lvl="0"/>
            <a:r>
              <a:rPr lang="ru-RU" sz="9600" dirty="0">
                <a:solidFill>
                  <a:srgbClr val="102D69"/>
                </a:solidFill>
                <a:latin typeface="HSE Sans" panose="02000000000000000000" pitchFamily="2" charset="0"/>
              </a:rPr>
              <a:t>152</a:t>
            </a:r>
            <a:endParaRPr lang="ru-RU" dirty="0"/>
          </a:p>
        </p:txBody>
      </p:sp>
      <p:sp>
        <p:nvSpPr>
          <p:cNvPr id="29" name="Текст 27">
            <a:extLst>
              <a:ext uri="{FF2B5EF4-FFF2-40B4-BE49-F238E27FC236}">
                <a16:creationId xmlns:a16="http://schemas.microsoft.com/office/drawing/2014/main" xmlns="" id="{DE7F352B-F6D9-B545-A835-443A55956E7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047007" y="2710235"/>
            <a:ext cx="2758143" cy="1164116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9600">
                <a:latin typeface="HSE Sans" panose="02000000000000000000" pitchFamily="2" charset="0"/>
              </a:defRPr>
            </a:lvl1pPr>
            <a:lvl2pPr>
              <a:defRPr sz="9600">
                <a:latin typeface="HSE Sans" panose="02000000000000000000" pitchFamily="2" charset="0"/>
              </a:defRPr>
            </a:lvl2pPr>
            <a:lvl3pPr>
              <a:defRPr sz="9600">
                <a:latin typeface="HSE Sans" panose="02000000000000000000" pitchFamily="2" charset="0"/>
              </a:defRPr>
            </a:lvl3pPr>
            <a:lvl4pPr>
              <a:defRPr sz="9600">
                <a:latin typeface="HSE Sans" panose="02000000000000000000" pitchFamily="2" charset="0"/>
              </a:defRPr>
            </a:lvl4pPr>
            <a:lvl5pPr>
              <a:defRPr sz="9600">
                <a:latin typeface="HSE Sans" panose="02000000000000000000" pitchFamily="2" charset="0"/>
              </a:defRPr>
            </a:lvl5pPr>
          </a:lstStyle>
          <a:p>
            <a:pPr lvl="0"/>
            <a:r>
              <a:rPr lang="ru-RU" sz="9600" dirty="0">
                <a:solidFill>
                  <a:srgbClr val="102D69"/>
                </a:solidFill>
                <a:latin typeface="HSE Sans" panose="02000000000000000000" pitchFamily="2" charset="0"/>
              </a:rPr>
              <a:t>95</a:t>
            </a:r>
            <a:endParaRPr lang="ru-RU" dirty="0"/>
          </a:p>
        </p:txBody>
      </p:sp>
      <p:sp>
        <p:nvSpPr>
          <p:cNvPr id="30" name="Текст 27">
            <a:extLst>
              <a:ext uri="{FF2B5EF4-FFF2-40B4-BE49-F238E27FC236}">
                <a16:creationId xmlns:a16="http://schemas.microsoft.com/office/drawing/2014/main" xmlns="" id="{D1D5AF9F-C1B0-7842-8789-1DB8963D981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518938" y="2710235"/>
            <a:ext cx="2758143" cy="1164116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9600">
                <a:latin typeface="HSE Sans" panose="02000000000000000000" pitchFamily="2" charset="0"/>
              </a:defRPr>
            </a:lvl1pPr>
            <a:lvl2pPr>
              <a:defRPr sz="9600">
                <a:latin typeface="HSE Sans" panose="02000000000000000000" pitchFamily="2" charset="0"/>
              </a:defRPr>
            </a:lvl2pPr>
            <a:lvl3pPr>
              <a:defRPr sz="9600">
                <a:latin typeface="HSE Sans" panose="02000000000000000000" pitchFamily="2" charset="0"/>
              </a:defRPr>
            </a:lvl3pPr>
            <a:lvl4pPr>
              <a:defRPr sz="9600">
                <a:latin typeface="HSE Sans" panose="02000000000000000000" pitchFamily="2" charset="0"/>
              </a:defRPr>
            </a:lvl4pPr>
            <a:lvl5pPr>
              <a:defRPr sz="9600">
                <a:latin typeface="HSE Sans" panose="02000000000000000000" pitchFamily="2" charset="0"/>
              </a:defRPr>
            </a:lvl5pPr>
          </a:lstStyle>
          <a:p>
            <a:pPr lvl="0"/>
            <a:r>
              <a:rPr lang="ru-RU" sz="9600" dirty="0">
                <a:solidFill>
                  <a:srgbClr val="102D69"/>
                </a:solidFill>
                <a:latin typeface="HSE Sans" panose="02000000000000000000" pitchFamily="2" charset="0"/>
              </a:rPr>
              <a:t>284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57052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блица_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xmlns="" id="{C5425806-16DD-844E-927C-26E7143A9ED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6" name="Straight Connector 19">
            <a:extLst>
              <a:ext uri="{FF2B5EF4-FFF2-40B4-BE49-F238E27FC236}">
                <a16:creationId xmlns:a16="http://schemas.microsoft.com/office/drawing/2014/main" xmlns="" id="{479746FF-3282-DF46-9D7C-D80431604A55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21">
            <a:extLst>
              <a:ext uri="{FF2B5EF4-FFF2-40B4-BE49-F238E27FC236}">
                <a16:creationId xmlns:a16="http://schemas.microsoft.com/office/drawing/2014/main" xmlns="" id="{51B44297-B0E7-D74D-B291-D39A0D468B42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25">
            <a:extLst>
              <a:ext uri="{FF2B5EF4-FFF2-40B4-BE49-F238E27FC236}">
                <a16:creationId xmlns:a16="http://schemas.microsoft.com/office/drawing/2014/main" xmlns="" id="{0EA4A057-F0CB-E04F-B472-4A1ABFB64C66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764502F5-56EE-354B-A3B1-E79F8B005172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pPr/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0" name="Straight Connector 59">
            <a:extLst>
              <a:ext uri="{FF2B5EF4-FFF2-40B4-BE49-F238E27FC236}">
                <a16:creationId xmlns:a16="http://schemas.microsoft.com/office/drawing/2014/main" xmlns="" id="{A80E0956-5C10-CC40-A426-CBD2E0C4158E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Текст 37">
            <a:extLst>
              <a:ext uri="{FF2B5EF4-FFF2-40B4-BE49-F238E27FC236}">
                <a16:creationId xmlns:a16="http://schemas.microsoft.com/office/drawing/2014/main" xmlns="" id="{6EC59AAD-5962-8D49-BF4D-7DA5D573073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2" name="Текст 39">
            <a:extLst>
              <a:ext uri="{FF2B5EF4-FFF2-40B4-BE49-F238E27FC236}">
                <a16:creationId xmlns:a16="http://schemas.microsoft.com/office/drawing/2014/main" xmlns="" id="{49041ACC-EEF4-D34B-A7DE-87B1AF2ED38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4" name="Текст 39">
            <a:extLst>
              <a:ext uri="{FF2B5EF4-FFF2-40B4-BE49-F238E27FC236}">
                <a16:creationId xmlns:a16="http://schemas.microsoft.com/office/drawing/2014/main" xmlns="" id="{BF93B2CC-81A4-0943-AF6C-C8657679299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5" name="Текст 22">
            <a:extLst>
              <a:ext uri="{FF2B5EF4-FFF2-40B4-BE49-F238E27FC236}">
                <a16:creationId xmlns:a16="http://schemas.microsoft.com/office/drawing/2014/main" xmlns="" id="{51340CB4-0355-3640-A212-F684523CDCC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5787" y="1447065"/>
            <a:ext cx="11058065" cy="307778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600" dirty="0">
                <a:solidFill>
                  <a:srgbClr val="102D69"/>
                </a:solidFill>
                <a:latin typeface="HSE Sans" panose="02000000000000000000" pitchFamily="2" charset="0"/>
              </a:rPr>
              <a:t>Название таблицы. Обратите внимание, что название графика набирается меньшим кеглем, чем заголовок (16</a:t>
            </a:r>
            <a:r>
              <a:rPr lang="en-GB" sz="16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16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16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17" name="Текст 16">
            <a:extLst>
              <a:ext uri="{FF2B5EF4-FFF2-40B4-BE49-F238E27FC236}">
                <a16:creationId xmlns:a16="http://schemas.microsoft.com/office/drawing/2014/main" xmlns="" id="{8C6F2EA4-CEDC-324C-9C06-8713118041E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85788" y="5739189"/>
            <a:ext cx="6824303" cy="703205"/>
          </a:xfr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300" b="0" dirty="0">
                <a:ln>
                  <a:noFill/>
                </a:ln>
                <a:latin typeface="HSE Sans" panose="02000000000000000000" pitchFamily="2" charset="0"/>
              </a:rPr>
              <a:t>Мы рекомендуем очень аккуратно использовать жирное начертание, старайтесь выделять жирным самое важное. </a:t>
            </a:r>
            <a:r>
              <a:rPr lang="ru-RU" sz="1300" dirty="0">
                <a:latin typeface="HSE Sans" panose="02000000000000000000" pitchFamily="2" charset="0"/>
              </a:rPr>
              <a:t>Также старайтесь не использовать выделение жирным начертанием вместе с заливкой ячеек каким-либо цветом, достаточно и одного акцента.</a:t>
            </a:r>
            <a:endParaRPr lang="x-none" sz="1300" b="0">
              <a:ln>
                <a:noFill/>
              </a:ln>
              <a:latin typeface="HSE Sans" panose="02000000000000000000" pitchFamily="2" charset="0"/>
            </a:endParaRPr>
          </a:p>
        </p:txBody>
      </p:sp>
      <p:sp>
        <p:nvSpPr>
          <p:cNvPr id="19" name="Таблица 18">
            <a:extLst>
              <a:ext uri="{FF2B5EF4-FFF2-40B4-BE49-F238E27FC236}">
                <a16:creationId xmlns:a16="http://schemas.microsoft.com/office/drawing/2014/main" xmlns="" id="{7B291085-A9B9-D842-B1A7-96258FAF012C}"/>
              </a:ext>
            </a:extLst>
          </p:cNvPr>
          <p:cNvSpPr>
            <a:spLocks noGrp="1"/>
          </p:cNvSpPr>
          <p:nvPr>
            <p:ph type="tbl" sz="quarter" idx="19"/>
          </p:nvPr>
        </p:nvSpPr>
        <p:spPr>
          <a:xfrm>
            <a:off x="585787" y="1984076"/>
            <a:ext cx="11058527" cy="3519576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401603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блица_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Icon&#10;&#10;Description automatically generated">
            <a:extLst>
              <a:ext uri="{FF2B5EF4-FFF2-40B4-BE49-F238E27FC236}">
                <a16:creationId xmlns:a16="http://schemas.microsoft.com/office/drawing/2014/main" xmlns="" id="{259ABC72-D738-1143-BF2A-D85AE9A4F73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9" name="Straight Connector 19">
            <a:extLst>
              <a:ext uri="{FF2B5EF4-FFF2-40B4-BE49-F238E27FC236}">
                <a16:creationId xmlns:a16="http://schemas.microsoft.com/office/drawing/2014/main" xmlns="" id="{237A1E42-2FC3-8841-8C41-992C5BC2368D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1">
            <a:extLst>
              <a:ext uri="{FF2B5EF4-FFF2-40B4-BE49-F238E27FC236}">
                <a16:creationId xmlns:a16="http://schemas.microsoft.com/office/drawing/2014/main" xmlns="" id="{47503EA0-3883-E24D-9EB8-7B6175182929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25">
            <a:extLst>
              <a:ext uri="{FF2B5EF4-FFF2-40B4-BE49-F238E27FC236}">
                <a16:creationId xmlns:a16="http://schemas.microsoft.com/office/drawing/2014/main" xmlns="" id="{E0144DF2-9891-324D-B34E-AFA025FBCBF9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F33F65D6-1072-F140-B6A5-758D7B595A92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pPr/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3" name="Straight Connector 59">
            <a:extLst>
              <a:ext uri="{FF2B5EF4-FFF2-40B4-BE49-F238E27FC236}">
                <a16:creationId xmlns:a16="http://schemas.microsoft.com/office/drawing/2014/main" xmlns="" id="{5F1F09D4-22FA-7B4B-9488-F8FDDCC2D447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Текст 37">
            <a:extLst>
              <a:ext uri="{FF2B5EF4-FFF2-40B4-BE49-F238E27FC236}">
                <a16:creationId xmlns:a16="http://schemas.microsoft.com/office/drawing/2014/main" xmlns="" id="{44D0326E-FD7A-3541-A998-62A1C30E273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5" name="Текст 39">
            <a:extLst>
              <a:ext uri="{FF2B5EF4-FFF2-40B4-BE49-F238E27FC236}">
                <a16:creationId xmlns:a16="http://schemas.microsoft.com/office/drawing/2014/main" xmlns="" id="{279CCCA0-F959-5245-8321-106D3C5E837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7" name="Текст 39">
            <a:extLst>
              <a:ext uri="{FF2B5EF4-FFF2-40B4-BE49-F238E27FC236}">
                <a16:creationId xmlns:a16="http://schemas.microsoft.com/office/drawing/2014/main" xmlns="" id="{8B839C6B-8494-8841-9714-4C8F710F840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8" name="Текст 22">
            <a:extLst>
              <a:ext uri="{FF2B5EF4-FFF2-40B4-BE49-F238E27FC236}">
                <a16:creationId xmlns:a16="http://schemas.microsoft.com/office/drawing/2014/main" xmlns="" id="{4D940599-2B77-CE47-91E6-CDB51ADE184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5787" y="1447064"/>
            <a:ext cx="7617877" cy="537011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600" dirty="0">
                <a:solidFill>
                  <a:srgbClr val="102D69"/>
                </a:solidFill>
                <a:latin typeface="HSE Sans" panose="02000000000000000000" pitchFamily="2" charset="0"/>
              </a:rPr>
              <a:t>Название таблицы. Обратите внимание, что название графика набирается меньшим кеглем, чем заголовок (16</a:t>
            </a:r>
            <a:r>
              <a:rPr lang="en-GB" sz="16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16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16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19" name="Текст 16">
            <a:extLst>
              <a:ext uri="{FF2B5EF4-FFF2-40B4-BE49-F238E27FC236}">
                <a16:creationId xmlns:a16="http://schemas.microsoft.com/office/drawing/2014/main" xmlns="" id="{A7333712-9DED-4F4B-B209-2F13075EDB3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85788" y="5739189"/>
            <a:ext cx="6824303" cy="703205"/>
          </a:xfr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300" b="0" dirty="0">
                <a:ln>
                  <a:noFill/>
                </a:ln>
                <a:latin typeface="HSE Sans" panose="02000000000000000000" pitchFamily="2" charset="0"/>
              </a:rPr>
              <a:t>Мы рекомендуем очень аккуратно использовать жирное начертание, старайтесь выделять жирным самое важное. </a:t>
            </a:r>
            <a:r>
              <a:rPr lang="ru-RU" sz="1300" dirty="0">
                <a:latin typeface="HSE Sans" panose="02000000000000000000" pitchFamily="2" charset="0"/>
              </a:rPr>
              <a:t>Также старайтесь не использовать выделение жирным начертанием вместе с заливкой ячеек каким-либо цветом, достаточно и одного акцента.</a:t>
            </a:r>
            <a:endParaRPr lang="x-none" sz="1300" b="0">
              <a:ln>
                <a:noFill/>
              </a:ln>
              <a:latin typeface="HSE Sans" panose="02000000000000000000" pitchFamily="2" charset="0"/>
            </a:endParaRPr>
          </a:p>
        </p:txBody>
      </p:sp>
      <p:sp>
        <p:nvSpPr>
          <p:cNvPr id="20" name="Таблица 18">
            <a:extLst>
              <a:ext uri="{FF2B5EF4-FFF2-40B4-BE49-F238E27FC236}">
                <a16:creationId xmlns:a16="http://schemas.microsoft.com/office/drawing/2014/main" xmlns="" id="{DD467C42-8209-B740-8419-DBB6A6F7D5EE}"/>
              </a:ext>
            </a:extLst>
          </p:cNvPr>
          <p:cNvSpPr>
            <a:spLocks noGrp="1"/>
          </p:cNvSpPr>
          <p:nvPr>
            <p:ph type="tbl" sz="quarter" idx="19"/>
          </p:nvPr>
        </p:nvSpPr>
        <p:spPr>
          <a:xfrm>
            <a:off x="585787" y="2208362"/>
            <a:ext cx="7617895" cy="3295290"/>
          </a:xfrm>
        </p:spPr>
        <p:txBody>
          <a:bodyPr/>
          <a:lstStyle/>
          <a:p>
            <a:endParaRPr lang="ru-RU"/>
          </a:p>
        </p:txBody>
      </p:sp>
      <p:sp>
        <p:nvSpPr>
          <p:cNvPr id="21" name="Текст 35">
            <a:extLst>
              <a:ext uri="{FF2B5EF4-FFF2-40B4-BE49-F238E27FC236}">
                <a16:creationId xmlns:a16="http://schemas.microsoft.com/office/drawing/2014/main" xmlns="" id="{B4309850-76EA-224C-A9E2-B6BBDBF99DE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686807" y="2208363"/>
            <a:ext cx="2930666" cy="2570672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en-GB" sz="1300" dirty="0">
                <a:latin typeface="HSE Sans" panose="02000000000000000000" pitchFamily="2" charset="0"/>
              </a:rPr>
              <a:t>Lorem ipsum </a:t>
            </a:r>
            <a:r>
              <a:rPr lang="en-GB" sz="1300" dirty="0" err="1">
                <a:latin typeface="HSE Sans" panose="02000000000000000000" pitchFamily="2" charset="0"/>
              </a:rPr>
              <a:t>dolor</a:t>
            </a:r>
            <a:r>
              <a:rPr lang="en-GB" sz="1300" dirty="0">
                <a:latin typeface="HSE Sans" panose="02000000000000000000" pitchFamily="2" charset="0"/>
              </a:rPr>
              <a:t> sit </a:t>
            </a:r>
            <a:r>
              <a:rPr lang="en-GB" sz="1300" dirty="0" err="1">
                <a:latin typeface="HSE Sans" panose="02000000000000000000" pitchFamily="2" charset="0"/>
              </a:rPr>
              <a:t>amet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consectetur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adipiscing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elit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sed</a:t>
            </a:r>
            <a:r>
              <a:rPr lang="en-GB" sz="1300" dirty="0">
                <a:latin typeface="HSE Sans" panose="02000000000000000000" pitchFamily="2" charset="0"/>
              </a:rPr>
              <a:t> do </a:t>
            </a:r>
            <a:r>
              <a:rPr lang="en-GB" sz="1300" dirty="0" err="1">
                <a:latin typeface="HSE Sans" panose="02000000000000000000" pitchFamily="2" charset="0"/>
              </a:rPr>
              <a:t>eiusmod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tempor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incididunt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ut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labore</a:t>
            </a:r>
            <a:r>
              <a:rPr lang="en-GB" sz="1300" dirty="0">
                <a:latin typeface="HSE Sans" panose="02000000000000000000" pitchFamily="2" charset="0"/>
              </a:rPr>
              <a:t> et dolore magna </a:t>
            </a:r>
            <a:r>
              <a:rPr lang="en-GB" sz="1300" dirty="0" err="1">
                <a:latin typeface="HSE Sans" panose="02000000000000000000" pitchFamily="2" charset="0"/>
              </a:rPr>
              <a:t>aliqua</a:t>
            </a:r>
            <a:r>
              <a:rPr lang="en-GB" sz="1300" dirty="0">
                <a:latin typeface="HSE Sans" panose="02000000000000000000" pitchFamily="2" charset="0"/>
              </a:rPr>
              <a:t>. Ut </a:t>
            </a:r>
            <a:r>
              <a:rPr lang="en-GB" sz="1300" dirty="0" err="1">
                <a:latin typeface="HSE Sans" panose="02000000000000000000" pitchFamily="2" charset="0"/>
              </a:rPr>
              <a:t>enim</a:t>
            </a:r>
            <a:r>
              <a:rPr lang="en-GB" sz="1300" dirty="0">
                <a:latin typeface="HSE Sans" panose="02000000000000000000" pitchFamily="2" charset="0"/>
              </a:rPr>
              <a:t> ad minim </a:t>
            </a:r>
            <a:r>
              <a:rPr lang="en-GB" sz="1300" dirty="0" err="1">
                <a:latin typeface="HSE Sans" panose="02000000000000000000" pitchFamily="2" charset="0"/>
              </a:rPr>
              <a:t>veniam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quis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nostrud</a:t>
            </a:r>
            <a:r>
              <a:rPr lang="en-GB" sz="1300" dirty="0">
                <a:latin typeface="HSE Sans" panose="02000000000000000000" pitchFamily="2" charset="0"/>
              </a:rPr>
              <a:t> exercitation </a:t>
            </a:r>
            <a:r>
              <a:rPr lang="en-GB" sz="1300" dirty="0" err="1">
                <a:latin typeface="HSE Sans" panose="02000000000000000000" pitchFamily="2" charset="0"/>
              </a:rPr>
              <a:t>ullamco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laboris</a:t>
            </a:r>
            <a:r>
              <a:rPr lang="en-GB" sz="1300" dirty="0">
                <a:latin typeface="HSE Sans" panose="02000000000000000000" pitchFamily="2" charset="0"/>
              </a:rPr>
              <a:t> nisi </a:t>
            </a:r>
            <a:r>
              <a:rPr lang="en-GB" sz="1300" dirty="0" err="1">
                <a:latin typeface="HSE Sans" panose="02000000000000000000" pitchFamily="2" charset="0"/>
              </a:rPr>
              <a:t>ut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aliquip</a:t>
            </a:r>
            <a:r>
              <a:rPr lang="en-GB" sz="1300" dirty="0">
                <a:latin typeface="HSE Sans" panose="02000000000000000000" pitchFamily="2" charset="0"/>
              </a:rPr>
              <a:t> ex </a:t>
            </a:r>
            <a:r>
              <a:rPr lang="en-GB" sz="1300" dirty="0" err="1">
                <a:latin typeface="HSE Sans" panose="02000000000000000000" pitchFamily="2" charset="0"/>
              </a:rPr>
              <a:t>ea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commodo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consequat</a:t>
            </a:r>
            <a:r>
              <a:rPr lang="en-GB" sz="1300" dirty="0">
                <a:latin typeface="HSE Sans" panose="02000000000000000000" pitchFamily="2" charset="0"/>
              </a:rPr>
              <a:t>. Duis </a:t>
            </a:r>
            <a:r>
              <a:rPr lang="en-GB" sz="1300" dirty="0" err="1">
                <a:latin typeface="HSE Sans" panose="02000000000000000000" pitchFamily="2" charset="0"/>
              </a:rPr>
              <a:t>aute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irure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dolor</a:t>
            </a:r>
            <a:r>
              <a:rPr lang="en-GB" sz="1300" dirty="0">
                <a:latin typeface="HSE Sans" panose="02000000000000000000" pitchFamily="2" charset="0"/>
              </a:rPr>
              <a:t> in </a:t>
            </a:r>
            <a:r>
              <a:rPr lang="en-GB" sz="1300" dirty="0" err="1">
                <a:latin typeface="HSE Sans" panose="02000000000000000000" pitchFamily="2" charset="0"/>
              </a:rPr>
              <a:t>reprehenderit</a:t>
            </a:r>
            <a:r>
              <a:rPr lang="en-GB" sz="1300" dirty="0">
                <a:latin typeface="HSE Sans" panose="02000000000000000000" pitchFamily="2" charset="0"/>
              </a:rPr>
              <a:t> in </a:t>
            </a:r>
            <a:r>
              <a:rPr lang="en-GB" sz="1300" dirty="0" err="1">
                <a:latin typeface="HSE Sans" panose="02000000000000000000" pitchFamily="2" charset="0"/>
              </a:rPr>
              <a:t>voluptate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velit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esse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cillum</a:t>
            </a:r>
            <a:r>
              <a:rPr lang="en-GB" sz="1300" dirty="0">
                <a:latin typeface="HSE Sans" panose="02000000000000000000" pitchFamily="2" charset="0"/>
              </a:rPr>
              <a:t> dolore </a:t>
            </a:r>
            <a:r>
              <a:rPr lang="en-GB" sz="1300" dirty="0" err="1">
                <a:latin typeface="HSE Sans" panose="02000000000000000000" pitchFamily="2" charset="0"/>
              </a:rPr>
              <a:t>eu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fugiat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nulla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pariatur</a:t>
            </a:r>
            <a:r>
              <a:rPr lang="en-GB" sz="1300" dirty="0">
                <a:latin typeface="HSE Sans" panose="02000000000000000000" pitchFamily="2" charset="0"/>
              </a:rPr>
              <a:t>. </a:t>
            </a:r>
            <a:r>
              <a:rPr lang="en-GB" sz="1300" dirty="0" err="1">
                <a:latin typeface="HSE Sans" panose="02000000000000000000" pitchFamily="2" charset="0"/>
              </a:rPr>
              <a:t>Excepteur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sint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occaecat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cupidatat</a:t>
            </a:r>
            <a:r>
              <a:rPr lang="en-GB" sz="1300" dirty="0">
                <a:latin typeface="HSE Sans" panose="02000000000000000000" pitchFamily="2" charset="0"/>
              </a:rPr>
              <a:t> non </a:t>
            </a:r>
            <a:r>
              <a:rPr lang="en-GB" sz="1300" dirty="0" err="1">
                <a:latin typeface="HSE Sans" panose="02000000000000000000" pitchFamily="2" charset="0"/>
              </a:rPr>
              <a:t>proident</a:t>
            </a:r>
            <a:r>
              <a:rPr lang="en-GB" sz="1300" dirty="0">
                <a:latin typeface="HSE Sans" panose="02000000000000000000" pitchFamily="2" charset="0"/>
              </a:rPr>
              <a:t>, sunt in culpa qui </a:t>
            </a:r>
            <a:r>
              <a:rPr lang="en-GB" sz="1300" dirty="0" err="1">
                <a:latin typeface="HSE Sans" panose="02000000000000000000" pitchFamily="2" charset="0"/>
              </a:rPr>
              <a:t>officia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deserunt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mollit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anim</a:t>
            </a:r>
            <a:r>
              <a:rPr lang="en-GB" sz="1300" dirty="0">
                <a:latin typeface="HSE Sans" panose="02000000000000000000" pitchFamily="2" charset="0"/>
              </a:rPr>
              <a:t> id </a:t>
            </a:r>
            <a:r>
              <a:rPr lang="en-GB" sz="1300" dirty="0" err="1">
                <a:latin typeface="HSE Sans" panose="02000000000000000000" pitchFamily="2" charset="0"/>
              </a:rPr>
              <a:t>est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laborum</a:t>
            </a:r>
            <a:r>
              <a:rPr lang="en-GB" sz="1300" dirty="0">
                <a:latin typeface="HSE Sans" panose="02000000000000000000" pitchFamily="2" charset="0"/>
              </a:rPr>
              <a:t>.</a:t>
            </a:r>
            <a:endParaRPr lang="ru-RU" sz="13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3677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D33F8FDE-7383-E947-8568-FF6B7A7765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F8E6541-45CA-8B42-98B4-D42737B850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E70645B-C5D9-8544-BBF2-E4A13F8E40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63DFB-8595-A44B-9F09-A50FA310E559}" type="datetimeFigureOut">
              <a:rPr lang="x-none" smtClean="0"/>
              <a:pPr/>
              <a:t>03.04.2025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1F52289-7F57-544F-95EE-F8B2E10627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11C5F56-F795-5643-ABE3-DDED218698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20F133-126C-5944-A0E4-6A9616EDC0DA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578506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50" r:id="rId4"/>
    <p:sldLayoutId id="2147483651" r:id="rId5"/>
    <p:sldLayoutId id="2147483652" r:id="rId6"/>
    <p:sldLayoutId id="2147483654" r:id="rId7"/>
    <p:sldLayoutId id="2147483655" r:id="rId8"/>
    <p:sldLayoutId id="2147483656" r:id="rId9"/>
    <p:sldLayoutId id="2147483658" r:id="rId10"/>
    <p:sldLayoutId id="2147483657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CD95C0D-D7DC-EF40-9E45-F5F0A4817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8999" y="3589167"/>
            <a:ext cx="10413999" cy="913040"/>
          </a:xfrm>
        </p:spPr>
        <p:txBody>
          <a:bodyPr>
            <a:normAutofit fontScale="90000"/>
          </a:bodyPr>
          <a:lstStyle/>
          <a:p>
            <a:pPr marL="360000"/>
            <a:r>
              <a:rPr lang="ru-RU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Секция 1:</a:t>
            </a:r>
            <a:r>
              <a:rPr lang="ru-RU" sz="2000" i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i="1" dirty="0">
                <a:latin typeface="Arial" panose="020B0604020202020204" pitchFamily="34" charset="0"/>
                <a:cs typeface="Arial" panose="020B0604020202020204" pitchFamily="34" charset="0"/>
              </a:rPr>
              <a:t>«Лучшие практики развития финансовой культуры </a:t>
            </a:r>
            <a:br>
              <a:rPr lang="ru-RU" sz="20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i="1" dirty="0">
                <a:latin typeface="Arial" panose="020B0604020202020204" pitchFamily="34" charset="0"/>
                <a:cs typeface="Arial" panose="020B0604020202020204" pitchFamily="34" charset="0"/>
              </a:rPr>
              <a:t>в системе общего и среднего профессионального образования» 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C6FAE0FA-3CAF-BA4B-8F9F-5FEF3C2F3CC6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1027967" y="5518128"/>
            <a:ext cx="10335358" cy="463186"/>
          </a:xfrm>
        </p:spPr>
        <p:txBody>
          <a:bodyPr/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Москва</a:t>
            </a:r>
          </a:p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2025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1165E480-CBD1-4331-97A1-8CDB6F9AD29F}"/>
              </a:ext>
            </a:extLst>
          </p:cNvPr>
          <p:cNvSpPr/>
          <p:nvPr/>
        </p:nvSpPr>
        <p:spPr>
          <a:xfrm>
            <a:off x="5995987" y="921983"/>
            <a:ext cx="200025" cy="9801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2B62998B-FBF8-4233-BC8D-86B08E9503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5646" y="1052033"/>
            <a:ext cx="1583733" cy="7200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A8BDEAC7-E656-4D70-8EEC-CE56D7805E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706" y="1052033"/>
            <a:ext cx="1889517" cy="720000"/>
          </a:xfrm>
          <a:prstGeom prst="rect">
            <a:avLst/>
          </a:prstGeom>
        </p:spPr>
      </p:pic>
      <p:sp>
        <p:nvSpPr>
          <p:cNvPr id="14" name="Заголовок 1">
            <a:extLst>
              <a:ext uri="{FF2B5EF4-FFF2-40B4-BE49-F238E27FC236}">
                <a16:creationId xmlns:a16="http://schemas.microsoft.com/office/drawing/2014/main" xmlns="" id="{9824AAA3-FBC1-4862-A77D-0AF25D02AC97}"/>
              </a:ext>
            </a:extLst>
          </p:cNvPr>
          <p:cNvSpPr txBox="1">
            <a:spLocks/>
          </p:cNvSpPr>
          <p:nvPr/>
        </p:nvSpPr>
        <p:spPr>
          <a:xfrm>
            <a:off x="1027967" y="2306250"/>
            <a:ext cx="10049608" cy="10662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300" b="0" i="0" kern="1200" baseline="0">
                <a:solidFill>
                  <a:srgbClr val="0E2D69"/>
                </a:solidFill>
                <a:latin typeface="HSE Sans" panose="02000000000000000000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Всероссийская научно-практическая конференция </a:t>
            </a:r>
          </a:p>
          <a:p>
            <a:pPr algn="ctr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«Формирование финансовой культуры в условиях цифровизации: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смыслы, практики, результаты»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83DFBE5B-B95B-4C24-9ED9-24E8C25843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27031" y="1191052"/>
            <a:ext cx="1853188" cy="441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82325395"/>
      </p:ext>
    </p:extLst>
  </p:cSld>
  <p:clrMapOvr>
    <a:masterClrMapping/>
  </p:clrMapOvr>
  <p:transition advTm="14203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A1901FC1-00D2-478A-0FC8-432A2469FB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CD750153-119A-6CBA-9677-4EB72C2FC59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459162" y="548720"/>
            <a:ext cx="2612453" cy="408109"/>
          </a:xfrm>
        </p:spPr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Финансовое мошенничество: дропперство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0830F2E8-13CF-65AF-D80F-59CDE83DE3F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5897" y="3847070"/>
            <a:ext cx="3934345" cy="2416430"/>
          </a:xfrm>
        </p:spPr>
        <p:txBody>
          <a:bodyPr>
            <a:noAutofit/>
          </a:bodyPr>
          <a:lstStyle/>
          <a:p>
            <a:pPr indent="180000">
              <a:spcBef>
                <a:spcPts val="0"/>
              </a:spcBef>
            </a:pPr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Инновационные методы обучения</a:t>
            </a:r>
          </a:p>
          <a:p>
            <a:pPr indent="180000">
              <a:spcBef>
                <a:spcPts val="0"/>
              </a:spcBef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Геймификация</a:t>
            </a:r>
          </a:p>
          <a:p>
            <a:pPr indent="180000">
              <a:spcBef>
                <a:spcPts val="0"/>
              </a:spcBef>
            </a:pPr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Образовательные игры</a:t>
            </a:r>
          </a:p>
          <a:p>
            <a:pPr indent="180000">
              <a:spcBef>
                <a:spcPts val="0"/>
              </a:spcBef>
            </a:pP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 - Онлайн-платформы</a:t>
            </a:r>
          </a:p>
          <a:p>
            <a:pPr indent="180000">
              <a:spcBef>
                <a:spcPts val="0"/>
              </a:spcBef>
            </a:pP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 - Виртуальные тренажёры</a:t>
            </a:r>
          </a:p>
          <a:p>
            <a:pPr indent="180000">
              <a:spcBef>
                <a:spcPts val="0"/>
              </a:spcBef>
            </a:pPr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Использование кейс-методов</a:t>
            </a:r>
          </a:p>
          <a:p>
            <a:pPr indent="180000">
              <a:spcBef>
                <a:spcPts val="0"/>
              </a:spcBef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Возможные задания:</a:t>
            </a:r>
          </a:p>
          <a:p>
            <a:pPr indent="180000">
              <a:spcBef>
                <a:spcPts val="0"/>
              </a:spcBef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Анализ предложений, которые выглядят как попытки вовлечения в дропперские схемы.</a:t>
            </a:r>
          </a:p>
          <a:p>
            <a:pPr indent="180000">
              <a:spcBef>
                <a:spcPts val="0"/>
              </a:spcBef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Составление списка признаков, указывающих на потенциальное мошенничество.</a:t>
            </a:r>
          </a:p>
          <a:p>
            <a:pPr indent="180000">
              <a:spcBef>
                <a:spcPts val="0"/>
              </a:spcBef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Предложить способы предотвращения попадания в такие схемы.</a:t>
            </a:r>
          </a:p>
          <a:p>
            <a:pPr indent="457200">
              <a:spcBef>
                <a:spcPts val="0"/>
              </a:spcBef>
            </a:pP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8420" indent="91440" algn="just">
              <a:spcBef>
                <a:spcPts val="0"/>
              </a:spcBef>
              <a:buNone/>
            </a:pPr>
            <a:endParaRPr lang="ru-RU" kern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8420" indent="91440" algn="just">
              <a:lnSpc>
                <a:spcPct val="107000"/>
              </a:lnSpc>
              <a:spcAft>
                <a:spcPts val="800"/>
              </a:spcAft>
              <a:buNone/>
            </a:pPr>
            <a:endParaRPr lang="ru-RU" kern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8420" indent="91440" algn="just">
              <a:lnSpc>
                <a:spcPct val="107000"/>
              </a:lnSpc>
              <a:spcAft>
                <a:spcPts val="800"/>
              </a:spcAft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Заголовок 7">
            <a:extLst>
              <a:ext uri="{FF2B5EF4-FFF2-40B4-BE49-F238E27FC236}">
                <a16:creationId xmlns:a16="http://schemas.microsoft.com/office/drawing/2014/main" xmlns="" id="{B59232E6-D55B-6DF6-FACC-1E3234BBD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897" y="1447790"/>
            <a:ext cx="11057955" cy="460667"/>
          </a:xfrm>
        </p:spPr>
        <p:txBody>
          <a:bodyPr>
            <a:noAutofit/>
          </a:bodyPr>
          <a:lstStyle/>
          <a:p>
            <a:pPr marL="58420" indent="31750" algn="ctr"/>
            <a:r>
              <a:rPr lang="ru-RU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Организационно-деятельностны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й этап</a:t>
            </a:r>
            <a:b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dirty="0"/>
          </a:p>
        </p:txBody>
      </p:sp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xmlns="" id="{C59F4931-1B42-D1EE-3DDC-B75B3F3820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673412233"/>
              </p:ext>
            </p:extLst>
          </p:nvPr>
        </p:nvGraphicFramePr>
        <p:xfrm>
          <a:off x="548140" y="2014579"/>
          <a:ext cx="4450199" cy="1338221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450199">
                  <a:extLst>
                    <a:ext uri="{9D8B030D-6E8A-4147-A177-3AD203B41FA5}">
                      <a16:colId xmlns:a16="http://schemas.microsoft.com/office/drawing/2014/main" xmlns="" val="3450968024"/>
                    </a:ext>
                  </a:extLst>
                </a:gridCol>
              </a:tblGrid>
              <a:tr h="311191">
                <a:tc>
                  <a:txBody>
                    <a:bodyPr/>
                    <a:lstStyle/>
                    <a:p>
                      <a:pPr marL="58420" marR="90170" indent="91440" algn="ctr">
                        <a:buNone/>
                      </a:pP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Деятельность </a:t>
                      </a:r>
                      <a:r>
                        <a:rPr lang="ru-RU" sz="1300" spc="-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преподавателя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89638796"/>
                  </a:ext>
                </a:extLst>
              </a:tr>
              <a:tr h="1027030">
                <a:tc>
                  <a:txBody>
                    <a:bodyPr/>
                    <a:lstStyle/>
                    <a:p>
                      <a:pPr indent="180000"/>
                      <a:r>
                        <a:rPr lang="ru-RU" sz="1300" b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Преподаватель проводит мини-игру по теме урока</a:t>
                      </a:r>
                    </a:p>
                    <a:p>
                      <a:pPr indent="180000"/>
                      <a:endParaRPr lang="ru-RU" sz="1300" b="1" kern="1200" dirty="0">
                        <a:solidFill>
                          <a:schemeClr val="lt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indent="180000"/>
                      <a:r>
                        <a:rPr lang="ru-RU" sz="1300" b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Предлагает рассмотреть реальные кейсы, как молодые люди попадают в сети дроповодов. 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322538553"/>
                  </a:ext>
                </a:extLst>
              </a:tr>
            </a:tbl>
          </a:graphicData>
        </a:graphic>
      </p:graphicFrame>
      <p:graphicFrame>
        <p:nvGraphicFramePr>
          <p:cNvPr id="10" name="Таблица 9">
            <a:extLst>
              <a:ext uri="{FF2B5EF4-FFF2-40B4-BE49-F238E27FC236}">
                <a16:creationId xmlns:a16="http://schemas.microsoft.com/office/drawing/2014/main" xmlns="" id="{997B35E5-DE7F-A794-A2B4-B25859C0A5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04806013"/>
              </p:ext>
            </p:extLst>
          </p:nvPr>
        </p:nvGraphicFramePr>
        <p:xfrm>
          <a:off x="6672649" y="2014579"/>
          <a:ext cx="4872357" cy="1338221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872357">
                  <a:extLst>
                    <a:ext uri="{9D8B030D-6E8A-4147-A177-3AD203B41FA5}">
                      <a16:colId xmlns:a16="http://schemas.microsoft.com/office/drawing/2014/main" xmlns="" val="441600533"/>
                    </a:ext>
                  </a:extLst>
                </a:gridCol>
              </a:tblGrid>
              <a:tr h="311304">
                <a:tc>
                  <a:txBody>
                    <a:bodyPr/>
                    <a:lstStyle/>
                    <a:p>
                      <a:pPr marL="58420" marR="85725" indent="91440" algn="ctr">
                        <a:buNone/>
                      </a:pPr>
                      <a:r>
                        <a:rPr lang="en-US" sz="1300" spc="-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Деятельность </a:t>
                      </a:r>
                      <a:r>
                        <a:rPr lang="ru-RU" sz="1300" spc="-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студента  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292824229"/>
                  </a:ext>
                </a:extLst>
              </a:tr>
              <a:tr h="1026917">
                <a:tc>
                  <a:txBody>
                    <a:bodyPr/>
                    <a:lstStyle/>
                    <a:p>
                      <a:pPr indent="180000"/>
                      <a:r>
                        <a:rPr lang="ru-RU" sz="1300" b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Последовательное прохождение студентами этапов, на каждом	из которых выполняется определённое задание </a:t>
                      </a:r>
                    </a:p>
                    <a:p>
                      <a:pPr indent="180000"/>
                      <a:endParaRPr lang="ru-RU" sz="1300" b="1" kern="1200" dirty="0">
                        <a:solidFill>
                          <a:schemeClr val="lt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indent="180000"/>
                      <a:r>
                        <a:rPr lang="ru-RU" sz="1300" b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Отвечают на вопросы. Обосновывают суждения.</a:t>
                      </a:r>
                    </a:p>
                    <a:p>
                      <a:pPr marL="58420" marR="85725" indent="180000" algn="just">
                        <a:buNone/>
                      </a:pPr>
                      <a:r>
                        <a:rPr lang="ru-RU" sz="1300" spc="-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2991100083"/>
                  </a:ext>
                </a:extLst>
              </a:tr>
            </a:tbl>
          </a:graphicData>
        </a:graphic>
      </p:graphicFrame>
      <p:pic>
        <p:nvPicPr>
          <p:cNvPr id="6" name="Picture 4">
            <a:extLst>
              <a:ext uri="{FF2B5EF4-FFF2-40B4-BE49-F238E27FC236}">
                <a16:creationId xmlns:a16="http://schemas.microsoft.com/office/drawing/2014/main" xmlns="" id="{97302C56-2D6F-C967-44E9-206FEF6063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 t="6689" b="6689"/>
          <a:stretch>
            <a:fillRect/>
          </a:stretch>
        </p:blipFill>
        <p:spPr bwMode="auto">
          <a:xfrm>
            <a:off x="6041414" y="3405918"/>
            <a:ext cx="2936739" cy="2936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34D664A3-8D74-A206-0AF8-272A28D77C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 l="311" r="311"/>
          <a:stretch>
            <a:fillRect/>
          </a:stretch>
        </p:blipFill>
        <p:spPr bwMode="auto">
          <a:xfrm>
            <a:off x="8917056" y="3635587"/>
            <a:ext cx="2627950" cy="262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538483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E212A9D8-2B3F-5027-718D-375A10B19C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E3842E52-73A6-FED0-DF02-5435080FF46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459162" y="548720"/>
            <a:ext cx="2511869" cy="408109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Финансовое мошенничество: дропперство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D568E4E1-D1AB-B255-AA84-7C0E2B8FF0D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68276" y="4933027"/>
            <a:ext cx="3934345" cy="1055882"/>
          </a:xfrm>
        </p:spPr>
        <p:txBody>
          <a:bodyPr>
            <a:noAutofit/>
          </a:bodyPr>
          <a:lstStyle/>
          <a:p>
            <a:pPr indent="180000" fontAlgn="base">
              <a:spcBef>
                <a:spcPts val="0"/>
              </a:spcBef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активных методов обучения</a:t>
            </a:r>
          </a:p>
          <a:p>
            <a:pPr indent="180000">
              <a:spcBef>
                <a:spcPts val="0"/>
              </a:spcBef>
            </a:pP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     Ролевые, интерактивные игры и квесты</a:t>
            </a:r>
          </a:p>
          <a:p>
            <a:pPr lvl="0" indent="180000">
              <a:spcBef>
                <a:spcPts val="0"/>
              </a:spcBef>
            </a:pP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     Эмоциональные истории</a:t>
            </a:r>
          </a:p>
          <a:p>
            <a:pPr indent="180000">
              <a:spcBef>
                <a:spcPts val="0"/>
              </a:spcBef>
            </a:pP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     Виртуальные лаборатории</a:t>
            </a:r>
          </a:p>
          <a:p>
            <a:pPr indent="180000" fontAlgn="base">
              <a:spcBef>
                <a:spcPts val="0"/>
              </a:spcBef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Оценивание и обратная связь</a:t>
            </a:r>
            <a:r>
              <a:rPr lang="ru-RU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indent="180000" fontAlgn="base">
              <a:spcBef>
                <a:spcPts val="0"/>
              </a:spcBef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Тесты и опросы</a:t>
            </a:r>
          </a:p>
          <a:p>
            <a:pPr algn="just" fontAlgn="base">
              <a:spcBef>
                <a:spcPts val="0"/>
              </a:spcBef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kern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  <a:p>
            <a:pPr marL="58420" indent="91440" algn="just">
              <a:lnSpc>
                <a:spcPct val="107000"/>
              </a:lnSpc>
              <a:spcAft>
                <a:spcPts val="800"/>
              </a:spcAft>
              <a:buNone/>
            </a:pPr>
            <a:endParaRPr lang="ru-RU" kern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8420" indent="91440" algn="just">
              <a:lnSpc>
                <a:spcPct val="107000"/>
              </a:lnSpc>
              <a:spcAft>
                <a:spcPts val="800"/>
              </a:spcAft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Заголовок 7">
            <a:extLst>
              <a:ext uri="{FF2B5EF4-FFF2-40B4-BE49-F238E27FC236}">
                <a16:creationId xmlns:a16="http://schemas.microsoft.com/office/drawing/2014/main" xmlns="" id="{F4C9DE91-CBEA-77B7-C5FC-FCB02097D4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897" y="1243914"/>
            <a:ext cx="11057955" cy="551935"/>
          </a:xfrm>
        </p:spPr>
        <p:txBody>
          <a:bodyPr>
            <a:noAutofit/>
          </a:bodyPr>
          <a:lstStyle/>
          <a:p>
            <a:pPr marL="58420" indent="31750" algn="ctr"/>
            <a:r>
              <a:rPr lang="ru-RU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Закрепление и рефлексия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dirty="0"/>
          </a:p>
        </p:txBody>
      </p:sp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xmlns="" id="{22A9F180-5687-57EF-802E-C1FB4C5777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77716234"/>
              </p:ext>
            </p:extLst>
          </p:nvPr>
        </p:nvGraphicFramePr>
        <p:xfrm>
          <a:off x="734178" y="1795849"/>
          <a:ext cx="4450199" cy="2943981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450199">
                  <a:extLst>
                    <a:ext uri="{9D8B030D-6E8A-4147-A177-3AD203B41FA5}">
                      <a16:colId xmlns:a16="http://schemas.microsoft.com/office/drawing/2014/main" xmlns="" val="3450968024"/>
                    </a:ext>
                  </a:extLst>
                </a:gridCol>
              </a:tblGrid>
              <a:tr h="282378">
                <a:tc>
                  <a:txBody>
                    <a:bodyPr/>
                    <a:lstStyle/>
                    <a:p>
                      <a:pPr marL="58420" marR="90170" indent="91440" algn="ctr">
                        <a:buNone/>
                      </a:pP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Деятельность </a:t>
                      </a:r>
                      <a:r>
                        <a:rPr lang="ru-RU" sz="1300" spc="-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преподавателя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89638796"/>
                  </a:ext>
                </a:extLst>
              </a:tr>
              <a:tr h="2345492">
                <a:tc>
                  <a:txBody>
                    <a:bodyPr/>
                    <a:lstStyle/>
                    <a:p>
                      <a:pPr marL="58420" marR="90170" indent="91440" algn="just" fontAlgn="base">
                        <a:buNone/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200" spc="-2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Предлагает рассмотреть несколько типичных ситуаций, связанных с финансовым мошенничеством с использованием дропперства, и предложить пути их разрешения.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58420" marR="90170" indent="9144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ru-RU" sz="1200" kern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58420" marR="90170" indent="9144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200" kern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Предлагает пройти тест на закрепление материала</a:t>
                      </a:r>
                      <a:endParaRPr lang="ru-RU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58420" marR="90170" indent="9144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200" kern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Предлагает определить значимость полученной на занятии информации, удовлетворённость совместной работой.</a:t>
                      </a:r>
                      <a:endParaRPr lang="ru-RU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58420" marR="90170" indent="91440" algn="just">
                        <a:buNone/>
                        <a:tabLst>
                          <a:tab pos="1235075" algn="l"/>
                          <a:tab pos="1391920" algn="l"/>
                        </a:tabLs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Формулирует окончательный итог занятия в виде памятки. 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58420" marR="90170" indent="91440" algn="just">
                        <a:buNone/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Обращает внимание на практическую значимость полученного в ходе урока-игры опыта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58420" marR="90170" indent="9144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200" kern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58420" marR="90170" indent="9144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ru-RU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322538553"/>
                  </a:ext>
                </a:extLst>
              </a:tr>
            </a:tbl>
          </a:graphicData>
        </a:graphic>
      </p:graphicFrame>
      <p:graphicFrame>
        <p:nvGraphicFramePr>
          <p:cNvPr id="10" name="Таблица 9">
            <a:extLst>
              <a:ext uri="{FF2B5EF4-FFF2-40B4-BE49-F238E27FC236}">
                <a16:creationId xmlns:a16="http://schemas.microsoft.com/office/drawing/2014/main" xmlns="" id="{7F89CFAC-9B67-64AD-E793-37F0649887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011480712"/>
              </p:ext>
            </p:extLst>
          </p:nvPr>
        </p:nvGraphicFramePr>
        <p:xfrm>
          <a:off x="6709032" y="1795849"/>
          <a:ext cx="4897071" cy="223309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897071">
                  <a:extLst>
                    <a:ext uri="{9D8B030D-6E8A-4147-A177-3AD203B41FA5}">
                      <a16:colId xmlns:a16="http://schemas.microsoft.com/office/drawing/2014/main" xmlns="" val="441600533"/>
                    </a:ext>
                  </a:extLst>
                </a:gridCol>
              </a:tblGrid>
              <a:tr h="459918">
                <a:tc>
                  <a:txBody>
                    <a:bodyPr/>
                    <a:lstStyle/>
                    <a:p>
                      <a:pPr marL="58420" marR="85725" indent="91440" algn="ctr">
                        <a:buNone/>
                      </a:pPr>
                      <a:r>
                        <a:rPr lang="en-US" sz="1300" spc="-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Деятельность </a:t>
                      </a:r>
                      <a:r>
                        <a:rPr lang="ru-RU" sz="1300" spc="-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студента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292824229"/>
                  </a:ext>
                </a:extLst>
              </a:tr>
              <a:tr h="1517163">
                <a:tc>
                  <a:txBody>
                    <a:bodyPr/>
                    <a:lstStyle/>
                    <a:p>
                      <a:pPr marL="58420" marR="85725" indent="91440" algn="just">
                        <a:buNone/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Работают согласно заданию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58420" marR="85725" indent="91440" algn="just">
                        <a:buNone/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58420" marR="85725" indent="91440" algn="just">
                        <a:buNone/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58420" marR="85725" indent="91440" algn="just">
                        <a:buNone/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В ходе обсуждения </a:t>
                      </a:r>
                      <a:r>
                        <a:rPr lang="ru-RU" sz="1200" spc="-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формулируют итоги урока.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58420" marR="85725" indent="91440" algn="just">
                        <a:buNone/>
                      </a:pPr>
                      <a:r>
                        <a:rPr lang="ru-RU" sz="1200" spc="-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58420" marR="85725" indent="91440" algn="just">
                        <a:buNone/>
                      </a:pPr>
                      <a:endParaRPr lang="ru-RU" sz="1200" spc="-1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58420" marR="85725" indent="91440" algn="just">
                        <a:buNone/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Рефлексируют.  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58420" marR="85725" indent="9144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200" kern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58420" marR="85725" indent="9144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200" kern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2991100083"/>
                  </a:ext>
                </a:extLst>
              </a:tr>
            </a:tbl>
          </a:graphicData>
        </a:graphic>
      </p:graphicFrame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/>
          <a:srcRect l="9257" r="9257"/>
          <a:stretch>
            <a:fillRect/>
          </a:stretch>
        </p:blipFill>
        <p:spPr bwMode="auto">
          <a:xfrm>
            <a:off x="5497903" y="3594130"/>
            <a:ext cx="2936084" cy="2936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33987" y="3594130"/>
            <a:ext cx="3172116" cy="3017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32508" y="5103023"/>
            <a:ext cx="1751869" cy="1254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258804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D036F40B-B07D-F3FF-AC15-66A2A41F7B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3655201B-B671-F990-02A1-2C88391B420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459162" y="548720"/>
            <a:ext cx="2548445" cy="408109"/>
          </a:xfrm>
        </p:spPr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Финансовое мошенничество: дропперство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C7F3A14A-6D6E-E9B7-474C-8C75B740AED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5897" y="4735265"/>
            <a:ext cx="3934345" cy="830373"/>
          </a:xfrm>
        </p:spPr>
        <p:txBody>
          <a:bodyPr>
            <a:normAutofit fontScale="25000" lnSpcReduction="20000"/>
          </a:bodyPr>
          <a:lstStyle/>
          <a:p>
            <a:pPr indent="180000">
              <a:lnSpc>
                <a:spcPct val="120000"/>
              </a:lnSpc>
              <a:spcBef>
                <a:spcPts val="0"/>
              </a:spcBef>
            </a:pP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Обратная связь</a:t>
            </a:r>
          </a:p>
          <a:p>
            <a:pPr indent="180000">
              <a:lnSpc>
                <a:spcPct val="120000"/>
              </a:lnSpc>
              <a:spcBef>
                <a:spcPts val="0"/>
              </a:spcBef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Проектная работа</a:t>
            </a:r>
          </a:p>
          <a:p>
            <a:pPr indent="180000">
              <a:lnSpc>
                <a:spcPct val="120000"/>
              </a:lnSpc>
              <a:spcBef>
                <a:spcPts val="0"/>
              </a:spcBef>
            </a:pPr>
            <a:r>
              <a:rPr lang="ru-RU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екомендации по предотвращению дропперства</a:t>
            </a:r>
            <a:endParaRPr lang="ru-RU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80000">
              <a:lnSpc>
                <a:spcPct val="120000"/>
              </a:lnSpc>
              <a:spcBef>
                <a:spcPts val="0"/>
              </a:spcBef>
            </a:pPr>
            <a:r>
              <a:rPr lang="ru-RU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</a:t>
            </a:r>
            <a:r>
              <a:rPr lang="ru-RU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амятка Банка России (в </a:t>
            </a:r>
            <a:r>
              <a:rPr lang="ru-RU" sz="40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качестве информационно </a:t>
            </a:r>
            <a:r>
              <a:rPr lang="ru-RU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го материала и образцов для </a:t>
            </a:r>
            <a:r>
              <a:rPr lang="ru-RU" sz="40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домашнего задания)</a:t>
            </a:r>
            <a:endParaRPr lang="ru-RU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8" name="Заголовок 7">
            <a:extLst>
              <a:ext uri="{FF2B5EF4-FFF2-40B4-BE49-F238E27FC236}">
                <a16:creationId xmlns:a16="http://schemas.microsoft.com/office/drawing/2014/main" xmlns="" id="{AEF09B92-0FEE-ADFC-52AE-29F465A03D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Подведение итогов, выдача домашнего задания</a:t>
            </a:r>
          </a:p>
        </p:txBody>
      </p:sp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xmlns="" id="{BA6F96EE-5C41-4042-3572-B628595061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53880545"/>
              </p:ext>
            </p:extLst>
          </p:nvPr>
        </p:nvGraphicFramePr>
        <p:xfrm>
          <a:off x="585897" y="2344092"/>
          <a:ext cx="4450199" cy="1791303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450199">
                  <a:extLst>
                    <a:ext uri="{9D8B030D-6E8A-4147-A177-3AD203B41FA5}">
                      <a16:colId xmlns:a16="http://schemas.microsoft.com/office/drawing/2014/main" xmlns="" val="3450968024"/>
                    </a:ext>
                  </a:extLst>
                </a:gridCol>
              </a:tblGrid>
              <a:tr h="379499">
                <a:tc>
                  <a:txBody>
                    <a:bodyPr/>
                    <a:lstStyle/>
                    <a:p>
                      <a:pPr marL="58420" marR="90170" indent="91440" algn="ctr">
                        <a:buNone/>
                      </a:pP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Деятельность </a:t>
                      </a:r>
                      <a:r>
                        <a:rPr lang="ru-RU" sz="1300" spc="-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преподавателя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89638796"/>
                  </a:ext>
                </a:extLst>
              </a:tr>
              <a:tr h="1411804">
                <a:tc>
                  <a:txBody>
                    <a:bodyPr/>
                    <a:lstStyle/>
                    <a:p>
                      <a:pPr marL="58420" marR="90170" indent="9144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300" kern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Предлагает поделиться полученными знаниями со своими близкими, ровесниками, людьми пожилого возраста в целях финансовой безопасности.</a:t>
                      </a:r>
                      <a:endParaRPr lang="ru-RU" sz="13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58420" marR="90170" indent="91440" algn="just">
                        <a:buNone/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Задаёт домашнее задание.</a:t>
                      </a:r>
                    </a:p>
                    <a:p>
                      <a:pPr marL="58420" marR="90170" indent="9144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300" kern="0" spc="-1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Выставляет  оценки.</a:t>
                      </a:r>
                      <a:endParaRPr lang="ru-RU" sz="13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322538553"/>
                  </a:ext>
                </a:extLst>
              </a:tr>
            </a:tbl>
          </a:graphicData>
        </a:graphic>
      </p:graphicFrame>
      <p:graphicFrame>
        <p:nvGraphicFramePr>
          <p:cNvPr id="10" name="Таблица 9">
            <a:extLst>
              <a:ext uri="{FF2B5EF4-FFF2-40B4-BE49-F238E27FC236}">
                <a16:creationId xmlns:a16="http://schemas.microsoft.com/office/drawing/2014/main" xmlns="" id="{9F1E384A-2305-0A1A-CC5B-3888A0838F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4187139"/>
              </p:ext>
            </p:extLst>
          </p:nvPr>
        </p:nvGraphicFramePr>
        <p:xfrm>
          <a:off x="7957751" y="2344092"/>
          <a:ext cx="3686109" cy="1791303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686109">
                  <a:extLst>
                    <a:ext uri="{9D8B030D-6E8A-4147-A177-3AD203B41FA5}">
                      <a16:colId xmlns:a16="http://schemas.microsoft.com/office/drawing/2014/main" xmlns="" val="441600533"/>
                    </a:ext>
                  </a:extLst>
                </a:gridCol>
              </a:tblGrid>
              <a:tr h="480648">
                <a:tc>
                  <a:txBody>
                    <a:bodyPr/>
                    <a:lstStyle/>
                    <a:p>
                      <a:pPr marL="58420" marR="85725" indent="91440" algn="ctr">
                        <a:buNone/>
                      </a:pPr>
                      <a:r>
                        <a:rPr lang="en-US" sz="1300" spc="-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Деятельность </a:t>
                      </a:r>
                      <a:r>
                        <a:rPr lang="ru-RU" sz="1300" spc="-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студента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292824229"/>
                  </a:ext>
                </a:extLst>
              </a:tr>
              <a:tr h="1310655">
                <a:tc>
                  <a:txBody>
                    <a:bodyPr/>
                    <a:lstStyle/>
                    <a:p>
                      <a:pPr indent="180000"/>
                      <a:r>
                        <a:rPr lang="ru-RU" sz="1300" b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Высказываются о целесообразности данного занятия.</a:t>
                      </a:r>
                    </a:p>
                    <a:p>
                      <a:pPr marL="58420" marR="85725" indent="91440" algn="just">
                        <a:buNone/>
                      </a:pPr>
                      <a:r>
                        <a:rPr lang="ru-RU" sz="1300" spc="-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58420" marR="85725" indent="91440" algn="just">
                        <a:buNone/>
                      </a:pPr>
                      <a:r>
                        <a:rPr lang="ru-RU" sz="1300" spc="-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2991100083"/>
                  </a:ext>
                </a:extLst>
              </a:tr>
            </a:tbl>
          </a:graphicData>
        </a:graphic>
      </p:graphicFrame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6C8DDCE1-18E1-4790-FC9A-3E10D3048B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9617" y="2344091"/>
            <a:ext cx="2774613" cy="3891951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92440" y="4232043"/>
            <a:ext cx="2774614" cy="1885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457386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B7473490-937B-7095-D8D0-29F2B6EE6FD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459162" y="548720"/>
            <a:ext cx="2548445" cy="408109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Финансовое мошенничество: дропперство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1CF489BF-8264-A02A-CECB-5E677A3D000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5898" y="2011681"/>
            <a:ext cx="4351862" cy="4142232"/>
          </a:xfrm>
        </p:spPr>
        <p:txBody>
          <a:bodyPr>
            <a:noAutofit/>
          </a:bodyPr>
          <a:lstStyle/>
          <a:p>
            <a:pPr algn="just"/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    По результатам урока было отмечено, что студенты приобрели необходимые знания о дропперстве и умеют применять их на практике.    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     </a:t>
            </a: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Они также научились более внимательно относиться к своим финансовым операциям и не поддаваться на уловки мошенников. Это подтверждается итоговым тестированием, результаты которого показали высокий уровень усвоения материала.</a:t>
            </a:r>
            <a:b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  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Таким образом, можно сделать вывод, что урок по финансовой грамотности на тему "Финансовое мошенничество: дропперство" был эффективным и способствовал повышению уровня финансовой безопасности студентов. </a:t>
            </a:r>
          </a:p>
          <a:p>
            <a:pPr algn="just"/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   Студенты научились распознавать и предотвращать финансовые мошенничества, что в дальнейшем поможет им защитить свои финансовые средства и избежать негативных последствий</a:t>
            </a:r>
            <a:endParaRPr lang="ru-RU" sz="1400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951E40B4-EAC1-F68A-7A3E-6116288408A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pPr algn="ctr">
              <a:lnSpc>
                <a:spcPct val="150000"/>
              </a:lnSpc>
              <a:spcBef>
                <a:spcPts val="0"/>
              </a:spcBef>
              <a:buNone/>
            </a:pPr>
            <a:endParaRPr lang="ru-RU" sz="1800" i="1" kern="0" dirty="0">
              <a:solidFill>
                <a:srgbClr val="1A1A1A"/>
              </a:solidFill>
              <a:effectLst/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1800" i="1" kern="0" dirty="0">
                <a:solidFill>
                  <a:srgbClr val="1A1A1A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«Не доверяй тому, кто предлагает лёгкие деньги;</a:t>
            </a:r>
            <a:endParaRPr lang="ru-RU" sz="1800" kern="100" dirty="0">
              <a:effectLst/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  <a:spcBef>
                <a:spcPts val="0"/>
              </a:spcBef>
            </a:pPr>
            <a:r>
              <a:rPr lang="ru-RU" sz="1800" i="1" kern="0" dirty="0">
                <a:solidFill>
                  <a:srgbClr val="1A1A1A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ведь истинное богатство никогда не приходит без труда».</a:t>
            </a:r>
            <a:endParaRPr lang="ru-RU" sz="1800" kern="100" dirty="0">
              <a:effectLst/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8" name="Заголовок 7">
            <a:extLst>
              <a:ext uri="{FF2B5EF4-FFF2-40B4-BE49-F238E27FC236}">
                <a16:creationId xmlns:a16="http://schemas.microsoft.com/office/drawing/2014/main" xmlns="" id="{627F48F2-D00B-9E32-8985-1D3F2C01B2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897" y="1447790"/>
            <a:ext cx="11057955" cy="563891"/>
          </a:xfrm>
        </p:spPr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Подведение итогов, выводы</a:t>
            </a:r>
          </a:p>
        </p:txBody>
      </p:sp>
    </p:spTree>
    <p:extLst>
      <p:ext uri="{BB962C8B-B14F-4D97-AF65-F5344CB8AC3E}">
        <p14:creationId xmlns:p14="http://schemas.microsoft.com/office/powerpoint/2010/main" xmlns="" val="2186784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282161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CD95C0D-D7DC-EF40-9E45-F5F0A4817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7967" y="3221844"/>
            <a:ext cx="10049608" cy="157257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Тема: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i="1" dirty="0">
                <a:latin typeface="Times New Roman" pitchFamily="18" charset="0"/>
                <a:cs typeface="Times New Roman" pitchFamily="18" charset="0"/>
              </a:rPr>
              <a:t>Финансовое мошенничество: дропперство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i="1" dirty="0">
                <a:latin typeface="Times New Roman" pitchFamily="18" charset="0"/>
                <a:cs typeface="Times New Roman" pitchFamily="18" charset="0"/>
              </a:rPr>
              <a:t>Номинация: </a:t>
            </a:r>
            <a:r>
              <a:rPr lang="ru-RU" sz="2200" i="1" dirty="0">
                <a:latin typeface="Times New Roman" pitchFamily="18" charset="0"/>
                <a:cs typeface="Times New Roman" pitchFamily="18" charset="0"/>
              </a:rPr>
              <a:t>лучшее методическое обеспечение реализации программы по финансовой грамотности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C6FAE0FA-3CAF-BA4B-8F9F-5FEF3C2F3CC6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1027967" y="5518128"/>
            <a:ext cx="10335358" cy="463186"/>
          </a:xfrm>
        </p:spPr>
        <p:txBody>
          <a:bodyPr/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Москва</a:t>
            </a:r>
          </a:p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2025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44AFB2BF-A7AB-5648-ADCD-2A7F1BD3581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27967" y="4794422"/>
            <a:ext cx="10049608" cy="652860"/>
          </a:xfrm>
        </p:spPr>
        <p:txBody>
          <a:bodyPr/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Спикер Мягкова Елена Александровна, преподаватель ТОГБПОУ «Аграрно-технологический техникум» 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1165E480-CBD1-4331-97A1-8CDB6F9AD29F}"/>
              </a:ext>
            </a:extLst>
          </p:cNvPr>
          <p:cNvSpPr/>
          <p:nvPr/>
        </p:nvSpPr>
        <p:spPr>
          <a:xfrm>
            <a:off x="5995987" y="921983"/>
            <a:ext cx="200025" cy="9801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2B62998B-FBF8-4233-BC8D-86B08E9503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5646" y="1052033"/>
            <a:ext cx="1583733" cy="7200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A8BDEAC7-E656-4D70-8EEC-CE56D7805E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706" y="1052033"/>
            <a:ext cx="1889517" cy="720000"/>
          </a:xfrm>
          <a:prstGeom prst="rect">
            <a:avLst/>
          </a:prstGeom>
        </p:spPr>
      </p:pic>
      <p:sp>
        <p:nvSpPr>
          <p:cNvPr id="14" name="Заголовок 1">
            <a:extLst>
              <a:ext uri="{FF2B5EF4-FFF2-40B4-BE49-F238E27FC236}">
                <a16:creationId xmlns:a16="http://schemas.microsoft.com/office/drawing/2014/main" xmlns="" id="{9824AAA3-FBC1-4862-A77D-0AF25D02AC97}"/>
              </a:ext>
            </a:extLst>
          </p:cNvPr>
          <p:cNvSpPr txBox="1">
            <a:spLocks/>
          </p:cNvSpPr>
          <p:nvPr/>
        </p:nvSpPr>
        <p:spPr>
          <a:xfrm>
            <a:off x="1027967" y="2115290"/>
            <a:ext cx="10049608" cy="10662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300" b="0" i="0" kern="1200" baseline="0">
                <a:solidFill>
                  <a:srgbClr val="0E2D69"/>
                </a:solidFill>
                <a:latin typeface="HSE Sans" panose="02000000000000000000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Всероссийская научно-практическая конференция </a:t>
            </a:r>
          </a:p>
          <a:p>
            <a:pPr algn="ctr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«Формирование финансовой культуры в условиях цифровизации: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смыслы, практики, результаты»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83DFBE5B-B95B-4C24-9ED9-24E8C25843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27031" y="1191052"/>
            <a:ext cx="1853188" cy="441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01389325"/>
      </p:ext>
    </p:extLst>
  </p:cSld>
  <p:clrMapOvr>
    <a:masterClrMapping/>
  </p:clrMapOvr>
  <p:transition advTm="4563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исунок 1">
            <a:extLst>
              <a:ext uri="{FF2B5EF4-FFF2-40B4-BE49-F238E27FC236}">
                <a16:creationId xmlns:a16="http://schemas.microsoft.com/office/drawing/2014/main" xmlns="" id="{596C780E-4712-5625-B3C5-4F76B9B43B2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178F8E28-737A-6262-2E61-70E2986E83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ИДЕЯ, ПРОБЛЕМА, ПРОДУКТ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EB435D95-8902-9C9E-0F3B-C1F820AAE27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ru-RU" kern="100" dirty="0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     </a:t>
            </a:r>
            <a:r>
              <a:rPr lang="ru-RU" sz="1700" b="1" kern="100" dirty="0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Идея:</a:t>
            </a:r>
            <a:r>
              <a:rPr lang="ru-RU" sz="1700" kern="100" dirty="0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 Создание информационного ресурса, который поможет студентам осознать риски дропперства и научит их, как защититься от финансового мошенничества.</a:t>
            </a:r>
          </a:p>
          <a:p>
            <a:pPr algn="just"/>
            <a:endParaRPr lang="ru-RU" sz="17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7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    </a:t>
            </a:r>
            <a:r>
              <a:rPr lang="ru-RU" sz="1700" b="1" dirty="0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Проблема:</a:t>
            </a:r>
            <a:r>
              <a:rPr lang="ru-RU" sz="1700" dirty="0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 Увеличение случаев финансового мошенничества и недостаточная осведомленность о том, что такое дропперство и как его избежать.</a:t>
            </a:r>
          </a:p>
          <a:p>
            <a:pPr algn="just"/>
            <a:endParaRPr lang="ru-RU" sz="1700" dirty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algn="just"/>
            <a:r>
              <a:rPr lang="ru-RU" sz="1700" b="1" kern="100" dirty="0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    Продукт: </a:t>
            </a:r>
            <a:r>
              <a:rPr lang="ru-RU" sz="1700" kern="100" dirty="0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буклет с рекомендациями по предотвращению дропперства и информацией о признаках мошенничества.</a:t>
            </a:r>
          </a:p>
          <a:p>
            <a:endParaRPr lang="ru-RU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4053C48D-B29A-67AE-3AED-CD7528442AF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459162" y="548720"/>
            <a:ext cx="2546221" cy="408109"/>
          </a:xfrm>
        </p:spPr>
        <p:txBody>
          <a:bodyPr/>
          <a:lstStyle/>
          <a:p>
            <a:pPr algn="ctr"/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Финансовое мошенничество: дропперство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6C8DDCE1-18E1-4790-FC9A-3E10D3048B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4835" y="1210962"/>
            <a:ext cx="4509770" cy="4909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81751355"/>
      </p:ext>
    </p:extLst>
  </p:cSld>
  <p:clrMapOvr>
    <a:masterClrMapping/>
  </p:clrMapOvr>
  <p:transition advTm="3547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E2EAF03B-EC26-1D47-94AC-C75942861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476" y="1467386"/>
            <a:ext cx="5245560" cy="777025"/>
          </a:xfrm>
        </p:spPr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53356540-7218-FF4B-B6BC-5BD291A372E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ru-RU" sz="1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Урок</a:t>
            </a:r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посвящен исследованию проблемы финансового мошенничества, в частности, явлению дропперства. Дропперство охватывает действия, связанные с обналичиванием средств, полученных преступным путем. Дропперы, выступающие в роли посредников, часто не осознают, что их действия могут быть частью мошеннической схемы. </a:t>
            </a:r>
          </a:p>
          <a:p>
            <a:pPr algn="just"/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Студенты  исследуют признаки, методы предотвращения и предлагают рекомендации для борьбы с дропперством. </a:t>
            </a:r>
          </a:p>
          <a:p>
            <a:pPr algn="just"/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Актуальность темы обусловлена ростом финансового мошенничества и необходимостью информирования о рисках и предупреждениях.</a:t>
            </a:r>
            <a:endParaRPr lang="ru-R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8CE0AFD7-ECDA-43F8-B315-30B2065748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3646" y="478194"/>
            <a:ext cx="897691" cy="40811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D3772208-E175-41CA-97AC-9B02388C72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2585" y="492336"/>
            <a:ext cx="1071015" cy="40811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14F28181-CBC9-9AE6-D0CE-447F6F9E5B05}"/>
              </a:ext>
            </a:extLst>
          </p:cNvPr>
          <p:cNvSpPr txBox="1"/>
          <p:nvPr/>
        </p:nvSpPr>
        <p:spPr>
          <a:xfrm>
            <a:off x="6705599" y="1940868"/>
            <a:ext cx="4637903" cy="29762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8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«Легко попасть в ловушку, когда тебя</a:t>
            </a:r>
            <a:endParaRPr lang="ru-RU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8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заманивают обещаниями лёгкой наживы. </a:t>
            </a:r>
            <a:endParaRPr lang="ru-RU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8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Береги свои финансы и помни, </a:t>
            </a:r>
            <a:endParaRPr lang="ru-RU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8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что настоящая ценность </a:t>
            </a:r>
            <a:endParaRPr lang="ru-RU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8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создается трудом, а не обманом.»</a:t>
            </a:r>
            <a:endParaRPr lang="ru-RU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50000"/>
              </a:lnSpc>
              <a:spcAft>
                <a:spcPts val="800"/>
              </a:spcAft>
              <a:buNone/>
            </a:pPr>
            <a:r>
              <a:rPr lang="ru-RU" sz="18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50000"/>
              </a:lnSpc>
              <a:spcAft>
                <a:spcPts val="800"/>
              </a:spcAft>
            </a:pPr>
            <a:r>
              <a:rPr lang="ru-RU" sz="18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Уоррен Баффетт</a:t>
            </a:r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DD21722D-8BDE-4865-D35C-F809DDC6AB7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459163" y="548720"/>
            <a:ext cx="2472946" cy="408109"/>
          </a:xfrm>
        </p:spPr>
        <p:txBody>
          <a:bodyPr/>
          <a:lstStyle/>
          <a:p>
            <a:pPr algn="ctr"/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Финансовое мошенничество: дропперство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43577549"/>
      </p:ext>
    </p:extLst>
  </p:cSld>
  <p:clrMapOvr>
    <a:masterClrMapping/>
  </p:clrMapOvr>
  <p:transition advTm="16062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DEBFC62C-9588-F544-918B-2104A12C9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898" y="1447790"/>
            <a:ext cx="10714699" cy="777025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Анализ деятельностного результата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A6622317-DCC7-F945-8031-3E7F389B987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37833" y="2136439"/>
            <a:ext cx="4322531" cy="3938241"/>
          </a:xfrm>
        </p:spPr>
        <p:txBody>
          <a:bodyPr>
            <a:noAutofit/>
          </a:bodyPr>
          <a:lstStyle/>
          <a:p>
            <a:pPr algn="just"/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    В ходе урока студенты знакомятся с понятием дропперства как одной из распространенных форм финансового мошенничества. Они изучают основные признаки и способы действия дропперов, а также последствия, которые могут возникнуть для жертвы такого мошенничества.</a:t>
            </a:r>
          </a:p>
          <a:p>
            <a:pPr algn="just"/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    В процессе обучения студенты активно участвуют в дискуссиях и решают практические задания, направленные на развитие навыков распознавания и предотвращения финансового мошенничества. </a:t>
            </a:r>
          </a:p>
          <a:p>
            <a:pPr algn="just"/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Они также обсуждают реальные случаи дропперства и анализируют их, что позволяет им лучше понять механизмы действия мошенников и научиться защищать себя от них.</a:t>
            </a:r>
            <a:r>
              <a:rPr lang="ru-RU" sz="17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ru-RU" sz="17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endParaRPr lang="ru-RU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xmlns="" id="{B46BB51F-3F05-3C42-B510-D008849890A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    </a:t>
            </a:r>
          </a:p>
          <a:p>
            <a:endParaRPr lang="ru-RU" sz="1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/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    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Позволяет оценить эффективность обучения студентов основам финансовой безопасности и защиты от мошенничества в сфере финансов.</a:t>
            </a:r>
            <a:b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Текст 5">
            <a:extLst>
              <a:ext uri="{FF2B5EF4-FFF2-40B4-BE49-F238E27FC236}">
                <a16:creationId xmlns:a16="http://schemas.microsoft.com/office/drawing/2014/main" xmlns="" id="{AB799A31-B22C-4E7D-A3AC-5E36BC560CB6}"/>
              </a:ext>
            </a:extLst>
          </p:cNvPr>
          <p:cNvSpPr txBox="1">
            <a:spLocks/>
          </p:cNvSpPr>
          <p:nvPr/>
        </p:nvSpPr>
        <p:spPr>
          <a:xfrm>
            <a:off x="3459162" y="548720"/>
            <a:ext cx="2541587" cy="40810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Текст 6">
            <a:extLst>
              <a:ext uri="{FF2B5EF4-FFF2-40B4-BE49-F238E27FC236}">
                <a16:creationId xmlns:a16="http://schemas.microsoft.com/office/drawing/2014/main" xmlns="" id="{F6B7DABF-1EA9-488D-8E0F-609732580F61}"/>
              </a:ext>
              <a:ext uri="{C183D7F6-B498-43B3-948B-1728B52AA6E4}">
                <adec:decorative xmlns:adec="http://schemas.microsoft.com/office/drawing/2017/decorative" xmlns="" val="0"/>
              </a:ext>
            </a:extLst>
          </p:cNvPr>
          <p:cNvSpPr txBox="1">
            <a:spLocks/>
          </p:cNvSpPr>
          <p:nvPr/>
        </p:nvSpPr>
        <p:spPr>
          <a:xfrm>
            <a:off x="6259892" y="548720"/>
            <a:ext cx="3798508" cy="40810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Финансовое мошенничество: дропперство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17F2A84A-3E3B-4538-9686-B80483CDB7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3646" y="478194"/>
            <a:ext cx="897691" cy="40811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4A9272E2-9681-46A5-9DA0-43D2CD3411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2585" y="492336"/>
            <a:ext cx="1071015" cy="408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12383199"/>
      </p:ext>
    </p:extLst>
  </p:cSld>
  <p:clrMapOvr>
    <a:masterClrMapping/>
  </p:clrMapOvr>
  <p:transition advTm="3406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4"/>
          </p:nvPr>
        </p:nvSpPr>
        <p:spPr>
          <a:xfrm>
            <a:off x="3459162" y="548720"/>
            <a:ext cx="2438717" cy="408109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Финансовое мошенничество: дропперство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2"/>
          </p:nvPr>
        </p:nvSpPr>
        <p:spPr>
          <a:xfrm>
            <a:off x="585898" y="2379663"/>
            <a:ext cx="4943365" cy="3280473"/>
          </a:xfrm>
        </p:spPr>
        <p:txBody>
          <a:bodyPr>
            <a:normAutofit fontScale="55000" lnSpcReduction="20000"/>
          </a:bodyPr>
          <a:lstStyle/>
          <a:p>
            <a:pPr indent="457200"/>
            <a:r>
              <a:rPr lang="ru-RU" sz="2900" b="1" dirty="0">
                <a:latin typeface="Times New Roman" pitchFamily="18" charset="0"/>
                <a:cs typeface="Times New Roman" pitchFamily="18" charset="0"/>
              </a:rPr>
              <a:t>Использование медиа-ресурсов</a:t>
            </a:r>
          </a:p>
          <a:p>
            <a:pPr lvl="0" indent="457200"/>
            <a:r>
              <a:rPr lang="ru-RU" sz="2900" b="1" dirty="0">
                <a:latin typeface="Times New Roman" pitchFamily="18" charset="0"/>
                <a:cs typeface="Times New Roman" pitchFamily="18" charset="0"/>
              </a:rPr>
              <a:t>Инновационные методы обучения </a:t>
            </a:r>
          </a:p>
          <a:p>
            <a:pPr lvl="0" indent="457200"/>
            <a:r>
              <a:rPr lang="ru-RU" sz="2900" b="1" dirty="0">
                <a:latin typeface="Times New Roman" pitchFamily="18" charset="0"/>
                <a:cs typeface="Times New Roman" pitchFamily="18" charset="0"/>
              </a:rPr>
              <a:t>Геймификация</a:t>
            </a:r>
            <a:endParaRPr lang="ru-RU" sz="2900" dirty="0">
              <a:latin typeface="Times New Roman" pitchFamily="18" charset="0"/>
              <a:cs typeface="Times New Roman" pitchFamily="18" charset="0"/>
            </a:endParaRPr>
          </a:p>
          <a:p>
            <a:pPr indent="457200"/>
            <a:r>
              <a:rPr lang="ru-RU" sz="2900" b="1" dirty="0">
                <a:latin typeface="Times New Roman" pitchFamily="18" charset="0"/>
                <a:cs typeface="Times New Roman" pitchFamily="18" charset="0"/>
              </a:rPr>
              <a:t>Использование кейс-методов</a:t>
            </a:r>
            <a:endParaRPr lang="ru-RU" sz="2900" dirty="0">
              <a:latin typeface="Times New Roman" pitchFamily="18" charset="0"/>
              <a:cs typeface="Times New Roman" pitchFamily="18" charset="0"/>
            </a:endParaRPr>
          </a:p>
          <a:p>
            <a:pPr indent="457200"/>
            <a:r>
              <a:rPr lang="ru-RU" sz="2900" b="1" dirty="0">
                <a:latin typeface="Times New Roman" pitchFamily="18" charset="0"/>
                <a:cs typeface="Times New Roman" pitchFamily="18" charset="0"/>
              </a:rPr>
              <a:t>Использование активных методов обучения</a:t>
            </a:r>
          </a:p>
          <a:p>
            <a:pPr lvl="0" indent="457200"/>
            <a:r>
              <a:rPr lang="ru-RU" sz="2900" b="1" dirty="0">
                <a:latin typeface="Times New Roman" pitchFamily="18" charset="0"/>
                <a:cs typeface="Times New Roman" pitchFamily="18" charset="0"/>
              </a:rPr>
              <a:t>Интерактивные игры и квесты</a:t>
            </a:r>
            <a:endParaRPr lang="ru-RU" sz="2900" dirty="0">
              <a:latin typeface="Times New Roman" pitchFamily="18" charset="0"/>
              <a:cs typeface="Times New Roman" pitchFamily="18" charset="0"/>
            </a:endParaRPr>
          </a:p>
          <a:p>
            <a:pPr lvl="0" indent="457200"/>
            <a:r>
              <a:rPr lang="ru-RU" sz="2900" b="1" dirty="0">
                <a:latin typeface="Times New Roman" pitchFamily="18" charset="0"/>
                <a:cs typeface="Times New Roman" pitchFamily="18" charset="0"/>
              </a:rPr>
              <a:t>Партнёрство  с профессионалами и с внешними организациями</a:t>
            </a:r>
          </a:p>
          <a:p>
            <a:pPr indent="457200"/>
            <a:r>
              <a:rPr lang="ru-RU" sz="2900" b="1" dirty="0">
                <a:latin typeface="Times New Roman" pitchFamily="18" charset="0"/>
                <a:cs typeface="Times New Roman" pitchFamily="18" charset="0"/>
              </a:rPr>
              <a:t>Оценивание и обратная связь</a:t>
            </a:r>
          </a:p>
          <a:p>
            <a:pPr lvl="0" indent="457200"/>
            <a:r>
              <a:rPr lang="ru-RU" sz="2900" b="1" dirty="0">
                <a:latin typeface="Times New Roman" pitchFamily="18" charset="0"/>
                <a:cs typeface="Times New Roman" pitchFamily="18" charset="0"/>
              </a:rPr>
              <a:t>Преподавательское мастерство</a:t>
            </a:r>
            <a:endParaRPr lang="ru-RU" sz="29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  <a:p>
            <a:pPr lvl="0"/>
            <a:endParaRPr lang="ru-RU" dirty="0"/>
          </a:p>
          <a:p>
            <a:endParaRPr lang="ru-RU" dirty="0"/>
          </a:p>
          <a:p>
            <a:pPr lvl="0"/>
            <a:endParaRPr lang="ru-RU" dirty="0"/>
          </a:p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8"/>
          </p:nvPr>
        </p:nvSpPr>
        <p:spPr>
          <a:xfrm>
            <a:off x="6259892" y="2379663"/>
            <a:ext cx="5162244" cy="345179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Лучшие практики по созданию  методического обеспечения реализации программы по финансовой грамотности 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70141" y="2302953"/>
            <a:ext cx="5251995" cy="3667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6BA3B37-C88A-5821-2831-B0BC3BB3470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459162" y="548720"/>
            <a:ext cx="2530157" cy="408109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Финансовое мошенничество: дропперство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dirty="0"/>
          </a:p>
        </p:txBody>
      </p:sp>
      <p:sp>
        <p:nvSpPr>
          <p:cNvPr id="8" name="Заголовок 7">
            <a:extLst>
              <a:ext uri="{FF2B5EF4-FFF2-40B4-BE49-F238E27FC236}">
                <a16:creationId xmlns:a16="http://schemas.microsoft.com/office/drawing/2014/main" xmlns="" id="{06EF2EC2-EA16-9A2D-3689-B5008A4102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Организационная часть урока</a:t>
            </a:r>
          </a:p>
        </p:txBody>
      </p:sp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xmlns="" id="{5B462DCF-29C5-6C6A-A97E-68555F82D6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62689770"/>
              </p:ext>
            </p:extLst>
          </p:nvPr>
        </p:nvGraphicFramePr>
        <p:xfrm>
          <a:off x="820414" y="2047531"/>
          <a:ext cx="4450199" cy="1470027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450199">
                  <a:extLst>
                    <a:ext uri="{9D8B030D-6E8A-4147-A177-3AD203B41FA5}">
                      <a16:colId xmlns:a16="http://schemas.microsoft.com/office/drawing/2014/main" xmlns="" val="3450968024"/>
                    </a:ext>
                  </a:extLst>
                </a:gridCol>
              </a:tblGrid>
              <a:tr h="270414">
                <a:tc>
                  <a:txBody>
                    <a:bodyPr/>
                    <a:lstStyle/>
                    <a:p>
                      <a:pPr marL="58420" marR="90170" indent="91440" algn="ctr">
                        <a:buNone/>
                      </a:pP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Деятельность </a:t>
                      </a:r>
                      <a:r>
                        <a:rPr lang="ru-RU" sz="1300" spc="-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преподавателя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89638796"/>
                  </a:ext>
                </a:extLst>
              </a:tr>
              <a:tr h="1199613">
                <a:tc>
                  <a:txBody>
                    <a:bodyPr/>
                    <a:lstStyle/>
                    <a:p>
                      <a:pPr marL="58420" marR="90170" indent="9144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3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Проверяет готовность обучающихся.</a:t>
                      </a:r>
                      <a:endParaRPr lang="ru-RU" sz="13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58420" marR="90170" indent="9144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3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Приветствует студентов.</a:t>
                      </a:r>
                      <a:endParaRPr lang="ru-RU" sz="13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58420" marR="90170" indent="9144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3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Организует распределение по группам, обеспечивает раздаточным материалом.</a:t>
                      </a:r>
                      <a:endParaRPr lang="ru-RU" sz="13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322538553"/>
                  </a:ext>
                </a:extLst>
              </a:tr>
            </a:tbl>
          </a:graphicData>
        </a:graphic>
      </p:graphicFrame>
      <p:graphicFrame>
        <p:nvGraphicFramePr>
          <p:cNvPr id="10" name="Таблица 9">
            <a:extLst>
              <a:ext uri="{FF2B5EF4-FFF2-40B4-BE49-F238E27FC236}">
                <a16:creationId xmlns:a16="http://schemas.microsoft.com/office/drawing/2014/main" xmlns="" id="{F8E5DF1E-599F-1EB1-D2DC-6153421320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0071259"/>
              </p:ext>
            </p:extLst>
          </p:nvPr>
        </p:nvGraphicFramePr>
        <p:xfrm>
          <a:off x="6630585" y="2047531"/>
          <a:ext cx="4897071" cy="147002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897071">
                  <a:extLst>
                    <a:ext uri="{9D8B030D-6E8A-4147-A177-3AD203B41FA5}">
                      <a16:colId xmlns:a16="http://schemas.microsoft.com/office/drawing/2014/main" xmlns="" val="441600533"/>
                    </a:ext>
                  </a:extLst>
                </a:gridCol>
              </a:tblGrid>
              <a:tr h="264553">
                <a:tc>
                  <a:txBody>
                    <a:bodyPr/>
                    <a:lstStyle/>
                    <a:p>
                      <a:pPr marL="58420" marR="85725" indent="91440" algn="ctr">
                        <a:buNone/>
                      </a:pPr>
                      <a:r>
                        <a:rPr lang="en-US" sz="1300" spc="-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Деятельность </a:t>
                      </a:r>
                      <a:r>
                        <a:rPr lang="ru-RU" sz="1300" spc="-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студента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292824229"/>
                  </a:ext>
                </a:extLst>
              </a:tr>
              <a:tr h="1205473">
                <a:tc>
                  <a:txBody>
                    <a:bodyPr/>
                    <a:lstStyle/>
                    <a:p>
                      <a:pPr marL="58420" marR="85725" indent="9144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3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Проверяют готовность к уроку. Приветствуют преподавателя.</a:t>
                      </a:r>
                      <a:endParaRPr lang="ru-RU" sz="13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58420" marR="85725" indent="91440" algn="just">
                        <a:buNone/>
                      </a:pP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Распределяются по группам.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58420" marR="85725" indent="91440" algn="just">
                        <a:buNone/>
                      </a:pPr>
                      <a:r>
                        <a:rPr lang="ru-RU" sz="1300" spc="-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58420" marR="85725" indent="91440" algn="just">
                        <a:buNone/>
                      </a:pPr>
                      <a:r>
                        <a:rPr lang="ru-RU" sz="1300" spc="-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2991100083"/>
                  </a:ext>
                </a:extLst>
              </a:tr>
            </a:tbl>
          </a:graphicData>
        </a:graphic>
      </p:graphicFrame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8BD6CC5D-7CEA-E597-F0AF-3A2F18725D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1007" y="3608173"/>
            <a:ext cx="3031525" cy="2783269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777FD8A7-C087-5AA5-5E24-E91BA85618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8134" y="3608173"/>
            <a:ext cx="2880763" cy="2843306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3CDC786E-C758-4335-7401-6D12C37FAC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9341" y="3608173"/>
            <a:ext cx="2991652" cy="2843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93841559"/>
      </p:ext>
    </p:extLst>
  </p:cSld>
  <p:clrMapOvr>
    <a:masterClrMapping/>
  </p:clrMapOvr>
  <p:transition advTm="2093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B51034F1-3AED-9D9D-76BD-1C41B80E16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5A058DDE-2090-BD20-7D3D-90BACD7D565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459162" y="548720"/>
            <a:ext cx="2511869" cy="408109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Финансовое мошенничество: дропперство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  <p:sp>
        <p:nvSpPr>
          <p:cNvPr id="8" name="Заголовок 7">
            <a:extLst>
              <a:ext uri="{FF2B5EF4-FFF2-40B4-BE49-F238E27FC236}">
                <a16:creationId xmlns:a16="http://schemas.microsoft.com/office/drawing/2014/main" xmlns="" id="{96D1018F-ECB9-129A-AFC8-A128623532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7022" y="1201455"/>
            <a:ext cx="11057955" cy="408110"/>
          </a:xfrm>
        </p:spPr>
        <p:txBody>
          <a:bodyPr/>
          <a:lstStyle/>
          <a:p>
            <a:pPr algn="ctr"/>
            <a:r>
              <a:rPr lang="ru-RU" sz="24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Мотивационно- целевой этап</a:t>
            </a:r>
            <a:endParaRPr lang="ru-RU" dirty="0"/>
          </a:p>
        </p:txBody>
      </p:sp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xmlns="" id="{20813148-380C-F8C7-EFBA-2BC4BA5731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35064714"/>
              </p:ext>
            </p:extLst>
          </p:nvPr>
        </p:nvGraphicFramePr>
        <p:xfrm>
          <a:off x="6739562" y="1700955"/>
          <a:ext cx="4450199" cy="398155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450199">
                  <a:extLst>
                    <a:ext uri="{9D8B030D-6E8A-4147-A177-3AD203B41FA5}">
                      <a16:colId xmlns:a16="http://schemas.microsoft.com/office/drawing/2014/main" xmlns="" val="3450968024"/>
                    </a:ext>
                  </a:extLst>
                </a:gridCol>
              </a:tblGrid>
              <a:tr h="290537">
                <a:tc>
                  <a:txBody>
                    <a:bodyPr/>
                    <a:lstStyle/>
                    <a:p>
                      <a:pPr marL="58420" marR="90170" indent="91440" algn="ctr">
                        <a:buNone/>
                      </a:pP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Деятельность </a:t>
                      </a:r>
                      <a:r>
                        <a:rPr lang="ru-RU" sz="1300" spc="-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преподавателя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89638796"/>
                  </a:ext>
                </a:extLst>
              </a:tr>
              <a:tr h="3691021">
                <a:tc>
                  <a:txBody>
                    <a:bodyPr/>
                    <a:lstStyle/>
                    <a:p>
                      <a:pPr marL="58420" marR="90170" indent="9144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200" kern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После приветствия происходит погружение в тему с помощью видеофрагментов.</a:t>
                      </a:r>
                      <a:endParaRPr lang="ru-RU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58420" marR="90170" indent="9144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200" kern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Ребята, а сейчас мы посмотрим два видеоролика и постараемся сформулировать тему урока.</a:t>
                      </a:r>
                      <a:endParaRPr lang="ru-RU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58420" marR="90170" indent="9144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200" kern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(Просмотр видеороликов) Демонстрирует на экране видеоролики. </a:t>
                      </a:r>
                      <a:endParaRPr lang="ru-RU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58420" marR="90170" indent="91440" algn="just">
                        <a:buNone/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Общий вопрос к группе: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58420" marR="90170" indent="91440" algn="just">
                        <a:buNone/>
                      </a:pPr>
                      <a:r>
                        <a:rPr lang="ru-RU" sz="1200" spc="-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«Попробуйте охарактеризовать ситуации,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просмотренные в роликах».  «Что их объединяет?» 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58420" marR="90170" indent="9144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200" kern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Как бы вы обозначили тему нашего занятия?</a:t>
                      </a:r>
                      <a:endParaRPr lang="ru-RU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58420" marR="90170" indent="91440" algn="just">
                        <a:buNone/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Формулирует цель </a:t>
                      </a:r>
                      <a:r>
                        <a:rPr lang="ru-RU" sz="1200" spc="-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урока.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58420" marR="90170" indent="91440" algn="just">
                        <a:buNone/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Акцентирует внимание на важности темы и её актуальности для каждого присутствующего.  Озвучивает план занятия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58420" marR="90170" indent="91440" algn="just">
                        <a:buNone/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Задает вопрос: </a:t>
                      </a:r>
                      <a:r>
                        <a:rPr lang="ru-RU" sz="1200" spc="-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Знаете ли вы, кто такие дропы? Просит поднять руки тех, кто сталкивался с этим: возможно, есть друзья и знакомые, кому предлагали так заработать, либо сами видели подобные объявления в сети.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322538553"/>
                  </a:ext>
                </a:extLst>
              </a:tr>
            </a:tbl>
          </a:graphicData>
        </a:graphic>
      </p:graphicFrame>
      <p:graphicFrame>
        <p:nvGraphicFramePr>
          <p:cNvPr id="10" name="Таблица 9">
            <a:extLst>
              <a:ext uri="{FF2B5EF4-FFF2-40B4-BE49-F238E27FC236}">
                <a16:creationId xmlns:a16="http://schemas.microsoft.com/office/drawing/2014/main" xmlns="" id="{AB3C1DF0-F196-BC8E-E4DA-DE316E3532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52287856"/>
              </p:ext>
            </p:extLst>
          </p:nvPr>
        </p:nvGraphicFramePr>
        <p:xfrm>
          <a:off x="779820" y="1700955"/>
          <a:ext cx="4897071" cy="398155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897071">
                  <a:extLst>
                    <a:ext uri="{9D8B030D-6E8A-4147-A177-3AD203B41FA5}">
                      <a16:colId xmlns:a16="http://schemas.microsoft.com/office/drawing/2014/main" xmlns="" val="441600533"/>
                    </a:ext>
                  </a:extLst>
                </a:gridCol>
              </a:tblGrid>
              <a:tr h="292277">
                <a:tc>
                  <a:txBody>
                    <a:bodyPr/>
                    <a:lstStyle/>
                    <a:p>
                      <a:pPr marL="58420" marR="85725" indent="91440" algn="ctr">
                        <a:buNone/>
                      </a:pPr>
                      <a:r>
                        <a:rPr lang="en-US" sz="1300" spc="-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Деятельность </a:t>
                      </a:r>
                      <a:r>
                        <a:rPr lang="ru-RU" sz="1300" spc="-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студента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292824229"/>
                  </a:ext>
                </a:extLst>
              </a:tr>
              <a:tr h="3689281">
                <a:tc>
                  <a:txBody>
                    <a:bodyPr/>
                    <a:lstStyle/>
                    <a:p>
                      <a:pPr marL="58420" marR="85725" indent="91440" algn="just">
                        <a:buNone/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58420" marR="85725" indent="91440" algn="just">
                        <a:buNone/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58420" marR="85725" indent="91440" algn="just">
                        <a:buNone/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Смотрят видеролики, обсуждают</a:t>
                      </a:r>
                      <a:r>
                        <a:rPr lang="ru-RU" sz="1200" spc="-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58420" marR="85725" indent="9144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200" kern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Высказывают свои мысли.</a:t>
                      </a:r>
                      <a:endParaRPr lang="ru-RU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58420" marR="85725" indent="9144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200" kern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</a:t>
                      </a:r>
                    </a:p>
                    <a:p>
                      <a:pPr marL="58420" marR="85725" indent="9144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200" kern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Пытаются отвечать, строят предположения.</a:t>
                      </a:r>
                      <a:endParaRPr lang="ru-RU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58420" marR="85725" indent="9144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Определяют тему занятия.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58420" marR="85725" indent="91440" algn="just">
                        <a:buNone/>
                      </a:pPr>
                      <a:r>
                        <a:rPr lang="ru-RU" sz="1200" spc="-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Формулируют тему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урока (Финансовое </a:t>
                      </a:r>
                      <a:r>
                        <a:rPr lang="ru-RU" sz="1200" spc="-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мошенничество: дропперство)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58420" marR="85725" indent="91440" algn="just">
                        <a:buNone/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58420" marR="85725" indent="9144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ru-RU" sz="1200" kern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58420" marR="85725" indent="9144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ru-RU" sz="1200" kern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58420" marR="85725" indent="9144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200" kern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Высказывают свои мысли.</a:t>
                      </a:r>
                      <a:endParaRPr lang="ru-RU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58420" marR="85725" indent="91440" algn="just">
                        <a:buNone/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Отвечают на вопрос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2991100083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7C03CB7-5466-BE4B-0CFC-0686749522E4}"/>
              </a:ext>
            </a:extLst>
          </p:cNvPr>
          <p:cNvSpPr txBox="1"/>
          <p:nvPr/>
        </p:nvSpPr>
        <p:spPr>
          <a:xfrm>
            <a:off x="567022" y="5737247"/>
            <a:ext cx="3172956" cy="984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80000"/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медиа-ресурсов</a:t>
            </a:r>
          </a:p>
          <a:p>
            <a:pPr lvl="0" indent="180000"/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Видеоуроки, видеофрагменты</a:t>
            </a:r>
          </a:p>
          <a:p>
            <a:pPr lvl="0" indent="180000"/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Подкасты</a:t>
            </a:r>
          </a:p>
          <a:p>
            <a:pPr indent="180000"/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Блоги и форумы</a:t>
            </a:r>
          </a:p>
          <a:p>
            <a:pPr indent="180000"/>
            <a:endParaRPr lang="ru-RU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FB02323C-9621-3B04-ED13-A8F7883FB2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3596" y="4212035"/>
            <a:ext cx="3719625" cy="2309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40505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1B74C14B-384E-D2A7-ACCE-A9C3DDD9CD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3ED9B3D6-24E7-69CB-3830-F6C2E559EEF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459162" y="548720"/>
            <a:ext cx="2530157" cy="408109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Финансовое мошенничество: дропперство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FF5FB90E-1669-5053-2197-EDE72E0D95A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36604" y="5868730"/>
            <a:ext cx="3934345" cy="553998"/>
          </a:xfrm>
        </p:spPr>
        <p:txBody>
          <a:bodyPr/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8" name="Заголовок 7">
            <a:extLst>
              <a:ext uri="{FF2B5EF4-FFF2-40B4-BE49-F238E27FC236}">
                <a16:creationId xmlns:a16="http://schemas.microsoft.com/office/drawing/2014/main" xmlns="" id="{6D70999B-C1E6-6875-89B3-CD0C43575C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584" y="989270"/>
            <a:ext cx="11057955" cy="408109"/>
          </a:xfrm>
        </p:spPr>
        <p:txBody>
          <a:bodyPr>
            <a:noAutofit/>
          </a:bodyPr>
          <a:lstStyle/>
          <a:p>
            <a:pPr marL="58420" indent="3175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Основной этап. Изучение нового материала</a:t>
            </a:r>
          </a:p>
        </p:txBody>
      </p:sp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xmlns="" id="{CB3D5068-C611-EE6B-82E1-B22A2DDEC2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32999288"/>
              </p:ext>
            </p:extLst>
          </p:nvPr>
        </p:nvGraphicFramePr>
        <p:xfrm>
          <a:off x="593124" y="1581664"/>
          <a:ext cx="4447415" cy="493446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447415">
                  <a:extLst>
                    <a:ext uri="{9D8B030D-6E8A-4147-A177-3AD203B41FA5}">
                      <a16:colId xmlns:a16="http://schemas.microsoft.com/office/drawing/2014/main" xmlns="" val="3450968024"/>
                    </a:ext>
                  </a:extLst>
                </a:gridCol>
              </a:tblGrid>
              <a:tr h="204433">
                <a:tc>
                  <a:txBody>
                    <a:bodyPr/>
                    <a:lstStyle/>
                    <a:p>
                      <a:pPr marL="58420" marR="90170" indent="91440" algn="ctr">
                        <a:buNone/>
                      </a:pP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Деятельность </a:t>
                      </a:r>
                      <a:r>
                        <a:rPr lang="ru-RU" sz="1300" spc="-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преподавателя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89638796"/>
                  </a:ext>
                </a:extLst>
              </a:tr>
              <a:tr h="4730033">
                <a:tc>
                  <a:txBody>
                    <a:bodyPr/>
                    <a:lstStyle/>
                    <a:p>
                      <a:pPr indent="180000"/>
                      <a:endParaRPr lang="ru-RU" sz="1300" b="0" kern="1200" dirty="0">
                        <a:solidFill>
                          <a:schemeClr val="lt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indent="180000"/>
                      <a:r>
                        <a:rPr lang="ru-RU" sz="1300" b="0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Предлагает выполнить задания в микрогруппах.</a:t>
                      </a:r>
                    </a:p>
                    <a:p>
                      <a:pPr indent="180000"/>
                      <a:endParaRPr lang="ru-RU" sz="1300" b="0" kern="1200" dirty="0">
                        <a:solidFill>
                          <a:schemeClr val="lt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indent="180000"/>
                      <a:r>
                        <a:rPr lang="ru-RU" sz="1300" b="0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Наблюдает,	по необходимости координирует выполнение заданий группами, контролирует соблюдение временного регламента.</a:t>
                      </a:r>
                    </a:p>
                    <a:p>
                      <a:pPr indent="180000"/>
                      <a:r>
                        <a:rPr lang="ru-RU" sz="1300" b="0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</a:t>
                      </a:r>
                    </a:p>
                    <a:p>
                      <a:pPr indent="180000"/>
                      <a:r>
                        <a:rPr lang="ru-RU" sz="1300" b="0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Объявляет начало презентации работ.</a:t>
                      </a:r>
                    </a:p>
                    <a:p>
                      <a:pPr indent="180000"/>
                      <a:endParaRPr lang="ru-RU" sz="1300" b="0" kern="1200" dirty="0">
                        <a:solidFill>
                          <a:schemeClr val="lt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indent="180000"/>
                      <a:r>
                        <a:rPr lang="ru-RU" sz="1300" b="0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Поясняет, что задача тех, кто слушает, заключается в следующем:</a:t>
                      </a:r>
                    </a:p>
                    <a:p>
                      <a:pPr indent="180000"/>
                      <a:r>
                        <a:rPr lang="ru-RU" sz="1300" b="0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-задавать вопросы на понимание, уточнение;</a:t>
                      </a:r>
                    </a:p>
                    <a:p>
                      <a:pPr indent="180000"/>
                      <a:r>
                        <a:rPr lang="ru-RU" sz="1300" b="0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-участвовать в обсуждении;</a:t>
                      </a:r>
                    </a:p>
                    <a:p>
                      <a:pPr indent="180000"/>
                      <a:r>
                        <a:rPr lang="ru-RU" sz="1300" b="0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-формулировать оценочные суждения по поводу работы микрогруппы.</a:t>
                      </a:r>
                    </a:p>
                    <a:p>
                      <a:pPr indent="180000"/>
                      <a:r>
                        <a:rPr lang="ru-RU" sz="1300" b="0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indent="180000"/>
                      <a:r>
                        <a:rPr lang="ru-RU" sz="1300" b="0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Предлагает в качестве обобщения и систематизации знаний подготовить памятку с рекомендациями по предотвращению дропперства.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322538553"/>
                  </a:ext>
                </a:extLst>
              </a:tr>
            </a:tbl>
          </a:graphicData>
        </a:graphic>
      </p:graphicFrame>
      <p:graphicFrame>
        <p:nvGraphicFramePr>
          <p:cNvPr id="10" name="Таблица 9">
            <a:extLst>
              <a:ext uri="{FF2B5EF4-FFF2-40B4-BE49-F238E27FC236}">
                <a16:creationId xmlns:a16="http://schemas.microsoft.com/office/drawing/2014/main" xmlns="" id="{99A69567-9638-A114-7560-8035ACC8D5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35550477"/>
              </p:ext>
            </p:extLst>
          </p:nvPr>
        </p:nvGraphicFramePr>
        <p:xfrm>
          <a:off x="5313405" y="1581665"/>
          <a:ext cx="6441991" cy="499903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6441991">
                  <a:extLst>
                    <a:ext uri="{9D8B030D-6E8A-4147-A177-3AD203B41FA5}">
                      <a16:colId xmlns:a16="http://schemas.microsoft.com/office/drawing/2014/main" xmlns="" val="441600533"/>
                    </a:ext>
                  </a:extLst>
                </a:gridCol>
              </a:tblGrid>
              <a:tr h="150028">
                <a:tc>
                  <a:txBody>
                    <a:bodyPr/>
                    <a:lstStyle/>
                    <a:p>
                      <a:pPr marL="58420" marR="85725" indent="91440" algn="ctr">
                        <a:buNone/>
                      </a:pPr>
                      <a:r>
                        <a:rPr lang="en-US" sz="1300" spc="-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Деятельность </a:t>
                      </a:r>
                      <a:r>
                        <a:rPr lang="ru-RU" sz="1300" spc="-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студента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292824229"/>
                  </a:ext>
                </a:extLst>
              </a:tr>
              <a:tr h="4800912">
                <a:tc>
                  <a:txBody>
                    <a:bodyPr/>
                    <a:lstStyle/>
                    <a:p>
                      <a:pPr marL="58420" marR="85725" indent="9144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ru-RU" sz="1300" b="0" kern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Каждая микрогруппа выполняет задание; определяет выступающего, который будет представлять выполненное задание.</a:t>
                      </a:r>
                      <a:endParaRPr lang="ru-RU" sz="1300" b="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58420" marR="85725" indent="9144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ru-RU" sz="1300" b="0" kern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Изучают полученные материалы и выполняют задания.</a:t>
                      </a:r>
                      <a:endParaRPr lang="ru-RU" sz="1300" b="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58420" marR="85725" indent="9144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ru-RU" sz="1300" b="0" kern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Работа в группах: работа с документами и Интернетом.</a:t>
                      </a:r>
                      <a:endParaRPr lang="ru-RU" sz="1300" b="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58420" marR="85725" indent="9144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ru-RU" sz="1300" b="0" u="sng" kern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группа:</a:t>
                      </a:r>
                      <a:r>
                        <a:rPr lang="en-US" sz="1300" b="0" u="sng" kern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300" b="0" kern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изучает и анализирует материалы «Кто такие дропы и чем они занимаются Основные роли дропа.  Почему быть дропом – опасно»</a:t>
                      </a:r>
                      <a:endParaRPr lang="ru-RU" sz="1300" b="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58420" marR="85725" indent="9144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ru-RU" sz="1300" b="0" kern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Задание:</a:t>
                      </a:r>
                      <a:endParaRPr lang="ru-RU" sz="1300" b="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58420" marR="85725" indent="9144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ru-RU" sz="1300" b="0" kern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Характеристика дропа, его роли.  - риски участия в роли дропа.</a:t>
                      </a:r>
                      <a:endParaRPr lang="ru-RU" sz="1300" b="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58420" marR="85725" indent="9144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ru-RU" sz="1300" b="0" u="sng" kern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группа:</a:t>
                      </a:r>
                      <a:r>
                        <a:rPr lang="en-US" sz="1300" b="0" u="sng" kern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300" b="0" kern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изучает и анализирует материалы «Стандартные схемы и места вербовки: примеры. Ответственность дропов»</a:t>
                      </a:r>
                      <a:endParaRPr lang="ru-RU" sz="1300" b="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58420" marR="85725" indent="9144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ru-RU" sz="1300" b="0" kern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Вопросы:</a:t>
                      </a:r>
                      <a:endParaRPr lang="ru-RU" sz="1300" b="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58420" marR="85725" indent="9144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ru-RU" sz="1300" b="0" kern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стандартные схемы  и способы вовлечения людей в роль дропов. </a:t>
                      </a:r>
                      <a:endParaRPr lang="ru-RU" sz="1300" b="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58420" marR="85725" indent="9144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ru-RU" sz="1300" b="0" kern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какая ответственность грозит за участие в мошеннических схемах?</a:t>
                      </a:r>
                      <a:endParaRPr lang="ru-RU" sz="1300" b="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58420" marR="85725" indent="9144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ru-RU" sz="1300" b="0" u="sng" kern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группа:</a:t>
                      </a:r>
                      <a:r>
                        <a:rPr lang="en-US" sz="1300" b="0" u="sng" kern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300" b="0" kern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изучает Способы борьбы с дропами в банках. Как не стать жертвой мошенников и не стать дропом. Куда обращаться, если вам предлагают стать дропом.</a:t>
                      </a:r>
                      <a:endParaRPr lang="ru-RU" sz="1300" b="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58420" marR="85725" indent="9144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ru-RU" sz="1300" b="0" kern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Вопросы:</a:t>
                      </a:r>
                      <a:endParaRPr lang="ru-RU" sz="1300" b="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58420" marR="85725" indent="9144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ru-RU" sz="1300" b="0" kern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рекомендации, которые помогут избежать попадания в ловушку мошенников.</a:t>
                      </a:r>
                      <a:endParaRPr lang="ru-RU" sz="1300" b="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58420" marR="85725" indent="9144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ru-RU" sz="1300" b="0" kern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58420" marR="85725" indent="9144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ru-RU" sz="1300" b="0" kern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Презентация продукта</a:t>
                      </a:r>
                      <a:r>
                        <a:rPr lang="en-US" sz="1300" b="0" kern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300" b="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58420" marR="85725" indent="9144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ru-RU" sz="1300" b="0" kern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Слушают выступающего, задают вопросы, участвуют в обсуждении, формируют оценочные суждения по ходу обсуждения вопросов, дополняют выступающих.</a:t>
                      </a:r>
                      <a:endParaRPr lang="ru-RU" sz="1300" b="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58420" marR="85725" indent="9144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ru-RU" sz="13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Готовят памятку «Информация о признаках мошенничества и рекомендации по предотвращению дропперства»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29911000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753045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Пользовательские 1">
      <a:dk1>
        <a:srgbClr val="0F2C68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1000" dirty="0">
            <a:latin typeface="HSE Sans" panose="020000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2A9C74E6E830D74E9B0FDDB4017A5417" ma:contentTypeVersion="13" ma:contentTypeDescription="Создание документа." ma:contentTypeScope="" ma:versionID="d4e423622451d608a8a05f4da7a1e1a2">
  <xsd:schema xmlns:xsd="http://www.w3.org/2001/XMLSchema" xmlns:xs="http://www.w3.org/2001/XMLSchema" xmlns:p="http://schemas.microsoft.com/office/2006/metadata/properties" xmlns:ns2="9875bd71-cde8-496c-a136-433f55d5e6d0" xmlns:ns3="e96afe77-3acb-4328-97fc-408e1bde3ecd" targetNamespace="http://schemas.microsoft.com/office/2006/metadata/properties" ma:root="true" ma:fieldsID="4831203c63c08b9f52ea6d3ee0d7a96e" ns2:_="" ns3:_="">
    <xsd:import namespace="9875bd71-cde8-496c-a136-433f55d5e6d0"/>
    <xsd:import namespace="e96afe77-3acb-4328-97fc-408e1bde3ec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75bd71-cde8-496c-a136-433f55d5e6d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6afe77-3acb-4328-97fc-408e1bde3ecd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Общий доступ с использованием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Совместно с подробностями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34386AA-1848-4C75-B336-1053927CB02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33DAF31-D8A6-49A0-9A5D-8B2EA5B1C511}">
  <ds:schemaRefs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purl.org/dc/dcmitype/"/>
    <ds:schemaRef ds:uri="e96afe77-3acb-4328-97fc-408e1bde3ecd"/>
    <ds:schemaRef ds:uri="http://schemas.microsoft.com/office/2006/metadata/properties"/>
    <ds:schemaRef ds:uri="http://purl.org/dc/terms/"/>
    <ds:schemaRef ds:uri="http://www.w3.org/XML/1998/namespace"/>
    <ds:schemaRef ds:uri="http://schemas.openxmlformats.org/package/2006/metadata/core-properties"/>
    <ds:schemaRef ds:uri="9875bd71-cde8-496c-a136-433f55d5e6d0"/>
  </ds:schemaRefs>
</ds:datastoreItem>
</file>

<file path=customXml/itemProps3.xml><?xml version="1.0" encoding="utf-8"?>
<ds:datastoreItem xmlns:ds="http://schemas.openxmlformats.org/officeDocument/2006/customXml" ds:itemID="{4D4651DD-DCCC-4759-B2F6-7F520BDCC2B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875bd71-cde8-496c-a136-433f55d5e6d0"/>
    <ds:schemaRef ds:uri="e96afe77-3acb-4328-97fc-408e1bde3ec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1072</TotalTime>
  <Words>994</Words>
  <Application>Microsoft Office PowerPoint</Application>
  <PresentationFormat>Произвольный</PresentationFormat>
  <Paragraphs>203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Office Theme</vt:lpstr>
      <vt:lpstr>Секция 1: «Лучшие практики развития финансовой культуры  в системе общего и среднего профессионального образования» </vt:lpstr>
      <vt:lpstr>Тема: Финансовое мошенничество: дропперство  Номинация: лучшее методическое обеспечение реализации программы по финансовой грамотности</vt:lpstr>
      <vt:lpstr>ИДЕЯ, ПРОБЛЕМА, ПРОДУКТ</vt:lpstr>
      <vt:lpstr>АКТУАЛЬНОСТЬ</vt:lpstr>
      <vt:lpstr>Анализ деятельностного результата </vt:lpstr>
      <vt:lpstr>Лучшие практики по созданию  методического обеспечения реализации программы по финансовой грамотности  </vt:lpstr>
      <vt:lpstr>Организационная часть урока</vt:lpstr>
      <vt:lpstr>Мотивационно- целевой этап</vt:lpstr>
      <vt:lpstr>Основной этап. Изучение нового материала</vt:lpstr>
      <vt:lpstr>Организационно-деятельностный этап </vt:lpstr>
      <vt:lpstr>Закрепление и рефлексия </vt:lpstr>
      <vt:lpstr>Подведение итогов, выдача домашнего задания</vt:lpstr>
      <vt:lpstr>Подведение итогов, выводы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Кутьков Юрий Юрьевич</dc:creator>
  <cp:lastModifiedBy>Человек</cp:lastModifiedBy>
  <cp:revision>52</cp:revision>
  <cp:lastPrinted>2021-11-11T13:08:42Z</cp:lastPrinted>
  <dcterms:created xsi:type="dcterms:W3CDTF">2021-11-11T08:52:47Z</dcterms:created>
  <dcterms:modified xsi:type="dcterms:W3CDTF">2025-04-03T10:38:13Z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0x0101002A9C74E6E830D74E9B0FDDB4017A5417</vt:lpwstr>
  </property>
</Properties>
</file>