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6"/>
  </p:notesMasterIdLst>
  <p:sldIdLst>
    <p:sldId id="271" r:id="rId5"/>
    <p:sldId id="286" r:id="rId6"/>
    <p:sldId id="274" r:id="rId7"/>
    <p:sldId id="284" r:id="rId8"/>
    <p:sldId id="289" r:id="rId9"/>
    <p:sldId id="287" r:id="rId10"/>
    <p:sldId id="292" r:id="rId11"/>
    <p:sldId id="291" r:id="rId12"/>
    <p:sldId id="290" r:id="rId13"/>
    <p:sldId id="288" r:id="rId14"/>
    <p:sldId id="285" r:id="rId15"/>
  </p:sldIdLst>
  <p:sldSz cx="12192000" cy="6858000"/>
  <p:notesSz cx="6858000" cy="9144000"/>
  <p:defaultTextStyle>
    <a:defPPr>
      <a:defRPr lang="en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25" userDrawn="1">
          <p15:clr>
            <a:srgbClr val="A4A3A4"/>
          </p15:clr>
        </p15:guide>
        <p15:guide id="4" pos="1209" userDrawn="1">
          <p15:clr>
            <a:srgbClr val="A4A3A4"/>
          </p15:clr>
        </p15:guide>
        <p15:guide id="5" pos="2955" userDrawn="1">
          <p15:clr>
            <a:srgbClr val="A4A3A4"/>
          </p15:clr>
        </p15:guide>
        <p15:guide id="6" pos="2071" userDrawn="1">
          <p15:clr>
            <a:srgbClr val="A4A3A4"/>
          </p15:clr>
        </p15:guide>
        <p15:guide id="9" pos="3840" userDrawn="1">
          <p15:clr>
            <a:srgbClr val="A4A3A4"/>
          </p15:clr>
        </p15:guide>
        <p15:guide id="10" pos="4702" userDrawn="1">
          <p15:clr>
            <a:srgbClr val="A4A3A4"/>
          </p15:clr>
        </p15:guide>
        <p15:guide id="11" pos="5586" userDrawn="1">
          <p15:clr>
            <a:srgbClr val="A4A3A4"/>
          </p15:clr>
        </p15:guide>
        <p15:guide id="12" pos="7333" userDrawn="1">
          <p15:clr>
            <a:srgbClr val="A4A3A4"/>
          </p15:clr>
        </p15:guide>
        <p15:guide id="13" orient="horz" pos="3952" userDrawn="1">
          <p15:clr>
            <a:srgbClr val="A4A3A4"/>
          </p15:clr>
        </p15:guide>
        <p15:guide id="15" pos="6471" userDrawn="1">
          <p15:clr>
            <a:srgbClr val="A4A3A4"/>
          </p15:clr>
        </p15:guide>
        <p15:guide id="16" orient="horz" pos="91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Кутьков Юрий Юрьевич" initials="КЮЮ" lastIdx="4" clrIdx="0">
    <p:extLst>
      <p:ext uri="{19B8F6BF-5375-455C-9EA6-DF929625EA0E}">
        <p15:presenceInfo xmlns:p15="http://schemas.microsoft.com/office/powerpoint/2012/main" userId="S::ykutkov@hse.ru::45dbd1ed-eea1-4925-9fa4-5001421b49d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E2D69"/>
    <a:srgbClr val="029C63"/>
    <a:srgbClr val="96628C"/>
    <a:srgbClr val="11A0D7"/>
    <a:srgbClr val="E61F3D"/>
    <a:srgbClr val="CD5A5A"/>
    <a:srgbClr val="FFD746"/>
    <a:srgbClr val="D9D9D9"/>
    <a:srgbClr val="EB681F"/>
    <a:srgbClr val="234A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062"/>
    <p:restoredTop sz="94665"/>
  </p:normalViewPr>
  <p:slideViewPr>
    <p:cSldViewPr snapToGrid="0" snapToObjects="1">
      <p:cViewPr varScale="1">
        <p:scale>
          <a:sx n="109" d="100"/>
          <a:sy n="109" d="100"/>
        </p:scale>
        <p:origin x="954" y="102"/>
      </p:cViewPr>
      <p:guideLst>
        <p:guide pos="325"/>
        <p:guide pos="1209"/>
        <p:guide pos="2955"/>
        <p:guide pos="2071"/>
        <p:guide pos="3840"/>
        <p:guide pos="4702"/>
        <p:guide pos="5586"/>
        <p:guide pos="7333"/>
        <p:guide orient="horz" pos="3952"/>
        <p:guide pos="6471"/>
        <p:guide orient="horz" pos="91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134" d="100"/>
          <a:sy n="134" d="100"/>
        </p:scale>
        <p:origin x="3648" y="1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Товары и услуги</c:v>
                </c:pt>
              </c:strCache>
            </c:strRef>
          </c:tx>
          <c:explosion val="1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AB2-48DB-85E7-BC3DD2A66147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AB2-48DB-85E7-BC3DD2A66147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7AB2-48DB-85E7-BC3DD2A66147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7AB2-48DB-85E7-BC3DD2A66147}"/>
              </c:ext>
            </c:extLst>
          </c:dPt>
          <c:cat>
            <c:strRef>
              <c:f>Лист1!$A$2:$A$5</c:f>
              <c:strCache>
                <c:ptCount val="3"/>
                <c:pt idx="0">
                  <c:v>Кв. 1</c:v>
                </c:pt>
                <c:pt idx="1">
                  <c:v>Кв. 2</c:v>
                </c:pt>
                <c:pt idx="2">
                  <c:v>Кв. 3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</c:v>
                </c:pt>
                <c:pt idx="1">
                  <c:v>1</c:v>
                </c:pt>
                <c:pt idx="2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7AB2-48DB-85E7-BC3DD2A6614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0.61934</cdr:x>
      <cdr:y>0.21478</cdr:y>
    </cdr:from>
    <cdr:to>
      <cdr:x>0.76149</cdr:x>
      <cdr:y>0.47852</cdr:y>
    </cdr:to>
    <cdr:sp macro="" textlink="">
      <cdr:nvSpPr>
        <cdr:cNvPr id="2" name="TextBox 1"/>
        <cdr:cNvSpPr txBox="1"/>
      </cdr:nvSpPr>
      <cdr:spPr>
        <a:xfrm xmlns:a="http://schemas.openxmlformats.org/drawingml/2006/main" rot="3512763">
          <a:off x="2668609" y="1109057"/>
          <a:ext cx="1095723" cy="66224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2800" b="1" dirty="0">
              <a:solidFill>
                <a:schemeClr val="tx1"/>
              </a:solidFill>
            </a:rPr>
            <a:t>Услуги</a:t>
          </a:r>
        </a:p>
      </cdr:txBody>
    </cdr:sp>
  </cdr:relSizeAnchor>
  <cdr:relSizeAnchor xmlns:cdr="http://schemas.openxmlformats.org/drawingml/2006/chartDrawing">
    <cdr:from>
      <cdr:x>0.21327</cdr:x>
      <cdr:y>0.02331</cdr:y>
    </cdr:from>
    <cdr:to>
      <cdr:x>0.38661</cdr:x>
      <cdr:y>0.69203</cdr:y>
    </cdr:to>
    <cdr:sp macro="" textlink="">
      <cdr:nvSpPr>
        <cdr:cNvPr id="3" name="TextBox 2"/>
        <cdr:cNvSpPr txBox="1"/>
      </cdr:nvSpPr>
      <cdr:spPr>
        <a:xfrm xmlns:a="http://schemas.openxmlformats.org/drawingml/2006/main" rot="17989343">
          <a:off x="-22977" y="1531021"/>
          <a:ext cx="3904914" cy="111507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2000" b="1" dirty="0"/>
            <a:t>Продовольственные продукты</a:t>
          </a:r>
        </a:p>
      </cdr:txBody>
    </cdr:sp>
  </cdr:relSizeAnchor>
  <cdr:relSizeAnchor xmlns:cdr="http://schemas.openxmlformats.org/drawingml/2006/chartDrawing">
    <cdr:from>
      <cdr:x>0.19701</cdr:x>
      <cdr:y>0.26511</cdr:y>
    </cdr:from>
    <cdr:to>
      <cdr:x>0.4414</cdr:x>
      <cdr:y>0.39973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1267328" y="1548063"/>
          <a:ext cx="1572126" cy="78606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0.1783</cdr:x>
      <cdr:y>0.68544</cdr:y>
    </cdr:from>
    <cdr:to>
      <cdr:x>0.8217</cdr:x>
      <cdr:y>0.89423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1147010" y="4002505"/>
          <a:ext cx="4138863" cy="12192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2000" dirty="0"/>
            <a:t>Непродовольственные продукты</a:t>
          </a:r>
        </a:p>
        <a:p xmlns:a="http://schemas.openxmlformats.org/drawingml/2006/main">
          <a:endParaRPr lang="ru-RU" sz="28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R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261BF4-8B2C-784B-9959-B59A059012C3}" type="datetimeFigureOut">
              <a:rPr lang="en-RU" smtClean="0"/>
              <a:t>04/08/2025</a:t>
            </a:fld>
            <a:endParaRPr lang="en-R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R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748903-8EB5-294E-A216-6B54B0368783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17316809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748903-8EB5-294E-A216-6B54B0368783}" type="slidenum">
              <a:rPr lang="en-RU" smtClean="0"/>
              <a:t>9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31341654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ложк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8" descr="A blue circle with white text&#10;&#10;Description automatically generated with low confidence">
            <a:extLst>
              <a:ext uri="{FF2B5EF4-FFF2-40B4-BE49-F238E27FC236}">
                <a16:creationId xmlns:a16="http://schemas.microsoft.com/office/drawing/2014/main" id="{BA292C80-0DA8-194A-9A66-279048FA2A5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3859" y="962173"/>
            <a:ext cx="886499" cy="886499"/>
          </a:xfrm>
          <a:prstGeom prst="rect">
            <a:avLst/>
          </a:prstGeom>
        </p:spPr>
      </p:pic>
      <p:cxnSp>
        <p:nvCxnSpPr>
          <p:cNvPr id="11" name="Straight Connector 48">
            <a:extLst>
              <a:ext uri="{FF2B5EF4-FFF2-40B4-BE49-F238E27FC236}">
                <a16:creationId xmlns:a16="http://schemas.microsoft.com/office/drawing/2014/main" id="{313EF906-5BAC-0141-A198-076E155DF9E2}"/>
              </a:ext>
            </a:extLst>
          </p:cNvPr>
          <p:cNvCxnSpPr>
            <a:cxnSpLocks/>
          </p:cNvCxnSpPr>
          <p:nvPr userDrawn="1"/>
        </p:nvCxnSpPr>
        <p:spPr>
          <a:xfrm>
            <a:off x="6090212" y="985336"/>
            <a:ext cx="0" cy="840173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50">
            <a:extLst>
              <a:ext uri="{FF2B5EF4-FFF2-40B4-BE49-F238E27FC236}">
                <a16:creationId xmlns:a16="http://schemas.microsoft.com/office/drawing/2014/main" id="{61206A97-26F2-E646-8775-9928FEF465B5}"/>
              </a:ext>
            </a:extLst>
          </p:cNvPr>
          <p:cNvCxnSpPr>
            <a:cxnSpLocks/>
          </p:cNvCxnSpPr>
          <p:nvPr userDrawn="1"/>
        </p:nvCxnSpPr>
        <p:spPr>
          <a:xfrm>
            <a:off x="8642581" y="985336"/>
            <a:ext cx="0" cy="840173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51">
            <a:extLst>
              <a:ext uri="{FF2B5EF4-FFF2-40B4-BE49-F238E27FC236}">
                <a16:creationId xmlns:a16="http://schemas.microsoft.com/office/drawing/2014/main" id="{28E0E5F6-C1CA-9B41-B1DB-6E4FB509084D}"/>
              </a:ext>
            </a:extLst>
          </p:cNvPr>
          <p:cNvCxnSpPr>
            <a:cxnSpLocks/>
          </p:cNvCxnSpPr>
          <p:nvPr userDrawn="1"/>
        </p:nvCxnSpPr>
        <p:spPr>
          <a:xfrm>
            <a:off x="11179047" y="985336"/>
            <a:ext cx="0" cy="840173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Заголовок 15">
            <a:extLst>
              <a:ext uri="{FF2B5EF4-FFF2-40B4-BE49-F238E27FC236}">
                <a16:creationId xmlns:a16="http://schemas.microsoft.com/office/drawing/2014/main" id="{6007C52F-2E27-E24A-B9DC-AAAB052DBD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27967" y="2404670"/>
            <a:ext cx="7634059" cy="1978323"/>
          </a:xfrm>
        </p:spPr>
        <p:txBody>
          <a:bodyPr lIns="0" tIns="0" rIns="0" bIns="0" anchor="t">
            <a:normAutofit/>
          </a:bodyPr>
          <a:lstStyle>
            <a:lvl1pPr>
              <a:lnSpc>
                <a:spcPct val="100000"/>
              </a:lnSpc>
              <a:defRPr sz="4300" b="0" i="0" baseline="0">
                <a:solidFill>
                  <a:srgbClr val="0E2D69"/>
                </a:solidFill>
                <a:latin typeface="HSE Sans" panose="02000000000000000000" pitchFamily="2" charset="0"/>
              </a:defRPr>
            </a:lvl1pPr>
          </a:lstStyle>
          <a:p>
            <a:r>
              <a:rPr lang="ru-RU" sz="4400" dirty="0">
                <a:solidFill>
                  <a:srgbClr val="102D69"/>
                </a:solidFill>
                <a:latin typeface="HSE Sans" panose="02000000000000000000" pitchFamily="2" charset="0"/>
              </a:rPr>
              <a:t>Название презентации</a:t>
            </a:r>
            <a:br>
              <a:rPr lang="ru-RU" sz="4400" dirty="0">
                <a:solidFill>
                  <a:srgbClr val="102D69"/>
                </a:solidFill>
                <a:latin typeface="HSE Sans" panose="02000000000000000000" pitchFamily="2" charset="0"/>
              </a:rPr>
            </a:br>
            <a:r>
              <a:rPr lang="ru-RU" sz="4400" dirty="0">
                <a:solidFill>
                  <a:srgbClr val="102D69"/>
                </a:solidFill>
                <a:latin typeface="HSE Sans" panose="02000000000000000000" pitchFamily="2" charset="0"/>
              </a:rPr>
              <a:t>может быть набрано в две </a:t>
            </a:r>
            <a:br>
              <a:rPr lang="ru-RU" sz="4400" dirty="0">
                <a:solidFill>
                  <a:srgbClr val="102D69"/>
                </a:solidFill>
                <a:latin typeface="HSE Sans" panose="02000000000000000000" pitchFamily="2" charset="0"/>
              </a:rPr>
            </a:br>
            <a:r>
              <a:rPr lang="ru-RU" sz="4400" dirty="0">
                <a:solidFill>
                  <a:srgbClr val="102D69"/>
                </a:solidFill>
                <a:latin typeface="HSE Sans" panose="02000000000000000000" pitchFamily="2" charset="0"/>
              </a:rPr>
              <a:t>или три строки (43 </a:t>
            </a:r>
            <a:r>
              <a:rPr lang="en-GB" sz="4400" dirty="0" err="1">
                <a:solidFill>
                  <a:srgbClr val="102D69"/>
                </a:solidFill>
                <a:latin typeface="HSE Sans" panose="02000000000000000000" pitchFamily="2" charset="0"/>
              </a:rPr>
              <a:t>pt</a:t>
            </a:r>
            <a:r>
              <a:rPr lang="en-GB" sz="4400" dirty="0">
                <a:solidFill>
                  <a:srgbClr val="102D69"/>
                </a:solidFill>
                <a:latin typeface="HSE Sans" panose="02000000000000000000" pitchFamily="2" charset="0"/>
              </a:rPr>
              <a:t>)</a:t>
            </a:r>
            <a:endParaRPr lang="ru-RU" sz="44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sp>
        <p:nvSpPr>
          <p:cNvPr id="20" name="Текст 19">
            <a:extLst>
              <a:ext uri="{FF2B5EF4-FFF2-40B4-BE49-F238E27FC236}">
                <a16:creationId xmlns:a16="http://schemas.microsoft.com/office/drawing/2014/main" id="{18109844-C2E7-354F-9C01-8834E4DCE37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74947" y="1187841"/>
            <a:ext cx="3848717" cy="435163"/>
          </a:xfr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0" i="0">
                <a:latin typeface="HSE Sans" panose="02000000000000000000" pitchFamily="2" charset="0"/>
              </a:defRPr>
            </a:lvl1pPr>
            <a:lvl2pPr marL="457200" indent="0" algn="l">
              <a:buNone/>
              <a:defRPr sz="1600" b="0" i="0">
                <a:latin typeface="HSE Sans" panose="02000000000000000000" pitchFamily="2" charset="0"/>
              </a:defRPr>
            </a:lvl2pPr>
            <a:lvl3pPr marL="914400" indent="0" algn="l">
              <a:buNone/>
              <a:defRPr sz="1600" b="0" i="0">
                <a:latin typeface="HSE Sans" panose="02000000000000000000" pitchFamily="2" charset="0"/>
              </a:defRPr>
            </a:lvl3pPr>
            <a:lvl4pPr marL="1371600" indent="0" algn="l">
              <a:buNone/>
              <a:defRPr sz="1600" b="0" i="0">
                <a:latin typeface="HSE Sans" panose="02000000000000000000" pitchFamily="2" charset="0"/>
              </a:defRPr>
            </a:lvl4pPr>
            <a:lvl5pPr marL="1828800" indent="0" algn="l">
              <a:buNone/>
              <a:defRPr sz="1600" b="0" i="0">
                <a:latin typeface="HSE Sans" panose="02000000000000000000" pitchFamily="2" charset="0"/>
              </a:defRPr>
            </a:lvl5pPr>
          </a:lstStyle>
          <a:p>
            <a:r>
              <a:rPr lang="ru-RU" dirty="0">
                <a:latin typeface="HSE Sans" panose="02000000000000000000" pitchFamily="2" charset="0"/>
              </a:rPr>
              <a:t>Название факультета</a:t>
            </a:r>
            <a:br>
              <a:rPr lang="ru-RU" dirty="0">
                <a:latin typeface="HSE Sans" panose="02000000000000000000" pitchFamily="2" charset="0"/>
              </a:rPr>
            </a:br>
            <a:r>
              <a:rPr lang="ru-RU" dirty="0">
                <a:latin typeface="HSE Sans" panose="02000000000000000000" pitchFamily="2" charset="0"/>
              </a:rPr>
              <a:t>в две строки</a:t>
            </a:r>
            <a:r>
              <a:rPr lang="en-GB" dirty="0">
                <a:latin typeface="HSE Sans" panose="02000000000000000000" pitchFamily="2" charset="0"/>
              </a:rPr>
              <a:t> (16 </a:t>
            </a:r>
            <a:r>
              <a:rPr lang="en-GB" dirty="0" err="1">
                <a:latin typeface="HSE Sans" panose="02000000000000000000" pitchFamily="2" charset="0"/>
              </a:rPr>
              <a:t>pt</a:t>
            </a:r>
            <a:r>
              <a:rPr lang="en-GB" dirty="0">
                <a:latin typeface="HSE Sans" panose="02000000000000000000" pitchFamily="2" charset="0"/>
              </a:rPr>
              <a:t>)</a:t>
            </a:r>
            <a:endParaRPr lang="ru-RU" dirty="0">
              <a:latin typeface="HSE Sans" panose="02000000000000000000" pitchFamily="2" charset="0"/>
            </a:endParaRPr>
          </a:p>
        </p:txBody>
      </p:sp>
      <p:sp>
        <p:nvSpPr>
          <p:cNvPr id="25" name="Текст 24">
            <a:extLst>
              <a:ext uri="{FF2B5EF4-FFF2-40B4-BE49-F238E27FC236}">
                <a16:creationId xmlns:a16="http://schemas.microsoft.com/office/drawing/2014/main" id="{40A04329-C800-BB42-BFE0-7E3C68848D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59420" y="1173829"/>
            <a:ext cx="2278063" cy="463186"/>
          </a:xfrm>
        </p:spPr>
        <p:txBody>
          <a:bodyPr lIns="0" tIns="0" rIns="0" bIns="0"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2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200" dirty="0">
                <a:latin typeface="HSE Sans" panose="02000000000000000000" pitchFamily="2" charset="0"/>
              </a:rPr>
            </a:br>
            <a:r>
              <a:rPr lang="ru-RU" sz="12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200" dirty="0">
                <a:latin typeface="HSE Sans" panose="02000000000000000000" pitchFamily="2" charset="0"/>
              </a:rPr>
              <a:t> (12pt)</a:t>
            </a:r>
            <a:endParaRPr lang="ru-RU" sz="1200" dirty="0">
              <a:latin typeface="HSE Sans" panose="02000000000000000000" pitchFamily="2" charset="0"/>
            </a:endParaRPr>
          </a:p>
        </p:txBody>
      </p:sp>
      <p:sp>
        <p:nvSpPr>
          <p:cNvPr id="27" name="Текст 26">
            <a:extLst>
              <a:ext uri="{FF2B5EF4-FFF2-40B4-BE49-F238E27FC236}">
                <a16:creationId xmlns:a16="http://schemas.microsoft.com/office/drawing/2014/main" id="{98337931-3EC2-F348-99EA-860F4FFDC188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8786720" y="1173829"/>
            <a:ext cx="2217738" cy="463186"/>
          </a:xfrm>
        </p:spPr>
        <p:txBody>
          <a:bodyPr lIns="0" tIns="0" rIns="0" bIns="0"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200" dirty="0">
                <a:latin typeface="HSE Sans" panose="02000000000000000000" pitchFamily="2" charset="0"/>
              </a:rPr>
              <a:t>Москва</a:t>
            </a:r>
            <a:br>
              <a:rPr lang="ru-RU" sz="1200" dirty="0">
                <a:latin typeface="HSE Sans" panose="02000000000000000000" pitchFamily="2" charset="0"/>
              </a:rPr>
            </a:br>
            <a:r>
              <a:rPr lang="ru-RU" sz="1200" dirty="0">
                <a:latin typeface="HSE Sans" panose="02000000000000000000" pitchFamily="2" charset="0"/>
              </a:rPr>
              <a:t>2022</a:t>
            </a:r>
            <a:r>
              <a:rPr lang="en-GB" sz="1200" dirty="0">
                <a:latin typeface="HSE Sans" panose="02000000000000000000" pitchFamily="2" charset="0"/>
              </a:rPr>
              <a:t> (12pt)</a:t>
            </a:r>
            <a:endParaRPr lang="ru-RU" sz="1200" dirty="0">
              <a:latin typeface="HSE Sans" panose="02000000000000000000" pitchFamily="2" charset="0"/>
            </a:endParaRPr>
          </a:p>
        </p:txBody>
      </p:sp>
      <p:sp>
        <p:nvSpPr>
          <p:cNvPr id="29" name="Текст 28">
            <a:extLst>
              <a:ext uri="{FF2B5EF4-FFF2-40B4-BE49-F238E27FC236}">
                <a16:creationId xmlns:a16="http://schemas.microsoft.com/office/drawing/2014/main" id="{EEA7A79B-D410-B44F-BF32-C3EAEFC20A6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27967" y="4824914"/>
            <a:ext cx="7625267" cy="652860"/>
          </a:xfrm>
        </p:spPr>
        <p:txBody>
          <a:bodyPr lIns="0" tIns="0" rIns="0" b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600" dirty="0">
                <a:latin typeface="HSE Sans" panose="02000000000000000000" pitchFamily="2" charset="0"/>
              </a:rPr>
              <a:t>Если нужно больше места, то используйте подзаголовок</a:t>
            </a:r>
            <a:r>
              <a:rPr lang="en-GB" sz="1600" dirty="0">
                <a:latin typeface="HSE Sans" panose="02000000000000000000" pitchFamily="2" charset="0"/>
              </a:rPr>
              <a:t> (16 </a:t>
            </a:r>
            <a:r>
              <a:rPr lang="en-GB" sz="1600" dirty="0" err="1">
                <a:latin typeface="HSE Sans" panose="02000000000000000000" pitchFamily="2" charset="0"/>
              </a:rPr>
              <a:t>pt</a:t>
            </a:r>
            <a:r>
              <a:rPr lang="en-GB" sz="1600" dirty="0">
                <a:latin typeface="HSE Sans" panose="02000000000000000000" pitchFamily="2" charset="0"/>
              </a:rPr>
              <a:t>)</a:t>
            </a:r>
            <a:endParaRPr lang="ru-RU" sz="1600" dirty="0">
              <a:latin typeface="HSE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289591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цв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Icon&#10;&#10;Description automatically generated">
            <a:extLst>
              <a:ext uri="{FF2B5EF4-FFF2-40B4-BE49-F238E27FC236}">
                <a16:creationId xmlns:a16="http://schemas.microsoft.com/office/drawing/2014/main" id="{9328428E-0D3D-6E4B-BAC0-3F63BAF7DB7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8" name="Straight Connector 19">
            <a:extLst>
              <a:ext uri="{FF2B5EF4-FFF2-40B4-BE49-F238E27FC236}">
                <a16:creationId xmlns:a16="http://schemas.microsoft.com/office/drawing/2014/main" id="{86CF47C6-D972-9E44-A717-6848F3489399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21">
            <a:extLst>
              <a:ext uri="{FF2B5EF4-FFF2-40B4-BE49-F238E27FC236}">
                <a16:creationId xmlns:a16="http://schemas.microsoft.com/office/drawing/2014/main" id="{412FEF63-77C0-7C4A-B9BE-4BC0EEEEB78C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25">
            <a:extLst>
              <a:ext uri="{FF2B5EF4-FFF2-40B4-BE49-F238E27FC236}">
                <a16:creationId xmlns:a16="http://schemas.microsoft.com/office/drawing/2014/main" id="{C4F550E9-E979-284D-B65F-44E092DD9D02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3A39D099-B515-F343-BF7A-A95468DA3860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2" name="Straight Connector 59">
            <a:extLst>
              <a:ext uri="{FF2B5EF4-FFF2-40B4-BE49-F238E27FC236}">
                <a16:creationId xmlns:a16="http://schemas.microsoft.com/office/drawing/2014/main" id="{396B1F99-9711-C64F-A7C9-4F1D89E7F11D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Текст 37">
            <a:extLst>
              <a:ext uri="{FF2B5EF4-FFF2-40B4-BE49-F238E27FC236}">
                <a16:creationId xmlns:a16="http://schemas.microsoft.com/office/drawing/2014/main" id="{9C21DFE9-C3B2-C54E-9275-7776355F736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4" name="Текст 39">
            <a:extLst>
              <a:ext uri="{FF2B5EF4-FFF2-40B4-BE49-F238E27FC236}">
                <a16:creationId xmlns:a16="http://schemas.microsoft.com/office/drawing/2014/main" id="{5A73F99D-6D58-724E-ADB3-150D9B24F8C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6" name="Текст 39">
            <a:extLst>
              <a:ext uri="{FF2B5EF4-FFF2-40B4-BE49-F238E27FC236}">
                <a16:creationId xmlns:a16="http://schemas.microsoft.com/office/drawing/2014/main" id="{7E89E360-BE39-5041-BAD6-C7B708340AA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9" name="Заголовок 31">
            <a:extLst>
              <a:ext uri="{FF2B5EF4-FFF2-40B4-BE49-F238E27FC236}">
                <a16:creationId xmlns:a16="http://schemas.microsoft.com/office/drawing/2014/main" id="{1C20890C-BC1C-0745-9AF3-46700BA27C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899" y="1447790"/>
            <a:ext cx="4322530" cy="777025"/>
          </a:xfrm>
        </p:spPr>
        <p:txBody>
          <a:bodyPr lIns="0" tIns="0" rIns="0" bIns="0" anchor="t">
            <a:normAutofit/>
          </a:bodyPr>
          <a:lstStyle>
            <a:lvl1pPr>
              <a:lnSpc>
                <a:spcPct val="100000"/>
              </a:lnSpc>
              <a:defRPr sz="2400" b="0" i="0">
                <a:latin typeface="HSE Sans" panose="02000000000000000000" pitchFamily="2" charset="0"/>
              </a:defRPr>
            </a:lvl1pPr>
          </a:lstStyle>
          <a:p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Дополнительная </a:t>
            </a:r>
            <a:b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</a:br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цветовая гамма</a:t>
            </a:r>
          </a:p>
        </p:txBody>
      </p:sp>
      <p:sp>
        <p:nvSpPr>
          <p:cNvPr id="20" name="Текст 35">
            <a:extLst>
              <a:ext uri="{FF2B5EF4-FFF2-40B4-BE49-F238E27FC236}">
                <a16:creationId xmlns:a16="http://schemas.microsoft.com/office/drawing/2014/main" id="{CA2589F7-4500-024F-8E07-D726629A599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5898" y="2379663"/>
            <a:ext cx="4322531" cy="2399371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300" dirty="0">
                <a:latin typeface="HSE Sans" panose="02000000000000000000" pitchFamily="2" charset="0"/>
              </a:rPr>
              <a:t>Для оформления графиков, таблиц, диаграмм могут потребоваться дополнительные цвета и вы совершенно правы, задавая вопрос, какие цвета использовать и где их взять. Мы предлагаем использовать палитру цветов Вышки для этих целей.</a:t>
            </a:r>
          </a:p>
        </p:txBody>
      </p:sp>
      <p:sp>
        <p:nvSpPr>
          <p:cNvPr id="21" name="Oval 5">
            <a:extLst>
              <a:ext uri="{FF2B5EF4-FFF2-40B4-BE49-F238E27FC236}">
                <a16:creationId xmlns:a16="http://schemas.microsoft.com/office/drawing/2014/main" id="{D2CA403A-98E7-6C42-8F44-30AB6622C802}"/>
              </a:ext>
            </a:extLst>
          </p:cNvPr>
          <p:cNvSpPr/>
          <p:nvPr userDrawn="1"/>
        </p:nvSpPr>
        <p:spPr>
          <a:xfrm>
            <a:off x="5392982" y="1447790"/>
            <a:ext cx="830997" cy="830997"/>
          </a:xfrm>
          <a:prstGeom prst="ellipse">
            <a:avLst/>
          </a:prstGeom>
          <a:solidFill>
            <a:srgbClr val="0E2D69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22" name="Oval 20">
            <a:extLst>
              <a:ext uri="{FF2B5EF4-FFF2-40B4-BE49-F238E27FC236}">
                <a16:creationId xmlns:a16="http://schemas.microsoft.com/office/drawing/2014/main" id="{42ABAA5D-E7AB-6E48-9D43-A48178C9BDD4}"/>
              </a:ext>
            </a:extLst>
          </p:cNvPr>
          <p:cNvSpPr/>
          <p:nvPr userDrawn="1"/>
        </p:nvSpPr>
        <p:spPr>
          <a:xfrm>
            <a:off x="6742925" y="1447790"/>
            <a:ext cx="830997" cy="830997"/>
          </a:xfrm>
          <a:prstGeom prst="ellipse">
            <a:avLst/>
          </a:prstGeom>
          <a:solidFill>
            <a:srgbClr val="234A9B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209F185A-8F67-9C42-A7C5-87E483F4FC19}"/>
              </a:ext>
            </a:extLst>
          </p:cNvPr>
          <p:cNvSpPr/>
          <p:nvPr userDrawn="1"/>
        </p:nvSpPr>
        <p:spPr>
          <a:xfrm>
            <a:off x="8092868" y="1447790"/>
            <a:ext cx="830997" cy="830997"/>
          </a:xfrm>
          <a:prstGeom prst="ellipse">
            <a:avLst/>
          </a:prstGeom>
          <a:solidFill>
            <a:srgbClr val="11A0D7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279AE0F6-4E37-6C4D-AF45-824EEE489A15}"/>
              </a:ext>
            </a:extLst>
          </p:cNvPr>
          <p:cNvSpPr/>
          <p:nvPr userDrawn="1"/>
        </p:nvSpPr>
        <p:spPr>
          <a:xfrm>
            <a:off x="9442811" y="1447790"/>
            <a:ext cx="830997" cy="830997"/>
          </a:xfrm>
          <a:prstGeom prst="ellipse">
            <a:avLst/>
          </a:prstGeom>
          <a:solidFill>
            <a:srgbClr val="029C63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25" name="Oval 26">
            <a:extLst>
              <a:ext uri="{FF2B5EF4-FFF2-40B4-BE49-F238E27FC236}">
                <a16:creationId xmlns:a16="http://schemas.microsoft.com/office/drawing/2014/main" id="{330C0EA4-7FD1-CE4D-AC95-8C484C5AC790}"/>
              </a:ext>
            </a:extLst>
          </p:cNvPr>
          <p:cNvSpPr/>
          <p:nvPr userDrawn="1"/>
        </p:nvSpPr>
        <p:spPr>
          <a:xfrm>
            <a:off x="10792754" y="1447790"/>
            <a:ext cx="830997" cy="830997"/>
          </a:xfrm>
          <a:prstGeom prst="ellipse">
            <a:avLst/>
          </a:prstGeom>
          <a:solidFill>
            <a:srgbClr val="EB681F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26" name="Oval 29">
            <a:extLst>
              <a:ext uri="{FF2B5EF4-FFF2-40B4-BE49-F238E27FC236}">
                <a16:creationId xmlns:a16="http://schemas.microsoft.com/office/drawing/2014/main" id="{4C53CF3D-7EFB-DF4F-8EA6-5644574E9AFB}"/>
              </a:ext>
            </a:extLst>
          </p:cNvPr>
          <p:cNvSpPr/>
          <p:nvPr userDrawn="1"/>
        </p:nvSpPr>
        <p:spPr>
          <a:xfrm>
            <a:off x="5392982" y="2708699"/>
            <a:ext cx="830997" cy="830997"/>
          </a:xfrm>
          <a:prstGeom prst="ellipse">
            <a:avLst/>
          </a:prstGeom>
          <a:solidFill>
            <a:srgbClr val="7D4EB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27" name="Oval 33">
            <a:extLst>
              <a:ext uri="{FF2B5EF4-FFF2-40B4-BE49-F238E27FC236}">
                <a16:creationId xmlns:a16="http://schemas.microsoft.com/office/drawing/2014/main" id="{B42CE88A-E9A3-2A4E-BD50-EB37311F39EC}"/>
              </a:ext>
            </a:extLst>
          </p:cNvPr>
          <p:cNvSpPr/>
          <p:nvPr userDrawn="1"/>
        </p:nvSpPr>
        <p:spPr>
          <a:xfrm>
            <a:off x="6742925" y="2708699"/>
            <a:ext cx="830997" cy="830997"/>
          </a:xfrm>
          <a:prstGeom prst="ellipse">
            <a:avLst/>
          </a:prstGeom>
          <a:solidFill>
            <a:srgbClr val="E61F3D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28" name="Oval 34">
            <a:extLst>
              <a:ext uri="{FF2B5EF4-FFF2-40B4-BE49-F238E27FC236}">
                <a16:creationId xmlns:a16="http://schemas.microsoft.com/office/drawing/2014/main" id="{B699EFDF-DB9D-3C4F-9D1F-461508017BDA}"/>
              </a:ext>
            </a:extLst>
          </p:cNvPr>
          <p:cNvSpPr/>
          <p:nvPr userDrawn="1"/>
        </p:nvSpPr>
        <p:spPr>
          <a:xfrm>
            <a:off x="8092868" y="2708699"/>
            <a:ext cx="830997" cy="830997"/>
          </a:xfrm>
          <a:prstGeom prst="ellipse">
            <a:avLst/>
          </a:prstGeom>
          <a:solidFill>
            <a:srgbClr val="FBBA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29" name="Oval 35">
            <a:extLst>
              <a:ext uri="{FF2B5EF4-FFF2-40B4-BE49-F238E27FC236}">
                <a16:creationId xmlns:a16="http://schemas.microsoft.com/office/drawing/2014/main" id="{5DF3131C-EEA1-5446-B567-C9DA0A2A1AFF}"/>
              </a:ext>
            </a:extLst>
          </p:cNvPr>
          <p:cNvSpPr/>
          <p:nvPr userDrawn="1"/>
        </p:nvSpPr>
        <p:spPr>
          <a:xfrm>
            <a:off x="9442811" y="2708699"/>
            <a:ext cx="830997" cy="830997"/>
          </a:xfrm>
          <a:prstGeom prst="ellipse">
            <a:avLst/>
          </a:prstGeom>
          <a:solidFill>
            <a:srgbClr val="7DA0D3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30" name="Oval 36">
            <a:extLst>
              <a:ext uri="{FF2B5EF4-FFF2-40B4-BE49-F238E27FC236}">
                <a16:creationId xmlns:a16="http://schemas.microsoft.com/office/drawing/2014/main" id="{6D03B317-B61D-2945-8C0A-A6EBD87ACD07}"/>
              </a:ext>
            </a:extLst>
          </p:cNvPr>
          <p:cNvSpPr/>
          <p:nvPr userDrawn="1"/>
        </p:nvSpPr>
        <p:spPr>
          <a:xfrm>
            <a:off x="10792754" y="2708699"/>
            <a:ext cx="830997" cy="830997"/>
          </a:xfrm>
          <a:prstGeom prst="ellipse">
            <a:avLst/>
          </a:prstGeom>
          <a:solidFill>
            <a:srgbClr val="47A0A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31" name="Oval 37">
            <a:extLst>
              <a:ext uri="{FF2B5EF4-FFF2-40B4-BE49-F238E27FC236}">
                <a16:creationId xmlns:a16="http://schemas.microsoft.com/office/drawing/2014/main" id="{9C0266F1-C0B7-624A-A873-5F2C8801E766}"/>
              </a:ext>
            </a:extLst>
          </p:cNvPr>
          <p:cNvSpPr/>
          <p:nvPr userDrawn="1"/>
        </p:nvSpPr>
        <p:spPr>
          <a:xfrm>
            <a:off x="5392982" y="3969609"/>
            <a:ext cx="830997" cy="830997"/>
          </a:xfrm>
          <a:prstGeom prst="ellipse">
            <a:avLst/>
          </a:prstGeom>
          <a:solidFill>
            <a:srgbClr val="EB8C3C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32" name="Oval 38">
            <a:extLst>
              <a:ext uri="{FF2B5EF4-FFF2-40B4-BE49-F238E27FC236}">
                <a16:creationId xmlns:a16="http://schemas.microsoft.com/office/drawing/2014/main" id="{30C0C10E-388C-9843-8270-19D471BD3756}"/>
              </a:ext>
            </a:extLst>
          </p:cNvPr>
          <p:cNvSpPr/>
          <p:nvPr userDrawn="1"/>
        </p:nvSpPr>
        <p:spPr>
          <a:xfrm>
            <a:off x="6742925" y="3969609"/>
            <a:ext cx="830997" cy="830997"/>
          </a:xfrm>
          <a:prstGeom prst="ellipse">
            <a:avLst/>
          </a:prstGeom>
          <a:solidFill>
            <a:srgbClr val="96628C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33" name="Oval 39">
            <a:extLst>
              <a:ext uri="{FF2B5EF4-FFF2-40B4-BE49-F238E27FC236}">
                <a16:creationId xmlns:a16="http://schemas.microsoft.com/office/drawing/2014/main" id="{87047EA3-79D2-8644-A568-E64AA1D7D370}"/>
              </a:ext>
            </a:extLst>
          </p:cNvPr>
          <p:cNvSpPr/>
          <p:nvPr userDrawn="1"/>
        </p:nvSpPr>
        <p:spPr>
          <a:xfrm>
            <a:off x="8092868" y="3969609"/>
            <a:ext cx="830997" cy="830997"/>
          </a:xfrm>
          <a:prstGeom prst="ellipse">
            <a:avLst/>
          </a:prstGeom>
          <a:solidFill>
            <a:srgbClr val="CD5A5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34" name="Oval 40">
            <a:extLst>
              <a:ext uri="{FF2B5EF4-FFF2-40B4-BE49-F238E27FC236}">
                <a16:creationId xmlns:a16="http://schemas.microsoft.com/office/drawing/2014/main" id="{7F5D1C6B-4E6B-0346-A5DC-C511DB14EFD6}"/>
              </a:ext>
            </a:extLst>
          </p:cNvPr>
          <p:cNvSpPr/>
          <p:nvPr userDrawn="1"/>
        </p:nvSpPr>
        <p:spPr>
          <a:xfrm>
            <a:off x="9442811" y="3969609"/>
            <a:ext cx="830997" cy="830997"/>
          </a:xfrm>
          <a:prstGeom prst="ellipse">
            <a:avLst/>
          </a:prstGeom>
          <a:solidFill>
            <a:srgbClr val="FFD746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35" name="Oval 41">
            <a:extLst>
              <a:ext uri="{FF2B5EF4-FFF2-40B4-BE49-F238E27FC236}">
                <a16:creationId xmlns:a16="http://schemas.microsoft.com/office/drawing/2014/main" id="{EB421DBA-35DE-2C4F-A89E-27F0998EF4E8}"/>
              </a:ext>
            </a:extLst>
          </p:cNvPr>
          <p:cNvSpPr/>
          <p:nvPr userDrawn="1"/>
        </p:nvSpPr>
        <p:spPr>
          <a:xfrm>
            <a:off x="10792754" y="3969609"/>
            <a:ext cx="830997" cy="830997"/>
          </a:xfrm>
          <a:prstGeom prst="ellipse">
            <a:avLst/>
          </a:prstGeom>
          <a:solidFill>
            <a:srgbClr val="CDDDF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36" name="Oval 42">
            <a:extLst>
              <a:ext uri="{FF2B5EF4-FFF2-40B4-BE49-F238E27FC236}">
                <a16:creationId xmlns:a16="http://schemas.microsoft.com/office/drawing/2014/main" id="{081BD842-A9A1-5B44-81ED-A97BA390032B}"/>
              </a:ext>
            </a:extLst>
          </p:cNvPr>
          <p:cNvSpPr/>
          <p:nvPr userDrawn="1"/>
        </p:nvSpPr>
        <p:spPr>
          <a:xfrm>
            <a:off x="5392982" y="5249769"/>
            <a:ext cx="830997" cy="830997"/>
          </a:xfrm>
          <a:prstGeom prst="ellipse">
            <a:avLst/>
          </a:prstGeom>
          <a:solidFill>
            <a:srgbClr val="D7EBB4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37" name="Oval 43">
            <a:extLst>
              <a:ext uri="{FF2B5EF4-FFF2-40B4-BE49-F238E27FC236}">
                <a16:creationId xmlns:a16="http://schemas.microsoft.com/office/drawing/2014/main" id="{036EE7D2-A33A-434C-B272-C82E2CDD4D4D}"/>
              </a:ext>
            </a:extLst>
          </p:cNvPr>
          <p:cNvSpPr/>
          <p:nvPr userDrawn="1"/>
        </p:nvSpPr>
        <p:spPr>
          <a:xfrm>
            <a:off x="6742925" y="5249769"/>
            <a:ext cx="830997" cy="830997"/>
          </a:xfrm>
          <a:prstGeom prst="ellipse">
            <a:avLst/>
          </a:prstGeom>
          <a:solidFill>
            <a:srgbClr val="FFDC9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38" name="Oval 44">
            <a:extLst>
              <a:ext uri="{FF2B5EF4-FFF2-40B4-BE49-F238E27FC236}">
                <a16:creationId xmlns:a16="http://schemas.microsoft.com/office/drawing/2014/main" id="{7DD65DA4-F076-C242-813E-8C17DCABCCFB}"/>
              </a:ext>
            </a:extLst>
          </p:cNvPr>
          <p:cNvSpPr/>
          <p:nvPr userDrawn="1"/>
        </p:nvSpPr>
        <p:spPr>
          <a:xfrm>
            <a:off x="8092868" y="5249769"/>
            <a:ext cx="830997" cy="830997"/>
          </a:xfrm>
          <a:prstGeom prst="ellipse">
            <a:avLst/>
          </a:prstGeom>
          <a:solidFill>
            <a:srgbClr val="D7C3F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39" name="Oval 45">
            <a:extLst>
              <a:ext uri="{FF2B5EF4-FFF2-40B4-BE49-F238E27FC236}">
                <a16:creationId xmlns:a16="http://schemas.microsoft.com/office/drawing/2014/main" id="{8A44D99D-BF66-2848-B460-F59D8ECF5690}"/>
              </a:ext>
            </a:extLst>
          </p:cNvPr>
          <p:cNvSpPr/>
          <p:nvPr userDrawn="1"/>
        </p:nvSpPr>
        <p:spPr>
          <a:xfrm>
            <a:off x="9442811" y="5249769"/>
            <a:ext cx="830997" cy="830997"/>
          </a:xfrm>
          <a:prstGeom prst="ellipse">
            <a:avLst/>
          </a:prstGeom>
          <a:solidFill>
            <a:srgbClr val="F6C3C3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40" name="Oval 46">
            <a:extLst>
              <a:ext uri="{FF2B5EF4-FFF2-40B4-BE49-F238E27FC236}">
                <a16:creationId xmlns:a16="http://schemas.microsoft.com/office/drawing/2014/main" id="{9B130CEB-3D74-B647-BA6B-32F7D70FD354}"/>
              </a:ext>
            </a:extLst>
          </p:cNvPr>
          <p:cNvSpPr/>
          <p:nvPr userDrawn="1"/>
        </p:nvSpPr>
        <p:spPr>
          <a:xfrm>
            <a:off x="10792754" y="5249769"/>
            <a:ext cx="830997" cy="830997"/>
          </a:xfrm>
          <a:prstGeom prst="ellipse">
            <a:avLst/>
          </a:prstGeom>
          <a:solidFill>
            <a:srgbClr val="FFF07D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3867054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чистый_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Icon&#10;&#10;Description automatically generated">
            <a:extLst>
              <a:ext uri="{FF2B5EF4-FFF2-40B4-BE49-F238E27FC236}">
                <a16:creationId xmlns:a16="http://schemas.microsoft.com/office/drawing/2014/main" id="{A7FA04E4-3213-8F41-B068-4DC28144142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9" name="Straight Connector 19">
            <a:extLst>
              <a:ext uri="{FF2B5EF4-FFF2-40B4-BE49-F238E27FC236}">
                <a16:creationId xmlns:a16="http://schemas.microsoft.com/office/drawing/2014/main" id="{938052A0-3DF0-DC47-B7E0-C20EF981C230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21">
            <a:extLst>
              <a:ext uri="{FF2B5EF4-FFF2-40B4-BE49-F238E27FC236}">
                <a16:creationId xmlns:a16="http://schemas.microsoft.com/office/drawing/2014/main" id="{8C6147F0-3CA1-264C-B2B2-F88597196943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25">
            <a:extLst>
              <a:ext uri="{FF2B5EF4-FFF2-40B4-BE49-F238E27FC236}">
                <a16:creationId xmlns:a16="http://schemas.microsoft.com/office/drawing/2014/main" id="{62CDF50E-4D58-AF4A-ABFD-140AF88B3681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C62171D1-2A5B-7A4A-9760-17CCE51B9802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3" name="Straight Connector 59">
            <a:extLst>
              <a:ext uri="{FF2B5EF4-FFF2-40B4-BE49-F238E27FC236}">
                <a16:creationId xmlns:a16="http://schemas.microsoft.com/office/drawing/2014/main" id="{3C71A0C3-CD3E-0748-98E5-6B2507CAB296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Текст 37">
            <a:extLst>
              <a:ext uri="{FF2B5EF4-FFF2-40B4-BE49-F238E27FC236}">
                <a16:creationId xmlns:a16="http://schemas.microsoft.com/office/drawing/2014/main" id="{9856D01B-EC9A-6047-B7FB-D47084AB3F5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5" name="Текст 39">
            <a:extLst>
              <a:ext uri="{FF2B5EF4-FFF2-40B4-BE49-F238E27FC236}">
                <a16:creationId xmlns:a16="http://schemas.microsoft.com/office/drawing/2014/main" id="{83E23342-AC91-354A-9A28-A14FF7BADC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7" name="Текст 39">
            <a:extLst>
              <a:ext uri="{FF2B5EF4-FFF2-40B4-BE49-F238E27FC236}">
                <a16:creationId xmlns:a16="http://schemas.microsoft.com/office/drawing/2014/main" id="{BB1CCE68-8F57-1A41-BC43-633D2EFC801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5209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чисты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5234703-C735-5D41-99C2-019C7EBECCF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82F59B5-E815-AE43-BAE2-FA594BB42C0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310809" y="2643809"/>
            <a:ext cx="1570383" cy="1570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0642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_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Icon&#10;&#10;Description automatically generated">
            <a:extLst>
              <a:ext uri="{FF2B5EF4-FFF2-40B4-BE49-F238E27FC236}">
                <a16:creationId xmlns:a16="http://schemas.microsoft.com/office/drawing/2014/main" id="{4A1436AC-5F96-2A4F-BFC7-B3442083EBE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11" name="Straight Connector 19">
            <a:extLst>
              <a:ext uri="{FF2B5EF4-FFF2-40B4-BE49-F238E27FC236}">
                <a16:creationId xmlns:a16="http://schemas.microsoft.com/office/drawing/2014/main" id="{067DD2ED-246D-7D41-B51F-FED98BF873FD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21">
            <a:extLst>
              <a:ext uri="{FF2B5EF4-FFF2-40B4-BE49-F238E27FC236}">
                <a16:creationId xmlns:a16="http://schemas.microsoft.com/office/drawing/2014/main" id="{68E8C250-D449-A743-8975-B5BFB04D9744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25">
            <a:extLst>
              <a:ext uri="{FF2B5EF4-FFF2-40B4-BE49-F238E27FC236}">
                <a16:creationId xmlns:a16="http://schemas.microsoft.com/office/drawing/2014/main" id="{DD1C71CA-B883-AF42-959D-BCA5690AAA4B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24D3A12E-0E10-C441-81D2-C3C1EB6A0537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9" name="Straight Connector 59">
            <a:extLst>
              <a:ext uri="{FF2B5EF4-FFF2-40B4-BE49-F238E27FC236}">
                <a16:creationId xmlns:a16="http://schemas.microsoft.com/office/drawing/2014/main" id="{3447008E-4F3B-FC4E-B96D-3927FAE1ED17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Рисунок 23">
            <a:extLst>
              <a:ext uri="{FF2B5EF4-FFF2-40B4-BE49-F238E27FC236}">
                <a16:creationId xmlns:a16="http://schemas.microsoft.com/office/drawing/2014/main" id="{61115A7A-23E5-E442-9551-F72F1CDA57B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684653" y="1447790"/>
            <a:ext cx="4325167" cy="4325107"/>
          </a:xfrm>
          <a:solidFill>
            <a:srgbClr val="D9D9D9"/>
          </a:solidFill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800" dirty="0">
                <a:solidFill>
                  <a:schemeClr val="tx1"/>
                </a:solidFill>
                <a:latin typeface="HSE Sans" panose="02000000000000000000" pitchFamily="2" charset="0"/>
              </a:rPr>
              <a:t>Чтобы слайд не выглядел пустым, сюда можно поставить иллюстрацию или фотографию</a:t>
            </a:r>
            <a:endParaRPr lang="en-RU" sz="2800">
              <a:solidFill>
                <a:schemeClr val="tx1"/>
              </a:solidFill>
              <a:latin typeface="HSE Sans" panose="02000000000000000000" pitchFamily="2" charset="0"/>
            </a:endParaRPr>
          </a:p>
        </p:txBody>
      </p:sp>
      <p:sp>
        <p:nvSpPr>
          <p:cNvPr id="32" name="Заголовок 31">
            <a:extLst>
              <a:ext uri="{FF2B5EF4-FFF2-40B4-BE49-F238E27FC236}">
                <a16:creationId xmlns:a16="http://schemas.microsoft.com/office/drawing/2014/main" id="{9ED7AA97-D972-DF4F-B662-A65F2A544C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898" y="1447790"/>
            <a:ext cx="5245560" cy="777025"/>
          </a:xfrm>
        </p:spPr>
        <p:txBody>
          <a:bodyPr lIns="0" tIns="0" rIns="0" bIns="0" anchor="t">
            <a:normAutofit/>
          </a:bodyPr>
          <a:lstStyle>
            <a:lvl1pPr>
              <a:lnSpc>
                <a:spcPct val="100000"/>
              </a:lnSpc>
              <a:defRPr sz="2400" b="0" i="0">
                <a:latin typeface="HSE Sans" panose="02000000000000000000" pitchFamily="2" charset="0"/>
              </a:defRPr>
            </a:lvl1pPr>
          </a:lstStyle>
          <a:p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Заголовок может быть набран</a:t>
            </a:r>
            <a:b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</a:br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в две или три строки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 (24 </a:t>
            </a:r>
            <a:r>
              <a:rPr lang="en-GB" sz="2400" dirty="0" err="1">
                <a:solidFill>
                  <a:srgbClr val="102D69"/>
                </a:solidFill>
                <a:latin typeface="HSE Sans" panose="02000000000000000000" pitchFamily="2" charset="0"/>
              </a:rPr>
              <a:t>pt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)</a:t>
            </a:r>
            <a:endParaRPr lang="ru-RU" sz="24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sp>
        <p:nvSpPr>
          <p:cNvPr id="36" name="Текст 35">
            <a:extLst>
              <a:ext uri="{FF2B5EF4-FFF2-40B4-BE49-F238E27FC236}">
                <a16:creationId xmlns:a16="http://schemas.microsoft.com/office/drawing/2014/main" id="{69E35E54-2B19-7441-876F-1C6A84F4F15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5897" y="2379663"/>
            <a:ext cx="5245561" cy="3393234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pPr lvl="0"/>
            <a:r>
              <a:rPr lang="ru-RU" dirty="0"/>
              <a:t>Небольшие куски текста (13</a:t>
            </a:r>
            <a:r>
              <a:rPr lang="en-US" dirty="0" err="1"/>
              <a:t>pt</a:t>
            </a:r>
            <a:r>
              <a:rPr lang="en-US" dirty="0"/>
              <a:t>) </a:t>
            </a:r>
            <a:r>
              <a:rPr lang="ru-RU" dirty="0"/>
              <a:t>можно набирать в одну колонку, но не делайте колонку на всю ширину экрана. 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 Если у вас есть свободное пространство и вы считаете, что текст одинок и ему нужна компания, то поставьте рядом небольшое изображение, которое иллюстрирует ваш текст или дополняет его.</a:t>
            </a:r>
          </a:p>
        </p:txBody>
      </p:sp>
      <p:sp>
        <p:nvSpPr>
          <p:cNvPr id="38" name="Текст 37">
            <a:extLst>
              <a:ext uri="{FF2B5EF4-FFF2-40B4-BE49-F238E27FC236}">
                <a16:creationId xmlns:a16="http://schemas.microsoft.com/office/drawing/2014/main" id="{7FB4A275-856E-364D-8AA4-2071AADC6AA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40" name="Текст 39">
            <a:extLst>
              <a:ext uri="{FF2B5EF4-FFF2-40B4-BE49-F238E27FC236}">
                <a16:creationId xmlns:a16="http://schemas.microsoft.com/office/drawing/2014/main" id="{58FBA0EA-8BE0-A643-B258-4E5C3446717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41" name="Текст 39">
            <a:extLst>
              <a:ext uri="{FF2B5EF4-FFF2-40B4-BE49-F238E27FC236}">
                <a16:creationId xmlns:a16="http://schemas.microsoft.com/office/drawing/2014/main" id="{0BEC062F-1BEB-DE4C-B7EE-C552C9D45F1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12874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_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Icon&#10;&#10;Description automatically generated">
            <a:extLst>
              <a:ext uri="{FF2B5EF4-FFF2-40B4-BE49-F238E27FC236}">
                <a16:creationId xmlns:a16="http://schemas.microsoft.com/office/drawing/2014/main" id="{FDC66DB8-29BC-5940-A721-40F10021456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8" name="Straight Connector 19">
            <a:extLst>
              <a:ext uri="{FF2B5EF4-FFF2-40B4-BE49-F238E27FC236}">
                <a16:creationId xmlns:a16="http://schemas.microsoft.com/office/drawing/2014/main" id="{DE27C859-478F-3648-8A9D-2C85DBDCAC09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21">
            <a:extLst>
              <a:ext uri="{FF2B5EF4-FFF2-40B4-BE49-F238E27FC236}">
                <a16:creationId xmlns:a16="http://schemas.microsoft.com/office/drawing/2014/main" id="{58EA1144-CFD8-1D47-B430-7014F576043B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25">
            <a:extLst>
              <a:ext uri="{FF2B5EF4-FFF2-40B4-BE49-F238E27FC236}">
                <a16:creationId xmlns:a16="http://schemas.microsoft.com/office/drawing/2014/main" id="{96EDC73C-5A3C-014E-8E52-04CAFCA9B20B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55E88681-53A8-3B45-B80A-372EDFB53883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2" name="Straight Connector 59">
            <a:extLst>
              <a:ext uri="{FF2B5EF4-FFF2-40B4-BE49-F238E27FC236}">
                <a16:creationId xmlns:a16="http://schemas.microsoft.com/office/drawing/2014/main" id="{EDA7D8BF-DF37-704F-B77F-7E40752ACE25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Текст 37">
            <a:extLst>
              <a:ext uri="{FF2B5EF4-FFF2-40B4-BE49-F238E27FC236}">
                <a16:creationId xmlns:a16="http://schemas.microsoft.com/office/drawing/2014/main" id="{5026DBD8-54A3-1446-9D3B-BA2B38460F1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4" name="Текст 39">
            <a:extLst>
              <a:ext uri="{FF2B5EF4-FFF2-40B4-BE49-F238E27FC236}">
                <a16:creationId xmlns:a16="http://schemas.microsoft.com/office/drawing/2014/main" id="{E8AA3569-5054-7D47-AB14-BCFB0440D0A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6" name="Заголовок 31">
            <a:extLst>
              <a:ext uri="{FF2B5EF4-FFF2-40B4-BE49-F238E27FC236}">
                <a16:creationId xmlns:a16="http://schemas.microsoft.com/office/drawing/2014/main" id="{76942483-EB13-0A4B-8060-DB65024C29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897" y="1447790"/>
            <a:ext cx="11057955" cy="777025"/>
          </a:xfrm>
        </p:spPr>
        <p:txBody>
          <a:bodyPr lIns="0" tIns="0" rIns="0" bIns="0" anchor="t">
            <a:normAutofit/>
          </a:bodyPr>
          <a:lstStyle>
            <a:lvl1pPr>
              <a:lnSpc>
                <a:spcPct val="100000"/>
              </a:lnSpc>
              <a:defRPr sz="2400" b="0" i="0">
                <a:latin typeface="HSE Sans" panose="02000000000000000000" pitchFamily="2" charset="0"/>
              </a:defRPr>
            </a:lvl1pPr>
          </a:lstStyle>
          <a:p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Заголовок может быть набран в две или три строки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 (24 </a:t>
            </a:r>
            <a:r>
              <a:rPr lang="en-GB" sz="2400" dirty="0" err="1">
                <a:solidFill>
                  <a:srgbClr val="102D69"/>
                </a:solidFill>
                <a:latin typeface="HSE Sans" panose="02000000000000000000" pitchFamily="2" charset="0"/>
              </a:rPr>
              <a:t>pt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)</a:t>
            </a:r>
            <a:endParaRPr lang="ru-RU" sz="24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sp>
        <p:nvSpPr>
          <p:cNvPr id="17" name="Текст 35">
            <a:extLst>
              <a:ext uri="{FF2B5EF4-FFF2-40B4-BE49-F238E27FC236}">
                <a16:creationId xmlns:a16="http://schemas.microsoft.com/office/drawing/2014/main" id="{66FAD63B-F743-0F47-BBE3-D7731766705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5897" y="2379663"/>
            <a:ext cx="11057971" cy="3745092"/>
          </a:xfrm>
        </p:spPr>
        <p:txBody>
          <a:bodyPr lIns="0" tIns="0" rIns="0" numCol="3" spcCol="25200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300" dirty="0">
                <a:latin typeface="HSE Sans" panose="02000000000000000000" pitchFamily="2" charset="0"/>
              </a:rPr>
              <a:t>Если текста много, то рекомендуем набирать его в несколько колонок, две или три. 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 Если текста много, то рекомендуем набирать его в несколько колонок, две или три. 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 Если текста много, то рекомендуем набирать его в несколько колонок, две или три. 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 Если текста много, то рекомендуем набирать его в несколько колонок, две или три. 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 Если текста много, то рекомендуем набирать его в несколько колонок, две или три. 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 Если текста много, то рекомендуем набирать его в несколько колонок, две или три. 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 Если текста много, то рекомендуем набирать его в несколько колонок, две или три. 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</a:t>
            </a:r>
          </a:p>
        </p:txBody>
      </p:sp>
      <p:sp>
        <p:nvSpPr>
          <p:cNvPr id="18" name="Текст 39">
            <a:extLst>
              <a:ext uri="{FF2B5EF4-FFF2-40B4-BE49-F238E27FC236}">
                <a16:creationId xmlns:a16="http://schemas.microsoft.com/office/drawing/2014/main" id="{8A048480-30C9-044E-8C2E-0F67398FEE1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7183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_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Icon&#10;&#10;Description automatically generated">
            <a:extLst>
              <a:ext uri="{FF2B5EF4-FFF2-40B4-BE49-F238E27FC236}">
                <a16:creationId xmlns:a16="http://schemas.microsoft.com/office/drawing/2014/main" id="{0E78CA68-7A0C-CF41-9AC6-A547FB9EC3B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8" name="Straight Connector 19">
            <a:extLst>
              <a:ext uri="{FF2B5EF4-FFF2-40B4-BE49-F238E27FC236}">
                <a16:creationId xmlns:a16="http://schemas.microsoft.com/office/drawing/2014/main" id="{45DC512A-A23B-B24D-A1F6-6793976867CF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21">
            <a:extLst>
              <a:ext uri="{FF2B5EF4-FFF2-40B4-BE49-F238E27FC236}">
                <a16:creationId xmlns:a16="http://schemas.microsoft.com/office/drawing/2014/main" id="{21F91649-DF0F-5F45-A43B-2CED9ACDD049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25">
            <a:extLst>
              <a:ext uri="{FF2B5EF4-FFF2-40B4-BE49-F238E27FC236}">
                <a16:creationId xmlns:a16="http://schemas.microsoft.com/office/drawing/2014/main" id="{3137B760-1A50-1845-B7F2-1EF31C71C72B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05ECCF8F-5855-7943-B503-5573887A534D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2" name="Straight Connector 59">
            <a:extLst>
              <a:ext uri="{FF2B5EF4-FFF2-40B4-BE49-F238E27FC236}">
                <a16:creationId xmlns:a16="http://schemas.microsoft.com/office/drawing/2014/main" id="{FB81B23D-CDD8-E64C-9887-3540F7EE1C4B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Текст 37">
            <a:extLst>
              <a:ext uri="{FF2B5EF4-FFF2-40B4-BE49-F238E27FC236}">
                <a16:creationId xmlns:a16="http://schemas.microsoft.com/office/drawing/2014/main" id="{C2D710AE-3CBE-5940-A7EB-F96132E6592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4" name="Текст 39">
            <a:extLst>
              <a:ext uri="{FF2B5EF4-FFF2-40B4-BE49-F238E27FC236}">
                <a16:creationId xmlns:a16="http://schemas.microsoft.com/office/drawing/2014/main" id="{FCC5A33D-0A3C-F140-B745-367744A5F30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7" name="Текст 35">
            <a:extLst>
              <a:ext uri="{FF2B5EF4-FFF2-40B4-BE49-F238E27FC236}">
                <a16:creationId xmlns:a16="http://schemas.microsoft.com/office/drawing/2014/main" id="{5163BE0A-A745-414A-AF21-D968BD69D2D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5898" y="2379663"/>
            <a:ext cx="4322531" cy="2399371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pPr lvl="0"/>
            <a:r>
              <a:rPr lang="ru-RU" dirty="0"/>
              <a:t>Небольшие куски текста (13</a:t>
            </a:r>
            <a:r>
              <a:rPr lang="en-US" dirty="0" err="1"/>
              <a:t>pt</a:t>
            </a:r>
            <a:r>
              <a:rPr lang="en-US" dirty="0"/>
              <a:t>) </a:t>
            </a:r>
            <a:r>
              <a:rPr lang="ru-RU" dirty="0"/>
              <a:t>можно набирать в одну колонку, но не делайте колонку на всю ширину экрана. 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 Если у вас есть свободное пространство и вы считаете, что текст одинок и ему нужна компания, то поставьте рядом небольшое изображение, которое иллюстрирует ваш текст или дополняет его.</a:t>
            </a:r>
          </a:p>
        </p:txBody>
      </p:sp>
      <p:sp>
        <p:nvSpPr>
          <p:cNvPr id="20" name="Текст 35">
            <a:extLst>
              <a:ext uri="{FF2B5EF4-FFF2-40B4-BE49-F238E27FC236}">
                <a16:creationId xmlns:a16="http://schemas.microsoft.com/office/drawing/2014/main" id="{B3D47CF6-5FC1-2346-8894-A7CC39063DE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5897" y="5183249"/>
            <a:ext cx="3934345" cy="553998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Примечания, или любая другая пояснительная или дополнительная информация набираются шрифтом размером 10 </a:t>
            </a:r>
            <a:r>
              <a:rPr lang="en-GB" sz="1000" dirty="0" err="1">
                <a:latin typeface="HSE Sans" panose="02000000000000000000" pitchFamily="2" charset="0"/>
              </a:rPr>
              <a:t>pt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23" name="Текст 22">
            <a:extLst>
              <a:ext uri="{FF2B5EF4-FFF2-40B4-BE49-F238E27FC236}">
                <a16:creationId xmlns:a16="http://schemas.microsoft.com/office/drawing/2014/main" id="{CD14B8F3-89C2-9F45-809E-D1EAF85AC56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59892" y="2379663"/>
            <a:ext cx="5383968" cy="3451794"/>
          </a:xfrm>
        </p:spPr>
        <p:txBody>
          <a:bodyPr lIns="0" tIns="0" rIns="0" b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3200" dirty="0">
                <a:solidFill>
                  <a:srgbClr val="102D69"/>
                </a:solidFill>
                <a:latin typeface="HSE Sans" panose="02000000000000000000" pitchFamily="2" charset="0"/>
              </a:rPr>
              <a:t>Небольшую фразу, с важной информацией, можно выделить, набрав ее более крупным кеглем, чем обычный  текст. Делать это часто не рекомендуется.</a:t>
            </a:r>
          </a:p>
          <a:p>
            <a:pPr lvl="0"/>
            <a:endParaRPr lang="ru-RU" dirty="0"/>
          </a:p>
        </p:txBody>
      </p:sp>
      <p:sp>
        <p:nvSpPr>
          <p:cNvPr id="24" name="Текст 39">
            <a:extLst>
              <a:ext uri="{FF2B5EF4-FFF2-40B4-BE49-F238E27FC236}">
                <a16:creationId xmlns:a16="http://schemas.microsoft.com/office/drawing/2014/main" id="{3BE4279A-8109-B244-B721-18F10C696B1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25" name="Заголовок 31">
            <a:extLst>
              <a:ext uri="{FF2B5EF4-FFF2-40B4-BE49-F238E27FC236}">
                <a16:creationId xmlns:a16="http://schemas.microsoft.com/office/drawing/2014/main" id="{B32DC3D4-97A5-3E4F-A29B-422D5E3129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897" y="1447790"/>
            <a:ext cx="11057955" cy="777025"/>
          </a:xfrm>
        </p:spPr>
        <p:txBody>
          <a:bodyPr lIns="0" tIns="0" rIns="0" bIns="0" anchor="t">
            <a:normAutofit/>
          </a:bodyPr>
          <a:lstStyle>
            <a:lvl1pPr>
              <a:lnSpc>
                <a:spcPct val="100000"/>
              </a:lnSpc>
              <a:defRPr sz="2400" b="0" i="0">
                <a:latin typeface="HSE Sans" panose="02000000000000000000" pitchFamily="2" charset="0"/>
              </a:defRPr>
            </a:lvl1pPr>
          </a:lstStyle>
          <a:p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Заголовок может быть набран в две или три строки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 (24 </a:t>
            </a:r>
            <a:r>
              <a:rPr lang="en-GB" sz="2400" dirty="0" err="1">
                <a:solidFill>
                  <a:srgbClr val="102D69"/>
                </a:solidFill>
                <a:latin typeface="HSE Sans" panose="02000000000000000000" pitchFamily="2" charset="0"/>
              </a:rPr>
              <a:t>pt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)</a:t>
            </a:r>
            <a:endParaRPr lang="ru-RU" sz="24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37956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График_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Icon&#10;&#10;Description automatically generated">
            <a:extLst>
              <a:ext uri="{FF2B5EF4-FFF2-40B4-BE49-F238E27FC236}">
                <a16:creationId xmlns:a16="http://schemas.microsoft.com/office/drawing/2014/main" id="{9E89D752-CAC6-0943-9A3D-4C52DBF50CE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8" name="Straight Connector 19">
            <a:extLst>
              <a:ext uri="{FF2B5EF4-FFF2-40B4-BE49-F238E27FC236}">
                <a16:creationId xmlns:a16="http://schemas.microsoft.com/office/drawing/2014/main" id="{64D89E64-93BB-044D-B3D4-8F2679C5CA4C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21">
            <a:extLst>
              <a:ext uri="{FF2B5EF4-FFF2-40B4-BE49-F238E27FC236}">
                <a16:creationId xmlns:a16="http://schemas.microsoft.com/office/drawing/2014/main" id="{D0C3B169-866D-C645-AF76-00F8C2A97E9B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25">
            <a:extLst>
              <a:ext uri="{FF2B5EF4-FFF2-40B4-BE49-F238E27FC236}">
                <a16:creationId xmlns:a16="http://schemas.microsoft.com/office/drawing/2014/main" id="{FDDF48AB-D8AE-0E42-A544-8EA5B8744778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66DF89EC-1E7C-3B40-85F4-6D19A7D29AC7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2" name="Straight Connector 59">
            <a:extLst>
              <a:ext uri="{FF2B5EF4-FFF2-40B4-BE49-F238E27FC236}">
                <a16:creationId xmlns:a16="http://schemas.microsoft.com/office/drawing/2014/main" id="{019D6862-BD52-734D-9E19-38C147CA2D29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Текст 37">
            <a:extLst>
              <a:ext uri="{FF2B5EF4-FFF2-40B4-BE49-F238E27FC236}">
                <a16:creationId xmlns:a16="http://schemas.microsoft.com/office/drawing/2014/main" id="{A9BD5ADD-B3F2-C342-82F7-83683F040D2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4" name="Текст 39">
            <a:extLst>
              <a:ext uri="{FF2B5EF4-FFF2-40B4-BE49-F238E27FC236}">
                <a16:creationId xmlns:a16="http://schemas.microsoft.com/office/drawing/2014/main" id="{4F15CBC0-FC8B-744E-95A7-C9863CDC31B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6" name="Текст 39">
            <a:extLst>
              <a:ext uri="{FF2B5EF4-FFF2-40B4-BE49-F238E27FC236}">
                <a16:creationId xmlns:a16="http://schemas.microsoft.com/office/drawing/2014/main" id="{BC3B54AA-A0BD-E646-B3B7-C0E724D26D2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7" name="Заголовок 31">
            <a:extLst>
              <a:ext uri="{FF2B5EF4-FFF2-40B4-BE49-F238E27FC236}">
                <a16:creationId xmlns:a16="http://schemas.microsoft.com/office/drawing/2014/main" id="{B3F16318-C9C3-B948-A508-4BC53D0B77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899" y="1447790"/>
            <a:ext cx="4322530" cy="777025"/>
          </a:xfrm>
        </p:spPr>
        <p:txBody>
          <a:bodyPr lIns="0" tIns="0" rIns="0" bIns="0" anchor="t">
            <a:normAutofit/>
          </a:bodyPr>
          <a:lstStyle>
            <a:lvl1pPr>
              <a:lnSpc>
                <a:spcPct val="100000"/>
              </a:lnSpc>
              <a:defRPr sz="2400" b="0" i="0">
                <a:latin typeface="HSE Sans" panose="02000000000000000000" pitchFamily="2" charset="0"/>
              </a:defRPr>
            </a:lvl1pPr>
          </a:lstStyle>
          <a:p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Заголовок может быть набран </a:t>
            </a:r>
            <a:b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</a:br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в две или три строки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 (24 </a:t>
            </a:r>
            <a:r>
              <a:rPr lang="en-GB" sz="2400" dirty="0" err="1">
                <a:solidFill>
                  <a:srgbClr val="102D69"/>
                </a:solidFill>
                <a:latin typeface="HSE Sans" panose="02000000000000000000" pitchFamily="2" charset="0"/>
              </a:rPr>
              <a:t>pt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)</a:t>
            </a:r>
            <a:endParaRPr lang="ru-RU" sz="24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sp>
        <p:nvSpPr>
          <p:cNvPr id="18" name="Текст 35">
            <a:extLst>
              <a:ext uri="{FF2B5EF4-FFF2-40B4-BE49-F238E27FC236}">
                <a16:creationId xmlns:a16="http://schemas.microsoft.com/office/drawing/2014/main" id="{23B3E5FB-BBCE-4149-AD9A-8CAB06CC9FC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5898" y="2379663"/>
            <a:ext cx="4322531" cy="2399371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en-GB" sz="1300" dirty="0">
                <a:latin typeface="HSE Sans" panose="02000000000000000000" pitchFamily="2" charset="0"/>
              </a:rPr>
              <a:t>Lorem ipsum </a:t>
            </a:r>
            <a:r>
              <a:rPr lang="en-GB" sz="1300" dirty="0" err="1">
                <a:latin typeface="HSE Sans" panose="02000000000000000000" pitchFamily="2" charset="0"/>
              </a:rPr>
              <a:t>dolor</a:t>
            </a:r>
            <a:r>
              <a:rPr lang="en-GB" sz="1300" dirty="0">
                <a:latin typeface="HSE Sans" panose="02000000000000000000" pitchFamily="2" charset="0"/>
              </a:rPr>
              <a:t> sit </a:t>
            </a:r>
            <a:r>
              <a:rPr lang="en-GB" sz="1300" dirty="0" err="1">
                <a:latin typeface="HSE Sans" panose="02000000000000000000" pitchFamily="2" charset="0"/>
              </a:rPr>
              <a:t>amet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consectetur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adipiscing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elit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sed</a:t>
            </a:r>
            <a:r>
              <a:rPr lang="en-GB" sz="1300" dirty="0">
                <a:latin typeface="HSE Sans" panose="02000000000000000000" pitchFamily="2" charset="0"/>
              </a:rPr>
              <a:t> do </a:t>
            </a:r>
            <a:r>
              <a:rPr lang="en-GB" sz="1300" dirty="0" err="1">
                <a:latin typeface="HSE Sans" panose="02000000000000000000" pitchFamily="2" charset="0"/>
              </a:rPr>
              <a:t>eiusmod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tempor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incididunt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ut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labore</a:t>
            </a:r>
            <a:r>
              <a:rPr lang="en-GB" sz="1300" dirty="0">
                <a:latin typeface="HSE Sans" panose="02000000000000000000" pitchFamily="2" charset="0"/>
              </a:rPr>
              <a:t> et dolore magna </a:t>
            </a:r>
            <a:r>
              <a:rPr lang="en-GB" sz="1300" dirty="0" err="1">
                <a:latin typeface="HSE Sans" panose="02000000000000000000" pitchFamily="2" charset="0"/>
              </a:rPr>
              <a:t>aliqua</a:t>
            </a:r>
            <a:r>
              <a:rPr lang="en-GB" sz="1300" dirty="0">
                <a:latin typeface="HSE Sans" panose="02000000000000000000" pitchFamily="2" charset="0"/>
              </a:rPr>
              <a:t>. Ut </a:t>
            </a:r>
            <a:r>
              <a:rPr lang="en-GB" sz="1300" dirty="0" err="1">
                <a:latin typeface="HSE Sans" panose="02000000000000000000" pitchFamily="2" charset="0"/>
              </a:rPr>
              <a:t>enim</a:t>
            </a:r>
            <a:r>
              <a:rPr lang="en-GB" sz="1300" dirty="0">
                <a:latin typeface="HSE Sans" panose="02000000000000000000" pitchFamily="2" charset="0"/>
              </a:rPr>
              <a:t> ad minim </a:t>
            </a:r>
            <a:r>
              <a:rPr lang="en-GB" sz="1300" dirty="0" err="1">
                <a:latin typeface="HSE Sans" panose="02000000000000000000" pitchFamily="2" charset="0"/>
              </a:rPr>
              <a:t>veniam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quis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nostrud</a:t>
            </a:r>
            <a:r>
              <a:rPr lang="en-GB" sz="1300" dirty="0">
                <a:latin typeface="HSE Sans" panose="02000000000000000000" pitchFamily="2" charset="0"/>
              </a:rPr>
              <a:t> exercitation </a:t>
            </a:r>
            <a:r>
              <a:rPr lang="en-GB" sz="1300" dirty="0" err="1">
                <a:latin typeface="HSE Sans" panose="02000000000000000000" pitchFamily="2" charset="0"/>
              </a:rPr>
              <a:t>ullamco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laboris</a:t>
            </a:r>
            <a:r>
              <a:rPr lang="en-GB" sz="1300" dirty="0">
                <a:latin typeface="HSE Sans" panose="02000000000000000000" pitchFamily="2" charset="0"/>
              </a:rPr>
              <a:t> nisi </a:t>
            </a:r>
            <a:r>
              <a:rPr lang="en-GB" sz="1300" dirty="0" err="1">
                <a:latin typeface="HSE Sans" panose="02000000000000000000" pitchFamily="2" charset="0"/>
              </a:rPr>
              <a:t>ut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aliquip</a:t>
            </a:r>
            <a:r>
              <a:rPr lang="en-GB" sz="1300" dirty="0">
                <a:latin typeface="HSE Sans" panose="02000000000000000000" pitchFamily="2" charset="0"/>
              </a:rPr>
              <a:t> ex </a:t>
            </a:r>
            <a:r>
              <a:rPr lang="en-GB" sz="1300" dirty="0" err="1">
                <a:latin typeface="HSE Sans" panose="02000000000000000000" pitchFamily="2" charset="0"/>
              </a:rPr>
              <a:t>ea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commodo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consequat</a:t>
            </a:r>
            <a:r>
              <a:rPr lang="en-GB" sz="1300" dirty="0">
                <a:latin typeface="HSE Sans" panose="02000000000000000000" pitchFamily="2" charset="0"/>
              </a:rPr>
              <a:t>. Duis </a:t>
            </a:r>
            <a:r>
              <a:rPr lang="en-GB" sz="1300" dirty="0" err="1">
                <a:latin typeface="HSE Sans" panose="02000000000000000000" pitchFamily="2" charset="0"/>
              </a:rPr>
              <a:t>aute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irure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dolor</a:t>
            </a:r>
            <a:r>
              <a:rPr lang="en-GB" sz="1300" dirty="0">
                <a:latin typeface="HSE Sans" panose="02000000000000000000" pitchFamily="2" charset="0"/>
              </a:rPr>
              <a:t> in </a:t>
            </a:r>
            <a:r>
              <a:rPr lang="en-GB" sz="1300" dirty="0" err="1">
                <a:latin typeface="HSE Sans" panose="02000000000000000000" pitchFamily="2" charset="0"/>
              </a:rPr>
              <a:t>reprehenderit</a:t>
            </a:r>
            <a:r>
              <a:rPr lang="en-GB" sz="1300" dirty="0">
                <a:latin typeface="HSE Sans" panose="02000000000000000000" pitchFamily="2" charset="0"/>
              </a:rPr>
              <a:t> in </a:t>
            </a:r>
            <a:r>
              <a:rPr lang="en-GB" sz="1300" dirty="0" err="1">
                <a:latin typeface="HSE Sans" panose="02000000000000000000" pitchFamily="2" charset="0"/>
              </a:rPr>
              <a:t>voluptate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velit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esse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cillum</a:t>
            </a:r>
            <a:r>
              <a:rPr lang="en-GB" sz="1300" dirty="0">
                <a:latin typeface="HSE Sans" panose="02000000000000000000" pitchFamily="2" charset="0"/>
              </a:rPr>
              <a:t> dolore </a:t>
            </a:r>
            <a:r>
              <a:rPr lang="en-GB" sz="1300" dirty="0" err="1">
                <a:latin typeface="HSE Sans" panose="02000000000000000000" pitchFamily="2" charset="0"/>
              </a:rPr>
              <a:t>eu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fugiat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nulla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pariatur</a:t>
            </a:r>
            <a:r>
              <a:rPr lang="en-GB" sz="1300" dirty="0">
                <a:latin typeface="HSE Sans" panose="02000000000000000000" pitchFamily="2" charset="0"/>
              </a:rPr>
              <a:t>. </a:t>
            </a:r>
            <a:r>
              <a:rPr lang="en-GB" sz="1300" dirty="0" err="1">
                <a:latin typeface="HSE Sans" panose="02000000000000000000" pitchFamily="2" charset="0"/>
              </a:rPr>
              <a:t>Excepteur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sint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occaecat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cupidatat</a:t>
            </a:r>
            <a:r>
              <a:rPr lang="en-GB" sz="1300" dirty="0">
                <a:latin typeface="HSE Sans" panose="02000000000000000000" pitchFamily="2" charset="0"/>
              </a:rPr>
              <a:t> non </a:t>
            </a:r>
            <a:r>
              <a:rPr lang="en-GB" sz="1300" dirty="0" err="1">
                <a:latin typeface="HSE Sans" panose="02000000000000000000" pitchFamily="2" charset="0"/>
              </a:rPr>
              <a:t>proident</a:t>
            </a:r>
            <a:r>
              <a:rPr lang="en-GB" sz="1300" dirty="0">
                <a:latin typeface="HSE Sans" panose="02000000000000000000" pitchFamily="2" charset="0"/>
              </a:rPr>
              <a:t>, sunt in culpa qui </a:t>
            </a:r>
            <a:r>
              <a:rPr lang="en-GB" sz="1300" dirty="0" err="1">
                <a:latin typeface="HSE Sans" panose="02000000000000000000" pitchFamily="2" charset="0"/>
              </a:rPr>
              <a:t>officia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deserunt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mollit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anim</a:t>
            </a:r>
            <a:r>
              <a:rPr lang="en-GB" sz="1300" dirty="0">
                <a:latin typeface="HSE Sans" panose="02000000000000000000" pitchFamily="2" charset="0"/>
              </a:rPr>
              <a:t> id </a:t>
            </a:r>
            <a:r>
              <a:rPr lang="en-GB" sz="1300" dirty="0" err="1">
                <a:latin typeface="HSE Sans" panose="02000000000000000000" pitchFamily="2" charset="0"/>
              </a:rPr>
              <a:t>est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laborum</a:t>
            </a:r>
            <a:r>
              <a:rPr lang="en-GB" sz="1300" dirty="0">
                <a:latin typeface="HSE Sans" panose="02000000000000000000" pitchFamily="2" charset="0"/>
              </a:rPr>
              <a:t>.</a:t>
            </a:r>
            <a:endParaRPr lang="ru-RU" sz="1300" dirty="0">
              <a:latin typeface="HSE Sans" panose="02000000000000000000" pitchFamily="2" charset="0"/>
            </a:endParaRPr>
          </a:p>
        </p:txBody>
      </p:sp>
      <p:sp>
        <p:nvSpPr>
          <p:cNvPr id="19" name="Текст 35">
            <a:extLst>
              <a:ext uri="{FF2B5EF4-FFF2-40B4-BE49-F238E27FC236}">
                <a16:creationId xmlns:a16="http://schemas.microsoft.com/office/drawing/2014/main" id="{658542D3-7E45-6E46-8039-27C4C43DD61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5897" y="5183249"/>
            <a:ext cx="3934345" cy="553998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Примечания, или любая другая пояснительная или дополнительная информация набираются шрифтом размером 10 </a:t>
            </a:r>
            <a:r>
              <a:rPr lang="en-GB" sz="1000" dirty="0" err="1">
                <a:latin typeface="HSE Sans" panose="02000000000000000000" pitchFamily="2" charset="0"/>
              </a:rPr>
              <a:t>pt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21" name="Диаграмма 7">
            <a:extLst>
              <a:ext uri="{FF2B5EF4-FFF2-40B4-BE49-F238E27FC236}">
                <a16:creationId xmlns:a16="http://schemas.microsoft.com/office/drawing/2014/main" id="{57965DCA-4776-7546-97FD-A69317A34CF2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272097" y="1447790"/>
            <a:ext cx="6371768" cy="4289457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71134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График_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Icon&#10;&#10;Description automatically generated">
            <a:extLst>
              <a:ext uri="{FF2B5EF4-FFF2-40B4-BE49-F238E27FC236}">
                <a16:creationId xmlns:a16="http://schemas.microsoft.com/office/drawing/2014/main" id="{11D7C3EB-CCEB-E142-9753-8B2D75A0A80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9" name="Straight Connector 19">
            <a:extLst>
              <a:ext uri="{FF2B5EF4-FFF2-40B4-BE49-F238E27FC236}">
                <a16:creationId xmlns:a16="http://schemas.microsoft.com/office/drawing/2014/main" id="{527C9F89-51CC-D243-9351-73AB081DB944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21">
            <a:extLst>
              <a:ext uri="{FF2B5EF4-FFF2-40B4-BE49-F238E27FC236}">
                <a16:creationId xmlns:a16="http://schemas.microsoft.com/office/drawing/2014/main" id="{F09EE119-6C80-E846-95F9-BB3907664128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25">
            <a:extLst>
              <a:ext uri="{FF2B5EF4-FFF2-40B4-BE49-F238E27FC236}">
                <a16:creationId xmlns:a16="http://schemas.microsoft.com/office/drawing/2014/main" id="{6C0A681B-44BF-6A46-98D8-483EF13B9114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C65A5D7C-EB12-9D4D-A99A-4B26C81B7387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3" name="Straight Connector 59">
            <a:extLst>
              <a:ext uri="{FF2B5EF4-FFF2-40B4-BE49-F238E27FC236}">
                <a16:creationId xmlns:a16="http://schemas.microsoft.com/office/drawing/2014/main" id="{D4C3D74D-BE91-9547-ADCA-ACCE93C18789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Текст 37">
            <a:extLst>
              <a:ext uri="{FF2B5EF4-FFF2-40B4-BE49-F238E27FC236}">
                <a16:creationId xmlns:a16="http://schemas.microsoft.com/office/drawing/2014/main" id="{3E0AB43B-5E98-6042-A282-C61E0C5A37B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5" name="Текст 39">
            <a:extLst>
              <a:ext uri="{FF2B5EF4-FFF2-40B4-BE49-F238E27FC236}">
                <a16:creationId xmlns:a16="http://schemas.microsoft.com/office/drawing/2014/main" id="{7388A8DF-D130-5445-A3F8-F96E1202BA1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7" name="Текст 39">
            <a:extLst>
              <a:ext uri="{FF2B5EF4-FFF2-40B4-BE49-F238E27FC236}">
                <a16:creationId xmlns:a16="http://schemas.microsoft.com/office/drawing/2014/main" id="{02CBC466-1703-7541-94E4-AC76F4E6D93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20" name="Текст 35">
            <a:extLst>
              <a:ext uri="{FF2B5EF4-FFF2-40B4-BE49-F238E27FC236}">
                <a16:creationId xmlns:a16="http://schemas.microsoft.com/office/drawing/2014/main" id="{5812BF3C-1D24-3640-84D2-BFFCA525AE5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5897" y="5183249"/>
            <a:ext cx="3934345" cy="553998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Примечания, или любая другая пояснительная или дополнительная информация набираются шрифтом размером 10 </a:t>
            </a:r>
            <a:r>
              <a:rPr lang="en-GB" sz="1000" dirty="0" err="1">
                <a:latin typeface="HSE Sans" panose="02000000000000000000" pitchFamily="2" charset="0"/>
              </a:rPr>
              <a:t>pt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21" name="Диаграмма 7">
            <a:extLst>
              <a:ext uri="{FF2B5EF4-FFF2-40B4-BE49-F238E27FC236}">
                <a16:creationId xmlns:a16="http://schemas.microsoft.com/office/drawing/2014/main" id="{BCBBDD44-9DC9-F74E-979F-120A7BBD4EE1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272097" y="1447790"/>
            <a:ext cx="6371768" cy="4289457"/>
          </a:xfrm>
        </p:spPr>
        <p:txBody>
          <a:bodyPr/>
          <a:lstStyle/>
          <a:p>
            <a:endParaRPr lang="ru-RU"/>
          </a:p>
        </p:txBody>
      </p:sp>
      <p:sp>
        <p:nvSpPr>
          <p:cNvPr id="23" name="Текст 22">
            <a:extLst>
              <a:ext uri="{FF2B5EF4-FFF2-40B4-BE49-F238E27FC236}">
                <a16:creationId xmlns:a16="http://schemas.microsoft.com/office/drawing/2014/main" id="{7C68DF7B-E804-E44B-83DF-5DC36AF76F4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85788" y="1447064"/>
            <a:ext cx="4322762" cy="703205"/>
          </a:xfrm>
        </p:spPr>
        <p:txBody>
          <a:bodyPr>
            <a:noAutofit/>
          </a:bodyPr>
          <a:lstStyle>
            <a:lvl1pPr marL="0" indent="0">
              <a:buNone/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600" dirty="0">
                <a:solidFill>
                  <a:srgbClr val="102D69"/>
                </a:solidFill>
                <a:latin typeface="HSE Sans" panose="02000000000000000000" pitchFamily="2" charset="0"/>
              </a:rPr>
              <a:t>Название графика. Обратите внимание, что название графика набирается меньшим кеглем, чем заголовок</a:t>
            </a:r>
            <a:r>
              <a:rPr lang="en-GB" sz="1600" dirty="0">
                <a:solidFill>
                  <a:srgbClr val="102D69"/>
                </a:solidFill>
                <a:latin typeface="HSE Sans" panose="02000000000000000000" pitchFamily="2" charset="0"/>
              </a:rPr>
              <a:t> (16pt)</a:t>
            </a:r>
            <a:endParaRPr lang="ru-RU" sz="16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sp>
        <p:nvSpPr>
          <p:cNvPr id="28" name="Текст 35">
            <a:extLst>
              <a:ext uri="{FF2B5EF4-FFF2-40B4-BE49-F238E27FC236}">
                <a16:creationId xmlns:a16="http://schemas.microsoft.com/office/drawing/2014/main" id="{89E931D8-2901-A54D-86EA-096E47B8188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5898" y="2379663"/>
            <a:ext cx="4322531" cy="2399371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en-GB" sz="1300" dirty="0">
                <a:latin typeface="HSE Sans" panose="02000000000000000000" pitchFamily="2" charset="0"/>
              </a:rPr>
              <a:t>Lorem ipsum </a:t>
            </a:r>
            <a:r>
              <a:rPr lang="en-GB" sz="1300" dirty="0" err="1">
                <a:latin typeface="HSE Sans" panose="02000000000000000000" pitchFamily="2" charset="0"/>
              </a:rPr>
              <a:t>dolor</a:t>
            </a:r>
            <a:r>
              <a:rPr lang="en-GB" sz="1300" dirty="0">
                <a:latin typeface="HSE Sans" panose="02000000000000000000" pitchFamily="2" charset="0"/>
              </a:rPr>
              <a:t> sit </a:t>
            </a:r>
            <a:r>
              <a:rPr lang="en-GB" sz="1300" dirty="0" err="1">
                <a:latin typeface="HSE Sans" panose="02000000000000000000" pitchFamily="2" charset="0"/>
              </a:rPr>
              <a:t>amet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consectetur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adipiscing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elit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sed</a:t>
            </a:r>
            <a:r>
              <a:rPr lang="en-GB" sz="1300" dirty="0">
                <a:latin typeface="HSE Sans" panose="02000000000000000000" pitchFamily="2" charset="0"/>
              </a:rPr>
              <a:t> do </a:t>
            </a:r>
            <a:r>
              <a:rPr lang="en-GB" sz="1300" dirty="0" err="1">
                <a:latin typeface="HSE Sans" panose="02000000000000000000" pitchFamily="2" charset="0"/>
              </a:rPr>
              <a:t>eiusmod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tempor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incididunt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ut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labore</a:t>
            </a:r>
            <a:r>
              <a:rPr lang="en-GB" sz="1300" dirty="0">
                <a:latin typeface="HSE Sans" panose="02000000000000000000" pitchFamily="2" charset="0"/>
              </a:rPr>
              <a:t> et dolore magna </a:t>
            </a:r>
            <a:r>
              <a:rPr lang="en-GB" sz="1300" dirty="0" err="1">
                <a:latin typeface="HSE Sans" panose="02000000000000000000" pitchFamily="2" charset="0"/>
              </a:rPr>
              <a:t>aliqua</a:t>
            </a:r>
            <a:r>
              <a:rPr lang="en-GB" sz="1300" dirty="0">
                <a:latin typeface="HSE Sans" panose="02000000000000000000" pitchFamily="2" charset="0"/>
              </a:rPr>
              <a:t>. Ut </a:t>
            </a:r>
            <a:r>
              <a:rPr lang="en-GB" sz="1300" dirty="0" err="1">
                <a:latin typeface="HSE Sans" panose="02000000000000000000" pitchFamily="2" charset="0"/>
              </a:rPr>
              <a:t>enim</a:t>
            </a:r>
            <a:r>
              <a:rPr lang="en-GB" sz="1300" dirty="0">
                <a:latin typeface="HSE Sans" panose="02000000000000000000" pitchFamily="2" charset="0"/>
              </a:rPr>
              <a:t> ad minim </a:t>
            </a:r>
            <a:r>
              <a:rPr lang="en-GB" sz="1300" dirty="0" err="1">
                <a:latin typeface="HSE Sans" panose="02000000000000000000" pitchFamily="2" charset="0"/>
              </a:rPr>
              <a:t>veniam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quis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nostrud</a:t>
            </a:r>
            <a:r>
              <a:rPr lang="en-GB" sz="1300" dirty="0">
                <a:latin typeface="HSE Sans" panose="02000000000000000000" pitchFamily="2" charset="0"/>
              </a:rPr>
              <a:t> exercitation </a:t>
            </a:r>
            <a:r>
              <a:rPr lang="en-GB" sz="1300" dirty="0" err="1">
                <a:latin typeface="HSE Sans" panose="02000000000000000000" pitchFamily="2" charset="0"/>
              </a:rPr>
              <a:t>ullamco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laboris</a:t>
            </a:r>
            <a:r>
              <a:rPr lang="en-GB" sz="1300" dirty="0">
                <a:latin typeface="HSE Sans" panose="02000000000000000000" pitchFamily="2" charset="0"/>
              </a:rPr>
              <a:t> nisi </a:t>
            </a:r>
            <a:r>
              <a:rPr lang="en-GB" sz="1300" dirty="0" err="1">
                <a:latin typeface="HSE Sans" panose="02000000000000000000" pitchFamily="2" charset="0"/>
              </a:rPr>
              <a:t>ut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aliquip</a:t>
            </a:r>
            <a:r>
              <a:rPr lang="en-GB" sz="1300" dirty="0">
                <a:latin typeface="HSE Sans" panose="02000000000000000000" pitchFamily="2" charset="0"/>
              </a:rPr>
              <a:t> ex </a:t>
            </a:r>
            <a:r>
              <a:rPr lang="en-GB" sz="1300" dirty="0" err="1">
                <a:latin typeface="HSE Sans" panose="02000000000000000000" pitchFamily="2" charset="0"/>
              </a:rPr>
              <a:t>ea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commodo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consequat</a:t>
            </a:r>
            <a:r>
              <a:rPr lang="en-GB" sz="1300" dirty="0">
                <a:latin typeface="HSE Sans" panose="02000000000000000000" pitchFamily="2" charset="0"/>
              </a:rPr>
              <a:t>. Duis </a:t>
            </a:r>
            <a:r>
              <a:rPr lang="en-GB" sz="1300" dirty="0" err="1">
                <a:latin typeface="HSE Sans" panose="02000000000000000000" pitchFamily="2" charset="0"/>
              </a:rPr>
              <a:t>aute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irure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dolor</a:t>
            </a:r>
            <a:r>
              <a:rPr lang="en-GB" sz="1300" dirty="0">
                <a:latin typeface="HSE Sans" panose="02000000000000000000" pitchFamily="2" charset="0"/>
              </a:rPr>
              <a:t> in </a:t>
            </a:r>
            <a:r>
              <a:rPr lang="en-GB" sz="1300" dirty="0" err="1">
                <a:latin typeface="HSE Sans" panose="02000000000000000000" pitchFamily="2" charset="0"/>
              </a:rPr>
              <a:t>reprehenderit</a:t>
            </a:r>
            <a:r>
              <a:rPr lang="en-GB" sz="1300" dirty="0">
                <a:latin typeface="HSE Sans" panose="02000000000000000000" pitchFamily="2" charset="0"/>
              </a:rPr>
              <a:t> in </a:t>
            </a:r>
            <a:r>
              <a:rPr lang="en-GB" sz="1300" dirty="0" err="1">
                <a:latin typeface="HSE Sans" panose="02000000000000000000" pitchFamily="2" charset="0"/>
              </a:rPr>
              <a:t>voluptate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velit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esse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cillum</a:t>
            </a:r>
            <a:r>
              <a:rPr lang="en-GB" sz="1300" dirty="0">
                <a:latin typeface="HSE Sans" panose="02000000000000000000" pitchFamily="2" charset="0"/>
              </a:rPr>
              <a:t> dolore </a:t>
            </a:r>
            <a:r>
              <a:rPr lang="en-GB" sz="1300" dirty="0" err="1">
                <a:latin typeface="HSE Sans" panose="02000000000000000000" pitchFamily="2" charset="0"/>
              </a:rPr>
              <a:t>eu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fugiat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nulla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pariatur</a:t>
            </a:r>
            <a:r>
              <a:rPr lang="en-GB" sz="1300" dirty="0">
                <a:latin typeface="HSE Sans" panose="02000000000000000000" pitchFamily="2" charset="0"/>
              </a:rPr>
              <a:t>. </a:t>
            </a:r>
            <a:r>
              <a:rPr lang="en-GB" sz="1300" dirty="0" err="1">
                <a:latin typeface="HSE Sans" panose="02000000000000000000" pitchFamily="2" charset="0"/>
              </a:rPr>
              <a:t>Excepteur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sint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occaecat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cupidatat</a:t>
            </a:r>
            <a:r>
              <a:rPr lang="en-GB" sz="1300" dirty="0">
                <a:latin typeface="HSE Sans" panose="02000000000000000000" pitchFamily="2" charset="0"/>
              </a:rPr>
              <a:t> non </a:t>
            </a:r>
            <a:r>
              <a:rPr lang="en-GB" sz="1300" dirty="0" err="1">
                <a:latin typeface="HSE Sans" panose="02000000000000000000" pitchFamily="2" charset="0"/>
              </a:rPr>
              <a:t>proident</a:t>
            </a:r>
            <a:r>
              <a:rPr lang="en-GB" sz="1300" dirty="0">
                <a:latin typeface="HSE Sans" panose="02000000000000000000" pitchFamily="2" charset="0"/>
              </a:rPr>
              <a:t>, sunt in culpa qui </a:t>
            </a:r>
            <a:r>
              <a:rPr lang="en-GB" sz="1300" dirty="0" err="1">
                <a:latin typeface="HSE Sans" panose="02000000000000000000" pitchFamily="2" charset="0"/>
              </a:rPr>
              <a:t>officia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deserunt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mollit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anim</a:t>
            </a:r>
            <a:r>
              <a:rPr lang="en-GB" sz="1300" dirty="0">
                <a:latin typeface="HSE Sans" panose="02000000000000000000" pitchFamily="2" charset="0"/>
              </a:rPr>
              <a:t> id </a:t>
            </a:r>
            <a:r>
              <a:rPr lang="en-GB" sz="1300" dirty="0" err="1">
                <a:latin typeface="HSE Sans" panose="02000000000000000000" pitchFamily="2" charset="0"/>
              </a:rPr>
              <a:t>est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laborum</a:t>
            </a:r>
            <a:r>
              <a:rPr lang="en-GB" sz="1300" dirty="0">
                <a:latin typeface="HSE Sans" panose="02000000000000000000" pitchFamily="2" charset="0"/>
              </a:rPr>
              <a:t>.</a:t>
            </a:r>
            <a:endParaRPr lang="ru-RU" sz="1300" dirty="0">
              <a:latin typeface="HSE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48898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Цифры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Icon&#10;&#10;Description automatically generated">
            <a:extLst>
              <a:ext uri="{FF2B5EF4-FFF2-40B4-BE49-F238E27FC236}">
                <a16:creationId xmlns:a16="http://schemas.microsoft.com/office/drawing/2014/main" id="{E9A64721-E55E-8749-B29E-51DD895593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7" name="Straight Connector 19">
            <a:extLst>
              <a:ext uri="{FF2B5EF4-FFF2-40B4-BE49-F238E27FC236}">
                <a16:creationId xmlns:a16="http://schemas.microsoft.com/office/drawing/2014/main" id="{B0C162B7-B84F-874A-960E-31F512518C6E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21">
            <a:extLst>
              <a:ext uri="{FF2B5EF4-FFF2-40B4-BE49-F238E27FC236}">
                <a16:creationId xmlns:a16="http://schemas.microsoft.com/office/drawing/2014/main" id="{1CB321BB-9FE3-294F-85D8-AA7DC75CA4AF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25">
            <a:extLst>
              <a:ext uri="{FF2B5EF4-FFF2-40B4-BE49-F238E27FC236}">
                <a16:creationId xmlns:a16="http://schemas.microsoft.com/office/drawing/2014/main" id="{0A610A45-8712-8A45-AFB3-931CF468EC32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30460EF6-ECAD-8941-8132-1B3E005D6067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1" name="Straight Connector 59">
            <a:extLst>
              <a:ext uri="{FF2B5EF4-FFF2-40B4-BE49-F238E27FC236}">
                <a16:creationId xmlns:a16="http://schemas.microsoft.com/office/drawing/2014/main" id="{41AE56A2-5FAA-FD44-AE1A-338E1E304184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Текст 37">
            <a:extLst>
              <a:ext uri="{FF2B5EF4-FFF2-40B4-BE49-F238E27FC236}">
                <a16:creationId xmlns:a16="http://schemas.microsoft.com/office/drawing/2014/main" id="{D9986185-6D5E-FD48-A5CA-AF2D5B58A3E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3" name="Текст 39">
            <a:extLst>
              <a:ext uri="{FF2B5EF4-FFF2-40B4-BE49-F238E27FC236}">
                <a16:creationId xmlns:a16="http://schemas.microsoft.com/office/drawing/2014/main" id="{5DBFD327-E3A8-944A-AABF-7D813AD0F13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5" name="Текст 39">
            <a:extLst>
              <a:ext uri="{FF2B5EF4-FFF2-40B4-BE49-F238E27FC236}">
                <a16:creationId xmlns:a16="http://schemas.microsoft.com/office/drawing/2014/main" id="{D206FCE0-05C3-2C45-A7D6-1FC287C017B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7" name="Заголовок 31">
            <a:extLst>
              <a:ext uri="{FF2B5EF4-FFF2-40B4-BE49-F238E27FC236}">
                <a16:creationId xmlns:a16="http://schemas.microsoft.com/office/drawing/2014/main" id="{3B28B62E-5EE9-834C-9BB6-BD66079B81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897" y="1447790"/>
            <a:ext cx="11057955" cy="777025"/>
          </a:xfrm>
        </p:spPr>
        <p:txBody>
          <a:bodyPr lIns="0" tIns="0" rIns="0" bIns="0" anchor="t">
            <a:normAutofit/>
          </a:bodyPr>
          <a:lstStyle>
            <a:lvl1pPr>
              <a:lnSpc>
                <a:spcPct val="100000"/>
              </a:lnSpc>
              <a:defRPr sz="2400" b="0" i="0">
                <a:latin typeface="HSE Sans" panose="02000000000000000000" pitchFamily="2" charset="0"/>
              </a:defRPr>
            </a:lvl1pPr>
          </a:lstStyle>
          <a:p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Заголовок может быть набран в две или три строки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 (24 </a:t>
            </a:r>
            <a:r>
              <a:rPr lang="en-GB" sz="2400" dirty="0" err="1">
                <a:solidFill>
                  <a:srgbClr val="102D69"/>
                </a:solidFill>
                <a:latin typeface="HSE Sans" panose="02000000000000000000" pitchFamily="2" charset="0"/>
              </a:rPr>
              <a:t>pt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)</a:t>
            </a:r>
            <a:endParaRPr lang="ru-RU" sz="24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sp>
        <p:nvSpPr>
          <p:cNvPr id="24" name="Текст 35">
            <a:extLst>
              <a:ext uri="{FF2B5EF4-FFF2-40B4-BE49-F238E27FC236}">
                <a16:creationId xmlns:a16="http://schemas.microsoft.com/office/drawing/2014/main" id="{621215DE-C1FD-2B4C-B236-AF679CF906B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75076" y="4103994"/>
            <a:ext cx="2758143" cy="1569661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300" dirty="0">
                <a:latin typeface="HSE Sans" panose="02000000000000000000" pitchFamily="2" charset="0"/>
              </a:rPr>
              <a:t>Если у вас мало данных, то не переживайте. Сделайте несколько крупных цифр и аккуратные подписи к ним, это позволит подать информацию красиво и аккуратно.</a:t>
            </a:r>
          </a:p>
        </p:txBody>
      </p:sp>
      <p:sp>
        <p:nvSpPr>
          <p:cNvPr id="25" name="Текст 35">
            <a:extLst>
              <a:ext uri="{FF2B5EF4-FFF2-40B4-BE49-F238E27FC236}">
                <a16:creationId xmlns:a16="http://schemas.microsoft.com/office/drawing/2014/main" id="{8BC2F90D-0CE0-574C-A7C1-EAA3E6F1AB5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047007" y="4103994"/>
            <a:ext cx="2757612" cy="1569661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300" dirty="0">
                <a:latin typeface="HSE Sans" panose="02000000000000000000" pitchFamily="2" charset="0"/>
              </a:rPr>
              <a:t>Если у вас мало данных, то не переживайте. Сделайте несколько крупных цифр и аккуратные подписи к ним, это позволит подать информацию красиво и аккуратно.</a:t>
            </a:r>
          </a:p>
        </p:txBody>
      </p:sp>
      <p:sp>
        <p:nvSpPr>
          <p:cNvPr id="26" name="Текст 35">
            <a:extLst>
              <a:ext uri="{FF2B5EF4-FFF2-40B4-BE49-F238E27FC236}">
                <a16:creationId xmlns:a16="http://schemas.microsoft.com/office/drawing/2014/main" id="{239E188B-2696-8A48-9F8A-36223EEF61E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518938" y="4103994"/>
            <a:ext cx="2757612" cy="1569661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300" dirty="0">
                <a:latin typeface="HSE Sans" panose="02000000000000000000" pitchFamily="2" charset="0"/>
              </a:rPr>
              <a:t>Если у вас мало данных, то не переживайте. Сделайте несколько крупных цифр и аккуратные подписи к ним, это позволит подать информацию красиво и аккуратно.</a:t>
            </a:r>
          </a:p>
        </p:txBody>
      </p:sp>
      <p:sp>
        <p:nvSpPr>
          <p:cNvPr id="28" name="Текст 27">
            <a:extLst>
              <a:ext uri="{FF2B5EF4-FFF2-40B4-BE49-F238E27FC236}">
                <a16:creationId xmlns:a16="http://schemas.microsoft.com/office/drawing/2014/main" id="{379BF4C6-F899-294C-B88E-8363AFBEEC2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75076" y="2710235"/>
            <a:ext cx="2758143" cy="1164116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9600">
                <a:latin typeface="HSE Sans" panose="02000000000000000000" pitchFamily="2" charset="0"/>
              </a:defRPr>
            </a:lvl1pPr>
            <a:lvl2pPr>
              <a:defRPr sz="9600">
                <a:latin typeface="HSE Sans" panose="02000000000000000000" pitchFamily="2" charset="0"/>
              </a:defRPr>
            </a:lvl2pPr>
            <a:lvl3pPr>
              <a:defRPr sz="9600">
                <a:latin typeface="HSE Sans" panose="02000000000000000000" pitchFamily="2" charset="0"/>
              </a:defRPr>
            </a:lvl3pPr>
            <a:lvl4pPr>
              <a:defRPr sz="9600">
                <a:latin typeface="HSE Sans" panose="02000000000000000000" pitchFamily="2" charset="0"/>
              </a:defRPr>
            </a:lvl4pPr>
            <a:lvl5pPr>
              <a:defRPr sz="9600">
                <a:latin typeface="HSE Sans" panose="02000000000000000000" pitchFamily="2" charset="0"/>
              </a:defRPr>
            </a:lvl5pPr>
          </a:lstStyle>
          <a:p>
            <a:pPr lvl="0"/>
            <a:r>
              <a:rPr lang="ru-RU" sz="9600" dirty="0">
                <a:solidFill>
                  <a:srgbClr val="102D69"/>
                </a:solidFill>
                <a:latin typeface="HSE Sans" panose="02000000000000000000" pitchFamily="2" charset="0"/>
              </a:rPr>
              <a:t>152</a:t>
            </a:r>
            <a:endParaRPr lang="ru-RU" dirty="0"/>
          </a:p>
        </p:txBody>
      </p:sp>
      <p:sp>
        <p:nvSpPr>
          <p:cNvPr id="29" name="Текст 27">
            <a:extLst>
              <a:ext uri="{FF2B5EF4-FFF2-40B4-BE49-F238E27FC236}">
                <a16:creationId xmlns:a16="http://schemas.microsoft.com/office/drawing/2014/main" id="{DE7F352B-F6D9-B545-A835-443A55956E7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047007" y="2710235"/>
            <a:ext cx="2758143" cy="1164116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9600">
                <a:latin typeface="HSE Sans" panose="02000000000000000000" pitchFamily="2" charset="0"/>
              </a:defRPr>
            </a:lvl1pPr>
            <a:lvl2pPr>
              <a:defRPr sz="9600">
                <a:latin typeface="HSE Sans" panose="02000000000000000000" pitchFamily="2" charset="0"/>
              </a:defRPr>
            </a:lvl2pPr>
            <a:lvl3pPr>
              <a:defRPr sz="9600">
                <a:latin typeface="HSE Sans" panose="02000000000000000000" pitchFamily="2" charset="0"/>
              </a:defRPr>
            </a:lvl3pPr>
            <a:lvl4pPr>
              <a:defRPr sz="9600">
                <a:latin typeface="HSE Sans" panose="02000000000000000000" pitchFamily="2" charset="0"/>
              </a:defRPr>
            </a:lvl4pPr>
            <a:lvl5pPr>
              <a:defRPr sz="9600">
                <a:latin typeface="HSE Sans" panose="02000000000000000000" pitchFamily="2" charset="0"/>
              </a:defRPr>
            </a:lvl5pPr>
          </a:lstStyle>
          <a:p>
            <a:pPr lvl="0"/>
            <a:r>
              <a:rPr lang="ru-RU" sz="9600" dirty="0">
                <a:solidFill>
                  <a:srgbClr val="102D69"/>
                </a:solidFill>
                <a:latin typeface="HSE Sans" panose="02000000000000000000" pitchFamily="2" charset="0"/>
              </a:rPr>
              <a:t>95</a:t>
            </a:r>
            <a:endParaRPr lang="ru-RU" dirty="0"/>
          </a:p>
        </p:txBody>
      </p:sp>
      <p:sp>
        <p:nvSpPr>
          <p:cNvPr id="30" name="Текст 27">
            <a:extLst>
              <a:ext uri="{FF2B5EF4-FFF2-40B4-BE49-F238E27FC236}">
                <a16:creationId xmlns:a16="http://schemas.microsoft.com/office/drawing/2014/main" id="{D1D5AF9F-C1B0-7842-8789-1DB8963D981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518938" y="2710235"/>
            <a:ext cx="2758143" cy="1164116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9600">
                <a:latin typeface="HSE Sans" panose="02000000000000000000" pitchFamily="2" charset="0"/>
              </a:defRPr>
            </a:lvl1pPr>
            <a:lvl2pPr>
              <a:defRPr sz="9600">
                <a:latin typeface="HSE Sans" panose="02000000000000000000" pitchFamily="2" charset="0"/>
              </a:defRPr>
            </a:lvl2pPr>
            <a:lvl3pPr>
              <a:defRPr sz="9600">
                <a:latin typeface="HSE Sans" panose="02000000000000000000" pitchFamily="2" charset="0"/>
              </a:defRPr>
            </a:lvl3pPr>
            <a:lvl4pPr>
              <a:defRPr sz="9600">
                <a:latin typeface="HSE Sans" panose="02000000000000000000" pitchFamily="2" charset="0"/>
              </a:defRPr>
            </a:lvl4pPr>
            <a:lvl5pPr>
              <a:defRPr sz="9600">
                <a:latin typeface="HSE Sans" panose="02000000000000000000" pitchFamily="2" charset="0"/>
              </a:defRPr>
            </a:lvl5pPr>
          </a:lstStyle>
          <a:p>
            <a:pPr lvl="0"/>
            <a:r>
              <a:rPr lang="ru-RU" sz="9600" dirty="0">
                <a:solidFill>
                  <a:srgbClr val="102D69"/>
                </a:solidFill>
                <a:latin typeface="HSE Sans" panose="02000000000000000000" pitchFamily="2" charset="0"/>
              </a:rPr>
              <a:t>284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570523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аблица_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C5425806-16DD-844E-927C-26E7143A9ED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6" name="Straight Connector 19">
            <a:extLst>
              <a:ext uri="{FF2B5EF4-FFF2-40B4-BE49-F238E27FC236}">
                <a16:creationId xmlns:a16="http://schemas.microsoft.com/office/drawing/2014/main" id="{479746FF-3282-DF46-9D7C-D80431604A55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21">
            <a:extLst>
              <a:ext uri="{FF2B5EF4-FFF2-40B4-BE49-F238E27FC236}">
                <a16:creationId xmlns:a16="http://schemas.microsoft.com/office/drawing/2014/main" id="{51B44297-B0E7-D74D-B291-D39A0D468B42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25">
            <a:extLst>
              <a:ext uri="{FF2B5EF4-FFF2-40B4-BE49-F238E27FC236}">
                <a16:creationId xmlns:a16="http://schemas.microsoft.com/office/drawing/2014/main" id="{0EA4A057-F0CB-E04F-B472-4A1ABFB64C66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764502F5-56EE-354B-A3B1-E79F8B005172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0" name="Straight Connector 59">
            <a:extLst>
              <a:ext uri="{FF2B5EF4-FFF2-40B4-BE49-F238E27FC236}">
                <a16:creationId xmlns:a16="http://schemas.microsoft.com/office/drawing/2014/main" id="{A80E0956-5C10-CC40-A426-CBD2E0C4158E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Текст 37">
            <a:extLst>
              <a:ext uri="{FF2B5EF4-FFF2-40B4-BE49-F238E27FC236}">
                <a16:creationId xmlns:a16="http://schemas.microsoft.com/office/drawing/2014/main" id="{6EC59AAD-5962-8D49-BF4D-7DA5D573073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2" name="Текст 39">
            <a:extLst>
              <a:ext uri="{FF2B5EF4-FFF2-40B4-BE49-F238E27FC236}">
                <a16:creationId xmlns:a16="http://schemas.microsoft.com/office/drawing/2014/main" id="{49041ACC-EEF4-D34B-A7DE-87B1AF2ED38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4" name="Текст 39">
            <a:extLst>
              <a:ext uri="{FF2B5EF4-FFF2-40B4-BE49-F238E27FC236}">
                <a16:creationId xmlns:a16="http://schemas.microsoft.com/office/drawing/2014/main" id="{BF93B2CC-81A4-0943-AF6C-C8657679299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5" name="Текст 22">
            <a:extLst>
              <a:ext uri="{FF2B5EF4-FFF2-40B4-BE49-F238E27FC236}">
                <a16:creationId xmlns:a16="http://schemas.microsoft.com/office/drawing/2014/main" id="{51340CB4-0355-3640-A212-F684523CDCC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85787" y="1447065"/>
            <a:ext cx="11058065" cy="307778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600" dirty="0">
                <a:solidFill>
                  <a:srgbClr val="102D69"/>
                </a:solidFill>
                <a:latin typeface="HSE Sans" panose="02000000000000000000" pitchFamily="2" charset="0"/>
              </a:rPr>
              <a:t>Название таблицы. Обратите внимание, что название графика набирается меньшим кеглем, чем заголовок (16</a:t>
            </a:r>
            <a:r>
              <a:rPr lang="en-GB" sz="1600" dirty="0" err="1">
                <a:solidFill>
                  <a:srgbClr val="102D69"/>
                </a:solidFill>
                <a:latin typeface="HSE Sans" panose="02000000000000000000" pitchFamily="2" charset="0"/>
              </a:rPr>
              <a:t>pt</a:t>
            </a:r>
            <a:r>
              <a:rPr lang="en-GB" sz="1600" dirty="0">
                <a:solidFill>
                  <a:srgbClr val="102D69"/>
                </a:solidFill>
                <a:latin typeface="HSE Sans" panose="02000000000000000000" pitchFamily="2" charset="0"/>
              </a:rPr>
              <a:t>)</a:t>
            </a:r>
            <a:endParaRPr lang="ru-RU" sz="16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sp>
        <p:nvSpPr>
          <p:cNvPr id="17" name="Текст 16">
            <a:extLst>
              <a:ext uri="{FF2B5EF4-FFF2-40B4-BE49-F238E27FC236}">
                <a16:creationId xmlns:a16="http://schemas.microsoft.com/office/drawing/2014/main" id="{8C6F2EA4-CEDC-324C-9C06-8713118041E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85788" y="5739189"/>
            <a:ext cx="6824303" cy="703205"/>
          </a:xfrm>
        </p:spPr>
        <p:txBody>
          <a:bodyPr lIns="0" tIns="0" rIns="0" b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300" b="0" dirty="0">
                <a:ln>
                  <a:noFill/>
                </a:ln>
                <a:latin typeface="HSE Sans" panose="02000000000000000000" pitchFamily="2" charset="0"/>
              </a:rPr>
              <a:t>Мы рекомендуем очень аккуратно использовать жирное начертание, старайтесь выделять жирным самое важное. </a:t>
            </a:r>
            <a:r>
              <a:rPr lang="ru-RU" sz="1300" dirty="0">
                <a:latin typeface="HSE Sans" panose="02000000000000000000" pitchFamily="2" charset="0"/>
              </a:rPr>
              <a:t>Также старайтесь не использовать выделение жирным начертанием вместе с заливкой ячеек каким-либо цветом, достаточно и одного акцента.</a:t>
            </a:r>
            <a:endParaRPr lang="en-RU" sz="1300" b="0">
              <a:ln>
                <a:noFill/>
              </a:ln>
              <a:latin typeface="HSE Sans" panose="02000000000000000000" pitchFamily="2" charset="0"/>
            </a:endParaRPr>
          </a:p>
        </p:txBody>
      </p:sp>
      <p:sp>
        <p:nvSpPr>
          <p:cNvPr id="19" name="Таблица 18">
            <a:extLst>
              <a:ext uri="{FF2B5EF4-FFF2-40B4-BE49-F238E27FC236}">
                <a16:creationId xmlns:a16="http://schemas.microsoft.com/office/drawing/2014/main" id="{7B291085-A9B9-D842-B1A7-96258FAF012C}"/>
              </a:ext>
            </a:extLst>
          </p:cNvPr>
          <p:cNvSpPr>
            <a:spLocks noGrp="1"/>
          </p:cNvSpPr>
          <p:nvPr>
            <p:ph type="tbl" sz="quarter" idx="19"/>
          </p:nvPr>
        </p:nvSpPr>
        <p:spPr>
          <a:xfrm>
            <a:off x="585787" y="1984076"/>
            <a:ext cx="11058527" cy="3519576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01603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аблица_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Icon&#10;&#10;Description automatically generated">
            <a:extLst>
              <a:ext uri="{FF2B5EF4-FFF2-40B4-BE49-F238E27FC236}">
                <a16:creationId xmlns:a16="http://schemas.microsoft.com/office/drawing/2014/main" id="{259ABC72-D738-1143-BF2A-D85AE9A4F73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9" name="Straight Connector 19">
            <a:extLst>
              <a:ext uri="{FF2B5EF4-FFF2-40B4-BE49-F238E27FC236}">
                <a16:creationId xmlns:a16="http://schemas.microsoft.com/office/drawing/2014/main" id="{237A1E42-2FC3-8841-8C41-992C5BC2368D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21">
            <a:extLst>
              <a:ext uri="{FF2B5EF4-FFF2-40B4-BE49-F238E27FC236}">
                <a16:creationId xmlns:a16="http://schemas.microsoft.com/office/drawing/2014/main" id="{47503EA0-3883-E24D-9EB8-7B6175182929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25">
            <a:extLst>
              <a:ext uri="{FF2B5EF4-FFF2-40B4-BE49-F238E27FC236}">
                <a16:creationId xmlns:a16="http://schemas.microsoft.com/office/drawing/2014/main" id="{E0144DF2-9891-324D-B34E-AFA025FBCBF9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F33F65D6-1072-F140-B6A5-758D7B595A92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3" name="Straight Connector 59">
            <a:extLst>
              <a:ext uri="{FF2B5EF4-FFF2-40B4-BE49-F238E27FC236}">
                <a16:creationId xmlns:a16="http://schemas.microsoft.com/office/drawing/2014/main" id="{5F1F09D4-22FA-7B4B-9488-F8FDDCC2D447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Текст 37">
            <a:extLst>
              <a:ext uri="{FF2B5EF4-FFF2-40B4-BE49-F238E27FC236}">
                <a16:creationId xmlns:a16="http://schemas.microsoft.com/office/drawing/2014/main" id="{44D0326E-FD7A-3541-A998-62A1C30E273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5" name="Текст 39">
            <a:extLst>
              <a:ext uri="{FF2B5EF4-FFF2-40B4-BE49-F238E27FC236}">
                <a16:creationId xmlns:a16="http://schemas.microsoft.com/office/drawing/2014/main" id="{279CCCA0-F959-5245-8321-106D3C5E837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7" name="Текст 39">
            <a:extLst>
              <a:ext uri="{FF2B5EF4-FFF2-40B4-BE49-F238E27FC236}">
                <a16:creationId xmlns:a16="http://schemas.microsoft.com/office/drawing/2014/main" id="{8B839C6B-8494-8841-9714-4C8F710F840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8" name="Текст 22">
            <a:extLst>
              <a:ext uri="{FF2B5EF4-FFF2-40B4-BE49-F238E27FC236}">
                <a16:creationId xmlns:a16="http://schemas.microsoft.com/office/drawing/2014/main" id="{4D940599-2B77-CE47-91E6-CDB51ADE184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85787" y="1447064"/>
            <a:ext cx="7617877" cy="537011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600" dirty="0">
                <a:solidFill>
                  <a:srgbClr val="102D69"/>
                </a:solidFill>
                <a:latin typeface="HSE Sans" panose="02000000000000000000" pitchFamily="2" charset="0"/>
              </a:rPr>
              <a:t>Название таблицы. Обратите внимание, что название графика набирается меньшим кеглем, чем заголовок (16</a:t>
            </a:r>
            <a:r>
              <a:rPr lang="en-GB" sz="1600" dirty="0" err="1">
                <a:solidFill>
                  <a:srgbClr val="102D69"/>
                </a:solidFill>
                <a:latin typeface="HSE Sans" panose="02000000000000000000" pitchFamily="2" charset="0"/>
              </a:rPr>
              <a:t>pt</a:t>
            </a:r>
            <a:r>
              <a:rPr lang="en-GB" sz="1600" dirty="0">
                <a:solidFill>
                  <a:srgbClr val="102D69"/>
                </a:solidFill>
                <a:latin typeface="HSE Sans" panose="02000000000000000000" pitchFamily="2" charset="0"/>
              </a:rPr>
              <a:t>)</a:t>
            </a:r>
            <a:endParaRPr lang="ru-RU" sz="16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sp>
        <p:nvSpPr>
          <p:cNvPr id="19" name="Текст 16">
            <a:extLst>
              <a:ext uri="{FF2B5EF4-FFF2-40B4-BE49-F238E27FC236}">
                <a16:creationId xmlns:a16="http://schemas.microsoft.com/office/drawing/2014/main" id="{A7333712-9DED-4F4B-B209-2F13075EDB3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85788" y="5739189"/>
            <a:ext cx="6824303" cy="703205"/>
          </a:xfrm>
        </p:spPr>
        <p:txBody>
          <a:bodyPr lIns="0" tIns="0" rIns="0" b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300" b="0" dirty="0">
                <a:ln>
                  <a:noFill/>
                </a:ln>
                <a:latin typeface="HSE Sans" panose="02000000000000000000" pitchFamily="2" charset="0"/>
              </a:rPr>
              <a:t>Мы рекомендуем очень аккуратно использовать жирное начертание, старайтесь выделять жирным самое важное. </a:t>
            </a:r>
            <a:r>
              <a:rPr lang="ru-RU" sz="1300" dirty="0">
                <a:latin typeface="HSE Sans" panose="02000000000000000000" pitchFamily="2" charset="0"/>
              </a:rPr>
              <a:t>Также старайтесь не использовать выделение жирным начертанием вместе с заливкой ячеек каким-либо цветом, достаточно и одного акцента.</a:t>
            </a:r>
            <a:endParaRPr lang="en-RU" sz="1300" b="0">
              <a:ln>
                <a:noFill/>
              </a:ln>
              <a:latin typeface="HSE Sans" panose="02000000000000000000" pitchFamily="2" charset="0"/>
            </a:endParaRPr>
          </a:p>
        </p:txBody>
      </p:sp>
      <p:sp>
        <p:nvSpPr>
          <p:cNvPr id="20" name="Таблица 18">
            <a:extLst>
              <a:ext uri="{FF2B5EF4-FFF2-40B4-BE49-F238E27FC236}">
                <a16:creationId xmlns:a16="http://schemas.microsoft.com/office/drawing/2014/main" id="{DD467C42-8209-B740-8419-DBB6A6F7D5EE}"/>
              </a:ext>
            </a:extLst>
          </p:cNvPr>
          <p:cNvSpPr>
            <a:spLocks noGrp="1"/>
          </p:cNvSpPr>
          <p:nvPr>
            <p:ph type="tbl" sz="quarter" idx="19"/>
          </p:nvPr>
        </p:nvSpPr>
        <p:spPr>
          <a:xfrm>
            <a:off x="585787" y="2208362"/>
            <a:ext cx="7617895" cy="3295290"/>
          </a:xfrm>
        </p:spPr>
        <p:txBody>
          <a:bodyPr/>
          <a:lstStyle/>
          <a:p>
            <a:endParaRPr lang="ru-RU"/>
          </a:p>
        </p:txBody>
      </p:sp>
      <p:sp>
        <p:nvSpPr>
          <p:cNvPr id="21" name="Текст 35">
            <a:extLst>
              <a:ext uri="{FF2B5EF4-FFF2-40B4-BE49-F238E27FC236}">
                <a16:creationId xmlns:a16="http://schemas.microsoft.com/office/drawing/2014/main" id="{B4309850-76EA-224C-A9E2-B6BBDBF99DE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686807" y="2208363"/>
            <a:ext cx="2930666" cy="2570672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en-GB" sz="1300" dirty="0">
                <a:latin typeface="HSE Sans" panose="02000000000000000000" pitchFamily="2" charset="0"/>
              </a:rPr>
              <a:t>Lorem ipsum </a:t>
            </a:r>
            <a:r>
              <a:rPr lang="en-GB" sz="1300" dirty="0" err="1">
                <a:latin typeface="HSE Sans" panose="02000000000000000000" pitchFamily="2" charset="0"/>
              </a:rPr>
              <a:t>dolor</a:t>
            </a:r>
            <a:r>
              <a:rPr lang="en-GB" sz="1300" dirty="0">
                <a:latin typeface="HSE Sans" panose="02000000000000000000" pitchFamily="2" charset="0"/>
              </a:rPr>
              <a:t> sit </a:t>
            </a:r>
            <a:r>
              <a:rPr lang="en-GB" sz="1300" dirty="0" err="1">
                <a:latin typeface="HSE Sans" panose="02000000000000000000" pitchFamily="2" charset="0"/>
              </a:rPr>
              <a:t>amet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consectetur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adipiscing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elit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sed</a:t>
            </a:r>
            <a:r>
              <a:rPr lang="en-GB" sz="1300" dirty="0">
                <a:latin typeface="HSE Sans" panose="02000000000000000000" pitchFamily="2" charset="0"/>
              </a:rPr>
              <a:t> do </a:t>
            </a:r>
            <a:r>
              <a:rPr lang="en-GB" sz="1300" dirty="0" err="1">
                <a:latin typeface="HSE Sans" panose="02000000000000000000" pitchFamily="2" charset="0"/>
              </a:rPr>
              <a:t>eiusmod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tempor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incididunt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ut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labore</a:t>
            </a:r>
            <a:r>
              <a:rPr lang="en-GB" sz="1300" dirty="0">
                <a:latin typeface="HSE Sans" panose="02000000000000000000" pitchFamily="2" charset="0"/>
              </a:rPr>
              <a:t> et dolore magna </a:t>
            </a:r>
            <a:r>
              <a:rPr lang="en-GB" sz="1300" dirty="0" err="1">
                <a:latin typeface="HSE Sans" panose="02000000000000000000" pitchFamily="2" charset="0"/>
              </a:rPr>
              <a:t>aliqua</a:t>
            </a:r>
            <a:r>
              <a:rPr lang="en-GB" sz="1300" dirty="0">
                <a:latin typeface="HSE Sans" panose="02000000000000000000" pitchFamily="2" charset="0"/>
              </a:rPr>
              <a:t>. Ut </a:t>
            </a:r>
            <a:r>
              <a:rPr lang="en-GB" sz="1300" dirty="0" err="1">
                <a:latin typeface="HSE Sans" panose="02000000000000000000" pitchFamily="2" charset="0"/>
              </a:rPr>
              <a:t>enim</a:t>
            </a:r>
            <a:r>
              <a:rPr lang="en-GB" sz="1300" dirty="0">
                <a:latin typeface="HSE Sans" panose="02000000000000000000" pitchFamily="2" charset="0"/>
              </a:rPr>
              <a:t> ad minim </a:t>
            </a:r>
            <a:r>
              <a:rPr lang="en-GB" sz="1300" dirty="0" err="1">
                <a:latin typeface="HSE Sans" panose="02000000000000000000" pitchFamily="2" charset="0"/>
              </a:rPr>
              <a:t>veniam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quis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nostrud</a:t>
            </a:r>
            <a:r>
              <a:rPr lang="en-GB" sz="1300" dirty="0">
                <a:latin typeface="HSE Sans" panose="02000000000000000000" pitchFamily="2" charset="0"/>
              </a:rPr>
              <a:t> exercitation </a:t>
            </a:r>
            <a:r>
              <a:rPr lang="en-GB" sz="1300" dirty="0" err="1">
                <a:latin typeface="HSE Sans" panose="02000000000000000000" pitchFamily="2" charset="0"/>
              </a:rPr>
              <a:t>ullamco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laboris</a:t>
            </a:r>
            <a:r>
              <a:rPr lang="en-GB" sz="1300" dirty="0">
                <a:latin typeface="HSE Sans" panose="02000000000000000000" pitchFamily="2" charset="0"/>
              </a:rPr>
              <a:t> nisi </a:t>
            </a:r>
            <a:r>
              <a:rPr lang="en-GB" sz="1300" dirty="0" err="1">
                <a:latin typeface="HSE Sans" panose="02000000000000000000" pitchFamily="2" charset="0"/>
              </a:rPr>
              <a:t>ut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aliquip</a:t>
            </a:r>
            <a:r>
              <a:rPr lang="en-GB" sz="1300" dirty="0">
                <a:latin typeface="HSE Sans" panose="02000000000000000000" pitchFamily="2" charset="0"/>
              </a:rPr>
              <a:t> ex </a:t>
            </a:r>
            <a:r>
              <a:rPr lang="en-GB" sz="1300" dirty="0" err="1">
                <a:latin typeface="HSE Sans" panose="02000000000000000000" pitchFamily="2" charset="0"/>
              </a:rPr>
              <a:t>ea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commodo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consequat</a:t>
            </a:r>
            <a:r>
              <a:rPr lang="en-GB" sz="1300" dirty="0">
                <a:latin typeface="HSE Sans" panose="02000000000000000000" pitchFamily="2" charset="0"/>
              </a:rPr>
              <a:t>. Duis </a:t>
            </a:r>
            <a:r>
              <a:rPr lang="en-GB" sz="1300" dirty="0" err="1">
                <a:latin typeface="HSE Sans" panose="02000000000000000000" pitchFamily="2" charset="0"/>
              </a:rPr>
              <a:t>aute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irure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dolor</a:t>
            </a:r>
            <a:r>
              <a:rPr lang="en-GB" sz="1300" dirty="0">
                <a:latin typeface="HSE Sans" panose="02000000000000000000" pitchFamily="2" charset="0"/>
              </a:rPr>
              <a:t> in </a:t>
            </a:r>
            <a:r>
              <a:rPr lang="en-GB" sz="1300" dirty="0" err="1">
                <a:latin typeface="HSE Sans" panose="02000000000000000000" pitchFamily="2" charset="0"/>
              </a:rPr>
              <a:t>reprehenderit</a:t>
            </a:r>
            <a:r>
              <a:rPr lang="en-GB" sz="1300" dirty="0">
                <a:latin typeface="HSE Sans" panose="02000000000000000000" pitchFamily="2" charset="0"/>
              </a:rPr>
              <a:t> in </a:t>
            </a:r>
            <a:r>
              <a:rPr lang="en-GB" sz="1300" dirty="0" err="1">
                <a:latin typeface="HSE Sans" panose="02000000000000000000" pitchFamily="2" charset="0"/>
              </a:rPr>
              <a:t>voluptate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velit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esse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cillum</a:t>
            </a:r>
            <a:r>
              <a:rPr lang="en-GB" sz="1300" dirty="0">
                <a:latin typeface="HSE Sans" panose="02000000000000000000" pitchFamily="2" charset="0"/>
              </a:rPr>
              <a:t> dolore </a:t>
            </a:r>
            <a:r>
              <a:rPr lang="en-GB" sz="1300" dirty="0" err="1">
                <a:latin typeface="HSE Sans" panose="02000000000000000000" pitchFamily="2" charset="0"/>
              </a:rPr>
              <a:t>eu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fugiat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nulla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pariatur</a:t>
            </a:r>
            <a:r>
              <a:rPr lang="en-GB" sz="1300" dirty="0">
                <a:latin typeface="HSE Sans" panose="02000000000000000000" pitchFamily="2" charset="0"/>
              </a:rPr>
              <a:t>. </a:t>
            </a:r>
            <a:r>
              <a:rPr lang="en-GB" sz="1300" dirty="0" err="1">
                <a:latin typeface="HSE Sans" panose="02000000000000000000" pitchFamily="2" charset="0"/>
              </a:rPr>
              <a:t>Excepteur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sint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occaecat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cupidatat</a:t>
            </a:r>
            <a:r>
              <a:rPr lang="en-GB" sz="1300" dirty="0">
                <a:latin typeface="HSE Sans" panose="02000000000000000000" pitchFamily="2" charset="0"/>
              </a:rPr>
              <a:t> non </a:t>
            </a:r>
            <a:r>
              <a:rPr lang="en-GB" sz="1300" dirty="0" err="1">
                <a:latin typeface="HSE Sans" panose="02000000000000000000" pitchFamily="2" charset="0"/>
              </a:rPr>
              <a:t>proident</a:t>
            </a:r>
            <a:r>
              <a:rPr lang="en-GB" sz="1300" dirty="0">
                <a:latin typeface="HSE Sans" panose="02000000000000000000" pitchFamily="2" charset="0"/>
              </a:rPr>
              <a:t>, sunt in culpa qui </a:t>
            </a:r>
            <a:r>
              <a:rPr lang="en-GB" sz="1300" dirty="0" err="1">
                <a:latin typeface="HSE Sans" panose="02000000000000000000" pitchFamily="2" charset="0"/>
              </a:rPr>
              <a:t>officia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deserunt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mollit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anim</a:t>
            </a:r>
            <a:r>
              <a:rPr lang="en-GB" sz="1300" dirty="0">
                <a:latin typeface="HSE Sans" panose="02000000000000000000" pitchFamily="2" charset="0"/>
              </a:rPr>
              <a:t> id </a:t>
            </a:r>
            <a:r>
              <a:rPr lang="en-GB" sz="1300" dirty="0" err="1">
                <a:latin typeface="HSE Sans" panose="02000000000000000000" pitchFamily="2" charset="0"/>
              </a:rPr>
              <a:t>est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laborum</a:t>
            </a:r>
            <a:r>
              <a:rPr lang="en-GB" sz="1300" dirty="0">
                <a:latin typeface="HSE Sans" panose="02000000000000000000" pitchFamily="2" charset="0"/>
              </a:rPr>
              <a:t>.</a:t>
            </a:r>
            <a:endParaRPr lang="ru-RU" sz="1300" dirty="0">
              <a:latin typeface="HSE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6771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33F8FDE-7383-E947-8568-FF6B7A7765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8E6541-45CA-8B42-98B4-D42737B850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70645B-C5D9-8544-BBF2-E4A13F8E40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63DFB-8595-A44B-9F09-A50FA310E559}" type="datetimeFigureOut">
              <a:rPr lang="en-RU" smtClean="0"/>
              <a:t>04/08/2025</a:t>
            </a:fld>
            <a:endParaRPr lang="en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F52289-7F57-544F-95EE-F8B2E10627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1C5F56-F795-5643-ABE3-DDED218698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20F133-126C-5944-A0E4-6A9616EDC0DA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578506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50" r:id="rId4"/>
    <p:sldLayoutId id="2147483651" r:id="rId5"/>
    <p:sldLayoutId id="2147483652" r:id="rId6"/>
    <p:sldLayoutId id="2147483654" r:id="rId7"/>
    <p:sldLayoutId id="2147483655" r:id="rId8"/>
    <p:sldLayoutId id="2147483656" r:id="rId9"/>
    <p:sldLayoutId id="2147483658" r:id="rId10"/>
    <p:sldLayoutId id="2147483657" r:id="rId11"/>
    <p:sldLayoutId id="21474836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35.png"/><Relationship Id="rId7" Type="http://schemas.openxmlformats.org/officeDocument/2006/relationships/image" Target="../media/image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8.png"/><Relationship Id="rId11" Type="http://schemas.openxmlformats.org/officeDocument/2006/relationships/hyperlink" Target="https://&#1088;&#1094;&#1092;&#1075;&#1082;42.&#1088;&#1092;/" TargetMode="External"/><Relationship Id="rId5" Type="http://schemas.openxmlformats.org/officeDocument/2006/relationships/image" Target="../media/image37.png"/><Relationship Id="rId10" Type="http://schemas.openxmlformats.org/officeDocument/2006/relationships/image" Target="../media/image14.png"/><Relationship Id="rId4" Type="http://schemas.openxmlformats.org/officeDocument/2006/relationships/image" Target="../media/image36.png"/><Relationship Id="rId9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jpeg"/><Relationship Id="rId3" Type="http://schemas.openxmlformats.org/officeDocument/2006/relationships/image" Target="../media/image12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image" Target="../media/image9.png"/><Relationship Id="rId16" Type="http://schemas.openxmlformats.org/officeDocument/2006/relationships/image" Target="../media/image27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7.png"/><Relationship Id="rId11" Type="http://schemas.openxmlformats.org/officeDocument/2006/relationships/image" Target="../media/image22.jpeg"/><Relationship Id="rId5" Type="http://schemas.openxmlformats.org/officeDocument/2006/relationships/image" Target="../media/image6.png"/><Relationship Id="rId15" Type="http://schemas.openxmlformats.org/officeDocument/2006/relationships/image" Target="../media/image26.jpeg"/><Relationship Id="rId10" Type="http://schemas.openxmlformats.org/officeDocument/2006/relationships/image" Target="../media/image21.jpeg"/><Relationship Id="rId4" Type="http://schemas.openxmlformats.org/officeDocument/2006/relationships/image" Target="../media/image7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1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5" Type="http://schemas.openxmlformats.org/officeDocument/2006/relationships/image" Target="../media/image12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chart" Target="../charts/chart1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9.jpeg"/><Relationship Id="rId5" Type="http://schemas.openxmlformats.org/officeDocument/2006/relationships/image" Target="../media/image14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9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4.png"/><Relationship Id="rId5" Type="http://schemas.openxmlformats.org/officeDocument/2006/relationships/image" Target="../media/image7.png"/><Relationship Id="rId10" Type="http://schemas.openxmlformats.org/officeDocument/2006/relationships/image" Target="../media/image33.png"/><Relationship Id="rId4" Type="http://schemas.openxmlformats.org/officeDocument/2006/relationships/image" Target="../media/image12.png"/><Relationship Id="rId9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D95C0D-D7DC-EF40-9E45-F5F0A4817C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8999" y="3589167"/>
            <a:ext cx="10413999" cy="913040"/>
          </a:xfrm>
        </p:spPr>
        <p:txBody>
          <a:bodyPr>
            <a:normAutofit fontScale="90000"/>
          </a:bodyPr>
          <a:lstStyle/>
          <a:p>
            <a:pPr marL="360000"/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Секция 1:</a:t>
            </a:r>
            <a:r>
              <a:rPr lang="ru-RU" sz="2000" i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0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i="1" dirty="0">
                <a:latin typeface="Arial" panose="020B0604020202020204" pitchFamily="34" charset="0"/>
                <a:cs typeface="Arial" panose="020B0604020202020204" pitchFamily="34" charset="0"/>
              </a:rPr>
              <a:t>«Лучшие практики развития финансовой культуры </a:t>
            </a:r>
            <a:br>
              <a:rPr lang="ru-RU" sz="20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i="1" dirty="0">
                <a:latin typeface="Arial" panose="020B0604020202020204" pitchFamily="34" charset="0"/>
                <a:cs typeface="Arial" panose="020B0604020202020204" pitchFamily="34" charset="0"/>
              </a:rPr>
              <a:t>в системе общего и среднего профессионального образования» 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6FAE0FA-3CAF-BA4B-8F9F-5FEF3C2F3CC6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1027967" y="5518128"/>
            <a:ext cx="10335358" cy="463186"/>
          </a:xfrm>
        </p:spPr>
        <p:txBody>
          <a:bodyPr/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Москва</a:t>
            </a:r>
          </a:p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2025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1165E480-CBD1-4331-97A1-8CDB6F9AD29F}"/>
              </a:ext>
            </a:extLst>
          </p:cNvPr>
          <p:cNvSpPr/>
          <p:nvPr/>
        </p:nvSpPr>
        <p:spPr>
          <a:xfrm>
            <a:off x="5995987" y="921983"/>
            <a:ext cx="200025" cy="9801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B62998B-FBF8-4233-BC8D-86B08E9503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5646" y="1052033"/>
            <a:ext cx="1583733" cy="720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8BDEAC7-E656-4D70-8EEC-CE56D7805E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6706" y="1052033"/>
            <a:ext cx="1889517" cy="720000"/>
          </a:xfrm>
          <a:prstGeom prst="rect">
            <a:avLst/>
          </a:prstGeom>
        </p:spPr>
      </p:pic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9824AAA3-FBC1-4862-A77D-0AF25D02AC97}"/>
              </a:ext>
            </a:extLst>
          </p:cNvPr>
          <p:cNvSpPr txBox="1">
            <a:spLocks/>
          </p:cNvSpPr>
          <p:nvPr/>
        </p:nvSpPr>
        <p:spPr>
          <a:xfrm>
            <a:off x="1027967" y="2306250"/>
            <a:ext cx="10049608" cy="10662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300" b="0" i="0" kern="1200" baseline="0">
                <a:solidFill>
                  <a:srgbClr val="0E2D69"/>
                </a:solidFill>
                <a:latin typeface="HSE Sans" panose="02000000000000000000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Всероссийская научно-практическая конференция </a:t>
            </a:r>
          </a:p>
          <a:p>
            <a:pPr algn="ctr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«Формирование финансовой культуры в условиях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цифровизации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смыслы, практики, результаты»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3DFBE5B-B95B-4C24-9ED9-24E8C25843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27031" y="1191052"/>
            <a:ext cx="1853188" cy="441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3253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2094601" y="1176985"/>
            <a:ext cx="80003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b="1" dirty="0">
                <a:solidFill>
                  <a:srgbClr val="0F2C68"/>
                </a:solidFill>
                <a:latin typeface="HSE Sans" panose="02000000000000000000" pitchFamily="2" charset="0"/>
              </a:rPr>
              <a:t>Элементы </a:t>
            </a:r>
            <a:r>
              <a:rPr lang="ru-RU" sz="3200" b="1" dirty="0" err="1">
                <a:solidFill>
                  <a:srgbClr val="0F2C68"/>
                </a:solidFill>
                <a:latin typeface="HSE Sans" panose="02000000000000000000" pitchFamily="2" charset="0"/>
              </a:rPr>
              <a:t>цифровизации</a:t>
            </a:r>
            <a:r>
              <a:rPr lang="ru-RU" sz="3200" b="1" dirty="0">
                <a:solidFill>
                  <a:srgbClr val="0F2C68"/>
                </a:solidFill>
                <a:latin typeface="HSE Sans" panose="02000000000000000000" pitchFamily="2" charset="0"/>
              </a:rPr>
              <a:t> в моей практике: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751" y="2866236"/>
            <a:ext cx="4068462" cy="2371068"/>
          </a:xfrm>
          <a:prstGeom prst="rect">
            <a:avLst/>
          </a:prstGeom>
          <a:ln w="57150">
            <a:solidFill>
              <a:srgbClr val="0E2D69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3162" y="2612578"/>
            <a:ext cx="4346825" cy="2444708"/>
          </a:xfrm>
          <a:prstGeom prst="rect">
            <a:avLst/>
          </a:prstGeom>
          <a:ln w="57150">
            <a:solidFill>
              <a:srgbClr val="0E2D69"/>
            </a:solidFill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/>
          <a:srcRect l="16100" r="8034"/>
          <a:stretch/>
        </p:blipFill>
        <p:spPr>
          <a:xfrm>
            <a:off x="4224529" y="3834932"/>
            <a:ext cx="3501284" cy="2587906"/>
          </a:xfrm>
          <a:prstGeom prst="rect">
            <a:avLst/>
          </a:prstGeom>
          <a:ln w="57150">
            <a:solidFill>
              <a:srgbClr val="0E2D69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749279">
            <a:off x="7124231" y="1977145"/>
            <a:ext cx="2206816" cy="86082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2939883" y="1431322"/>
            <a:ext cx="1798272" cy="181853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5"/>
          <a:srcRect l="39001" t="-2960" b="-1"/>
          <a:stretch/>
        </p:blipFill>
        <p:spPr>
          <a:xfrm rot="5400000">
            <a:off x="5322098" y="2400131"/>
            <a:ext cx="1651148" cy="633379"/>
          </a:xfrm>
          <a:prstGeom prst="rect">
            <a:avLst/>
          </a:prstGeom>
        </p:spPr>
      </p:pic>
      <p:sp>
        <p:nvSpPr>
          <p:cNvPr id="16" name="Текст 5">
            <a:extLst>
              <a:ext uri="{FF2B5EF4-FFF2-40B4-BE49-F238E27FC236}">
                <a16:creationId xmlns:a16="http://schemas.microsoft.com/office/drawing/2014/main" id="{B5B6DD1A-BEFA-D842-9B7A-78D7BD1A525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kern="100" dirty="0">
                <a:latin typeface="Arial" panose="020B0604020202020204" pitchFamily="34" charset="0"/>
                <a:cs typeface="Arial" panose="020B0604020202020204" pitchFamily="34" charset="0"/>
              </a:rPr>
              <a:t>ГКУ «Детский дом «Родник»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72269" y="431846"/>
            <a:ext cx="640135" cy="634039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91296" y="462370"/>
            <a:ext cx="3877392" cy="45724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4A9272E2-9681-46A5-9DA0-43D2CD34118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2585" y="492336"/>
            <a:ext cx="1071015" cy="40811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84081" y="544631"/>
            <a:ext cx="896190" cy="40846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2E1D024-F151-5F58-B856-4754A8AE3B39}"/>
              </a:ext>
            </a:extLst>
          </p:cNvPr>
          <p:cNvSpPr txBox="1"/>
          <p:nvPr/>
        </p:nvSpPr>
        <p:spPr>
          <a:xfrm>
            <a:off x="8109057" y="5752398"/>
            <a:ext cx="3415534" cy="670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179070" algn="just">
              <a:lnSpc>
                <a:spcPct val="107000"/>
              </a:lnSpc>
              <a:spcAft>
                <a:spcPts val="800"/>
              </a:spcAft>
            </a:pPr>
            <a:r>
              <a:rPr lang="ru-RU" sz="18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Цифровая платформа </a:t>
            </a:r>
            <a:r>
              <a:rPr lang="ru-RU" sz="18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11"/>
              </a:rPr>
              <a:t>https://рцфгк42.рф</a:t>
            </a:r>
            <a:endParaRPr lang="ru-RU" sz="1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83CB7F-E71B-2638-6F0B-CE95DE7AF91B}"/>
              </a:ext>
            </a:extLst>
          </p:cNvPr>
          <p:cNvSpPr txBox="1"/>
          <p:nvPr/>
        </p:nvSpPr>
        <p:spPr>
          <a:xfrm>
            <a:off x="627610" y="5644969"/>
            <a:ext cx="271193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подписка в социальных сетях.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0963426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21619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D95C0D-D7DC-EF40-9E45-F5F0A4817C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7967" y="2935178"/>
            <a:ext cx="10049608" cy="1016878"/>
          </a:xfrm>
        </p:spPr>
        <p:txBody>
          <a:bodyPr>
            <a:normAutofit fontScale="90000"/>
          </a:bodyPr>
          <a:lstStyle/>
          <a:p>
            <a:pPr algn="just"/>
            <a:r>
              <a:rPr lang="ru-RU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Тема: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Сценарный план занятия по финансовой грамотности для воспитанников 7 класса на тему «Потребительская корзина»</a:t>
            </a:r>
            <a:b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Номинация: Лучшие практики обучения финансовой грамотности детей сирот и детей оставшихся без попечения родителей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6FAE0FA-3CAF-BA4B-8F9F-5FEF3C2F3CC6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1027967" y="5518128"/>
            <a:ext cx="10335358" cy="463186"/>
          </a:xfrm>
        </p:spPr>
        <p:txBody>
          <a:bodyPr/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Москва</a:t>
            </a:r>
          </a:p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2025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44AFB2BF-A7AB-5648-ADCD-2A7F1BD3581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27967" y="4964659"/>
            <a:ext cx="7625267" cy="652860"/>
          </a:xfrm>
        </p:spPr>
        <p:txBody>
          <a:bodyPr/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Спикер (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Адыякова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Ольга Викторовна, педагог дополнительного образования, ГКУ «Детский дом «Родник»)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1165E480-CBD1-4331-97A1-8CDB6F9AD29F}"/>
              </a:ext>
            </a:extLst>
          </p:cNvPr>
          <p:cNvSpPr/>
          <p:nvPr/>
        </p:nvSpPr>
        <p:spPr>
          <a:xfrm>
            <a:off x="5995987" y="921983"/>
            <a:ext cx="200025" cy="9801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B62998B-FBF8-4233-BC8D-86B08E9503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5646" y="1052033"/>
            <a:ext cx="1583733" cy="720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8BDEAC7-E656-4D70-8EEC-CE56D7805E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6706" y="1052033"/>
            <a:ext cx="1889517" cy="720000"/>
          </a:xfrm>
          <a:prstGeom prst="rect">
            <a:avLst/>
          </a:prstGeom>
        </p:spPr>
      </p:pic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9824AAA3-FBC1-4862-A77D-0AF25D02AC97}"/>
              </a:ext>
            </a:extLst>
          </p:cNvPr>
          <p:cNvSpPr txBox="1">
            <a:spLocks/>
          </p:cNvSpPr>
          <p:nvPr/>
        </p:nvSpPr>
        <p:spPr>
          <a:xfrm>
            <a:off x="1027967" y="1865478"/>
            <a:ext cx="10049608" cy="10662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300" b="0" i="0" kern="1200" baseline="0">
                <a:solidFill>
                  <a:srgbClr val="0E2D69"/>
                </a:solidFill>
                <a:latin typeface="HSE Sans" panose="02000000000000000000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Всероссийская научно-практическая конференция </a:t>
            </a:r>
          </a:p>
          <a:p>
            <a:pPr algn="ctr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«Формирование финансовой культуры в условиях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цифровизации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смыслы, практики, результаты»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3DFBE5B-B95B-4C24-9ED9-24E8C25843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27031" y="1191052"/>
            <a:ext cx="1853188" cy="441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3893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DEBFC62C-9588-F544-918B-2104A12C93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898" y="1278545"/>
            <a:ext cx="10714699" cy="777025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«В Кузбассе мы строим свое будущее на знаниях.</a:t>
            </a:r>
            <a:b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Финансовая грамотность — это уверенность в завтрашнем дне!»</a:t>
            </a:r>
            <a:b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6622317-DCC7-F945-8031-3E7F389B987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85898" y="2379664"/>
            <a:ext cx="4681841" cy="2422768"/>
          </a:xfrm>
        </p:spPr>
        <p:txBody>
          <a:bodyPr>
            <a:normAutofit fontScale="92500" lnSpcReduction="20000"/>
          </a:bodyPr>
          <a:lstStyle/>
          <a:p>
            <a:pPr algn="just">
              <a:lnSpc>
                <a:spcPct val="110000"/>
              </a:lnSpc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           </a:t>
            </a:r>
            <a:r>
              <a:rPr lang="ru-RU" sz="2100" dirty="0">
                <a:latin typeface="Arial" panose="020B0604020202020204" pitchFamily="34" charset="0"/>
                <a:cs typeface="Arial" panose="020B0604020202020204" pitchFamily="34" charset="0"/>
              </a:rPr>
              <a:t>С 2022 учебного года на территории Кемеровской области-Кузбасса реализуется дополнительная общеразвивающая программа по формированию финансовой грамотности для детей – сирот и детей, оставшихся без попечения родителей «Финансовая грамотность для воспитанников детских домов».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A25E05A5-31FE-6744-BC43-4BB36CF7471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76100" y="5302456"/>
            <a:ext cx="4322532" cy="553998"/>
          </a:xfrm>
        </p:spPr>
        <p:txBody>
          <a:bodyPr>
            <a:normAutofit fontScale="92500"/>
          </a:bodyPr>
          <a:lstStyle/>
          <a:p>
            <a:pPr algn="just"/>
            <a:r>
              <a:rPr lang="ru-RU" dirty="0"/>
              <a:t>При поддержке Ассоциации развития финансовой грамотности Регионального центра финансовой грамотности Кузбасса и Министерства образования Кузбасса на базе ФГБОУ ВО «КемГУ», подразделения по финансовой грамотности АНО «НОЦ Кузбасс»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Текст 5">
            <a:extLst>
              <a:ext uri="{FF2B5EF4-FFF2-40B4-BE49-F238E27FC236}">
                <a16:creationId xmlns:a16="http://schemas.microsoft.com/office/drawing/2014/main" id="{AB799A31-B22C-4E7D-A3AC-5E36BC560CB6}"/>
              </a:ext>
            </a:extLst>
          </p:cNvPr>
          <p:cNvSpPr txBox="1">
            <a:spLocks/>
          </p:cNvSpPr>
          <p:nvPr/>
        </p:nvSpPr>
        <p:spPr>
          <a:xfrm>
            <a:off x="3459162" y="548720"/>
            <a:ext cx="2541587" cy="40810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kern="100" dirty="0">
                <a:latin typeface="Arial" panose="020B0604020202020204" pitchFamily="34" charset="0"/>
                <a:cs typeface="Arial" panose="020B0604020202020204" pitchFamily="34" charset="0"/>
              </a:rPr>
              <a:t>ГКУ «Детский дом «Родник»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Текст 6">
            <a:extLst>
              <a:ext uri="{FF2B5EF4-FFF2-40B4-BE49-F238E27FC236}">
                <a16:creationId xmlns:a16="http://schemas.microsoft.com/office/drawing/2014/main" id="{F6B7DABF-1EA9-488D-8E0F-609732580F61}"/>
              </a:ext>
              <a:ext uri="{C183D7F6-B498-43B3-948B-1728B52AA6E4}">
                <adec:decorative xmlns:adec="http://schemas.microsoft.com/office/drawing/2017/decorative" xmlns="" val="0"/>
              </a:ext>
            </a:extLst>
          </p:cNvPr>
          <p:cNvSpPr txBox="1">
            <a:spLocks/>
          </p:cNvSpPr>
          <p:nvPr/>
        </p:nvSpPr>
        <p:spPr>
          <a:xfrm>
            <a:off x="6259892" y="548720"/>
            <a:ext cx="3798508" cy="40810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7F2A84A-3E3B-4538-9686-B80483CDB7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3646" y="478194"/>
            <a:ext cx="897691" cy="40811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A9272E2-9681-46A5-9DA0-43D2CD3411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585" y="492336"/>
            <a:ext cx="1071015" cy="40811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2269" y="365229"/>
            <a:ext cx="640135" cy="634039"/>
          </a:xfrm>
          <a:prstGeom prst="rect">
            <a:avLst/>
          </a:prstGeom>
        </p:spPr>
      </p:pic>
      <p:sp>
        <p:nvSpPr>
          <p:cNvPr id="15" name="Текст 6">
            <a:extLst>
              <a:ext uri="{FF2B5EF4-FFF2-40B4-BE49-F238E27FC236}">
                <a16:creationId xmlns:a16="http://schemas.microsoft.com/office/drawing/2014/main" id="{88968744-3B75-9B47-92FD-77E1E725F232}"/>
              </a:ext>
              <a:ext uri="{C183D7F6-B498-43B3-948B-1728B52AA6E4}">
                <adec:decorative xmlns:adec="http://schemas.microsoft.com/office/drawing/2017/decorative" xmlns="" val="0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12444" y="492336"/>
            <a:ext cx="3798508" cy="408109"/>
          </a:xfrm>
        </p:spPr>
        <p:txBody>
          <a:bodyPr/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Лучшие практики обучения финансовой грамотности детей сирот и детей оставшихся без попечения родителей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46286" y="2428842"/>
            <a:ext cx="5889723" cy="3634028"/>
          </a:xfrm>
          <a:prstGeom prst="rect">
            <a:avLst/>
          </a:prstGeom>
          <a:ln w="57150">
            <a:solidFill>
              <a:srgbClr val="0E2D69"/>
            </a:solidFill>
          </a:ln>
        </p:spPr>
      </p:pic>
    </p:spTree>
    <p:extLst>
      <p:ext uri="{BB962C8B-B14F-4D97-AF65-F5344CB8AC3E}">
        <p14:creationId xmlns:p14="http://schemas.microsoft.com/office/powerpoint/2010/main" val="7123831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F4EFB99-9651-4A24-94DF-E0E2500FD3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3646" y="478194"/>
            <a:ext cx="897691" cy="40811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3935829-109B-4FE1-AC12-27A767EF1D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585" y="492336"/>
            <a:ext cx="1071015" cy="40811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5750" y="341830"/>
            <a:ext cx="614999" cy="61499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52396" y="1181512"/>
            <a:ext cx="544360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8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Цель Программы:</a:t>
            </a:r>
            <a:r>
              <a:rPr lang="ru-RU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сформировать навыки финансового грамотного поведения у детей-сирот и детей, оставшихся без попечения родителей для их социализации и подготовки к самостоятельной жизни, избегания мошеннических действий и формирования успешного и финансово здорового образа жизни.</a:t>
            </a:r>
          </a:p>
          <a:p>
            <a:pPr algn="just"/>
            <a:endParaRPr lang="ru-RU" sz="800" b="1" dirty="0"/>
          </a:p>
          <a:p>
            <a:pPr algn="just"/>
            <a:r>
              <a:rPr lang="ru-RU" sz="2000" b="1" dirty="0"/>
              <a:t>Задачи:</a:t>
            </a:r>
          </a:p>
          <a:p>
            <a:pPr algn="just"/>
            <a:endParaRPr lang="ru-RU" sz="8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/>
              <a:t> </a:t>
            </a:r>
            <a:r>
              <a:rPr lang="ru-RU" sz="1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сформировать мотивацию к овладению знаниями с сфере финансовой грамотности;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обучить теоретическим и практическим основам финансово грамотного поведения, ответственности за принятые финансовые решения;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повысить финансовую культуру детей – сирот и детей, оставшихся без попечения родителей.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ru-RU" sz="18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ru-RU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ru-RU" dirty="0"/>
          </a:p>
        </p:txBody>
      </p:sp>
      <p:sp>
        <p:nvSpPr>
          <p:cNvPr id="13" name="Текст 5">
            <a:extLst>
              <a:ext uri="{FF2B5EF4-FFF2-40B4-BE49-F238E27FC236}">
                <a16:creationId xmlns:a16="http://schemas.microsoft.com/office/drawing/2014/main" id="{B5B6DD1A-BEFA-D842-9B7A-78D7BD1A525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59162" y="548720"/>
            <a:ext cx="2541587" cy="408109"/>
          </a:xfrm>
        </p:spPr>
        <p:txBody>
          <a:bodyPr/>
          <a:lstStyle/>
          <a:p>
            <a:r>
              <a:rPr lang="ru-RU" kern="100" dirty="0">
                <a:latin typeface="Arial" panose="020B0604020202020204" pitchFamily="34" charset="0"/>
                <a:cs typeface="Arial" panose="020B0604020202020204" pitchFamily="34" charset="0"/>
              </a:rPr>
              <a:t>ГКУ «Детский дом «Родник»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6466" y="478194"/>
            <a:ext cx="3877392" cy="457240"/>
          </a:xfrm>
          <a:prstGeom prst="rect">
            <a:avLst/>
          </a:prstGeom>
        </p:spPr>
      </p:pic>
      <p:sp>
        <p:nvSpPr>
          <p:cNvPr id="15" name="AutoShape 2" descr="blob:https://web.whatsapp.com/7ae2e823-a84e-4fee-8712-02833f2de87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D032611-F98C-A7F4-CE10-9F3EF2B1290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6467" y="1509865"/>
            <a:ext cx="5461860" cy="4108888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766639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Текст 5">
            <a:extLst>
              <a:ext uri="{FF2B5EF4-FFF2-40B4-BE49-F238E27FC236}">
                <a16:creationId xmlns:a16="http://schemas.microsoft.com/office/drawing/2014/main" id="{B5B6DD1A-BEFA-D842-9B7A-78D7BD1A525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kern="100" dirty="0">
                <a:latin typeface="Arial" panose="020B0604020202020204" pitchFamily="34" charset="0"/>
                <a:cs typeface="Arial" panose="020B0604020202020204" pitchFamily="34" charset="0"/>
              </a:rPr>
              <a:t>ГКУ «Детский дом «Родник»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2269" y="431846"/>
            <a:ext cx="640135" cy="634039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1296" y="462370"/>
            <a:ext cx="3877392" cy="45724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4A9272E2-9681-46A5-9DA0-43D2CD3411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2585" y="492336"/>
            <a:ext cx="1071015" cy="40811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84081" y="544631"/>
            <a:ext cx="896190" cy="40846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91841" y="4783289"/>
            <a:ext cx="2353693" cy="1612341"/>
          </a:xfrm>
          <a:prstGeom prst="rect">
            <a:avLst/>
          </a:prstGeom>
        </p:spPr>
      </p:pic>
      <p:sp>
        <p:nvSpPr>
          <p:cNvPr id="20" name="Заголовок 2">
            <a:extLst>
              <a:ext uri="{FF2B5EF4-FFF2-40B4-BE49-F238E27FC236}">
                <a16:creationId xmlns:a16="http://schemas.microsoft.com/office/drawing/2014/main" id="{E2EAF03B-EC26-1D47-94AC-C75942861D6C}"/>
              </a:ext>
            </a:extLst>
          </p:cNvPr>
          <p:cNvSpPr txBox="1">
            <a:spLocks/>
          </p:cNvSpPr>
          <p:nvPr/>
        </p:nvSpPr>
        <p:spPr>
          <a:xfrm>
            <a:off x="879810" y="1217333"/>
            <a:ext cx="10371285" cy="104582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Сценарный план занятия по финансовой грамотности </a:t>
            </a:r>
          </a:p>
          <a:p>
            <a:pPr algn="ctr"/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для воспитанников 7 класса на тему</a:t>
            </a:r>
          </a:p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«Потребительская корзина»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CFA3D7A-767F-E2D0-7666-AD3283F4E979}"/>
              </a:ext>
            </a:extLst>
          </p:cNvPr>
          <p:cNvSpPr txBox="1"/>
          <p:nvPr/>
        </p:nvSpPr>
        <p:spPr>
          <a:xfrm>
            <a:off x="632861" y="2097722"/>
            <a:ext cx="7722704" cy="47602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800"/>
              </a:spcAft>
              <a:buNone/>
            </a:pPr>
            <a:endParaRPr lang="ru-RU" sz="18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ru-RU" sz="24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Игровая образовательная ситуация</a:t>
            </a:r>
          </a:p>
          <a:p>
            <a:pPr marL="342900" lvl="0" indent="-342900">
              <a:buFont typeface="+mj-lt"/>
              <a:buAutoNum type="arabicPeriod"/>
            </a:pPr>
            <a:r>
              <a:rPr lang="ru-RU" sz="24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Вводная часть (работа с «картами»)</a:t>
            </a:r>
          </a:p>
          <a:p>
            <a:pPr marL="342900" lvl="0" indent="-342900">
              <a:buFont typeface="+mj-lt"/>
              <a:buAutoNum type="arabicPeriod"/>
            </a:pPr>
            <a:r>
              <a:rPr lang="ru-RU" sz="24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Решение проблемной задачи</a:t>
            </a:r>
          </a:p>
          <a:p>
            <a:pPr marL="342900" lvl="0" indent="-342900">
              <a:buFont typeface="+mj-lt"/>
              <a:buAutoNum type="arabicPeriod"/>
            </a:pPr>
            <a:r>
              <a:rPr lang="ru-RU" sz="24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Словарная работа</a:t>
            </a:r>
          </a:p>
          <a:p>
            <a:pPr marL="342900" lvl="0" indent="-342900">
              <a:buFont typeface="+mj-lt"/>
              <a:buAutoNum type="arabicPeriod"/>
            </a:pPr>
            <a:r>
              <a:rPr lang="ru-RU" sz="24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Промежуточный итог (определение понятия)</a:t>
            </a:r>
          </a:p>
          <a:p>
            <a:pPr marL="342900" lvl="0" indent="-342900">
              <a:buFont typeface="+mj-lt"/>
              <a:buAutoNum type="arabicPeriod"/>
            </a:pPr>
            <a:r>
              <a:rPr lang="ru-RU" sz="24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Видеолекция (или подкаст)</a:t>
            </a:r>
          </a:p>
          <a:p>
            <a:pPr marL="342900" lvl="0" indent="-342900">
              <a:buFont typeface="+mj-lt"/>
              <a:buAutoNum type="arabicPeriod"/>
            </a:pPr>
            <a:r>
              <a:rPr lang="ru-RU" sz="24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Практическая работа </a:t>
            </a:r>
          </a:p>
          <a:p>
            <a:pPr marL="342900" lvl="0" indent="-342900">
              <a:buFont typeface="+mj-lt"/>
              <a:buAutoNum type="arabicPeriod"/>
            </a:pPr>
            <a:r>
              <a:rPr lang="ru-RU" sz="24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Задания в рабочей тетради (стр. 18-19)</a:t>
            </a:r>
          </a:p>
          <a:p>
            <a:pPr marL="342900" lvl="0" indent="-342900">
              <a:buFont typeface="+mj-lt"/>
              <a:buAutoNum type="arabicPeriod"/>
            </a:pPr>
            <a:r>
              <a:rPr lang="ru-RU" sz="24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Подведение итогов</a:t>
            </a:r>
          </a:p>
          <a:p>
            <a:pPr marL="342900" lvl="0" indent="-342900">
              <a:spcAft>
                <a:spcPts val="800"/>
              </a:spcAft>
              <a:buFont typeface="+mj-lt"/>
              <a:buAutoNum type="arabicPeriod"/>
            </a:pPr>
            <a:r>
              <a:rPr lang="ru-RU" sz="28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Рефлексия</a:t>
            </a:r>
            <a:endParaRPr lang="ru-RU" sz="2800" dirty="0"/>
          </a:p>
          <a:p>
            <a:pPr algn="just"/>
            <a:r>
              <a:rPr lang="ru-RU" sz="2800" dirty="0">
                <a:latin typeface="HSE Sans" panose="02000000000000000000" pitchFamily="2" charset="0"/>
              </a:rPr>
              <a:t>       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93883D6-17B0-0414-16EE-CABA946853F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2514" y="2087783"/>
            <a:ext cx="3257800" cy="247099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736229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Текст 5">
            <a:extLst>
              <a:ext uri="{FF2B5EF4-FFF2-40B4-BE49-F238E27FC236}">
                <a16:creationId xmlns:a16="http://schemas.microsoft.com/office/drawing/2014/main" id="{AB799A31-B22C-4E7D-A3AC-5E36BC560CB6}"/>
              </a:ext>
            </a:extLst>
          </p:cNvPr>
          <p:cNvSpPr txBox="1">
            <a:spLocks noGrp="1"/>
          </p:cNvSpPr>
          <p:nvPr>
            <p:ph type="body" sz="quarter" idx="14"/>
          </p:nvPr>
        </p:nvSpPr>
        <p:spPr>
          <a:xfrm>
            <a:off x="3617653" y="582460"/>
            <a:ext cx="2070100" cy="40810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kern="100" dirty="0">
                <a:latin typeface="Arial" panose="020B0604020202020204" pitchFamily="34" charset="0"/>
                <a:cs typeface="Arial" panose="020B0604020202020204" pitchFamily="34" charset="0"/>
              </a:rPr>
              <a:t>ГКУ «Детский дом «Родник»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2269" y="431846"/>
            <a:ext cx="640135" cy="63403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6466" y="478194"/>
            <a:ext cx="3877392" cy="45724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73935829-109B-4FE1-AC12-27A767EF1D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2585" y="492336"/>
            <a:ext cx="1071015" cy="40811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AF4EFB99-9651-4A24-94DF-E0E2500FD3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23646" y="478194"/>
            <a:ext cx="897691" cy="40811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0783789-AF42-59F5-74A7-43B58BAE27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866" y="1183361"/>
            <a:ext cx="1516427" cy="1769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1FAC35A-83DA-3ADB-D27D-1D046B74856E}"/>
              </a:ext>
            </a:extLst>
          </p:cNvPr>
          <p:cNvPicPr/>
          <p:nvPr/>
        </p:nvPicPr>
        <p:blipFill>
          <a:blip r:embed="rId7"/>
          <a:srcRect l="19109" r="17686"/>
          <a:stretch/>
        </p:blipFill>
        <p:spPr>
          <a:xfrm>
            <a:off x="2073737" y="1511731"/>
            <a:ext cx="1122352" cy="111242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03C2303-ED43-3204-B8A8-0EBD882487F0}"/>
              </a:ext>
            </a:extLst>
          </p:cNvPr>
          <p:cNvPicPr/>
          <p:nvPr/>
        </p:nvPicPr>
        <p:blipFill rotWithShape="1">
          <a:blip r:embed="rId8"/>
          <a:srcRect l="29119" t="13457" r="25438" b="6565"/>
          <a:stretch/>
        </p:blipFill>
        <p:spPr bwMode="auto">
          <a:xfrm rot="20176739">
            <a:off x="871401" y="2955796"/>
            <a:ext cx="1063106" cy="97052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BCBDC69-C513-7713-2C56-1C951F471FDD}"/>
              </a:ext>
            </a:extLst>
          </p:cNvPr>
          <p:cNvPicPr/>
          <p:nvPr/>
        </p:nvPicPr>
        <p:blipFill rotWithShape="1">
          <a:blip r:embed="rId9"/>
          <a:srcRect l="29119" t="14203" r="25157" b="6308"/>
          <a:stretch/>
        </p:blipFill>
        <p:spPr bwMode="auto">
          <a:xfrm rot="1125727">
            <a:off x="2775671" y="3088773"/>
            <a:ext cx="1019631" cy="104370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2" descr="Подарочная коробка с деньгами">
            <a:extLst>
              <a:ext uri="{FF2B5EF4-FFF2-40B4-BE49-F238E27FC236}">
                <a16:creationId xmlns:a16="http://schemas.microsoft.com/office/drawing/2014/main" id="{581A11FE-11D8-9909-028A-724CE24B58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941" y="4257961"/>
            <a:ext cx="2571670" cy="2207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Чистящее средство универсальное Прогресс 5 л (М08-1) (Москва) 3 ">
            <a:extLst>
              <a:ext uri="{FF2B5EF4-FFF2-40B4-BE49-F238E27FC236}">
                <a16:creationId xmlns:a16="http://schemas.microsoft.com/office/drawing/2014/main" id="{BF45606A-2F31-EAB9-E850-5906D07322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346" y="1180907"/>
            <a:ext cx="2178326" cy="1612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79FA3947-C683-8671-B099-D550EA486B8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V="1">
            <a:off x="6795763" y="1100273"/>
            <a:ext cx="1920934" cy="1229614"/>
          </a:xfrm>
          <a:prstGeom prst="rect">
            <a:avLst/>
          </a:prstGeom>
        </p:spPr>
      </p:pic>
      <p:sp>
        <p:nvSpPr>
          <p:cNvPr id="20" name="TextBox 6">
            <a:extLst>
              <a:ext uri="{FF2B5EF4-FFF2-40B4-BE49-F238E27FC236}">
                <a16:creationId xmlns:a16="http://schemas.microsoft.com/office/drawing/2014/main" id="{81056EB6-F1A2-AB7C-E9C3-61F077414B04}"/>
              </a:ext>
            </a:extLst>
          </p:cNvPr>
          <p:cNvSpPr txBox="1"/>
          <p:nvPr/>
        </p:nvSpPr>
        <p:spPr>
          <a:xfrm rot="21284124">
            <a:off x="7244148" y="1372897"/>
            <a:ext cx="13182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b="1" dirty="0">
                <a:solidFill>
                  <a:schemeClr val="bg1"/>
                </a:solidFill>
              </a:rPr>
              <a:t>500 руб.</a:t>
            </a:r>
          </a:p>
        </p:txBody>
      </p:sp>
      <p:pic>
        <p:nvPicPr>
          <p:cNvPr id="21" name="Picture 2" descr="https://avatars.mds.yandex.net/i?id=78da2834ed52a400d5fa46125af927aa8ee07197-10611957-images-thumbs&amp;n=13">
            <a:extLst>
              <a:ext uri="{FF2B5EF4-FFF2-40B4-BE49-F238E27FC236}">
                <a16:creationId xmlns:a16="http://schemas.microsoft.com/office/drawing/2014/main" id="{18DF1C8A-7F4E-200B-7B6E-ABE18B4303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8687" y="2041248"/>
            <a:ext cx="2361935" cy="1618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38A2A42F-1032-0016-93F1-6728F5E137E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7388571">
            <a:off x="10156411" y="945535"/>
            <a:ext cx="1666549" cy="1017289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CF3B1DC5-9D96-EDA2-5C03-8245F69CF892}"/>
              </a:ext>
            </a:extLst>
          </p:cNvPr>
          <p:cNvSpPr txBox="1"/>
          <p:nvPr/>
        </p:nvSpPr>
        <p:spPr>
          <a:xfrm rot="17878813">
            <a:off x="10438394" y="1060695"/>
            <a:ext cx="12527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</a:rPr>
              <a:t>1500 руб</a:t>
            </a:r>
            <a:r>
              <a:rPr lang="ru-RU" sz="2800" b="1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33740DB2-0512-C33E-DD26-B190DE938F4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015252" y="3427970"/>
            <a:ext cx="2910636" cy="291063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9D888AED-C4D8-EAE3-3A54-64CCE3B1D0F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566476">
            <a:off x="6573908" y="5141040"/>
            <a:ext cx="1498255" cy="91456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C0539814-3882-92BC-24CB-91E5FE7EF172}"/>
              </a:ext>
            </a:extLst>
          </p:cNvPr>
          <p:cNvSpPr txBox="1"/>
          <p:nvPr/>
        </p:nvSpPr>
        <p:spPr>
          <a:xfrm rot="2333280">
            <a:off x="7180962" y="5581284"/>
            <a:ext cx="13120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</a:rPr>
              <a:t>2000 руб.</a:t>
            </a:r>
          </a:p>
        </p:txBody>
      </p:sp>
      <p:pic>
        <p:nvPicPr>
          <p:cNvPr id="27" name="Picture 12" descr="Домашние торты">
            <a:extLst>
              <a:ext uri="{FF2B5EF4-FFF2-40B4-BE49-F238E27FC236}">
                <a16:creationId xmlns:a16="http://schemas.microsoft.com/office/drawing/2014/main" id="{1C34F245-2FB8-2A99-C33A-C076F023A7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9479" y="2250394"/>
            <a:ext cx="1800564" cy="180334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2E0B433B-CD67-AC02-4E85-9650F3A4431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806136" flipV="1">
            <a:off x="8423439" y="3655777"/>
            <a:ext cx="1358290" cy="829123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9E0C5B34-B912-D1FC-5CA5-59D8BD074D20}"/>
              </a:ext>
            </a:extLst>
          </p:cNvPr>
          <p:cNvSpPr txBox="1"/>
          <p:nvPr/>
        </p:nvSpPr>
        <p:spPr>
          <a:xfrm rot="1091476">
            <a:off x="8721283" y="3870282"/>
            <a:ext cx="13348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</a:rPr>
              <a:t>300 руб.</a:t>
            </a:r>
          </a:p>
        </p:txBody>
      </p:sp>
      <p:pic>
        <p:nvPicPr>
          <p:cNvPr id="30" name="Picture 8" descr="фото букета">
            <a:extLst>
              <a:ext uri="{FF2B5EF4-FFF2-40B4-BE49-F238E27FC236}">
                <a16:creationId xmlns:a16="http://schemas.microsoft.com/office/drawing/2014/main" id="{0FDED7AB-2C73-A206-6B48-A3DA2328A3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5494" y="4070337"/>
            <a:ext cx="1872073" cy="1982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BA321C49-DAAF-96A3-3908-D7699F8AB9AA}"/>
              </a:ext>
            </a:extLst>
          </p:cNvPr>
          <p:cNvSpPr txBox="1"/>
          <p:nvPr/>
        </p:nvSpPr>
        <p:spPr>
          <a:xfrm rot="19734379">
            <a:off x="7650733" y="5373417"/>
            <a:ext cx="136874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1000 руб</a:t>
            </a:r>
            <a:r>
              <a:rPr lang="ru-RU" sz="2800" b="1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B0485B4D-A339-F319-C055-5603E686826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8815358">
            <a:off x="8945502" y="5490374"/>
            <a:ext cx="1552512" cy="947679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BDF85726-0DD7-40D6-2454-41579622A928}"/>
              </a:ext>
            </a:extLst>
          </p:cNvPr>
          <p:cNvSpPr txBox="1"/>
          <p:nvPr/>
        </p:nvSpPr>
        <p:spPr>
          <a:xfrm rot="19734379">
            <a:off x="9098279" y="5518608"/>
            <a:ext cx="15995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</a:rPr>
              <a:t>1000 руб</a:t>
            </a:r>
            <a:r>
              <a:rPr lang="ru-RU" sz="2800" b="1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85856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E250F5-ED31-31D7-80D3-47B023A86B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Текст 5">
            <a:extLst>
              <a:ext uri="{FF2B5EF4-FFF2-40B4-BE49-F238E27FC236}">
                <a16:creationId xmlns:a16="http://schemas.microsoft.com/office/drawing/2014/main" id="{27C53E04-94E4-52A6-38E7-F997733E0B0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kern="100" dirty="0">
                <a:latin typeface="Arial" panose="020B0604020202020204" pitchFamily="34" charset="0"/>
                <a:cs typeface="Arial" panose="020B0604020202020204" pitchFamily="34" charset="0"/>
              </a:rPr>
              <a:t>ГКУ «Детский дом «Родник»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682ED9A6-3539-FBDC-DDDC-24D99D4F41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2269" y="431846"/>
            <a:ext cx="640135" cy="634039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1AC56462-8FC3-7EC1-0075-9BBAEF8CB9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1296" y="462370"/>
            <a:ext cx="3877392" cy="45724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F10901E4-73B3-8DFD-68DC-13A08A6C8A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2585" y="492336"/>
            <a:ext cx="1071015" cy="40811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378B169-ADE8-DD49-551F-E55048243D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84081" y="544631"/>
            <a:ext cx="896190" cy="408467"/>
          </a:xfrm>
          <a:prstGeom prst="rect">
            <a:avLst/>
          </a:prstGeom>
        </p:spPr>
      </p:pic>
      <p:pic>
        <p:nvPicPr>
          <p:cNvPr id="3" name="InShot_20240514_132714678 (1)">
            <a:hlinkClick r:id="" action="ppaction://media"/>
            <a:extLst>
              <a:ext uri="{FF2B5EF4-FFF2-40B4-BE49-F238E27FC236}">
                <a16:creationId xmlns:a16="http://schemas.microsoft.com/office/drawing/2014/main" id="{9E959AEF-51F0-FEC3-2826-C408FA461FA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842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2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Текст 5">
            <a:extLst>
              <a:ext uri="{FF2B5EF4-FFF2-40B4-BE49-F238E27FC236}">
                <a16:creationId xmlns:a16="http://schemas.microsoft.com/office/drawing/2014/main" id="{B5B6DD1A-BEFA-D842-9B7A-78D7BD1A525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kern="100" dirty="0">
                <a:latin typeface="Arial" panose="020B0604020202020204" pitchFamily="34" charset="0"/>
                <a:cs typeface="Arial" panose="020B0604020202020204" pitchFamily="34" charset="0"/>
              </a:rPr>
              <a:t>ГКУ «Детский дом «Родник»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2269" y="431846"/>
            <a:ext cx="640135" cy="634039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1296" y="462370"/>
            <a:ext cx="3877392" cy="45724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4A9272E2-9681-46A5-9DA0-43D2CD3411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2585" y="492336"/>
            <a:ext cx="1071015" cy="40811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84081" y="544631"/>
            <a:ext cx="896190" cy="408467"/>
          </a:xfrm>
          <a:prstGeom prst="rect">
            <a:avLst/>
          </a:prstGeom>
        </p:spPr>
      </p:pic>
      <p:pic>
        <p:nvPicPr>
          <p:cNvPr id="4" name="Picture 6" descr="Финансы картинка без фона">
            <a:extLst>
              <a:ext uri="{FF2B5EF4-FFF2-40B4-BE49-F238E27FC236}">
                <a16:creationId xmlns:a16="http://schemas.microsoft.com/office/drawing/2014/main" id="{16D20F4C-942D-3021-C52E-BA22570AA6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9201" y="5114639"/>
            <a:ext cx="2258973" cy="1574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8A98DBF7-0EA2-6F65-C7DB-586915427C2A}"/>
              </a:ext>
            </a:extLst>
          </p:cNvPr>
          <p:cNvSpPr txBox="1">
            <a:spLocks/>
          </p:cNvSpPr>
          <p:nvPr/>
        </p:nvSpPr>
        <p:spPr>
          <a:xfrm>
            <a:off x="1881264" y="1065885"/>
            <a:ext cx="8596668" cy="63403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dirty="0">
                <a:latin typeface="+mn-lt"/>
              </a:rPr>
              <a:t>Структура  потребительской корзины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graphicFrame>
        <p:nvGraphicFramePr>
          <p:cNvPr id="6" name="Диаграмма 5">
            <a:extLst>
              <a:ext uri="{FF2B5EF4-FFF2-40B4-BE49-F238E27FC236}">
                <a16:creationId xmlns:a16="http://schemas.microsoft.com/office/drawing/2014/main" id="{7E1314EF-F773-6530-7EBD-5A75246C4F2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0040398"/>
              </p:ext>
            </p:extLst>
          </p:nvPr>
        </p:nvGraphicFramePr>
        <p:xfrm>
          <a:off x="357469" y="1535709"/>
          <a:ext cx="3988905" cy="37227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7" name="Текст 4">
            <a:extLst>
              <a:ext uri="{FF2B5EF4-FFF2-40B4-BE49-F238E27FC236}">
                <a16:creationId xmlns:a16="http://schemas.microsoft.com/office/drawing/2014/main" id="{FEB561BB-CA6B-3C99-A102-ECA8B6A0B26F}"/>
              </a:ext>
            </a:extLst>
          </p:cNvPr>
          <p:cNvSpPr txBox="1">
            <a:spLocks/>
          </p:cNvSpPr>
          <p:nvPr/>
        </p:nvSpPr>
        <p:spPr>
          <a:xfrm>
            <a:off x="613788" y="5226863"/>
            <a:ext cx="4532243" cy="134998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ru-RU" sz="2000" dirty="0">
                <a:cs typeface="Arial" panose="020B0604020202020204" pitchFamily="34" charset="0"/>
              </a:rPr>
              <a:t>50 % - продовольственные товары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ru-RU" sz="2000" dirty="0">
                <a:cs typeface="Arial" panose="020B0604020202020204" pitchFamily="34" charset="0"/>
              </a:rPr>
              <a:t>25 % - непродовольственные товары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ru-RU" sz="2000" dirty="0">
                <a:cs typeface="Arial" panose="020B0604020202020204" pitchFamily="34" charset="0"/>
              </a:rPr>
              <a:t>25 % - услуги</a:t>
            </a:r>
          </a:p>
        </p:txBody>
      </p:sp>
      <p:sp>
        <p:nvSpPr>
          <p:cNvPr id="8" name="Текст 4">
            <a:extLst>
              <a:ext uri="{FF2B5EF4-FFF2-40B4-BE49-F238E27FC236}">
                <a16:creationId xmlns:a16="http://schemas.microsoft.com/office/drawing/2014/main" id="{D190E7B1-964E-07C8-22DD-B4172D8A506B}"/>
              </a:ext>
            </a:extLst>
          </p:cNvPr>
          <p:cNvSpPr txBox="1">
            <a:spLocks/>
          </p:cNvSpPr>
          <p:nvPr/>
        </p:nvSpPr>
        <p:spPr>
          <a:xfrm>
            <a:off x="5529263" y="1792286"/>
            <a:ext cx="6139276" cy="341995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ru-RU" sz="2600" b="1" dirty="0">
                <a:cs typeface="Arial" panose="020B0604020202020204" pitchFamily="34" charset="0"/>
              </a:rPr>
              <a:t>Расчет потребительской корзины по группам населения: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ru-RU" sz="2200" dirty="0">
                <a:cs typeface="Arial" panose="020B0604020202020204" pitchFamily="34" charset="0"/>
              </a:rPr>
              <a:t>Трудоспособное население:</a:t>
            </a:r>
          </a:p>
          <a:p>
            <a:pPr algn="just">
              <a:lnSpc>
                <a:spcPct val="100000"/>
              </a:lnSpc>
              <a:buFontTx/>
              <a:buChar char="-"/>
            </a:pPr>
            <a:r>
              <a:rPr lang="ru-RU" sz="2200" dirty="0">
                <a:cs typeface="Arial" panose="020B0604020202020204" pitchFamily="34" charset="0"/>
              </a:rPr>
              <a:t>Мужчины (16-59 лет) и женщины (16-54 года)</a:t>
            </a:r>
          </a:p>
          <a:p>
            <a:pPr algn="just">
              <a:lnSpc>
                <a:spcPct val="100000"/>
              </a:lnSpc>
              <a:buFontTx/>
              <a:buChar char="-"/>
            </a:pPr>
            <a:r>
              <a:rPr lang="ru-RU" sz="2200" dirty="0">
                <a:cs typeface="Arial" panose="020B0604020202020204" pitchFamily="34" charset="0"/>
              </a:rPr>
              <a:t>Пенсионеры:</a:t>
            </a:r>
          </a:p>
          <a:p>
            <a:pPr algn="just">
              <a:lnSpc>
                <a:spcPct val="100000"/>
              </a:lnSpc>
              <a:buFontTx/>
              <a:buChar char="-"/>
            </a:pPr>
            <a:r>
              <a:rPr lang="ru-RU" sz="2200" dirty="0">
                <a:cs typeface="Arial" panose="020B0604020202020204" pitchFamily="34" charset="0"/>
              </a:rPr>
              <a:t>Лица, получающие пенсию по инвалидности</a:t>
            </a:r>
          </a:p>
          <a:p>
            <a:pPr algn="just">
              <a:lnSpc>
                <a:spcPct val="100000"/>
              </a:lnSpc>
              <a:buFontTx/>
              <a:buChar char="-"/>
            </a:pPr>
            <a:r>
              <a:rPr lang="ru-RU" sz="2200" dirty="0">
                <a:cs typeface="Arial" panose="020B0604020202020204" pitchFamily="34" charset="0"/>
              </a:rPr>
              <a:t>Дети – население в возрасте до 15 лет</a:t>
            </a:r>
          </a:p>
          <a:p>
            <a:pPr marL="0" indent="0" algn="just">
              <a:lnSpc>
                <a:spcPct val="100000"/>
              </a:lnSpc>
              <a:buNone/>
            </a:pPr>
            <a:endParaRPr lang="ru-RU" sz="21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90539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Текст 5">
            <a:extLst>
              <a:ext uri="{FF2B5EF4-FFF2-40B4-BE49-F238E27FC236}">
                <a16:creationId xmlns:a16="http://schemas.microsoft.com/office/drawing/2014/main" id="{B5B6DD1A-BEFA-D842-9B7A-78D7BD1A525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kern="100" dirty="0">
                <a:latin typeface="Arial" panose="020B0604020202020204" pitchFamily="34" charset="0"/>
                <a:cs typeface="Arial" panose="020B0604020202020204" pitchFamily="34" charset="0"/>
              </a:rPr>
              <a:t>ГКУ «Детский дом «Родник»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2269" y="431846"/>
            <a:ext cx="640135" cy="634039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1296" y="462370"/>
            <a:ext cx="3877392" cy="45724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4A9272E2-9681-46A5-9DA0-43D2CD3411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2585" y="492336"/>
            <a:ext cx="1071015" cy="40811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84081" y="544631"/>
            <a:ext cx="896190" cy="40846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7"/>
          <a:srcRect l="7117" r="4717"/>
          <a:stretch/>
        </p:blipFill>
        <p:spPr>
          <a:xfrm>
            <a:off x="2830359" y="3925957"/>
            <a:ext cx="4033253" cy="2551727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8"/>
          <a:srcRect l="7961" r="7577" b="10588"/>
          <a:stretch/>
        </p:blipFill>
        <p:spPr>
          <a:xfrm>
            <a:off x="327991" y="1326955"/>
            <a:ext cx="2286001" cy="2838117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11" name="Заголовок 2">
            <a:extLst>
              <a:ext uri="{FF2B5EF4-FFF2-40B4-BE49-F238E27FC236}">
                <a16:creationId xmlns:a16="http://schemas.microsoft.com/office/drawing/2014/main" id="{E2EAF03B-EC26-1D47-94AC-C75942861D6C}"/>
              </a:ext>
            </a:extLst>
          </p:cNvPr>
          <p:cNvSpPr txBox="1">
            <a:spLocks/>
          </p:cNvSpPr>
          <p:nvPr/>
        </p:nvSpPr>
        <p:spPr>
          <a:xfrm>
            <a:off x="575568" y="5225862"/>
            <a:ext cx="1789945" cy="61036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dirty="0">
                <a:latin typeface="Arial" panose="020B0604020202020204" pitchFamily="34" charset="0"/>
                <a:cs typeface="Arial" panose="020B0604020202020204" pitchFamily="34" charset="0"/>
              </a:rPr>
              <a:t>Работа с «банковской картой»</a:t>
            </a:r>
          </a:p>
        </p:txBody>
      </p:sp>
      <p:sp>
        <p:nvSpPr>
          <p:cNvPr id="12" name="Заголовок 2">
            <a:extLst>
              <a:ext uri="{FF2B5EF4-FFF2-40B4-BE49-F238E27FC236}">
                <a16:creationId xmlns:a16="http://schemas.microsoft.com/office/drawing/2014/main" id="{E2EAF03B-EC26-1D47-94AC-C75942861D6C}"/>
              </a:ext>
            </a:extLst>
          </p:cNvPr>
          <p:cNvSpPr txBox="1">
            <a:spLocks/>
          </p:cNvSpPr>
          <p:nvPr/>
        </p:nvSpPr>
        <p:spPr>
          <a:xfrm>
            <a:off x="2365513" y="2410016"/>
            <a:ext cx="2504703" cy="35185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dirty="0">
                <a:latin typeface="Arial" panose="020B0604020202020204" pitchFamily="34" charset="0"/>
                <a:cs typeface="Arial" panose="020B0604020202020204" pitchFamily="34" charset="0"/>
              </a:rPr>
              <a:t>Ситуационная задача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8A14CE3-F571-F0C1-58EC-A0202D6EB65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69056" y="1065885"/>
            <a:ext cx="3402302" cy="2551727"/>
          </a:xfrm>
          <a:prstGeom prst="rect">
            <a:avLst/>
          </a:prstGeom>
          <a:ln w="57150">
            <a:solidFill>
              <a:srgbClr val="0E2D69"/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9E1F181-4B7D-E041-8142-C2927C1236F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29937" y="3763887"/>
            <a:ext cx="3277502" cy="2458127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6" name="Заголовок 2">
            <a:extLst>
              <a:ext uri="{FF2B5EF4-FFF2-40B4-BE49-F238E27FC236}">
                <a16:creationId xmlns:a16="http://schemas.microsoft.com/office/drawing/2014/main" id="{A5E224A3-7A57-0251-C580-3248261D8AE0}"/>
              </a:ext>
            </a:extLst>
          </p:cNvPr>
          <p:cNvSpPr txBox="1">
            <a:spLocks/>
          </p:cNvSpPr>
          <p:nvPr/>
        </p:nvSpPr>
        <p:spPr>
          <a:xfrm>
            <a:off x="8835887" y="6271591"/>
            <a:ext cx="2700300" cy="34919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Ай- стоппер</a:t>
            </a:r>
          </a:p>
        </p:txBody>
      </p:sp>
      <p:sp>
        <p:nvSpPr>
          <p:cNvPr id="7" name="Заголовок 2">
            <a:extLst>
              <a:ext uri="{FF2B5EF4-FFF2-40B4-BE49-F238E27FC236}">
                <a16:creationId xmlns:a16="http://schemas.microsoft.com/office/drawing/2014/main" id="{F02C56D7-3B1C-A89D-24F8-4A4CE3420745}"/>
              </a:ext>
            </a:extLst>
          </p:cNvPr>
          <p:cNvSpPr txBox="1">
            <a:spLocks/>
          </p:cNvSpPr>
          <p:nvPr/>
        </p:nvSpPr>
        <p:spPr>
          <a:xfrm>
            <a:off x="8835887" y="1578012"/>
            <a:ext cx="2367906" cy="61036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Интеллект- карта</a:t>
            </a:r>
          </a:p>
        </p:txBody>
      </p:sp>
    </p:spTree>
    <p:extLst>
      <p:ext uri="{BB962C8B-B14F-4D97-AF65-F5344CB8AC3E}">
        <p14:creationId xmlns:p14="http://schemas.microsoft.com/office/powerpoint/2010/main" val="16554799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Пользовательские 1">
      <a:dk1>
        <a:srgbClr val="0F2C68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1000" dirty="0">
            <a:latin typeface="HSE Sans" panose="02000000000000000000" pitchFamily="2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2A9C74E6E830D74E9B0FDDB4017A5417" ma:contentTypeVersion="13" ma:contentTypeDescription="Создание документа." ma:contentTypeScope="" ma:versionID="d4e423622451d608a8a05f4da7a1e1a2">
  <xsd:schema xmlns:xsd="http://www.w3.org/2001/XMLSchema" xmlns:xs="http://www.w3.org/2001/XMLSchema" xmlns:p="http://schemas.microsoft.com/office/2006/metadata/properties" xmlns:ns2="9875bd71-cde8-496c-a136-433f55d5e6d0" xmlns:ns3="e96afe77-3acb-4328-97fc-408e1bde3ecd" targetNamespace="http://schemas.microsoft.com/office/2006/metadata/properties" ma:root="true" ma:fieldsID="4831203c63c08b9f52ea6d3ee0d7a96e" ns2:_="" ns3:_="">
    <xsd:import namespace="9875bd71-cde8-496c-a136-433f55d5e6d0"/>
    <xsd:import namespace="e96afe77-3acb-4328-97fc-408e1bde3ec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875bd71-cde8-496c-a136-433f55d5e6d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96afe77-3acb-4328-97fc-408e1bde3ecd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Общий доступ с использованием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Совместно с подробностями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D4651DD-DCCC-4759-B2F6-7F520BDCC2B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875bd71-cde8-496c-a136-433f55d5e6d0"/>
    <ds:schemaRef ds:uri="e96afe77-3acb-4328-97fc-408e1bde3ec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33DAF31-D8A6-49A0-9A5D-8B2EA5B1C511}">
  <ds:schemaRefs>
    <ds:schemaRef ds:uri="http://www.w3.org/XML/1998/namespace"/>
    <ds:schemaRef ds:uri="http://schemas.microsoft.com/office/2006/metadata/properties"/>
    <ds:schemaRef ds:uri="http://purl.org/dc/elements/1.1/"/>
    <ds:schemaRef ds:uri="http://schemas.openxmlformats.org/package/2006/metadata/core-properties"/>
    <ds:schemaRef ds:uri="http://schemas.microsoft.com/office/2006/documentManagement/types"/>
    <ds:schemaRef ds:uri="9875bd71-cde8-496c-a136-433f55d5e6d0"/>
    <ds:schemaRef ds:uri="http://purl.org/dc/dcmitype/"/>
    <ds:schemaRef ds:uri="e96afe77-3acb-4328-97fc-408e1bde3ecd"/>
    <ds:schemaRef ds:uri="http://schemas.microsoft.com/office/infopath/2007/PartnerControls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B34386AA-1848-4C75-B336-1053927CB02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911</TotalTime>
  <Words>514</Words>
  <Application>Microsoft Office PowerPoint</Application>
  <PresentationFormat>Широкоэкранный</PresentationFormat>
  <Paragraphs>75</Paragraphs>
  <Slides>11</Slides>
  <Notes>1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7" baseType="lpstr">
      <vt:lpstr>Arial</vt:lpstr>
      <vt:lpstr>Calibri</vt:lpstr>
      <vt:lpstr>Calibri Light</vt:lpstr>
      <vt:lpstr>HSE Sans</vt:lpstr>
      <vt:lpstr>Times New Roman</vt:lpstr>
      <vt:lpstr>Office Theme</vt:lpstr>
      <vt:lpstr>Секция 1: «Лучшие практики развития финансовой культуры  в системе общего и среднего профессионального образования» </vt:lpstr>
      <vt:lpstr>Тема: Сценарный план занятия по финансовой грамотности для воспитанников 7 класса на тему «Потребительская корзина»  Номинация: Лучшие практики обучения финансовой грамотности детей сирот и детей оставшихся без попечения родителей</vt:lpstr>
      <vt:lpstr>«В Кузбассе мы строим свое будущее на знаниях.  Финансовая грамотность — это уверенность в завтрашнем дне!»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Кутьков Юрий Юрьевич</dc:creator>
  <cp:lastModifiedBy>Палехова Полина Вячеславовна</cp:lastModifiedBy>
  <cp:revision>43</cp:revision>
  <cp:lastPrinted>2021-11-11T13:08:42Z</cp:lastPrinted>
  <dcterms:created xsi:type="dcterms:W3CDTF">2021-11-11T08:52:47Z</dcterms:created>
  <dcterms:modified xsi:type="dcterms:W3CDTF">2025-04-08T07:38:05Z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0x0101002A9C74E6E830D74E9B0FDDB4017A5417</vt:lpwstr>
  </property>
</Properties>
</file>