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71" r:id="rId5"/>
    <p:sldId id="286" r:id="rId6"/>
    <p:sldId id="272" r:id="rId7"/>
    <p:sldId id="297" r:id="rId8"/>
    <p:sldId id="274" r:id="rId9"/>
    <p:sldId id="287" r:id="rId10"/>
    <p:sldId id="288" r:id="rId11"/>
    <p:sldId id="289" r:id="rId12"/>
    <p:sldId id="290" r:id="rId13"/>
    <p:sldId id="291" r:id="rId14"/>
    <p:sldId id="292" r:id="rId15"/>
    <p:sldId id="295" r:id="rId16"/>
    <p:sldId id="296" r:id="rId17"/>
    <p:sldId id="285" r:id="rId1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D69"/>
    <a:srgbClr val="029C63"/>
    <a:srgbClr val="96628C"/>
    <a:srgbClr val="11A0D7"/>
    <a:srgbClr val="E61F3D"/>
    <a:srgbClr val="CD5A5A"/>
    <a:srgbClr val="FFD746"/>
    <a:srgbClr val="D9D9D9"/>
    <a:srgbClr val="EB681F"/>
    <a:srgbClr val="234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62"/>
    <p:restoredTop sz="94665"/>
  </p:normalViewPr>
  <p:slideViewPr>
    <p:cSldViewPr snapToGrid="0" snapToObjects="1">
      <p:cViewPr varScale="1">
        <p:scale>
          <a:sx n="109" d="100"/>
          <a:sy n="109" d="100"/>
        </p:scale>
        <p:origin x="954" y="102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x-none" smtClean="0"/>
              <a:pPr/>
              <a:t>07.04.2025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pPr/>
              <a:t>8</a:t>
            </a:fld>
            <a:endParaRPr 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x-none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x-none" smtClean="0"/>
              <a:pPr/>
              <a:t>07.04.2025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999" y="3589167"/>
            <a:ext cx="10413999" cy="913040"/>
          </a:xfrm>
        </p:spPr>
        <p:txBody>
          <a:bodyPr>
            <a:normAutofit fontScale="90000"/>
          </a:bodyPr>
          <a:lstStyle/>
          <a:p>
            <a:pPr marL="360000"/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Секция 1: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«Лучшие практики развития финансовой культуры </a:t>
            </a:r>
            <a:b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в системе общего и среднего профессионального образования»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1027967" y="5518128"/>
            <a:ext cx="10335358" cy="463186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165E480-CBD1-4331-97A1-8CDB6F9AD29F}"/>
              </a:ext>
            </a:extLst>
          </p:cNvPr>
          <p:cNvSpPr/>
          <p:nvPr/>
        </p:nvSpPr>
        <p:spPr>
          <a:xfrm>
            <a:off x="5995987" y="921983"/>
            <a:ext cx="200025" cy="980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B62998B-FBF8-4233-BC8D-86B08E950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646" y="1052033"/>
            <a:ext cx="1583733" cy="72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BDEAC7-E656-4D70-8EEC-CE56D7805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706" y="1052033"/>
            <a:ext cx="1889517" cy="72000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9824AAA3-FBC1-4862-A77D-0AF25D02AC97}"/>
              </a:ext>
            </a:extLst>
          </p:cNvPr>
          <p:cNvSpPr txBox="1">
            <a:spLocks/>
          </p:cNvSpPr>
          <p:nvPr/>
        </p:nvSpPr>
        <p:spPr>
          <a:xfrm>
            <a:off x="1027967" y="2306250"/>
            <a:ext cx="10049608" cy="1066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Всероссийская научно-практическая конференция </a:t>
            </a: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«Формирование финансовой культуры в условиях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цифровизации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смыслы, практики, результаты»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DFBE5B-B95B-4C24-9ED9-24E8C2584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031" y="1191052"/>
            <a:ext cx="1853188" cy="44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 определить ключевые категории продуктов для месячного продовольственного запаса семьи. 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Какие товары стоит полностью исключить из покупок и почему? 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Какие из них можно приобретать время от времени? 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Студенты заполняют  корзину, выбрав товары из предложенного списка. 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Время на выполнение задания — 1 минута, полный ответ — 2000 условных рублей.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8"/>
          </p:nvPr>
        </p:nvSpPr>
        <p:spPr>
          <a:xfrm>
            <a:off x="6259892" y="2379663"/>
            <a:ext cx="5383968" cy="34517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Станция 5 «Супермаркет»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2"/>
          <a:srcRect l="14594" t="24831" r="36256" b="33183"/>
          <a:stretch>
            <a:fillRect/>
          </a:stretch>
        </p:blipFill>
        <p:spPr bwMode="auto">
          <a:xfrm>
            <a:off x="6259892" y="2379663"/>
            <a:ext cx="5113365" cy="3644866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8BDEAC7-E656-4D70-8EEC-CE56D7805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160" y="432907"/>
            <a:ext cx="1889517" cy="72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DFBE5B-B95B-4C24-9ED9-24E8C2584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717" y="458046"/>
            <a:ext cx="1853188" cy="44196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B62998B-FBF8-4233-BC8D-86B08E950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4470" y="530616"/>
            <a:ext cx="1226593" cy="557636"/>
          </a:xfrm>
          <a:prstGeom prst="rect">
            <a:avLst/>
          </a:prstGeom>
        </p:spPr>
      </p:pic>
      <p:pic>
        <p:nvPicPr>
          <p:cNvPr id="14" name="Рисунок 13" descr="E:\апрель 2025\10.04 - 11.04 Конференция в Москве\Шевелева Г.Н\логотип (2)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856" y="306382"/>
            <a:ext cx="1007928" cy="895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столах лежат продукты: сок, печенье, готовый завтрак, шоколад.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Студентам необходимо заполнить таблицу. Проанализировав сроки годности.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Время 2 минуты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585897" y="4779034"/>
            <a:ext cx="3934345" cy="95821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 ходе выполнения задания  отрабатываются навыки правильной расшифровки сроков годности товаров и выработки грамотности покупателя в области финансовой грамотности покупки качественных товаров</a:t>
            </a:r>
          </a:p>
          <a:p>
            <a:endParaRPr lang="ru-RU" sz="11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Станция 6. «Качество товара»:</a:t>
            </a:r>
            <a:endParaRPr lang="ru-RU" dirty="0"/>
          </a:p>
        </p:txBody>
      </p:sp>
      <p:pic>
        <p:nvPicPr>
          <p:cNvPr id="9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14742" t="24490" r="36449" b="27653"/>
          <a:stretch>
            <a:fillRect/>
          </a:stretch>
        </p:blipFill>
        <p:spPr bwMode="auto">
          <a:xfrm>
            <a:off x="5841568" y="2224815"/>
            <a:ext cx="5802292" cy="398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8BDEAC7-E656-4D70-8EEC-CE56D7805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160" y="432907"/>
            <a:ext cx="1889517" cy="72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DFBE5B-B95B-4C24-9ED9-24E8C2584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717" y="458046"/>
            <a:ext cx="1853188" cy="44196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B62998B-FBF8-4233-BC8D-86B08E950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179" y="489577"/>
            <a:ext cx="1198884" cy="545039"/>
          </a:xfrm>
          <a:prstGeom prst="rect">
            <a:avLst/>
          </a:prstGeom>
        </p:spPr>
      </p:pic>
      <p:pic>
        <p:nvPicPr>
          <p:cNvPr id="13" name="Рисунок 12" descr="E:\апрель 2025\10.04 - 11.04 Конференция в Москве\Шевелева Г.Н\логотип (2)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429" y="277971"/>
            <a:ext cx="1007928" cy="895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Далее студентам предлагается просмотреть видео обзор «АЗБУКА покупателя»в сетевом магазине Пятерочка  в ходе которой покупателям даются советы как правильно выбрать товар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b="1" dirty="0" smtClean="0"/>
              <a:t>АЗБУКА покупателя»</a:t>
            </a:r>
            <a:endParaRPr lang="ru-RU" b="1" dirty="0"/>
          </a:p>
        </p:txBody>
      </p:sp>
      <p:pic>
        <p:nvPicPr>
          <p:cNvPr id="21506" name="Picture 2" descr="E:\Users\Преподаватель\Downloads\dVFZyN15401936665122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3631" y="1983545"/>
            <a:ext cx="5930229" cy="3953486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BDEAC7-E656-4D70-8EEC-CE56D7805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160" y="432907"/>
            <a:ext cx="1889517" cy="72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3DFBE5B-B95B-4C24-9ED9-24E8C2584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717" y="458046"/>
            <a:ext cx="1853188" cy="4419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B62998B-FBF8-4233-BC8D-86B08E950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179" y="489577"/>
            <a:ext cx="1198884" cy="545039"/>
          </a:xfrm>
          <a:prstGeom prst="rect">
            <a:avLst/>
          </a:prstGeom>
        </p:spPr>
      </p:pic>
      <p:pic>
        <p:nvPicPr>
          <p:cNvPr id="12" name="Рисунок 11" descr="E:\апрель 2025\10.04 - 11.04 Конференция в Москве\Шевелева Г.Н\логотип (2)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429" y="277971"/>
            <a:ext cx="1007928" cy="895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585897" y="2379663"/>
            <a:ext cx="4322531" cy="2399371"/>
          </a:xfrm>
        </p:spPr>
        <p:txBody>
          <a:bodyPr/>
          <a:lstStyle/>
          <a:p>
            <a:r>
              <a:rPr lang="ru-RU" b="1" dirty="0" smtClean="0"/>
              <a:t>Эксперты подводят итоги игры</a:t>
            </a:r>
            <a:endParaRPr lang="ru-RU" dirty="0" smtClean="0"/>
          </a:p>
          <a:p>
            <a:pPr algn="just"/>
            <a:r>
              <a:rPr lang="ru-RU" dirty="0" smtClean="0"/>
              <a:t>По итогам занятия рекомендуется вам вместе с родителями создать буклет «Советы покупателю», используя полученные знания для помощи друзьям, соседям и близким. Студенты выражают свое отношение к мероприятию 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kern="10" dirty="0" smtClean="0">
                <a:ln w="9525">
                  <a:solidFill>
                    <a:schemeClr val="tx2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rgbClr val="243F60"/>
                </a:solidFill>
                <a:latin typeface="Times New Roman"/>
                <a:cs typeface="Times New Roman"/>
              </a:rPr>
              <a:t>Рефлексия</a:t>
            </a:r>
            <a:br>
              <a:rPr lang="ru-RU" kern="10" dirty="0" smtClean="0">
                <a:ln w="9525">
                  <a:solidFill>
                    <a:schemeClr val="tx2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rgbClr val="243F60"/>
                </a:solidFill>
                <a:latin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9" name="Содержимое 3"/>
          <p:cNvPicPr>
            <a:picLocks noGrp="1"/>
          </p:cNvPicPr>
          <p:nvPr>
            <p:ph sz="quarter" idx="4294967295"/>
          </p:nvPr>
        </p:nvPicPr>
        <p:blipFill>
          <a:blip r:embed="rId2"/>
          <a:srcRect l="13390" t="17759" r="36304" b="20085"/>
          <a:stretch>
            <a:fillRect/>
          </a:stretch>
        </p:blipFill>
        <p:spPr bwMode="auto">
          <a:xfrm>
            <a:off x="4982173" y="2379663"/>
            <a:ext cx="3347819" cy="325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E:\Users\Преподаватель\Desktop\1000_F_91618179_eR79OdR87jR9fp9S3aaiJGz4aGqkkwu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9992" y="2135488"/>
            <a:ext cx="3664068" cy="349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8BDEAC7-E656-4D70-8EEC-CE56D7805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160" y="432907"/>
            <a:ext cx="1889517" cy="72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3DFBE5B-B95B-4C24-9ED9-24E8C2584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717" y="458046"/>
            <a:ext cx="1853188" cy="44196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B62998B-FBF8-4233-BC8D-86B08E9503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6761" y="458046"/>
            <a:ext cx="1254302" cy="570234"/>
          </a:xfrm>
          <a:prstGeom prst="rect">
            <a:avLst/>
          </a:prstGeom>
        </p:spPr>
      </p:pic>
      <p:pic>
        <p:nvPicPr>
          <p:cNvPr id="14" name="Рисунок 13" descr="E:\апрель 2025\10.04 - 11.04 Конференция в Москве\Шевелева Г.Н\логотип (2)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429" y="277971"/>
            <a:ext cx="1007928" cy="895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16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7" y="3023419"/>
            <a:ext cx="10049608" cy="20205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Тема: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i="1" dirty="0" smtClean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i="1" dirty="0" smtClean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В</a:t>
            </a:r>
            <a:r>
              <a:rPr lang="ru-RU" sz="2200" b="1" i="1" dirty="0" smtClean="0">
                <a:latin typeface="Arial" pitchFamily="34" charset="0"/>
                <a:cs typeface="Arial" pitchFamily="34" charset="0"/>
              </a:rPr>
              <a:t>неаудиторное занятие «Грамотный покупатель»</a:t>
            </a:r>
            <a:r>
              <a:rPr lang="ru-RU" sz="27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Номинация: Лучшее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методическое обеспечение реализации программы  по финансовой грамотности (категория: Педагоги образовательных организаций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реализующих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образовательные программы среднего профессионального образования)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1027967" y="5518128"/>
            <a:ext cx="10335358" cy="463186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7967" y="5235676"/>
            <a:ext cx="9852252" cy="282452"/>
          </a:xfrm>
        </p:spPr>
        <p:txBody>
          <a:bodyPr>
            <a:normAutofit fontScale="77500" lnSpcReduction="20000"/>
          </a:bodyPr>
          <a:lstStyle/>
          <a:p>
            <a:r>
              <a:rPr lang="ru-RU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Шевелева Галина Николаевна, преподаватель</a:t>
            </a:r>
            <a:r>
              <a:rPr lang="ru-RU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ОБПОУ </a:t>
            </a:r>
            <a:r>
              <a:rPr lang="ru-RU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«Курский автотехнический колледж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165E480-CBD1-4331-97A1-8CDB6F9AD29F}"/>
              </a:ext>
            </a:extLst>
          </p:cNvPr>
          <p:cNvSpPr/>
          <p:nvPr/>
        </p:nvSpPr>
        <p:spPr>
          <a:xfrm>
            <a:off x="5995987" y="921983"/>
            <a:ext cx="200025" cy="980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B62998B-FBF8-4233-BC8D-86B08E950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646" y="1052033"/>
            <a:ext cx="1583733" cy="72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BDEAC7-E656-4D70-8EEC-CE56D7805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706" y="1052033"/>
            <a:ext cx="1889517" cy="72000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9824AAA3-FBC1-4862-A77D-0AF25D02AC97}"/>
              </a:ext>
            </a:extLst>
          </p:cNvPr>
          <p:cNvSpPr txBox="1">
            <a:spLocks/>
          </p:cNvSpPr>
          <p:nvPr/>
        </p:nvSpPr>
        <p:spPr>
          <a:xfrm>
            <a:off x="1027967" y="2115290"/>
            <a:ext cx="10049608" cy="9081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Всероссийская научно-практическая конференция </a:t>
            </a: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«Формирование финансовой культуры в условиях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цифровизации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смыслы, практики, результаты»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DFBE5B-B95B-4C24-9ED9-24E8C2584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031" y="1191052"/>
            <a:ext cx="1853188" cy="44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8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CE0AFD7-ECDA-43F8-B315-30B206574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337" y="588852"/>
            <a:ext cx="1192726" cy="408110"/>
          </a:xfrm>
          <a:prstGeom prst="rect">
            <a:avLst/>
          </a:prstGeom>
        </p:spPr>
      </p:pic>
      <p:sp>
        <p:nvSpPr>
          <p:cNvPr id="17" name="Текст 16"/>
          <p:cNvSpPr>
            <a:spLocks noGrp="1"/>
          </p:cNvSpPr>
          <p:nvPr>
            <p:ph type="body" sz="quarter" idx="12"/>
          </p:nvPr>
        </p:nvSpPr>
        <p:spPr>
          <a:xfrm>
            <a:off x="225083" y="1969477"/>
            <a:ext cx="5606375" cy="3803420"/>
          </a:xfrm>
        </p:spPr>
        <p:txBody>
          <a:bodyPr/>
          <a:lstStyle/>
          <a:p>
            <a:pPr lvl="0" algn="just">
              <a:buFont typeface="Wingdings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основ для формирования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студентов колледжа и учащихся школ установок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выработку моделей   финансово грамотного поведения в сфере защиты прав потребителей при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покупке товаров и услуг,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 необходимого условия повышения уровня и качества жизни;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готовности отстаивать свои права потребителя,  и при необходимости подавать жалобу на некачественные товары и услуги;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представлений об основных положениях законодательства о защите прав потребителей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научить грамотно отстаивать свои права подвести к пониманию функций закона и своего поведения на рынке потребительских товаров</a:t>
            </a:r>
          </a:p>
          <a:p>
            <a:pPr algn="just">
              <a:buFont typeface="Wingdings" pitchFamily="2" charset="2"/>
              <a:buChar char="Ø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103" name="Picture 7" descr="E:\Users\Преподаватель\Downloads\b85e4708e5d313e39cd8b9ead85e8e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4350" y="1579417"/>
            <a:ext cx="5728782" cy="4101115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DFBE5B-B95B-4C24-9ED9-24E8C2584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717" y="458046"/>
            <a:ext cx="1853188" cy="441961"/>
          </a:xfrm>
          <a:prstGeom prst="rect">
            <a:avLst/>
          </a:prstGeom>
        </p:spPr>
      </p:pic>
      <p:pic>
        <p:nvPicPr>
          <p:cNvPr id="12" name="Рисунок 11" descr="E:\апрель 2025\10.04 - 11.04 Конференция в Москве\Шевелева Г.Н\логотип (2)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49" y="291019"/>
            <a:ext cx="1007928" cy="895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8BDEAC7-E656-4D70-8EEC-CE56D7805E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9160" y="432907"/>
            <a:ext cx="188951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5898" y="1447790"/>
            <a:ext cx="8811320" cy="77702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Оценка игры 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fontAlgn="t"/>
            <a:endParaRPr lang="ru-RU" dirty="0" smtClean="0"/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Полный ответ -2 тысячи условных рублей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Неполный ответ -1 тысяча условных рублей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8" name="Picture 2" descr="E:\Users\Преподаватель\Desktop\7QmSsjmWFdmdPdtszNYMvBXvfER7SEYschj4Mdwyqki8oVOlfA3doJBjq3cWu5Krkq-6bu2gF6os3P9NMAlcfkH3.jpg"/>
          <p:cNvPicPr>
            <a:picLocks noChangeAspect="1" noChangeArrowheads="1"/>
          </p:cNvPicPr>
          <p:nvPr/>
        </p:nvPicPr>
        <p:blipFill>
          <a:blip r:embed="rId2"/>
          <a:srcRect l="869" t="14935" r="2541" b="12764"/>
          <a:stretch>
            <a:fillRect/>
          </a:stretch>
        </p:blipFill>
        <p:spPr bwMode="auto">
          <a:xfrm>
            <a:off x="5529263" y="2224815"/>
            <a:ext cx="6344169" cy="3561639"/>
          </a:xfrm>
          <a:prstGeom prst="rect">
            <a:avLst/>
          </a:prstGeom>
          <a:noFill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DFBE5B-B95B-4C24-9ED9-24E8C2584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398" y="432907"/>
            <a:ext cx="1853188" cy="44196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B62998B-FBF8-4233-BC8D-86B08E950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6148" y="422250"/>
            <a:ext cx="1583733" cy="72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BDEAC7-E656-4D70-8EEC-CE56D7805E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9160" y="432907"/>
            <a:ext cx="1889517" cy="720000"/>
          </a:xfrm>
          <a:prstGeom prst="rect">
            <a:avLst/>
          </a:prstGeom>
        </p:spPr>
      </p:pic>
      <p:pic>
        <p:nvPicPr>
          <p:cNvPr id="9" name="Рисунок 8" descr="E:\апрель 2025\10.04 - 11.04 Конференция в Москве\Шевелева Г.Н\логотип (2)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116" y="306382"/>
            <a:ext cx="1007928" cy="895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BFC62C-9588-F544-918B-2104A12C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10714699" cy="777025"/>
          </a:xfrm>
        </p:spPr>
        <p:txBody>
          <a:bodyPr/>
          <a:lstStyle/>
          <a:p>
            <a:pPr algn="ctr"/>
            <a:r>
              <a:rPr lang="ru-RU" b="1" dirty="0" smtClean="0"/>
              <a:t>Станция 1«Анализ ситуации нарушение прав потребителей</a:t>
            </a:r>
            <a:r>
              <a:rPr lang="ru-RU" dirty="0" smtClean="0"/>
              <a:t>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693" y="1856935"/>
            <a:ext cx="4839285" cy="2278967"/>
          </a:xfrm>
        </p:spPr>
        <p:txBody>
          <a:bodyPr>
            <a:normAutofit fontScale="92500" lnSpcReduction="20000"/>
          </a:bodyPr>
          <a:lstStyle/>
          <a:p>
            <a:pPr algn="just" fontAlgn="base">
              <a:buFont typeface="Wingdings" pitchFamily="2" charset="2"/>
              <a:buChar char="Ø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Студенты знакомятся с основными правами потребителей, закрепленных  Законом РФ «О защите прав потребителей» от 07.02.92 N 2300-I,редакция от 08.08.2024 года, ссылаясь на  данный закон покупатели имеют право на: </a:t>
            </a: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 просвещение в области защиты своих прав- статья 3;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 качество товаров, работ, услуг- статья 4;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 безопасность товаров -статья 7;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 информацию о производителе, продавце, товаре (услуге)- статья 8-11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 возмещение морального вреда- статья 8-11</a:t>
            </a:r>
          </a:p>
          <a:p>
            <a:pPr>
              <a:buFont typeface="Wingdings" pitchFamily="2" charset="2"/>
              <a:buChar char="Ø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25E05A5-31FE-6744-BC43-4BB36CF747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1693" y="4501662"/>
            <a:ext cx="4168550" cy="1814732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Посмотрев инсценировку стихотворения С. Михалкова «Как старик корову </a:t>
            </a:r>
            <a:r>
              <a:rPr lang="ru-RU" sz="1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продавал» отвечают на вопрос Если бы состоятельный человек все же приобрел корову, какие права покупателя нарушены? Согласно статье 4 закона о«Качестве товара», продавец обязан предоставить потребителю товар, который соответствует условиям договора.</a:t>
            </a:r>
          </a:p>
          <a:p>
            <a:pPr algn="just"/>
            <a:r>
              <a:rPr lang="ru-RU" sz="1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Статья 10 «Информация о товарах» утверждает, что производитель должен своевременно предоставлять потребителю необходимую и достоверную информацию о товарах.</a:t>
            </a:r>
          </a:p>
          <a:p>
            <a:pPr algn="just"/>
            <a:r>
              <a:rPr lang="ru-RU" sz="1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Статья 12 касается «Ответственности производителя за ненадлежащую информацию о товаре», несет ответственность за убытки, причиненные потребителю вследствие предоставления ему такой информации</a:t>
            </a:r>
            <a:r>
              <a:rPr lang="ru-RU" sz="1900" i="1" dirty="0" smtClean="0"/>
              <a:t>.</a:t>
            </a:r>
          </a:p>
          <a:p>
            <a:endParaRPr lang="ru-RU" dirty="0" smtClean="0"/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/>
          <a:srcRect l="14409" t="25073" r="37931" b="32070"/>
          <a:stretch>
            <a:fillRect/>
          </a:stretch>
        </p:blipFill>
        <p:spPr bwMode="auto">
          <a:xfrm>
            <a:off x="5560290" y="2087417"/>
            <a:ext cx="6083569" cy="312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3DFBE5B-B95B-4C24-9ED9-24E8C2584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020" y="570601"/>
            <a:ext cx="1853188" cy="4419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8BDEAC7-E656-4D70-8EEC-CE56D7805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160" y="432907"/>
            <a:ext cx="1889517" cy="72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B62998B-FBF8-4233-BC8D-86B08E950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5664" y="493332"/>
            <a:ext cx="1450820" cy="6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8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585898" y="2379663"/>
            <a:ext cx="4675419" cy="2803586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ЗАЩИТА ПРАВ ПОТРЕБИТЕЛЕЙ ОРГАНАМИ ГОСУДАРСТВЕННОГО НАДЗОРА</a:t>
            </a:r>
          </a:p>
          <a:p>
            <a:pPr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 Федеральной службы по надзору в сфере защиты прав потребителей и благополучия человека по Курской области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ЗАЩИТА ПРАВ ПОТРЕБИТЕЛЕЙ ОРГАНАМИ МЕСТНОГО САМОУПРАВЛЕНИЯ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по развитию потребительского рынка и защите прав потребителей г.Курска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Вопросами по защите прав потребителей в Курской  области</a:t>
            </a:r>
            <a:br>
              <a:rPr lang="ru-RU" b="1" dirty="0" smtClean="0"/>
            </a:br>
            <a:r>
              <a:rPr lang="ru-RU" b="1" dirty="0" smtClean="0"/>
              <a:t> занимаются следующие  организации: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6" r="27788"/>
          <a:stretch/>
        </p:blipFill>
        <p:spPr>
          <a:xfrm>
            <a:off x="8104698" y="1704412"/>
            <a:ext cx="3247929" cy="48151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DFBE5B-B95B-4C24-9ED9-24E8C2584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831" y="493332"/>
            <a:ext cx="1853188" cy="44196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BDEAC7-E656-4D70-8EEC-CE56D7805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160" y="432907"/>
            <a:ext cx="1889517" cy="72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B62998B-FBF8-4233-BC8D-86B08E950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5664" y="493332"/>
            <a:ext cx="1450820" cy="659575"/>
          </a:xfrm>
          <a:prstGeom prst="rect">
            <a:avLst/>
          </a:prstGeom>
        </p:spPr>
      </p:pic>
      <p:pic>
        <p:nvPicPr>
          <p:cNvPr id="14" name="Рисунок 13" descr="E:\апрель 2025\10.04 - 11.04 Конференция в Москве\Шевелева Г.Н\логотип (2)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46" y="388860"/>
            <a:ext cx="1007928" cy="895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585898" y="2032001"/>
            <a:ext cx="5094466" cy="274703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 этап игры студенты отвечают на вопросы покупателей поступивших по телефону горячей линии ,которые столкнулись с проблемой в ходе покупки товаров</a:t>
            </a:r>
          </a:p>
          <a:p>
            <a:pPr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Звонок 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Я купила губную помаду в «Магнит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косметик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», и продавец уверял, что она изготовлена из натуральных компонентов. Позже у меня возникли сомнения, и я отправила помаду на экспертизу в Союз Торгово-промышленной палаты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г.Курска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Результаты показали, что в составе нет натуральных ингредиентов. Могу ли я вернуть деньги за ненадежный товар?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585896" y="4553527"/>
            <a:ext cx="5094467" cy="2002018"/>
          </a:xfrm>
        </p:spPr>
        <p:txBody>
          <a:bodyPr>
            <a:noAutofit/>
          </a:bodyPr>
          <a:lstStyle/>
          <a:p>
            <a:pPr algn="just"/>
            <a:r>
              <a:rPr lang="ru-RU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покупке косметики помните, что парфюмерно-косметические товары надлежащего качества не подлежат обмену и возврату.</a:t>
            </a:r>
          </a:p>
          <a:p>
            <a:pPr algn="just"/>
            <a:r>
              <a:rPr lang="ru-RU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Вернуть косметику можно только в следующих случаях:</a:t>
            </a:r>
          </a:p>
          <a:p>
            <a:pPr lvl="0" algn="just"/>
            <a:r>
              <a:rPr lang="ru-RU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в ней обнаружены недостатки,</a:t>
            </a:r>
          </a:p>
          <a:p>
            <a:pPr lvl="0" algn="just"/>
            <a:r>
              <a:rPr lang="ru-RU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вам не была предоставлена необходимая и достоверная информация о товаре при покупке</a:t>
            </a:r>
            <a:r>
              <a:rPr lang="ru-RU" sz="1050" i="1" dirty="0" smtClean="0"/>
              <a:t>.</a:t>
            </a:r>
          </a:p>
          <a:p>
            <a:endParaRPr lang="ru-RU" sz="105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30914" y="1447790"/>
            <a:ext cx="11057955" cy="777025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2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«Горячая линия»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9" name="Picture 1" descr="E:\Users\Преподаватель\Desktop\JSbBSbg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1530" y="2379663"/>
            <a:ext cx="4732330" cy="3645174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3DFBE5B-B95B-4C24-9ED9-24E8C2584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517" y="549081"/>
            <a:ext cx="1853188" cy="4419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8BDEAC7-E656-4D70-8EEC-CE56D7805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160" y="432907"/>
            <a:ext cx="1889517" cy="72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B62998B-FBF8-4233-BC8D-86B08E950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8290" y="549081"/>
            <a:ext cx="1328193" cy="603826"/>
          </a:xfrm>
          <a:prstGeom prst="rect">
            <a:avLst/>
          </a:prstGeom>
        </p:spPr>
      </p:pic>
      <p:pic>
        <p:nvPicPr>
          <p:cNvPr id="13" name="Рисунок 12" descr="E:\апрель 2025\10.04 - 11.04 Конференция в Москве\Шевелева Г.Н\логотип (2)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400" y="381443"/>
            <a:ext cx="1007928" cy="895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585898" y="2379663"/>
            <a:ext cx="4322531" cy="2399371"/>
          </a:xfrm>
        </p:spPr>
        <p:txBody>
          <a:bodyPr/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Студентом предстоит рассмотреть типичные ситуации, с которыми может столкнутся каждый покупатель ,например распространённая ситуация: вы купили что-то по привлекательной цене и с удивлением слышите на кассе совершенно другую стоимость .кассир заявляет, что акция на товар закончилась, а ценники поменять не успели.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Студенты озвучивают свою версию ,затем звучит видео ответ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Станции 3. «Как по закону»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3"/>
          <a:srcRect l="14427" t="25133" r="37159" b="33511"/>
          <a:stretch>
            <a:fillRect/>
          </a:stretch>
        </p:blipFill>
        <p:spPr bwMode="auto">
          <a:xfrm>
            <a:off x="5529263" y="2224815"/>
            <a:ext cx="6114597" cy="3498466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4"/>
          <a:srcRect l="29403" t="25145" r="51672" b="35202"/>
          <a:stretch>
            <a:fillRect/>
          </a:stretch>
        </p:blipFill>
        <p:spPr bwMode="auto">
          <a:xfrm>
            <a:off x="1471221" y="4248442"/>
            <a:ext cx="1987942" cy="2323829"/>
          </a:xfrm>
          <a:prstGeom prst="rect">
            <a:avLst/>
          </a:prstGeom>
          <a:noFill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8BDEAC7-E656-4D70-8EEC-CE56D7805E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9160" y="432907"/>
            <a:ext cx="1889517" cy="72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3DFBE5B-B95B-4C24-9ED9-24E8C25843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5372" y="557479"/>
            <a:ext cx="1853188" cy="44196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B62998B-FBF8-4233-BC8D-86B08E9503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6764" y="557479"/>
            <a:ext cx="1309720" cy="595428"/>
          </a:xfrm>
          <a:prstGeom prst="rect">
            <a:avLst/>
          </a:prstGeom>
        </p:spPr>
      </p:pic>
      <p:pic>
        <p:nvPicPr>
          <p:cNvPr id="14" name="Рисунок 13" descr="E:\апрель 2025\10.04 - 11.04 Конференция в Москве\Шевелева Г.Н\логотип (2)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964" y="344943"/>
            <a:ext cx="1007928" cy="895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585898" y="2616591"/>
            <a:ext cx="4322531" cy="2162444"/>
          </a:xfrm>
        </p:spPr>
        <p:txBody>
          <a:bodyPr/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Распространенная ситуация, оплачиваете купленный товар ,но выясняется что на карте недостаточно средств. Как вы думаете, может ли продавец отказать покупателю в возможности частичной оплаты товара наличными и частичной — банковской картой?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585898" y="4156364"/>
            <a:ext cx="3934344" cy="1580883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покупке товаров в магазине для личных, семейных, домашних и других нужд, не связанных с предпринимательской деятельностью, физическое лицо выступает в роли потребителя. На него распространяются положения Закона о защите прав потребителей. Это означает, что оплата товара может производиться как наличными, так и безналичными средствами</a:t>
            </a:r>
          </a:p>
          <a:p>
            <a:pPr algn="just"/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Станция 4: Покупки товаров, наличная  безналичная оплата покупок в магазине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" name="Рисунок 10"/>
          <p:cNvPicPr/>
          <p:nvPr/>
        </p:nvPicPr>
        <p:blipFill>
          <a:blip r:embed="rId2"/>
          <a:srcRect l="14352" t="29654" r="36245" b="26596"/>
          <a:stretch>
            <a:fillRect/>
          </a:stretch>
        </p:blipFill>
        <p:spPr bwMode="auto">
          <a:xfrm>
            <a:off x="5148775" y="2616591"/>
            <a:ext cx="6657348" cy="3488786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BDEAC7-E656-4D70-8EEC-CE56D7805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160" y="432907"/>
            <a:ext cx="1889517" cy="72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3DFBE5B-B95B-4C24-9ED9-24E8C2584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261" y="551337"/>
            <a:ext cx="1853188" cy="44196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B62998B-FBF8-4233-BC8D-86B08E950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3708" y="574275"/>
            <a:ext cx="1272775" cy="578632"/>
          </a:xfrm>
          <a:prstGeom prst="rect">
            <a:avLst/>
          </a:prstGeom>
        </p:spPr>
      </p:pic>
      <p:pic>
        <p:nvPicPr>
          <p:cNvPr id="13" name="Рисунок 12" descr="E:\апрель 2025\10.04 - 11.04 Конференция в Москве\Шевелева Г.Н\логотип (2)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514" y="404421"/>
            <a:ext cx="1007928" cy="895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customXml/itemProps3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924</Words>
  <Application>Microsoft Office PowerPoint</Application>
  <PresentationFormat>Широкоэкранный</PresentationFormat>
  <Paragraphs>67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HSE Sans</vt:lpstr>
      <vt:lpstr>Times New Roman</vt:lpstr>
      <vt:lpstr>Wingdings</vt:lpstr>
      <vt:lpstr>Office Theme</vt:lpstr>
      <vt:lpstr>Секция 1: «Лучшие практики развития финансовой культуры  в системе общего и среднего профессионального образования» </vt:lpstr>
      <vt:lpstr> Тема: «Внеаудиторное занятие «Грамотный покупатель»  Номинация: Лучшее методическое обеспечение реализации программы  по финансовой грамотности (категория: Педагоги образовательных организаций, реализующих образовательные программы среднего профессионального образования)  </vt:lpstr>
      <vt:lpstr>Цели: </vt:lpstr>
      <vt:lpstr>Оценка игры </vt:lpstr>
      <vt:lpstr>Станция 1«Анализ ситуации нарушение прав потребителей»</vt:lpstr>
      <vt:lpstr>Вопросами по защите прав потребителей в Курской  области  занимаются следующие  организации: </vt:lpstr>
      <vt:lpstr>Станция 2 «Горячая линия» </vt:lpstr>
      <vt:lpstr>Станции 3. «Как по закону»</vt:lpstr>
      <vt:lpstr>Станция 4: Покупки товаров, наличная  безналичная оплата покупок в магазине </vt:lpstr>
      <vt:lpstr>Станция 5 «Супермаркет»</vt:lpstr>
      <vt:lpstr>Станция 6. «Качество товара»:</vt:lpstr>
      <vt:lpstr>«АЗБУКА покупателя»</vt:lpstr>
      <vt:lpstr>Рефлексия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Администратор</cp:lastModifiedBy>
  <cp:revision>52</cp:revision>
  <cp:lastPrinted>2021-11-11T13:08:42Z</cp:lastPrinted>
  <dcterms:created xsi:type="dcterms:W3CDTF">2021-11-11T08:52:47Z</dcterms:created>
  <dcterms:modified xsi:type="dcterms:W3CDTF">2025-04-07T12:27:05Z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