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1" r:id="rId5"/>
    <p:sldId id="286" r:id="rId6"/>
    <p:sldId id="272" r:id="rId7"/>
    <p:sldId id="287" r:id="rId8"/>
    <p:sldId id="288" r:id="rId9"/>
    <p:sldId id="289" r:id="rId10"/>
    <p:sldId id="290" r:id="rId11"/>
    <p:sldId id="291" r:id="rId12"/>
    <p:sldId id="285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2"/>
    <p:restoredTop sz="94350" autoAdjust="0"/>
  </p:normalViewPr>
  <p:slideViewPr>
    <p:cSldViewPr snapToGrid="0" snapToObjects="1">
      <p:cViewPr varScale="1">
        <p:scale>
          <a:sx n="80" d="100"/>
          <a:sy n="80" d="100"/>
        </p:scale>
        <p:origin x="1008" y="53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3589167"/>
            <a:ext cx="10413999" cy="913040"/>
          </a:xfrm>
        </p:spPr>
        <p:txBody>
          <a:bodyPr>
            <a:normAutofit fontScale="90000"/>
          </a:bodyPr>
          <a:lstStyle/>
          <a:p>
            <a:pPr marL="360000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Секция 1: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«Лучшие практики развития финансовой культуры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221844"/>
            <a:ext cx="10049608" cy="1369677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Просто о кредите для младших школьников»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Номинация: занятие по финансовой грамотности с использованием современных анимационных фильмов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65268"/>
            <a:ext cx="7625267" cy="65286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Иванова Ксения Алексеевна, учитель истории и обществознания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ГБОУ г. Москвы «Школа № 508»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11529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Урок организован на основе системно-деятельностного подхода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/>
          <a:lstStyle/>
          <a:p>
            <a:r>
              <a:rPr lang="ru-RU" b="1" dirty="0"/>
              <a:t>Цель урока </a:t>
            </a:r>
            <a:r>
              <a:rPr lang="ru-RU" dirty="0"/>
              <a:t>– создание условий для формирования базовых представлений у обучающихся 5-6 класса по теме «Кредит и условия кредитования». </a:t>
            </a:r>
          </a:p>
          <a:p>
            <a:r>
              <a:rPr lang="ru-RU" b="1" dirty="0"/>
              <a:t>Задачи урока:</a:t>
            </a:r>
          </a:p>
          <a:p>
            <a:r>
              <a:rPr lang="ru-RU" dirty="0"/>
              <a:t> 1. Сформировать представление «</a:t>
            </a:r>
            <a:r>
              <a:rPr lang="ru-RU" dirty="0" err="1"/>
              <a:t>аннуитентный</a:t>
            </a:r>
            <a:r>
              <a:rPr lang="ru-RU" dirty="0"/>
              <a:t> платеж», о понятиях «кредит»,</a:t>
            </a:r>
          </a:p>
          <a:p>
            <a:r>
              <a:rPr lang="ru-RU" dirty="0"/>
              <a:t> 2. Развить у обучающихся коммуникативные компетенции в части умения формулировать вопросы, работать в группе. </a:t>
            </a:r>
          </a:p>
          <a:p>
            <a:r>
              <a:rPr lang="ru-RU" dirty="0"/>
              <a:t>3. Отработать навык работа с визуальной информацией и перевод ее в текстовую. </a:t>
            </a:r>
          </a:p>
          <a:p>
            <a:r>
              <a:rPr lang="ru-RU" dirty="0"/>
              <a:t>4. Отработать навыки рационального поведения потребителя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pPr algn="ctr"/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 о кредите для младших 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B4F219D5-6CD2-7401-00A9-C992D6A91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08A88-6405-9ABD-F8CA-6B52B8DD4D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0000" r="40000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4553FE-0E68-9475-AB72-876BEC155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5" y="507557"/>
            <a:ext cx="1834746" cy="366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102BEF-E412-38F6-0FD7-8A75B6559B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116"/>
          <a:stretch/>
        </p:blipFill>
        <p:spPr>
          <a:xfrm>
            <a:off x="6686220" y="1267200"/>
            <a:ext cx="4323600" cy="432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7CCC-C732-57EB-B39E-206BD464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8069B2-371A-D22A-E019-7E64E0B5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этап. Актуализация знаний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Облако слов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90F29B-43B0-7C21-D26F-04983CAA04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>
            <a:noAutofit/>
          </a:bodyPr>
          <a:lstStyle/>
          <a:p>
            <a:r>
              <a:rPr lang="ru-RU" sz="3200" dirty="0"/>
              <a:t>На этапе актуализации знаний учитель демонстрирует обучающимся облако слов с ключевым понятием «кредит».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3D4A6B3-33AF-385F-5E96-B5E544F82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pPr algn="ctr"/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 о кредите для младших 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D1D104-374C-1AE3-3AEE-A6549DF1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EA827D-EAFC-21BE-3E7D-C43E35E1B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05E6DE44-0FC4-ADBB-47C6-B5437B97B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6224AA-77A2-677D-2CEA-8D5BA6BAC3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0000" r="40000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6411D40-8AA0-6A0F-E72D-B76E3636F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5" y="507557"/>
            <a:ext cx="1834746" cy="366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49B33B-8E77-DA62-4A2B-267BDAC02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454" y="1695700"/>
            <a:ext cx="6035563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1DC6-6B5F-C547-2C20-DDEF03436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327350-AD69-7AE0-0FE2-3152E285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этап. Целеполагание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Копилка вопросов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108201-29E2-DD29-1844-A489DBF11D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>
            <a:noAutofit/>
          </a:bodyPr>
          <a:lstStyle/>
          <a:p>
            <a:r>
              <a:rPr lang="ru-RU" sz="3200" dirty="0"/>
              <a:t>В ходе данного приема обучающиеся составляют простые и сложные вопросы, используя ключевые понятия. Ключевые слова: условия кредита, возврат кредита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4176DC8-D7F9-7306-1A9E-45DC3C947B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pPr algn="ctr"/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 о кредите для младших 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D63B9B-0BAE-E1DE-0966-038BD7AA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3358D3-EC09-51DA-CFCC-CF3EE17A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06D50FAA-F8EA-B140-AC49-E26E731E0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F2B94-AEBC-081F-7B1F-37E9B9214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5" y="507557"/>
            <a:ext cx="1834746" cy="366949"/>
          </a:xfrm>
          <a:prstGeom prst="rect">
            <a:avLst/>
          </a:prstGeom>
        </p:spPr>
      </p:pic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391620C-1EFC-9E93-CB09-76E7994C5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5CD0268-60DD-0804-F1DE-C7D7FE5C3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17739"/>
              </p:ext>
            </p:extLst>
          </p:nvPr>
        </p:nvGraphicFramePr>
        <p:xfrm>
          <a:off x="6699211" y="2379663"/>
          <a:ext cx="4310609" cy="3393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609">
                  <a:extLst>
                    <a:ext uri="{9D8B030D-6E8A-4147-A177-3AD203B41FA5}">
                      <a16:colId xmlns:a16="http://schemas.microsoft.com/office/drawing/2014/main" val="353667716"/>
                    </a:ext>
                  </a:extLst>
                </a:gridCol>
              </a:tblGrid>
              <a:tr h="848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29947"/>
                  </a:ext>
                </a:extLst>
              </a:tr>
              <a:tr h="848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69845"/>
                  </a:ext>
                </a:extLst>
              </a:tr>
              <a:tr h="848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42538"/>
                  </a:ext>
                </a:extLst>
              </a:tr>
              <a:tr h="848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86946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E251D5-98FB-85C8-CFD2-CABDD3EF06FB}"/>
              </a:ext>
            </a:extLst>
          </p:cNvPr>
          <p:cNvSpPr/>
          <p:nvPr/>
        </p:nvSpPr>
        <p:spPr>
          <a:xfrm>
            <a:off x="6699210" y="1447787"/>
            <a:ext cx="4325167" cy="9318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AEF0F477-78F4-5B7A-3786-169C6F138A94}"/>
              </a:ext>
            </a:extLst>
          </p:cNvPr>
          <p:cNvSpPr txBox="1">
            <a:spLocks/>
          </p:cNvSpPr>
          <p:nvPr/>
        </p:nvSpPr>
        <p:spPr>
          <a:xfrm>
            <a:off x="6796797" y="1701790"/>
            <a:ext cx="4099803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КОПИЛКА ВОПРОСОВ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88EA15-E579-8756-D3AE-F5A0BAE036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" t="31661" r="75098" b="13598"/>
          <a:stretch/>
        </p:blipFill>
        <p:spPr>
          <a:xfrm>
            <a:off x="6740187" y="3252161"/>
            <a:ext cx="734224" cy="7745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B04A8F-5C5C-2083-E69A-455359ABF4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" t="31661" r="75098" b="13598"/>
          <a:stretch/>
        </p:blipFill>
        <p:spPr>
          <a:xfrm>
            <a:off x="6732175" y="2403851"/>
            <a:ext cx="734224" cy="7745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EA9B6F-ABC9-EAAE-FEB4-08FA3B0F64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" t="31661" r="75098" b="13598"/>
          <a:stretch/>
        </p:blipFill>
        <p:spPr>
          <a:xfrm>
            <a:off x="6717365" y="4086069"/>
            <a:ext cx="734224" cy="7745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EC0D4B-2689-1E13-6104-FB0F220C99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" t="31661" r="75098" b="13598"/>
          <a:stretch/>
        </p:blipFill>
        <p:spPr>
          <a:xfrm>
            <a:off x="6732175" y="4948781"/>
            <a:ext cx="734224" cy="7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1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2EA4A-043D-C211-BC23-C53FF61F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35890BD-55AD-24A0-2908-B0E29D54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этап. Изучение нового материала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654E5F-1596-9D2D-547C-C418213DB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>
            <a:noAutofit/>
          </a:bodyPr>
          <a:lstStyle/>
          <a:p>
            <a:r>
              <a:rPr lang="ru-RU" sz="3200" dirty="0"/>
              <a:t>Учитель предлагает обучающимся ознакомиться с элементами рабочими листа для осознанного ознакомления с содержанием видеоролика.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2FAA278-302E-A81D-80D2-A735EDD5AC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pPr algn="ctr"/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 о кредите для младших 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5FE7E5-9E54-D782-F84B-F4BAC040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683193-FE06-4A79-C80E-E4CF31AA7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ADD6D7AE-4FC1-70C1-DF80-2FD9B7BD2E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5B3279-B72C-5A75-BCD8-F4A18E042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5" y="507557"/>
            <a:ext cx="1834746" cy="366949"/>
          </a:xfrm>
          <a:prstGeom prst="rect">
            <a:avLst/>
          </a:prstGeom>
        </p:spPr>
      </p:pic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3BDB1191-D639-915C-7737-8AEAE79BC8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CDD42A-5651-132C-B329-D3E341C3A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9" r="6535"/>
          <a:stretch/>
        </p:blipFill>
        <p:spPr>
          <a:xfrm>
            <a:off x="6684653" y="1447790"/>
            <a:ext cx="4325107" cy="43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1E0F0-4E31-5239-33D2-3F3E3653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D17B39-1AB2-2E72-C663-9D0CB102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этап. Применение знаний на практике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83E7DE-4FFD-7EE4-EFB7-064C547519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>
            <a:noAutofit/>
          </a:bodyPr>
          <a:lstStyle/>
          <a:p>
            <a:r>
              <a:rPr lang="ru-RU" sz="3200" dirty="0"/>
              <a:t>Метапредметные умения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Читательская  грамотность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AC47DBA-A4B9-D733-99E3-067F90CBDF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pPr algn="ctr"/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 о кредите для младших 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D35F11-CE35-D7FC-248F-346F3894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B7F8CD-20E8-0B5C-2F1C-F53F3A8C4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DB32355-EE9D-7A39-7AC8-F58F0AFB1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E3219E-2354-7366-D007-6C046262D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5" y="507557"/>
            <a:ext cx="1834746" cy="366949"/>
          </a:xfrm>
          <a:prstGeom prst="rect">
            <a:avLst/>
          </a:prstGeom>
        </p:spPr>
      </p:pic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5A2BCD1-2F01-DF7E-987A-46C8F980E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EFDD15-457C-7CE1-2DB2-F7F86DED0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447790"/>
            <a:ext cx="5563552" cy="45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57B2-B567-7153-7C4F-6F66CDCD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BEBE82-6CF5-0132-0C85-DFCA6E2F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этап. Математическая и финансовая грамотность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30D12-434D-1F34-B4E8-5B82865B82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>
            <a:noAutofit/>
          </a:bodyPr>
          <a:lstStyle/>
          <a:p>
            <a:r>
              <a:rPr lang="ru-RU" sz="3200" dirty="0"/>
              <a:t>Учитель предлагает обучающимся решить текстовую задачу на проценты. Обучающиеся должны посчитать размер переплаты по </a:t>
            </a:r>
            <a:r>
              <a:rPr lang="ru-RU" sz="3200"/>
              <a:t>кредиту и полную </a:t>
            </a:r>
            <a:r>
              <a:rPr lang="ru-RU" sz="3200" dirty="0"/>
              <a:t>стоимость кредита.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ACAB8C9-2A49-533E-68A1-63A82C64BE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pPr algn="ctr"/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 о кредите для младших 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A8298C-89C7-5511-4CCC-0FFC57ED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B66FB6-ED7B-E99B-5814-97E51DF8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09D85752-F9F2-B7CA-CCFE-885B0E3860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103FAB9-9C38-9E36-C2B7-0CB49229E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05" y="507557"/>
            <a:ext cx="1834746" cy="3669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26BF4F-8AE5-E028-3F3D-389841E69A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5917" r="5917"/>
          <a:stretch/>
        </p:blipFill>
        <p:spPr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115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336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HSE Sans</vt:lpstr>
      <vt:lpstr>Office Theme</vt:lpstr>
      <vt:lpstr>Секция 1: «Лучшие практики развития финансовой культуры  в системе общего и среднего профессионального образования» </vt:lpstr>
      <vt:lpstr>Тема: «Просто о кредите для младших школьников»  Номинация: занятие по финансовой грамотности с использованием современных анимационных фильмов</vt:lpstr>
      <vt:lpstr>Урок организован на основе системно-деятельностного подхода</vt:lpstr>
      <vt:lpstr>I этап. Актуализация знаний  Облако слов</vt:lpstr>
      <vt:lpstr>II этап. Целеполагание Копилка вопросов</vt:lpstr>
      <vt:lpstr>III этап. Изучение нового материала</vt:lpstr>
      <vt:lpstr>IV этап. Применение знаний на практике</vt:lpstr>
      <vt:lpstr>V этап. Математическая и финансовая грамотность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Татьяна</cp:lastModifiedBy>
  <cp:revision>30</cp:revision>
  <cp:lastPrinted>2021-11-11T13:08:42Z</cp:lastPrinted>
  <dcterms:created xsi:type="dcterms:W3CDTF">2021-11-11T08:52:47Z</dcterms:created>
  <dcterms:modified xsi:type="dcterms:W3CDTF">2025-04-09T22:36:22Z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