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271" r:id="rId5"/>
    <p:sldId id="286" r:id="rId6"/>
    <p:sldId id="272" r:id="rId7"/>
    <p:sldId id="274" r:id="rId8"/>
    <p:sldId id="293" r:id="rId9"/>
    <p:sldId id="284" r:id="rId10"/>
    <p:sldId id="295" r:id="rId11"/>
    <p:sldId id="294" r:id="rId12"/>
    <p:sldId id="296" r:id="rId13"/>
    <p:sldId id="297" r:id="rId14"/>
    <p:sldId id="298" r:id="rId15"/>
    <p:sldId id="299" r:id="rId16"/>
    <p:sldId id="300" r:id="rId17"/>
    <p:sldId id="285" r:id="rId18"/>
  </p:sldIdLst>
  <p:sldSz cx="12192000" cy="6858000"/>
  <p:notesSz cx="6858000" cy="9144000"/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25" userDrawn="1">
          <p15:clr>
            <a:srgbClr val="A4A3A4"/>
          </p15:clr>
        </p15:guide>
        <p15:guide id="4" pos="1209" userDrawn="1">
          <p15:clr>
            <a:srgbClr val="A4A3A4"/>
          </p15:clr>
        </p15:guide>
        <p15:guide id="5" pos="2955" userDrawn="1">
          <p15:clr>
            <a:srgbClr val="A4A3A4"/>
          </p15:clr>
        </p15:guide>
        <p15:guide id="6" pos="2071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702" userDrawn="1">
          <p15:clr>
            <a:srgbClr val="A4A3A4"/>
          </p15:clr>
        </p15:guide>
        <p15:guide id="11" pos="5586" userDrawn="1">
          <p15:clr>
            <a:srgbClr val="A4A3A4"/>
          </p15:clr>
        </p15:guide>
        <p15:guide id="12" pos="7333" userDrawn="1">
          <p15:clr>
            <a:srgbClr val="A4A3A4"/>
          </p15:clr>
        </p15:guide>
        <p15:guide id="13" orient="horz" pos="3952" userDrawn="1">
          <p15:clr>
            <a:srgbClr val="A4A3A4"/>
          </p15:clr>
        </p15:guide>
        <p15:guide id="15" pos="6471" userDrawn="1">
          <p15:clr>
            <a:srgbClr val="A4A3A4"/>
          </p15:clr>
        </p15:guide>
        <p15:guide id="16" orient="horz" pos="9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утьков Юрий Юрьевич" initials="КЮЮ" lastIdx="4" clrIdx="0">
    <p:extLst>
      <p:ext uri="{19B8F6BF-5375-455C-9EA6-DF929625EA0E}">
        <p15:presenceInfo xmlns:p15="http://schemas.microsoft.com/office/powerpoint/2012/main" userId="S::ykutkov@hse.ru::45dbd1ed-eea1-4925-9fa4-5001421b49d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9C63"/>
    <a:srgbClr val="96628C"/>
    <a:srgbClr val="11A0D7"/>
    <a:srgbClr val="E61F3D"/>
    <a:srgbClr val="CD5A5A"/>
    <a:srgbClr val="FFD746"/>
    <a:srgbClr val="0E2D69"/>
    <a:srgbClr val="D9D9D9"/>
    <a:srgbClr val="EB681F"/>
    <a:srgbClr val="234A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62"/>
    <p:restoredTop sz="94665"/>
  </p:normalViewPr>
  <p:slideViewPr>
    <p:cSldViewPr snapToGrid="0" snapToObjects="1">
      <p:cViewPr varScale="1">
        <p:scale>
          <a:sx n="63" d="100"/>
          <a:sy n="63" d="100"/>
        </p:scale>
        <p:origin x="992" y="52"/>
      </p:cViewPr>
      <p:guideLst>
        <p:guide pos="325"/>
        <p:guide pos="1209"/>
        <p:guide pos="2955"/>
        <p:guide pos="2071"/>
        <p:guide pos="3840"/>
        <p:guide pos="4702"/>
        <p:guide pos="5586"/>
        <p:guide pos="7333"/>
        <p:guide orient="horz" pos="3952"/>
        <p:guide pos="6471"/>
        <p:guide orient="horz" pos="9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34" d="100"/>
          <a:sy n="134" d="100"/>
        </p:scale>
        <p:origin x="3648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1BF4-8B2C-784B-9959-B59A059012C3}" type="datetimeFigureOut">
              <a:rPr lang="en-RU" smtClean="0"/>
              <a:t>04/02/2025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48903-8EB5-294E-A216-6B54B036878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731680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BA292C80-0DA8-194A-9A66-279048FA2A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859" y="962173"/>
            <a:ext cx="886499" cy="886499"/>
          </a:xfrm>
          <a:prstGeom prst="rect">
            <a:avLst/>
          </a:prstGeom>
        </p:spPr>
      </p:pic>
      <p:cxnSp>
        <p:nvCxnSpPr>
          <p:cNvPr id="11" name="Straight Connector 48">
            <a:extLst>
              <a:ext uri="{FF2B5EF4-FFF2-40B4-BE49-F238E27FC236}">
                <a16:creationId xmlns:a16="http://schemas.microsoft.com/office/drawing/2014/main" id="{313EF906-5BAC-0141-A198-076E155DF9E2}"/>
              </a:ext>
            </a:extLst>
          </p:cNvPr>
          <p:cNvCxnSpPr>
            <a:cxnSpLocks/>
          </p:cNvCxnSpPr>
          <p:nvPr userDrawn="1"/>
        </p:nvCxnSpPr>
        <p:spPr>
          <a:xfrm>
            <a:off x="6090212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50">
            <a:extLst>
              <a:ext uri="{FF2B5EF4-FFF2-40B4-BE49-F238E27FC236}">
                <a16:creationId xmlns:a16="http://schemas.microsoft.com/office/drawing/2014/main" id="{61206A97-26F2-E646-8775-9928FEF465B5}"/>
              </a:ext>
            </a:extLst>
          </p:cNvPr>
          <p:cNvCxnSpPr>
            <a:cxnSpLocks/>
          </p:cNvCxnSpPr>
          <p:nvPr userDrawn="1"/>
        </p:nvCxnSpPr>
        <p:spPr>
          <a:xfrm>
            <a:off x="8642581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51">
            <a:extLst>
              <a:ext uri="{FF2B5EF4-FFF2-40B4-BE49-F238E27FC236}">
                <a16:creationId xmlns:a16="http://schemas.microsoft.com/office/drawing/2014/main" id="{28E0E5F6-C1CA-9B41-B1DB-6E4FB509084D}"/>
              </a:ext>
            </a:extLst>
          </p:cNvPr>
          <p:cNvCxnSpPr>
            <a:cxnSpLocks/>
          </p:cNvCxnSpPr>
          <p:nvPr userDrawn="1"/>
        </p:nvCxnSpPr>
        <p:spPr>
          <a:xfrm>
            <a:off x="11179047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007C52F-2E27-E24A-B9DC-AAAB052DB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7967" y="2404670"/>
            <a:ext cx="7634059" cy="1978323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4300" b="0" i="0" baseline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презентации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может быть набрано в две 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или три строки (43 </a:t>
            </a:r>
            <a:r>
              <a:rPr lang="en-GB" sz="4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4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4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18109844-C2E7-354F-9C01-8834E4DCE3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4947" y="1187841"/>
            <a:ext cx="3848717" cy="435163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>
                <a:latin typeface="HSE Sans" panose="02000000000000000000" pitchFamily="2" charset="0"/>
              </a:defRPr>
            </a:lvl1pPr>
            <a:lvl2pPr marL="457200" indent="0" algn="l">
              <a:buNone/>
              <a:defRPr sz="1600" b="0" i="0">
                <a:latin typeface="HSE Sans" panose="02000000000000000000" pitchFamily="2" charset="0"/>
              </a:defRPr>
            </a:lvl2pPr>
            <a:lvl3pPr marL="914400" indent="0" algn="l">
              <a:buNone/>
              <a:defRPr sz="1600" b="0" i="0">
                <a:latin typeface="HSE Sans" panose="02000000000000000000" pitchFamily="2" charset="0"/>
              </a:defRPr>
            </a:lvl3pPr>
            <a:lvl4pPr marL="1371600" indent="0" algn="l">
              <a:buNone/>
              <a:defRPr sz="1600" b="0" i="0">
                <a:latin typeface="HSE Sans" panose="02000000000000000000" pitchFamily="2" charset="0"/>
              </a:defRPr>
            </a:lvl4pPr>
            <a:lvl5pPr marL="1828800" indent="0" algn="l">
              <a:buNone/>
              <a:defRPr sz="1600" b="0" i="0">
                <a:latin typeface="HSE Sans" panose="02000000000000000000" pitchFamily="2" charset="0"/>
              </a:defRPr>
            </a:lvl5pPr>
          </a:lstStyle>
          <a:p>
            <a:r>
              <a:rPr lang="ru-RU" dirty="0">
                <a:latin typeface="HSE Sans" panose="02000000000000000000" pitchFamily="2" charset="0"/>
              </a:rPr>
              <a:t>Название факультета</a:t>
            </a:r>
            <a:br>
              <a:rPr lang="ru-RU" dirty="0">
                <a:latin typeface="HSE Sans" panose="02000000000000000000" pitchFamily="2" charset="0"/>
              </a:rPr>
            </a:br>
            <a:r>
              <a:rPr lang="ru-RU" dirty="0">
                <a:latin typeface="HSE Sans" panose="02000000000000000000" pitchFamily="2" charset="0"/>
              </a:rPr>
              <a:t>в две строки</a:t>
            </a:r>
            <a:r>
              <a:rPr lang="en-GB" dirty="0">
                <a:latin typeface="HSE Sans" panose="02000000000000000000" pitchFamily="2" charset="0"/>
              </a:rPr>
              <a:t> (16 </a:t>
            </a:r>
            <a:r>
              <a:rPr lang="en-GB" dirty="0" err="1">
                <a:latin typeface="HSE Sans" panose="02000000000000000000" pitchFamily="2" charset="0"/>
              </a:rPr>
              <a:t>pt</a:t>
            </a:r>
            <a:r>
              <a:rPr lang="en-GB" dirty="0">
                <a:latin typeface="HSE Sans" panose="02000000000000000000" pitchFamily="2" charset="0"/>
              </a:rPr>
              <a:t>)</a:t>
            </a:r>
            <a:endParaRPr lang="ru-RU" dirty="0">
              <a:latin typeface="HSE Sans" panose="02000000000000000000" pitchFamily="2" charset="0"/>
            </a:endParaRP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40A04329-C800-BB42-BFE0-7E3C68848D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59420" y="1173829"/>
            <a:ext cx="2278063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98337931-3EC2-F348-99EA-860F4FFDC18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786720" y="1173829"/>
            <a:ext cx="2217738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Москва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2022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EEA7A79B-D410-B44F-BF32-C3EAEFC20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7967" y="4824914"/>
            <a:ext cx="7625267" cy="652860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dirty="0">
                <a:latin typeface="HSE Sans" panose="02000000000000000000" pitchFamily="2" charset="0"/>
              </a:rPr>
              <a:t>Если нужно больше места, то используйте подзаголовок</a:t>
            </a:r>
            <a:r>
              <a:rPr lang="en-GB" sz="1600" dirty="0">
                <a:latin typeface="HSE Sans" panose="02000000000000000000" pitchFamily="2" charset="0"/>
              </a:rPr>
              <a:t> (16 </a:t>
            </a:r>
            <a:r>
              <a:rPr lang="en-GB" sz="1600" dirty="0" err="1">
                <a:latin typeface="HSE Sans" panose="02000000000000000000" pitchFamily="2" charset="0"/>
              </a:rPr>
              <a:t>pt</a:t>
            </a:r>
            <a:r>
              <a:rPr lang="en-GB" sz="1600" dirty="0">
                <a:latin typeface="HSE Sans" panose="02000000000000000000" pitchFamily="2" charset="0"/>
              </a:rPr>
              <a:t>)</a:t>
            </a:r>
            <a:endParaRPr lang="ru-RU" sz="16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8959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328428E-0D3D-6E4B-BAC0-3F63BAF7DB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86CF47C6-D972-9E44-A717-6848F348939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412FEF63-77C0-7C4A-B9BE-4BC0EEEEB78C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C4F550E9-E979-284D-B65F-44E092DD9D0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A39D099-B515-F343-BF7A-A95468DA3860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396B1F99-9711-C64F-A7C9-4F1D89E7F11D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9C21DFE9-C3B2-C54E-9275-7776355F73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5A73F99D-6D58-724E-ADB3-150D9B24F8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7E89E360-BE39-5041-BAD6-C7B708340A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9" name="Заголовок 31">
            <a:extLst>
              <a:ext uri="{FF2B5EF4-FFF2-40B4-BE49-F238E27FC236}">
                <a16:creationId xmlns:a16="http://schemas.microsoft.com/office/drawing/2014/main" id="{1C20890C-BC1C-0745-9AF3-46700BA2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Дополнительная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цветовая гамма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CA2589F7-4500-024F-8E07-D726629A59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Для оформления графиков, таблиц, диаграмм могут потребоваться дополнительные цвета и вы совершенно правы, задавая вопрос, какие цвета использовать и где их взять. Мы предлагаем использовать палитру цветов Вышки для этих целей.</a:t>
            </a:r>
          </a:p>
        </p:txBody>
      </p:sp>
      <p:sp>
        <p:nvSpPr>
          <p:cNvPr id="21" name="Oval 5">
            <a:extLst>
              <a:ext uri="{FF2B5EF4-FFF2-40B4-BE49-F238E27FC236}">
                <a16:creationId xmlns:a16="http://schemas.microsoft.com/office/drawing/2014/main" id="{D2CA403A-98E7-6C42-8F44-30AB6622C802}"/>
              </a:ext>
            </a:extLst>
          </p:cNvPr>
          <p:cNvSpPr/>
          <p:nvPr userDrawn="1"/>
        </p:nvSpPr>
        <p:spPr>
          <a:xfrm>
            <a:off x="5392982" y="1447790"/>
            <a:ext cx="830997" cy="830997"/>
          </a:xfrm>
          <a:prstGeom prst="ellipse">
            <a:avLst/>
          </a:prstGeom>
          <a:solidFill>
            <a:srgbClr val="0E2D6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2" name="Oval 20">
            <a:extLst>
              <a:ext uri="{FF2B5EF4-FFF2-40B4-BE49-F238E27FC236}">
                <a16:creationId xmlns:a16="http://schemas.microsoft.com/office/drawing/2014/main" id="{42ABAA5D-E7AB-6E48-9D43-A48178C9BDD4}"/>
              </a:ext>
            </a:extLst>
          </p:cNvPr>
          <p:cNvSpPr/>
          <p:nvPr userDrawn="1"/>
        </p:nvSpPr>
        <p:spPr>
          <a:xfrm>
            <a:off x="6742925" y="1447790"/>
            <a:ext cx="830997" cy="830997"/>
          </a:xfrm>
          <a:prstGeom prst="ellipse">
            <a:avLst/>
          </a:prstGeom>
          <a:solidFill>
            <a:srgbClr val="234A9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09F185A-8F67-9C42-A7C5-87E483F4FC19}"/>
              </a:ext>
            </a:extLst>
          </p:cNvPr>
          <p:cNvSpPr/>
          <p:nvPr userDrawn="1"/>
        </p:nvSpPr>
        <p:spPr>
          <a:xfrm>
            <a:off x="8092868" y="1447790"/>
            <a:ext cx="830997" cy="830997"/>
          </a:xfrm>
          <a:prstGeom prst="ellipse">
            <a:avLst/>
          </a:prstGeom>
          <a:solidFill>
            <a:srgbClr val="11A0D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79AE0F6-4E37-6C4D-AF45-824EEE489A15}"/>
              </a:ext>
            </a:extLst>
          </p:cNvPr>
          <p:cNvSpPr/>
          <p:nvPr userDrawn="1"/>
        </p:nvSpPr>
        <p:spPr>
          <a:xfrm>
            <a:off x="9442811" y="1447790"/>
            <a:ext cx="830997" cy="830997"/>
          </a:xfrm>
          <a:prstGeom prst="ellipse">
            <a:avLst/>
          </a:prstGeom>
          <a:solidFill>
            <a:srgbClr val="029C6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5" name="Oval 26">
            <a:extLst>
              <a:ext uri="{FF2B5EF4-FFF2-40B4-BE49-F238E27FC236}">
                <a16:creationId xmlns:a16="http://schemas.microsoft.com/office/drawing/2014/main" id="{330C0EA4-7FD1-CE4D-AC95-8C484C5AC790}"/>
              </a:ext>
            </a:extLst>
          </p:cNvPr>
          <p:cNvSpPr/>
          <p:nvPr userDrawn="1"/>
        </p:nvSpPr>
        <p:spPr>
          <a:xfrm>
            <a:off x="10792754" y="1447790"/>
            <a:ext cx="830997" cy="830997"/>
          </a:xfrm>
          <a:prstGeom prst="ellipse">
            <a:avLst/>
          </a:prstGeom>
          <a:solidFill>
            <a:srgbClr val="EB681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6" name="Oval 29">
            <a:extLst>
              <a:ext uri="{FF2B5EF4-FFF2-40B4-BE49-F238E27FC236}">
                <a16:creationId xmlns:a16="http://schemas.microsoft.com/office/drawing/2014/main" id="{4C53CF3D-7EFB-DF4F-8EA6-5644574E9AFB}"/>
              </a:ext>
            </a:extLst>
          </p:cNvPr>
          <p:cNvSpPr/>
          <p:nvPr userDrawn="1"/>
        </p:nvSpPr>
        <p:spPr>
          <a:xfrm>
            <a:off x="5392982" y="2708699"/>
            <a:ext cx="830997" cy="830997"/>
          </a:xfrm>
          <a:prstGeom prst="ellipse">
            <a:avLst/>
          </a:prstGeom>
          <a:solidFill>
            <a:srgbClr val="7D4EB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7" name="Oval 33">
            <a:extLst>
              <a:ext uri="{FF2B5EF4-FFF2-40B4-BE49-F238E27FC236}">
                <a16:creationId xmlns:a16="http://schemas.microsoft.com/office/drawing/2014/main" id="{B42CE88A-E9A3-2A4E-BD50-EB37311F39EC}"/>
              </a:ext>
            </a:extLst>
          </p:cNvPr>
          <p:cNvSpPr/>
          <p:nvPr userDrawn="1"/>
        </p:nvSpPr>
        <p:spPr>
          <a:xfrm>
            <a:off x="6742925" y="2708699"/>
            <a:ext cx="830997" cy="830997"/>
          </a:xfrm>
          <a:prstGeom prst="ellipse">
            <a:avLst/>
          </a:prstGeom>
          <a:solidFill>
            <a:srgbClr val="E61F3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8" name="Oval 34">
            <a:extLst>
              <a:ext uri="{FF2B5EF4-FFF2-40B4-BE49-F238E27FC236}">
                <a16:creationId xmlns:a16="http://schemas.microsoft.com/office/drawing/2014/main" id="{B699EFDF-DB9D-3C4F-9D1F-461508017BDA}"/>
              </a:ext>
            </a:extLst>
          </p:cNvPr>
          <p:cNvSpPr/>
          <p:nvPr userDrawn="1"/>
        </p:nvSpPr>
        <p:spPr>
          <a:xfrm>
            <a:off x="8092868" y="2708699"/>
            <a:ext cx="830997" cy="830997"/>
          </a:xfrm>
          <a:prstGeom prst="ellipse">
            <a:avLst/>
          </a:prstGeom>
          <a:solidFill>
            <a:srgbClr val="FBBA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9" name="Oval 35">
            <a:extLst>
              <a:ext uri="{FF2B5EF4-FFF2-40B4-BE49-F238E27FC236}">
                <a16:creationId xmlns:a16="http://schemas.microsoft.com/office/drawing/2014/main" id="{5DF3131C-EEA1-5446-B567-C9DA0A2A1AFF}"/>
              </a:ext>
            </a:extLst>
          </p:cNvPr>
          <p:cNvSpPr/>
          <p:nvPr userDrawn="1"/>
        </p:nvSpPr>
        <p:spPr>
          <a:xfrm>
            <a:off x="9442811" y="2708699"/>
            <a:ext cx="830997" cy="830997"/>
          </a:xfrm>
          <a:prstGeom prst="ellipse">
            <a:avLst/>
          </a:prstGeom>
          <a:solidFill>
            <a:srgbClr val="7DA0D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0" name="Oval 36">
            <a:extLst>
              <a:ext uri="{FF2B5EF4-FFF2-40B4-BE49-F238E27FC236}">
                <a16:creationId xmlns:a16="http://schemas.microsoft.com/office/drawing/2014/main" id="{6D03B317-B61D-2945-8C0A-A6EBD87ACD07}"/>
              </a:ext>
            </a:extLst>
          </p:cNvPr>
          <p:cNvSpPr/>
          <p:nvPr userDrawn="1"/>
        </p:nvSpPr>
        <p:spPr>
          <a:xfrm>
            <a:off x="10792754" y="2708699"/>
            <a:ext cx="830997" cy="830997"/>
          </a:xfrm>
          <a:prstGeom prst="ellipse">
            <a:avLst/>
          </a:prstGeom>
          <a:solidFill>
            <a:srgbClr val="47A0A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1" name="Oval 37">
            <a:extLst>
              <a:ext uri="{FF2B5EF4-FFF2-40B4-BE49-F238E27FC236}">
                <a16:creationId xmlns:a16="http://schemas.microsoft.com/office/drawing/2014/main" id="{9C0266F1-C0B7-624A-A873-5F2C8801E766}"/>
              </a:ext>
            </a:extLst>
          </p:cNvPr>
          <p:cNvSpPr/>
          <p:nvPr userDrawn="1"/>
        </p:nvSpPr>
        <p:spPr>
          <a:xfrm>
            <a:off x="5392982" y="3969609"/>
            <a:ext cx="830997" cy="830997"/>
          </a:xfrm>
          <a:prstGeom prst="ellipse">
            <a:avLst/>
          </a:prstGeom>
          <a:solidFill>
            <a:srgbClr val="EB8C3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2" name="Oval 38">
            <a:extLst>
              <a:ext uri="{FF2B5EF4-FFF2-40B4-BE49-F238E27FC236}">
                <a16:creationId xmlns:a16="http://schemas.microsoft.com/office/drawing/2014/main" id="{30C0C10E-388C-9843-8270-19D471BD3756}"/>
              </a:ext>
            </a:extLst>
          </p:cNvPr>
          <p:cNvSpPr/>
          <p:nvPr userDrawn="1"/>
        </p:nvSpPr>
        <p:spPr>
          <a:xfrm>
            <a:off x="6742925" y="3969609"/>
            <a:ext cx="830997" cy="830997"/>
          </a:xfrm>
          <a:prstGeom prst="ellipse">
            <a:avLst/>
          </a:prstGeom>
          <a:solidFill>
            <a:srgbClr val="96628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3" name="Oval 39">
            <a:extLst>
              <a:ext uri="{FF2B5EF4-FFF2-40B4-BE49-F238E27FC236}">
                <a16:creationId xmlns:a16="http://schemas.microsoft.com/office/drawing/2014/main" id="{87047EA3-79D2-8644-A568-E64AA1D7D370}"/>
              </a:ext>
            </a:extLst>
          </p:cNvPr>
          <p:cNvSpPr/>
          <p:nvPr userDrawn="1"/>
        </p:nvSpPr>
        <p:spPr>
          <a:xfrm>
            <a:off x="8092868" y="3969609"/>
            <a:ext cx="830997" cy="830997"/>
          </a:xfrm>
          <a:prstGeom prst="ellipse">
            <a:avLst/>
          </a:prstGeom>
          <a:solidFill>
            <a:srgbClr val="CD5A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4" name="Oval 40">
            <a:extLst>
              <a:ext uri="{FF2B5EF4-FFF2-40B4-BE49-F238E27FC236}">
                <a16:creationId xmlns:a16="http://schemas.microsoft.com/office/drawing/2014/main" id="{7F5D1C6B-4E6B-0346-A5DC-C511DB14EFD6}"/>
              </a:ext>
            </a:extLst>
          </p:cNvPr>
          <p:cNvSpPr/>
          <p:nvPr userDrawn="1"/>
        </p:nvSpPr>
        <p:spPr>
          <a:xfrm>
            <a:off x="9442811" y="3969609"/>
            <a:ext cx="830997" cy="830997"/>
          </a:xfrm>
          <a:prstGeom prst="ellipse">
            <a:avLst/>
          </a:prstGeom>
          <a:solidFill>
            <a:srgbClr val="FFD74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5" name="Oval 41">
            <a:extLst>
              <a:ext uri="{FF2B5EF4-FFF2-40B4-BE49-F238E27FC236}">
                <a16:creationId xmlns:a16="http://schemas.microsoft.com/office/drawing/2014/main" id="{EB421DBA-35DE-2C4F-A89E-27F0998EF4E8}"/>
              </a:ext>
            </a:extLst>
          </p:cNvPr>
          <p:cNvSpPr/>
          <p:nvPr userDrawn="1"/>
        </p:nvSpPr>
        <p:spPr>
          <a:xfrm>
            <a:off x="10792754" y="3969609"/>
            <a:ext cx="830997" cy="830997"/>
          </a:xfrm>
          <a:prstGeom prst="ellipse">
            <a:avLst/>
          </a:prstGeom>
          <a:solidFill>
            <a:srgbClr val="CDDDF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6" name="Oval 42">
            <a:extLst>
              <a:ext uri="{FF2B5EF4-FFF2-40B4-BE49-F238E27FC236}">
                <a16:creationId xmlns:a16="http://schemas.microsoft.com/office/drawing/2014/main" id="{081BD842-A9A1-5B44-81ED-A97BA390032B}"/>
              </a:ext>
            </a:extLst>
          </p:cNvPr>
          <p:cNvSpPr/>
          <p:nvPr userDrawn="1"/>
        </p:nvSpPr>
        <p:spPr>
          <a:xfrm>
            <a:off x="5392982" y="5249769"/>
            <a:ext cx="830997" cy="830997"/>
          </a:xfrm>
          <a:prstGeom prst="ellipse">
            <a:avLst/>
          </a:prstGeom>
          <a:solidFill>
            <a:srgbClr val="D7EBB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7" name="Oval 43">
            <a:extLst>
              <a:ext uri="{FF2B5EF4-FFF2-40B4-BE49-F238E27FC236}">
                <a16:creationId xmlns:a16="http://schemas.microsoft.com/office/drawing/2014/main" id="{036EE7D2-A33A-434C-B272-C82E2CDD4D4D}"/>
              </a:ext>
            </a:extLst>
          </p:cNvPr>
          <p:cNvSpPr/>
          <p:nvPr userDrawn="1"/>
        </p:nvSpPr>
        <p:spPr>
          <a:xfrm>
            <a:off x="6742925" y="5249769"/>
            <a:ext cx="830997" cy="830997"/>
          </a:xfrm>
          <a:prstGeom prst="ellipse">
            <a:avLst/>
          </a:prstGeom>
          <a:solidFill>
            <a:srgbClr val="FFDC9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8" name="Oval 44">
            <a:extLst>
              <a:ext uri="{FF2B5EF4-FFF2-40B4-BE49-F238E27FC236}">
                <a16:creationId xmlns:a16="http://schemas.microsoft.com/office/drawing/2014/main" id="{7DD65DA4-F076-C242-813E-8C17DCABCCFB}"/>
              </a:ext>
            </a:extLst>
          </p:cNvPr>
          <p:cNvSpPr/>
          <p:nvPr userDrawn="1"/>
        </p:nvSpPr>
        <p:spPr>
          <a:xfrm>
            <a:off x="8092868" y="5249769"/>
            <a:ext cx="830997" cy="830997"/>
          </a:xfrm>
          <a:prstGeom prst="ellipse">
            <a:avLst/>
          </a:prstGeom>
          <a:solidFill>
            <a:srgbClr val="D7C3F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9" name="Oval 45">
            <a:extLst>
              <a:ext uri="{FF2B5EF4-FFF2-40B4-BE49-F238E27FC236}">
                <a16:creationId xmlns:a16="http://schemas.microsoft.com/office/drawing/2014/main" id="{8A44D99D-BF66-2848-B460-F59D8ECF5690}"/>
              </a:ext>
            </a:extLst>
          </p:cNvPr>
          <p:cNvSpPr/>
          <p:nvPr userDrawn="1"/>
        </p:nvSpPr>
        <p:spPr>
          <a:xfrm>
            <a:off x="9442811" y="5249769"/>
            <a:ext cx="830997" cy="830997"/>
          </a:xfrm>
          <a:prstGeom prst="ellipse">
            <a:avLst/>
          </a:prstGeom>
          <a:solidFill>
            <a:srgbClr val="F6C3C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40" name="Oval 46">
            <a:extLst>
              <a:ext uri="{FF2B5EF4-FFF2-40B4-BE49-F238E27FC236}">
                <a16:creationId xmlns:a16="http://schemas.microsoft.com/office/drawing/2014/main" id="{9B130CEB-3D74-B647-BA6B-32F7D70FD354}"/>
              </a:ext>
            </a:extLst>
          </p:cNvPr>
          <p:cNvSpPr/>
          <p:nvPr userDrawn="1"/>
        </p:nvSpPr>
        <p:spPr>
          <a:xfrm>
            <a:off x="10792754" y="5249769"/>
            <a:ext cx="830997" cy="830997"/>
          </a:xfrm>
          <a:prstGeom prst="ellipse">
            <a:avLst/>
          </a:prstGeom>
          <a:solidFill>
            <a:srgbClr val="FFF07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867054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A7FA04E4-3213-8F41-B068-4DC281441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938052A0-3DF0-DC47-B7E0-C20EF981C230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8C6147F0-3CA1-264C-B2B2-F88597196943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2CDF50E-4D58-AF4A-ABFD-140AF88B3681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2171D1-2A5B-7A4A-9760-17CCE51B980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3C71A0C3-CD3E-0748-98E5-6B2507CAB296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9856D01B-EC9A-6047-B7FB-D47084AB3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83E23342-AC91-354A-9A28-A14FF7BADC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BB1CCE68-8F57-1A41-BC43-633D2EFC80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20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234703-C735-5D41-99C2-019C7EBECC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2F59B5-E815-AE43-BAE2-FA594BB42C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10809" y="2643809"/>
            <a:ext cx="1570383" cy="157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64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4A1436AC-5F96-2A4F-BFC7-B3442083EB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067DD2ED-246D-7D41-B51F-FED98BF873F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1">
            <a:extLst>
              <a:ext uri="{FF2B5EF4-FFF2-40B4-BE49-F238E27FC236}">
                <a16:creationId xmlns:a16="http://schemas.microsoft.com/office/drawing/2014/main" id="{68E8C250-D449-A743-8975-B5BFB04D9744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5">
            <a:extLst>
              <a:ext uri="{FF2B5EF4-FFF2-40B4-BE49-F238E27FC236}">
                <a16:creationId xmlns:a16="http://schemas.microsoft.com/office/drawing/2014/main" id="{DD1C71CA-B883-AF42-959D-BCA5690AAA4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4D3A12E-0E10-C441-81D2-C3C1EB6A053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9" name="Straight Connector 59">
            <a:extLst>
              <a:ext uri="{FF2B5EF4-FFF2-40B4-BE49-F238E27FC236}">
                <a16:creationId xmlns:a16="http://schemas.microsoft.com/office/drawing/2014/main" id="{3447008E-4F3B-FC4E-B96D-3927FAE1ED1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61115A7A-23E5-E442-9551-F72F1CDA57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84653" y="1447790"/>
            <a:ext cx="4325167" cy="4325107"/>
          </a:xfrm>
          <a:solidFill>
            <a:srgbClr val="D9D9D9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dirty="0">
                <a:solidFill>
                  <a:schemeClr val="tx1"/>
                </a:solidFill>
                <a:latin typeface="HSE Sans" panose="02000000000000000000" pitchFamily="2" charset="0"/>
              </a:rPr>
              <a:t>Чтобы слайд не выглядел пустым, сюда можно поставить иллюстрацию или фотографию</a:t>
            </a:r>
            <a:endParaRPr lang="en-RU" sz="2800">
              <a:solidFill>
                <a:schemeClr val="tx1"/>
              </a:solidFill>
              <a:latin typeface="HSE Sans" panose="02000000000000000000" pitchFamily="2" charset="0"/>
            </a:endParaRPr>
          </a:p>
        </p:txBody>
      </p:sp>
      <p:sp>
        <p:nvSpPr>
          <p:cNvPr id="32" name="Заголовок 31">
            <a:extLst>
              <a:ext uri="{FF2B5EF4-FFF2-40B4-BE49-F238E27FC236}">
                <a16:creationId xmlns:a16="http://schemas.microsoft.com/office/drawing/2014/main" id="{9ED7AA97-D972-DF4F-B662-A65F2A544C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8" y="1447790"/>
            <a:ext cx="524556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69E35E54-2B19-7441-876F-1C6A84F4F1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5245561" cy="3393234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38" name="Текст 37">
            <a:extLst>
              <a:ext uri="{FF2B5EF4-FFF2-40B4-BE49-F238E27FC236}">
                <a16:creationId xmlns:a16="http://schemas.microsoft.com/office/drawing/2014/main" id="{7FB4A275-856E-364D-8AA4-2071AADC6A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58FBA0EA-8BE0-A643-B258-4E5C344671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0BEC062F-1BEB-DE4C-B7EE-C552C9D45F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287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FDC66DB8-29BC-5940-A721-40F1002145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DE27C859-478F-3648-8A9D-2C85DBDCAC0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58EA1144-CFD8-1D47-B430-7014F576043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96EDC73C-5A3C-014E-8E52-04CAFCA9B20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5E88681-53A8-3B45-B80A-372EDFB53883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EDA7D8BF-DF37-704F-B77F-7E40752ACE25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5026DBD8-54A3-1446-9D3B-BA2B38460F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E8AA3569-5054-7D47-AB14-BCFB0440D0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Заголовок 31">
            <a:extLst>
              <a:ext uri="{FF2B5EF4-FFF2-40B4-BE49-F238E27FC236}">
                <a16:creationId xmlns:a16="http://schemas.microsoft.com/office/drawing/2014/main" id="{76942483-EB13-0A4B-8060-DB65024C2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66FAD63B-F743-0F47-BBE3-D773176670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11057971" cy="3745092"/>
          </a:xfrm>
        </p:spPr>
        <p:txBody>
          <a:bodyPr lIns="0" tIns="0" rIns="0" numCol="3" spcCol="25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300" dirty="0">
                <a:latin typeface="HSE Sans" panose="02000000000000000000" pitchFamily="2" charset="0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</a:t>
            </a:r>
          </a:p>
        </p:txBody>
      </p:sp>
      <p:sp>
        <p:nvSpPr>
          <p:cNvPr id="18" name="Текст 39">
            <a:extLst>
              <a:ext uri="{FF2B5EF4-FFF2-40B4-BE49-F238E27FC236}">
                <a16:creationId xmlns:a16="http://schemas.microsoft.com/office/drawing/2014/main" id="{8A048480-30C9-044E-8C2E-0F67398FE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18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0E78CA68-7A0C-CF41-9AC6-A547FB9EC3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45DC512A-A23B-B24D-A1F6-6793976867CF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21F91649-DF0F-5F45-A43B-2CED9ACDD04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3137B760-1A50-1845-B7F2-1EF31C71C72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5ECCF8F-5855-7943-B503-5573887A534D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FB81B23D-CDD8-E64C-9887-3540F7EE1C4B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C2D710AE-3CBE-5940-A7EB-F96132E659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FCC5A33D-0A3C-F140-B745-367744A5F3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5163BE0A-A745-414A-AF21-D968BD69D2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B3D47CF6-5FC1-2346-8894-A7CC39063D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CD14B8F3-89C2-9F45-809E-D1EAF85AC5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9892" y="2379663"/>
            <a:ext cx="5383968" cy="3451794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200" dirty="0">
                <a:solidFill>
                  <a:srgbClr val="102D69"/>
                </a:solidFill>
                <a:latin typeface="HSE Sans" panose="02000000000000000000" pitchFamily="2" charset="0"/>
              </a:rPr>
              <a:t>Небольшую фразу, с важной информацией, можно выделить, набрав ее более крупным кеглем, чем обычный  текст. Делать это часто не рекомендуется.</a:t>
            </a:r>
          </a:p>
          <a:p>
            <a:pPr lvl="0"/>
            <a:endParaRPr lang="ru-RU" dirty="0"/>
          </a:p>
        </p:txBody>
      </p:sp>
      <p:sp>
        <p:nvSpPr>
          <p:cNvPr id="24" name="Текст 39">
            <a:extLst>
              <a:ext uri="{FF2B5EF4-FFF2-40B4-BE49-F238E27FC236}">
                <a16:creationId xmlns:a16="http://schemas.microsoft.com/office/drawing/2014/main" id="{3BE4279A-8109-B244-B721-18F10C696B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5" name="Заголовок 31">
            <a:extLst>
              <a:ext uri="{FF2B5EF4-FFF2-40B4-BE49-F238E27FC236}">
                <a16:creationId xmlns:a16="http://schemas.microsoft.com/office/drawing/2014/main" id="{B32DC3D4-97A5-3E4F-A29B-422D5E312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795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E89D752-CAC6-0943-9A3D-4C52DBF50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64D89E64-93BB-044D-B3D4-8F2679C5CA4C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D0C3B169-866D-C645-AF76-00F8C2A97E9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FDDF48AB-D8AE-0E42-A544-8EA5B8744778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DF89EC-1E7C-3B40-85F4-6D19A7D29AC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019D6862-BD52-734D-9E19-38C147CA2D2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A9BD5ADD-B3F2-C342-82F7-83683F040D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4F15CBC0-FC8B-744E-95A7-C9863CDC3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BC3B54AA-A0BD-E646-B3B7-C0E724D26D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B3F16318-C9C3-B948-A508-4BC53D0B7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8" name="Текст 35">
            <a:extLst>
              <a:ext uri="{FF2B5EF4-FFF2-40B4-BE49-F238E27FC236}">
                <a16:creationId xmlns:a16="http://schemas.microsoft.com/office/drawing/2014/main" id="{23B3E5FB-BBCE-4149-AD9A-8CAB06CC9F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  <p:sp>
        <p:nvSpPr>
          <p:cNvPr id="19" name="Текст 35">
            <a:extLst>
              <a:ext uri="{FF2B5EF4-FFF2-40B4-BE49-F238E27FC236}">
                <a16:creationId xmlns:a16="http://schemas.microsoft.com/office/drawing/2014/main" id="{658542D3-7E45-6E46-8039-27C4C43DD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57965DCA-4776-7546-97FD-A69317A34CF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113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11D7C3EB-CCEB-E142-9753-8B2D75A0A8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527C9F89-51CC-D243-9351-73AB081DB944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F09EE119-6C80-E846-95F9-BB3907664128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C0A681B-44BF-6A46-98D8-483EF13B9114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5A5D7C-EB12-9D4D-A99A-4B26C81B738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D4C3D74D-BE91-9547-ADCA-ACCE93C1878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3E0AB43B-5E98-6042-A282-C61E0C5A37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7388A8DF-D130-5445-A3F8-F96E1202BA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02CBC466-1703-7541-94E4-AC76F4E6D9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5812BF3C-1D24-3640-84D2-BFFCA525AE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BCBBDD44-9DC9-F74E-979F-120A7BBD4EE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7C68DF7B-E804-E44B-83DF-5DC36AF76F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8" y="1447064"/>
            <a:ext cx="4322762" cy="703205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графика. Обратите внимание, что название графика набирается меньшим кеглем, чем заголовок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 (16pt)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8" name="Текст 35">
            <a:extLst>
              <a:ext uri="{FF2B5EF4-FFF2-40B4-BE49-F238E27FC236}">
                <a16:creationId xmlns:a16="http://schemas.microsoft.com/office/drawing/2014/main" id="{89E931D8-2901-A54D-86EA-096E47B818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88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ы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id="{E9A64721-E55E-8749-B29E-51DD895593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7" name="Straight Connector 19">
            <a:extLst>
              <a:ext uri="{FF2B5EF4-FFF2-40B4-BE49-F238E27FC236}">
                <a16:creationId xmlns:a16="http://schemas.microsoft.com/office/drawing/2014/main" id="{B0C162B7-B84F-874A-960E-31F512518C6E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1">
            <a:extLst>
              <a:ext uri="{FF2B5EF4-FFF2-40B4-BE49-F238E27FC236}">
                <a16:creationId xmlns:a16="http://schemas.microsoft.com/office/drawing/2014/main" id="{1CB321BB-9FE3-294F-85D8-AA7DC75CA4AF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5">
            <a:extLst>
              <a:ext uri="{FF2B5EF4-FFF2-40B4-BE49-F238E27FC236}">
                <a16:creationId xmlns:a16="http://schemas.microsoft.com/office/drawing/2014/main" id="{0A610A45-8712-8A45-AFB3-931CF468EC3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0460EF6-ECAD-8941-8132-1B3E005D606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1" name="Straight Connector 59">
            <a:extLst>
              <a:ext uri="{FF2B5EF4-FFF2-40B4-BE49-F238E27FC236}">
                <a16:creationId xmlns:a16="http://schemas.microsoft.com/office/drawing/2014/main" id="{41AE56A2-5FAA-FD44-AE1A-338E1E304184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37">
            <a:extLst>
              <a:ext uri="{FF2B5EF4-FFF2-40B4-BE49-F238E27FC236}">
                <a16:creationId xmlns:a16="http://schemas.microsoft.com/office/drawing/2014/main" id="{D9986185-6D5E-FD48-A5CA-AF2D5B58A3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3" name="Текст 39">
            <a:extLst>
              <a:ext uri="{FF2B5EF4-FFF2-40B4-BE49-F238E27FC236}">
                <a16:creationId xmlns:a16="http://schemas.microsoft.com/office/drawing/2014/main" id="{5DBFD327-E3A8-944A-AABF-7D813AD0F1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D206FCE0-05C3-2C45-A7D6-1FC287C017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3B28B62E-5EE9-834C-9BB6-BD66079B81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4" name="Текст 35">
            <a:extLst>
              <a:ext uri="{FF2B5EF4-FFF2-40B4-BE49-F238E27FC236}">
                <a16:creationId xmlns:a16="http://schemas.microsoft.com/office/drawing/2014/main" id="{621215DE-C1FD-2B4C-B236-AF679CF906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5076" y="4103994"/>
            <a:ext cx="2758143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5" name="Текст 35">
            <a:extLst>
              <a:ext uri="{FF2B5EF4-FFF2-40B4-BE49-F238E27FC236}">
                <a16:creationId xmlns:a16="http://schemas.microsoft.com/office/drawing/2014/main" id="{8BC2F90D-0CE0-574C-A7C1-EAA3E6F1AB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007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6" name="Текст 35">
            <a:extLst>
              <a:ext uri="{FF2B5EF4-FFF2-40B4-BE49-F238E27FC236}">
                <a16:creationId xmlns:a16="http://schemas.microsoft.com/office/drawing/2014/main" id="{239E188B-2696-8A48-9F8A-36223EEF61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18938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379BF4C6-F899-294C-B88E-8363AFBEEC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076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152</a:t>
            </a:r>
            <a:endParaRPr lang="ru-RU" dirty="0"/>
          </a:p>
        </p:txBody>
      </p:sp>
      <p:sp>
        <p:nvSpPr>
          <p:cNvPr id="29" name="Текст 27">
            <a:extLst>
              <a:ext uri="{FF2B5EF4-FFF2-40B4-BE49-F238E27FC236}">
                <a16:creationId xmlns:a16="http://schemas.microsoft.com/office/drawing/2014/main" id="{DE7F352B-F6D9-B545-A835-443A55956E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7007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95</a:t>
            </a:r>
            <a:endParaRPr lang="ru-RU" dirty="0"/>
          </a:p>
        </p:txBody>
      </p:sp>
      <p:sp>
        <p:nvSpPr>
          <p:cNvPr id="30" name="Текст 27">
            <a:extLst>
              <a:ext uri="{FF2B5EF4-FFF2-40B4-BE49-F238E27FC236}">
                <a16:creationId xmlns:a16="http://schemas.microsoft.com/office/drawing/2014/main" id="{D1D5AF9F-C1B0-7842-8789-1DB8963D98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18938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284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7052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5425806-16DD-844E-927C-26E7143A9E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6" name="Straight Connector 19">
            <a:extLst>
              <a:ext uri="{FF2B5EF4-FFF2-40B4-BE49-F238E27FC236}">
                <a16:creationId xmlns:a16="http://schemas.microsoft.com/office/drawing/2014/main" id="{479746FF-3282-DF46-9D7C-D80431604A55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51B44297-B0E7-D74D-B291-D39A0D468B42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5">
            <a:extLst>
              <a:ext uri="{FF2B5EF4-FFF2-40B4-BE49-F238E27FC236}">
                <a16:creationId xmlns:a16="http://schemas.microsoft.com/office/drawing/2014/main" id="{0EA4A057-F0CB-E04F-B472-4A1ABFB64C66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64502F5-56EE-354B-A3B1-E79F8B00517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0" name="Straight Connector 59">
            <a:extLst>
              <a:ext uri="{FF2B5EF4-FFF2-40B4-BE49-F238E27FC236}">
                <a16:creationId xmlns:a16="http://schemas.microsoft.com/office/drawing/2014/main" id="{A80E0956-5C10-CC40-A426-CBD2E0C4158E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37">
            <a:extLst>
              <a:ext uri="{FF2B5EF4-FFF2-40B4-BE49-F238E27FC236}">
                <a16:creationId xmlns:a16="http://schemas.microsoft.com/office/drawing/2014/main" id="{6EC59AAD-5962-8D49-BF4D-7DA5D57307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2" name="Текст 39">
            <a:extLst>
              <a:ext uri="{FF2B5EF4-FFF2-40B4-BE49-F238E27FC236}">
                <a16:creationId xmlns:a16="http://schemas.microsoft.com/office/drawing/2014/main" id="{49041ACC-EEF4-D34B-A7DE-87B1AF2ED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BF93B2CC-81A4-0943-AF6C-C865767929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22">
            <a:extLst>
              <a:ext uri="{FF2B5EF4-FFF2-40B4-BE49-F238E27FC236}">
                <a16:creationId xmlns:a16="http://schemas.microsoft.com/office/drawing/2014/main" id="{51340CB4-0355-3640-A212-F684523CDC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5"/>
            <a:ext cx="11058065" cy="30777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8C6F2EA4-CEDC-324C-9C06-8713118041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en-RU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19" name="Таблица 18">
            <a:extLst>
              <a:ext uri="{FF2B5EF4-FFF2-40B4-BE49-F238E27FC236}">
                <a16:creationId xmlns:a16="http://schemas.microsoft.com/office/drawing/2014/main" id="{7B291085-A9B9-D842-B1A7-96258FAF012C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1984076"/>
            <a:ext cx="11058527" cy="351957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160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259ABC72-D738-1143-BF2A-D85AE9A4F7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237A1E42-2FC3-8841-8C41-992C5BC2368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47503EA0-3883-E24D-9EB8-7B617518292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E0144DF2-9891-324D-B34E-AFA025FBCBF9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33F65D6-1072-F140-B6A5-758D7B595A9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5F1F09D4-22FA-7B4B-9488-F8FDDCC2D44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44D0326E-FD7A-3541-A998-62A1C30E27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279CCCA0-F959-5245-8321-106D3C5E8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8B839C6B-8494-8841-9714-4C8F710F84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8" name="Текст 22">
            <a:extLst>
              <a:ext uri="{FF2B5EF4-FFF2-40B4-BE49-F238E27FC236}">
                <a16:creationId xmlns:a16="http://schemas.microsoft.com/office/drawing/2014/main" id="{4D940599-2B77-CE47-91E6-CDB51ADE18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4"/>
            <a:ext cx="7617877" cy="53701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id="{A7333712-9DED-4F4B-B209-2F13075EDB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en-RU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20" name="Таблица 18">
            <a:extLst>
              <a:ext uri="{FF2B5EF4-FFF2-40B4-BE49-F238E27FC236}">
                <a16:creationId xmlns:a16="http://schemas.microsoft.com/office/drawing/2014/main" id="{DD467C42-8209-B740-8419-DBB6A6F7D5EE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2208362"/>
            <a:ext cx="7617895" cy="3295290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35">
            <a:extLst>
              <a:ext uri="{FF2B5EF4-FFF2-40B4-BE49-F238E27FC236}">
                <a16:creationId xmlns:a16="http://schemas.microsoft.com/office/drawing/2014/main" id="{B4309850-76EA-224C-A9E2-B6BBDBF99D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6807" y="2208363"/>
            <a:ext cx="2930666" cy="2570672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7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F8FDE-7383-E947-8568-FF6B7A77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E6541-45CA-8B42-98B4-D42737B85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0645B-C5D9-8544-BBF2-E4A13F8E4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63DFB-8595-A44B-9F09-A50FA310E559}" type="datetimeFigureOut">
              <a:rPr lang="en-RU" smtClean="0"/>
              <a:t>04/02/2025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52289-7F57-544F-95EE-F8B2E1062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C5F56-F795-5643-ABE3-DDED21869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0F133-126C-5944-A0E4-6A9616EDC0D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57850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4" r:id="rId7"/>
    <p:sldLayoutId id="2147483655" r:id="rId8"/>
    <p:sldLayoutId id="2147483656" r:id="rId9"/>
    <p:sldLayoutId id="2147483658" r:id="rId10"/>
    <p:sldLayoutId id="2147483657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95C0D-D7DC-EF40-9E45-F5F0A48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999" y="3589167"/>
            <a:ext cx="10413999" cy="913040"/>
          </a:xfrm>
        </p:spPr>
        <p:txBody>
          <a:bodyPr>
            <a:normAutofit fontScale="90000"/>
          </a:bodyPr>
          <a:lstStyle/>
          <a:p>
            <a:pPr marL="360000"/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Секция 1:</a:t>
            </a:r>
            <a:b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«Лучшие практики развития финансовой культуры </a:t>
            </a:r>
            <a:b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в системе общего и среднего профессионального образования» 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6FAE0FA-3CAF-BA4B-8F9F-5FEF3C2F3CC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1027967" y="5518128"/>
            <a:ext cx="10335358" cy="463186"/>
          </a:xfrm>
        </p:spPr>
        <p:txBody>
          <a:bodyPr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Москва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4AFB2BF-A7AB-5648-ADCD-2A7F1BD358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Сказки и анимация в преподавании финансовой грамотности: возможности для учителя.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165E480-CBD1-4331-97A1-8CDB6F9AD29F}"/>
              </a:ext>
            </a:extLst>
          </p:cNvPr>
          <p:cNvSpPr/>
          <p:nvPr/>
        </p:nvSpPr>
        <p:spPr>
          <a:xfrm>
            <a:off x="5995987" y="921983"/>
            <a:ext cx="200025" cy="9801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62998B-FBF8-4233-BC8D-86B08E950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646" y="1052033"/>
            <a:ext cx="1583733" cy="72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BDEAC7-E656-4D70-8EEC-CE56D7805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706" y="1052033"/>
            <a:ext cx="1889517" cy="72000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9824AAA3-FBC1-4862-A77D-0AF25D02AC97}"/>
              </a:ext>
            </a:extLst>
          </p:cNvPr>
          <p:cNvSpPr txBox="1">
            <a:spLocks/>
          </p:cNvSpPr>
          <p:nvPr/>
        </p:nvSpPr>
        <p:spPr>
          <a:xfrm>
            <a:off x="1027967" y="2306250"/>
            <a:ext cx="10049608" cy="1066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300" b="0" i="0" kern="1200" baseline="0">
                <a:solidFill>
                  <a:srgbClr val="0E2D69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Всероссийская научно-практическая конференция </a:t>
            </a: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«Формирование финансовой культуры в условиях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цифровизации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смыслы, практики, результаты»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DFBE5B-B95B-4C24-9ED9-24E8C2584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7031" y="1191052"/>
            <a:ext cx="1853188" cy="44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25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BBCDE86F-065A-A1D0-3E44-4F4418370C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0D61EF-1651-1B1A-7D05-59BC658756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2" y="548720"/>
            <a:ext cx="2636837" cy="733644"/>
          </a:xfrm>
        </p:spPr>
        <p:txBody>
          <a:bodyPr/>
          <a:lstStyle/>
          <a:p>
            <a:r>
              <a:rPr lang="ru-RU" dirty="0"/>
              <a:t>Кредит и ипотечное кредитование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6603BB3-7239-AE5A-5CD6-EA6A1EA45E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892" y="629920"/>
            <a:ext cx="2070100" cy="326909"/>
          </a:xfrm>
        </p:spPr>
        <p:txBody>
          <a:bodyPr/>
          <a:lstStyle/>
          <a:p>
            <a:pPr algn="ctr"/>
            <a:r>
              <a:rPr lang="ru-RU" sz="1200" b="1" dirty="0"/>
              <a:t>Экономика и финансовая грамотность </a:t>
            </a:r>
            <a:br>
              <a:rPr lang="ru-RU" sz="1200" b="1" dirty="0"/>
            </a:br>
            <a:endParaRPr lang="ru-RU" sz="1200" b="1" dirty="0"/>
          </a:p>
        </p:txBody>
      </p:sp>
      <p:pic>
        <p:nvPicPr>
          <p:cNvPr id="5" name="Picture 4" descr="Лицей">
            <a:extLst>
              <a:ext uri="{FF2B5EF4-FFF2-40B4-BE49-F238E27FC236}">
                <a16:creationId xmlns:a16="http://schemas.microsoft.com/office/drawing/2014/main" id="{5DB7B25B-AA6B-3A6A-C80E-ED4A2AECE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09" y="223184"/>
            <a:ext cx="2058670" cy="105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79B501-4CEA-76C4-6EC1-E2E246F53153}"/>
              </a:ext>
            </a:extLst>
          </p:cNvPr>
          <p:cNvSpPr txBox="1"/>
          <p:nvPr/>
        </p:nvSpPr>
        <p:spPr>
          <a:xfrm>
            <a:off x="254000" y="1720840"/>
            <a:ext cx="7274560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Старшей школе, особенно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профильным социально-экономическим классам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после заполнения такой таблицы можно предложить вопрос экономического характера: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«На основе полученных данных сделайте выводы об ипотечной политике банка и о рациональности взятия такого кредита».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Этот возраст уже вполне способен к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анализу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Рациональность у каждого своя, ученики будут предлагать разные варианты – от «ипотечный кредит это кабала, брать его нельзя», до «это единственный путь получения своего жилья».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Пусть поспорят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  <a:p>
            <a:r>
              <a:rPr lang="ru-RU" dirty="0"/>
              <a:t>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214674C-17ED-FEBC-453F-E4B0F3454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8560" y="2143760"/>
            <a:ext cx="4236720" cy="290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71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A3B10DC-143D-74F9-A83E-88BB309904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32C1BB-1797-2E5C-B41A-730E571DEE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3" y="548720"/>
            <a:ext cx="2472946" cy="619680"/>
          </a:xfrm>
        </p:spPr>
        <p:txBody>
          <a:bodyPr/>
          <a:lstStyle/>
          <a:p>
            <a:r>
              <a:rPr lang="ru-RU" dirty="0"/>
              <a:t>Кредит и ипотечное кредитование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C2E662E-8792-2DE2-F544-0915746E98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892" y="548720"/>
            <a:ext cx="3473388" cy="408109"/>
          </a:xfrm>
        </p:spPr>
        <p:txBody>
          <a:bodyPr/>
          <a:lstStyle/>
          <a:p>
            <a:r>
              <a:rPr lang="ru-RU" dirty="0"/>
              <a:t>Экономика и финансовая грамотность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68E358-0B91-6D57-651E-CB56E07B5249}"/>
              </a:ext>
            </a:extLst>
          </p:cNvPr>
          <p:cNvSpPr txBox="1"/>
          <p:nvPr/>
        </p:nvSpPr>
        <p:spPr>
          <a:xfrm>
            <a:off x="528320" y="1676400"/>
            <a:ext cx="780167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Так как финансовая грамотность – практически прикладная экономика, необходимо иметь представление об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экономическом смысле кредита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 точки зрения банка, любой кредит должен приносить прибыль в виде процента по кредиту.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Переплата тем меньше, чем короче срок ипотечного кредита (время пользования деньгами), малый срок и досрочное погашение банку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невыгодно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Однако слишком долгий срок (более 10 лет) предполагает слишком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высокий риск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невозврата кредита банку (болезнь, смерть заемщика, потеря работы), поэтому в этих случаях процент достаточно высок.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Делаем вывод: банк предлагает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оптимальные условия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(процент по вкладу)  для средних сроков кредитования. </a:t>
            </a:r>
          </a:p>
        </p:txBody>
      </p:sp>
      <p:pic>
        <p:nvPicPr>
          <p:cNvPr id="9" name="Picture 4" descr="Лицей">
            <a:extLst>
              <a:ext uri="{FF2B5EF4-FFF2-40B4-BE49-F238E27FC236}">
                <a16:creationId xmlns:a16="http://schemas.microsoft.com/office/drawing/2014/main" id="{C13FE14D-3DAF-BCF0-F0CB-F915522F4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09" y="109220"/>
            <a:ext cx="2058670" cy="105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5DD6B20-BAB6-FD84-9317-D0D75F9D4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2072" y="1808479"/>
            <a:ext cx="3124138" cy="416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15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FF524776-8832-5872-E7BF-E968BBD885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A3C3E7-486E-EA54-4712-F81833349C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3" y="548720"/>
            <a:ext cx="2472946" cy="408109"/>
          </a:xfrm>
        </p:spPr>
        <p:txBody>
          <a:bodyPr/>
          <a:lstStyle/>
          <a:p>
            <a:r>
              <a:rPr lang="ru-RU" dirty="0"/>
              <a:t>Кредит и ипотечное кредитование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E1D1039-112F-3465-0B05-F8577DC6B8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892" y="548720"/>
            <a:ext cx="2894268" cy="408109"/>
          </a:xfrm>
        </p:spPr>
        <p:txBody>
          <a:bodyPr/>
          <a:lstStyle/>
          <a:p>
            <a:r>
              <a:rPr lang="ru-RU" dirty="0"/>
              <a:t>Проблемы при использовании вводных по сказкам и мультфильмам</a:t>
            </a:r>
          </a:p>
        </p:txBody>
      </p:sp>
      <p:pic>
        <p:nvPicPr>
          <p:cNvPr id="6" name="Picture 4" descr="Лицей">
            <a:extLst>
              <a:ext uri="{FF2B5EF4-FFF2-40B4-BE49-F238E27FC236}">
                <a16:creationId xmlns:a16="http://schemas.microsoft.com/office/drawing/2014/main" id="{E2027B1B-11E0-3B25-5263-784F566A8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66" y="219276"/>
            <a:ext cx="2058670" cy="105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70125D-D667-5D89-7392-965F9311B006}"/>
              </a:ext>
            </a:extLst>
          </p:cNvPr>
          <p:cNvSpPr txBox="1"/>
          <p:nvPr/>
        </p:nvSpPr>
        <p:spPr>
          <a:xfrm>
            <a:off x="477520" y="1443841"/>
            <a:ext cx="76708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Проблемой при использовании в преподавании ряда предметов в средней школе сюжетов сказок и мультфильмов, как ни грустно, становится слабое знакомство школьников со сказками и классическими мультфильмами.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При работе над темой «факторы производства» использование сказки «Колобок» достаточно легко – сюжет этой сказки знаком ребятам с дошкольного возраста, Репка, Курочка-Ряба – все, что читали мамы в детстве, возможно.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Но уже сказки Пушкина вызывают трудности. Мне пришлось делать специальные подборки из текстов сказки, чтобы ученики могли вспомнить эти тексты, или познакомиться с ними, если ранее они их не читали.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Однако и здесь есть определенные плюсы –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метапредметность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урока проявляется особенно ярко.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CFEDE0-91E3-2063-3699-462BD06B5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4328" y="1581150"/>
            <a:ext cx="2466975" cy="18478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C9286E-CE93-0DBA-CED1-BF67228AB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8505" y="2636320"/>
            <a:ext cx="2085975" cy="21907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6118967-AD87-975C-7377-E5C8CBC567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9605" y="4647872"/>
            <a:ext cx="3028950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20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F52A664A-9A2F-8FCE-9D31-2791782BF6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82F260A-C97F-EE08-F6BF-CBA5E677D6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3" y="548720"/>
            <a:ext cx="2472946" cy="640000"/>
          </a:xfrm>
        </p:spPr>
        <p:txBody>
          <a:bodyPr/>
          <a:lstStyle/>
          <a:p>
            <a:r>
              <a:rPr lang="ru-RU" dirty="0"/>
              <a:t>Кредит и ипотечное кредитование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019E44-7FB9-D6BD-C3AB-021A2303B2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Возможности для учителя</a:t>
            </a:r>
          </a:p>
        </p:txBody>
      </p:sp>
      <p:pic>
        <p:nvPicPr>
          <p:cNvPr id="5" name="Picture 4" descr="Лицей">
            <a:extLst>
              <a:ext uri="{FF2B5EF4-FFF2-40B4-BE49-F238E27FC236}">
                <a16:creationId xmlns:a16="http://schemas.microsoft.com/office/drawing/2014/main" id="{85E58913-1EBE-0386-7E2F-7A00DCC21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66" y="219276"/>
            <a:ext cx="2058670" cy="105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2DC583-1B87-575F-9A6C-2E0919048DBB}"/>
              </a:ext>
            </a:extLst>
          </p:cNvPr>
          <p:cNvSpPr txBox="1"/>
          <p:nvPr/>
        </p:nvSpPr>
        <p:spPr>
          <a:xfrm>
            <a:off x="558800" y="1415418"/>
            <a:ext cx="6350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Итак, предлагаем еще одну возможность показать ученикам смысл, значение и важность предмета «финансовая грамотность» через анимацию и сюжеты сказок.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Роль преподавателя здесь очень велика: зачастую скучный, неинтересный или непонятный пример сделает скучным, неинтересным или непонятным и весь урок.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 что может быть ярче, занимательнее и интереснее сказок и анимационных фильмов?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Успехов и радости в работе, дорогие коллеги.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Огромное спасибо за внимание.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89713D-D765-D24E-249E-8B5BE8354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3772" y="2458720"/>
            <a:ext cx="4499428" cy="251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957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161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95C0D-D7DC-EF40-9E45-F5F0A48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967" y="3221844"/>
            <a:ext cx="10049608" cy="1369677"/>
          </a:xfrm>
        </p:spPr>
        <p:txBody>
          <a:bodyPr>
            <a:normAutofit fontScale="90000"/>
          </a:bodyPr>
          <a:lstStyle/>
          <a:p>
            <a:r>
              <a:rPr lang="ru-RU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Тема: Кредит и ипотечное кредитование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Номинация: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Занятие по финансовой грамотности с использованием современных анимационных фильмов.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6FAE0FA-3CAF-BA4B-8F9F-5FEF3C2F3CC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1027967" y="5518128"/>
            <a:ext cx="10335358" cy="463186"/>
          </a:xfrm>
        </p:spPr>
        <p:txBody>
          <a:bodyPr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Москва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4AFB2BF-A7AB-5648-ADCD-2A7F1BD358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27967" y="5100320"/>
            <a:ext cx="7625267" cy="705646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Спикер: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Нимерницкая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Ирина Андреевна, учитель экономики, Лицей Академии при Президенте РФ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165E480-CBD1-4331-97A1-8CDB6F9AD29F}"/>
              </a:ext>
            </a:extLst>
          </p:cNvPr>
          <p:cNvSpPr/>
          <p:nvPr/>
        </p:nvSpPr>
        <p:spPr>
          <a:xfrm>
            <a:off x="5995987" y="921983"/>
            <a:ext cx="200025" cy="9801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62998B-FBF8-4233-BC8D-86B08E950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646" y="1052033"/>
            <a:ext cx="1583733" cy="72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BDEAC7-E656-4D70-8EEC-CE56D7805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706" y="1052033"/>
            <a:ext cx="1889517" cy="72000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9824AAA3-FBC1-4862-A77D-0AF25D02AC97}"/>
              </a:ext>
            </a:extLst>
          </p:cNvPr>
          <p:cNvSpPr txBox="1">
            <a:spLocks/>
          </p:cNvSpPr>
          <p:nvPr/>
        </p:nvSpPr>
        <p:spPr>
          <a:xfrm>
            <a:off x="1027967" y="2115290"/>
            <a:ext cx="10049608" cy="1066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300" b="0" i="0" kern="1200" baseline="0">
                <a:solidFill>
                  <a:srgbClr val="0E2D69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Всероссийская научно-практическая конференция </a:t>
            </a: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«Формирование финансовой культуры в условиях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цифровизации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смыслы, практики, результаты»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DFBE5B-B95B-4C24-9ED9-24E8C2584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7031" y="1191052"/>
            <a:ext cx="1853188" cy="44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89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5F0375-D3AE-5336-3DE1-7AD6644C40A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433" r="3433"/>
          <a:stretch>
            <a:fillRect/>
          </a:stretch>
        </p:blipFill>
        <p:spPr>
          <a:xfrm>
            <a:off x="7674004" y="2323279"/>
            <a:ext cx="3986056" cy="3986001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2EAF03B-EC26-1D47-94AC-C7594286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8" y="1447790"/>
            <a:ext cx="6129862" cy="777025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Идея использования мультипликации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3356540-7218-FF4B-B6BC-5BD291A372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2880" y="1911002"/>
            <a:ext cx="7305040" cy="4774278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 образовании не нова: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Меня поиск интересных вводных для заданий по экономике и финансовой грамотности привел сначала к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сказкам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а потом и к их видео-воплощению –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мультфильмам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Для социальных наук это просто клад -  Красная Шапочка и ювенальная юстиция, Колобок и факторы производства, три поросенка и ипотечное кредитование…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Сказки и мультфильмы привлекают внимание учащихся.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Для старших классов это приятная перемена в относительно рутинном образовательном процессе, яркое напоминание о детстве, отсыл к играм.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Многим из них ведущим видом деятельности хочется оставить игру, даже в старших классах.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5B6DD1A-BEFA-D842-9B7A-78D7BD1A5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72043" y="-2192884"/>
            <a:ext cx="1270794" cy="270129"/>
          </a:xfrm>
        </p:spPr>
        <p:txBody>
          <a:bodyPr/>
          <a:lstStyle/>
          <a:p>
            <a:r>
              <a:rPr lang="ru-RU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Логотип организации спикера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8968744-3B75-9B47-92FD-77E1E725F23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892" y="548720"/>
            <a:ext cx="3798508" cy="408109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Кредит и ипотечное кредитование.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E0AFD7-ECDA-43F8-B315-30B206574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3772208-E175-41CA-97AC-9B02388C7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1028" name="Picture 4" descr="Лицей">
            <a:extLst>
              <a:ext uri="{FF2B5EF4-FFF2-40B4-BE49-F238E27FC236}">
                <a16:creationId xmlns:a16="http://schemas.microsoft.com/office/drawing/2014/main" id="{BFA56008-16A1-1C35-9AE8-CE250BBB9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130" y="290336"/>
            <a:ext cx="2058670" cy="105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577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EBFC62C-9588-F544-918B-2104A12C9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8" y="1447790"/>
            <a:ext cx="10714699" cy="777025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Пример работы по теме «Кредит» для 7-8 классов средней школы на основе мультфильма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«Золушка»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из сериала «Смешарики». 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6622317-DCC7-F945-8031-3E7F389B98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5760" y="2379663"/>
            <a:ext cx="5894132" cy="3767137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 введением предмета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«Финансовая грамотность»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необходимость ярких вводных (часто предмет читается в средней школе) проявилась особенно сильно.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Как ответ на мой запрос, появляется цикл мультфильмов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«Смешарики»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от компании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Riki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Они четкие, короткие, отлично вписываются в формат урока.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Мультфильм используется в начале занятия, на этапе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мотивации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A25E05A5-31FE-6744-BC43-4BB36CF747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897" y="6146800"/>
            <a:ext cx="4605863" cy="568960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Проведение очное. Возраст участников 12-13 лет.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Ученики смотрят 3-х минутную серию мультфильма «Золушка», затем отвечают на вопросы по ней. 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762D327-DA59-C7BB-7CFB-228A6E40F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892" y="2772159"/>
            <a:ext cx="5733622" cy="3677800"/>
          </a:xfrm>
          <a:prstGeom prst="rect">
            <a:avLst/>
          </a:prstGeom>
        </p:spPr>
      </p:pic>
      <p:sp>
        <p:nvSpPr>
          <p:cNvPr id="10" name="Текст 6">
            <a:extLst>
              <a:ext uri="{FF2B5EF4-FFF2-40B4-BE49-F238E27FC236}">
                <a16:creationId xmlns:a16="http://schemas.microsoft.com/office/drawing/2014/main" id="{F6B7DABF-1EA9-488D-8E0F-609732580F6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3798508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Кредит и ипотечное кредитование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7F2A84A-3E3B-4538-9686-B80483CDB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A9272E2-9681-46A5-9DA0-43D2CD341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3" name="Picture 4" descr="Лицей">
            <a:extLst>
              <a:ext uri="{FF2B5EF4-FFF2-40B4-BE49-F238E27FC236}">
                <a16:creationId xmlns:a16="http://schemas.microsoft.com/office/drawing/2014/main" id="{70DBE9E8-8219-89E8-B926-3264C0D58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130" y="290336"/>
            <a:ext cx="2058670" cy="105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383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CDC3117C-6D49-1F9D-D3B5-F5050BB408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89CB8A-54FE-B7BC-AC8A-79C7B79F34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2" y="416560"/>
            <a:ext cx="2472946" cy="540269"/>
          </a:xfrm>
        </p:spPr>
        <p:txBody>
          <a:bodyPr/>
          <a:lstStyle/>
          <a:p>
            <a:r>
              <a:rPr lang="ru-RU" dirty="0"/>
              <a:t>Кредит и ипотечное кредитование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AF33E6-E4B9-6652-BB1B-6E83F90FB8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897" y="2379663"/>
            <a:ext cx="5346211" cy="316769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Создает комфортную атмосферу в классе, снижает напряжение, ученики ощущают себя более свободно.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При этом мультфильм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является моделью жизненной ситуации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 неопределенностью, недоговоренностью; у ученика есть возможность принять разные решения,  дать различные ответы и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аргументировать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их. </a:t>
            </a:r>
          </a:p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7FF684-5B73-4AC4-1CFF-6FD45B77F3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897" y="5933439"/>
            <a:ext cx="3934345" cy="673075"/>
          </a:xfrm>
        </p:spPr>
        <p:txBody>
          <a:bodyPr/>
          <a:lstStyle/>
          <a:p>
            <a:r>
              <a:rPr lang="ru-RU" dirty="0"/>
              <a:t>Ответы на вопросы по мультфильму или сказке могут быть совершенно разными. Важна аргументация ученика.  Учимся отстаивать свою точку зрения. 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178ED6E8-E405-A900-C9FE-0791731D769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Мультфильм как вводная</a:t>
            </a: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B4B9017C-6C98-1BB6-8D64-C6CEF88AF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Просмотр </a:t>
            </a:r>
            <a:br>
              <a:rPr lang="ru-RU" b="1" dirty="0"/>
            </a:br>
            <a:r>
              <a:rPr lang="ru-RU" b="1" dirty="0"/>
              <a:t>мультфильма или работа со сказкой учащимися </a:t>
            </a:r>
          </a:p>
        </p:txBody>
      </p:sp>
      <p:pic>
        <p:nvPicPr>
          <p:cNvPr id="9" name="Picture 4" descr="Лицей">
            <a:extLst>
              <a:ext uri="{FF2B5EF4-FFF2-40B4-BE49-F238E27FC236}">
                <a16:creationId xmlns:a16="http://schemas.microsoft.com/office/drawing/2014/main" id="{EBFA34AF-8C8E-F3EC-3A3A-8A4D60CCE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689" y="251485"/>
            <a:ext cx="2058670" cy="105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60D65BE-C443-45BC-3DB3-E72DCFF10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892" y="2379663"/>
            <a:ext cx="5008880" cy="375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221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4EFB99-9651-4A24-94DF-E0E2500FD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935829-109B-4FE1-AC12-27A767EF1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sp>
        <p:nvSpPr>
          <p:cNvPr id="11" name="Текст 5">
            <a:extLst>
              <a:ext uri="{FF2B5EF4-FFF2-40B4-BE49-F238E27FC236}">
                <a16:creationId xmlns:a16="http://schemas.microsoft.com/office/drawing/2014/main" id="{2E77A0F4-1FB3-451B-BB98-E2AD71986ED0}"/>
              </a:ext>
            </a:extLst>
          </p:cNvPr>
          <p:cNvSpPr txBox="1">
            <a:spLocks/>
          </p:cNvSpPr>
          <p:nvPr/>
        </p:nvSpPr>
        <p:spPr>
          <a:xfrm>
            <a:off x="3459162" y="548720"/>
            <a:ext cx="2541587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Текст 6">
            <a:extLst>
              <a:ext uri="{FF2B5EF4-FFF2-40B4-BE49-F238E27FC236}">
                <a16:creationId xmlns:a16="http://schemas.microsoft.com/office/drawing/2014/main" id="{DDE7489C-4769-443D-8489-7A036B23EC6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3798508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Кредит и ипотечное кредитование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1A6F7B-5A30-614B-82AE-2E278D273062}"/>
              </a:ext>
            </a:extLst>
          </p:cNvPr>
          <p:cNvSpPr txBox="1"/>
          <p:nvPr/>
        </p:nvSpPr>
        <p:spPr>
          <a:xfrm>
            <a:off x="335280" y="2413338"/>
            <a:ext cx="6888480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Зачем все это?</a:t>
            </a:r>
          </a:p>
          <a:p>
            <a:pPr algn="ctr"/>
            <a:endParaRPr lang="ru-R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Сложности с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мотивацией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школьников являются в современной школе серьезной проблемой.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Вопрос – как заинтересовать учащихся своим предметом - волнует практически каждого учителя-предметника.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Любой преподаватель мечтает, чтобы на его занятиях ученики работали с радостью и удовольствием.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Один из путей решения этой задачи –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изменение формы подачи материала.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Многие непростые для изучения учениками средней школы темы лучше понимаются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на примерах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6" name="Picture 4" descr="Лицей">
            <a:extLst>
              <a:ext uri="{FF2B5EF4-FFF2-40B4-BE49-F238E27FC236}">
                <a16:creationId xmlns:a16="http://schemas.microsoft.com/office/drawing/2014/main" id="{B65AB183-2E1E-6C05-FDE0-58F593F0A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130" y="290336"/>
            <a:ext cx="2058670" cy="105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1D6EB8-752E-E9B6-5D24-4B0A6A0439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2480" y="1742124"/>
            <a:ext cx="4856480" cy="376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63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395C6079-6192-A55E-1F9F-232D6779E7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2" y="548720"/>
            <a:ext cx="2464117" cy="408109"/>
          </a:xfrm>
        </p:spPr>
        <p:txBody>
          <a:bodyPr/>
          <a:lstStyle/>
          <a:p>
            <a:r>
              <a:rPr lang="ru-RU" dirty="0"/>
              <a:t>Кредит и ипотечное кредитование</a:t>
            </a:r>
          </a:p>
        </p:txBody>
      </p:sp>
      <p:pic>
        <p:nvPicPr>
          <p:cNvPr id="5" name="Picture 4" descr="Лицей">
            <a:extLst>
              <a:ext uri="{FF2B5EF4-FFF2-40B4-BE49-F238E27FC236}">
                <a16:creationId xmlns:a16="http://schemas.microsoft.com/office/drawing/2014/main" id="{C3FED87B-9DEA-B188-8C99-2719EC3EA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09" y="223184"/>
            <a:ext cx="2058670" cy="105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7D903D-C5BF-11E6-3C1D-F15F11F06F47}"/>
              </a:ext>
            </a:extLst>
          </p:cNvPr>
          <p:cNvSpPr txBox="1"/>
          <p:nvPr/>
        </p:nvSpPr>
        <p:spPr>
          <a:xfrm>
            <a:off x="162560" y="1397675"/>
            <a:ext cx="754888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Примером такой работы над относительно абстрактной темой стала разработка занятия по финансовой грамотности по теме </a:t>
            </a:r>
          </a:p>
          <a:p>
            <a:pPr algn="ctr"/>
            <a:r>
              <a:rPr lang="ru-RU" sz="2400" b="1" dirty="0"/>
              <a:t>«Ипотечный кредит».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Эту тему лучше предлагать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старшей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школе.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Ученики 10-11 классов уже могут оценить риски такого долгосрочного кредита, сложности с его выплатами.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Предлагаю поработать над этой темой с использованием сюжета сказки о трех поросятах.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использования сюжета сказки: показать конкретную, пусть и игровую, ситуацию, в которой берется кредит.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Задачи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 понять причины, по которым кредит может быть взят, увидеть последствия решения о взятии кредита, оценить возможные сложности при возврате заемных средств.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FD3954E-59F7-1418-81D5-63D5CC04A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440" y="2018734"/>
            <a:ext cx="4027448" cy="365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649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CBF7242E-00BA-0BD6-D39D-B45C7DDCB6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7A417F-893E-EC1B-97BF-F09E8CE413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2" y="548720"/>
            <a:ext cx="2464117" cy="408109"/>
          </a:xfrm>
        </p:spPr>
        <p:txBody>
          <a:bodyPr/>
          <a:lstStyle/>
          <a:p>
            <a:r>
              <a:rPr lang="ru-RU" dirty="0"/>
              <a:t>Кредит и ипотечное кредитование</a:t>
            </a:r>
          </a:p>
        </p:txBody>
      </p:sp>
      <p:pic>
        <p:nvPicPr>
          <p:cNvPr id="5" name="Picture 4" descr="Лицей">
            <a:extLst>
              <a:ext uri="{FF2B5EF4-FFF2-40B4-BE49-F238E27FC236}">
                <a16:creationId xmlns:a16="http://schemas.microsoft.com/office/drawing/2014/main" id="{BE4FEE9A-153C-AE33-10C7-21803CE42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09" y="223184"/>
            <a:ext cx="2058670" cy="105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0C6C69-7818-B7FD-CA6B-CCB64002F2C0}"/>
              </a:ext>
            </a:extLst>
          </p:cNvPr>
          <p:cNvSpPr txBox="1"/>
          <p:nvPr/>
        </p:nvSpPr>
        <p:spPr>
          <a:xfrm>
            <a:off x="111760" y="1943544"/>
            <a:ext cx="659384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Три братца </a:t>
            </a:r>
            <a:r>
              <a:rPr lang="ru-RU" sz="2400" dirty="0"/>
              <a:t>строят дома (по </a:t>
            </a:r>
            <a:r>
              <a:rPr lang="ru-RU" sz="2400" b="1" dirty="0"/>
              <a:t>9</a:t>
            </a:r>
            <a:r>
              <a:rPr lang="ru-RU" sz="2400" dirty="0"/>
              <a:t> млн. руб.)  с использованием ипотеки (ставка 10.5%), берут взаймы </a:t>
            </a:r>
            <a:r>
              <a:rPr lang="ru-RU" sz="2400" b="1" dirty="0"/>
              <a:t>6 </a:t>
            </a:r>
            <a:r>
              <a:rPr lang="ru-RU" sz="2400" dirty="0"/>
              <a:t>млн, внеся треть как </a:t>
            </a:r>
            <a:r>
              <a:rPr lang="ru-RU" sz="2400" b="1" i="1" dirty="0"/>
              <a:t>первый взнос</a:t>
            </a:r>
            <a:r>
              <a:rPr lang="ru-RU" sz="2400" dirty="0"/>
              <a:t>.</a:t>
            </a:r>
          </a:p>
          <a:p>
            <a:r>
              <a:rPr lang="ru-RU" sz="2400" dirty="0"/>
              <a:t>•Они имеют примерно одинаковый доход, но хотят выплачивать в месяц разные суммы, поэтому время выплаты кредита у них будет различным.</a:t>
            </a:r>
          </a:p>
          <a:p>
            <a:r>
              <a:rPr lang="ru-RU" sz="2400" dirty="0"/>
              <a:t>•Наф-Наф, не желая себя сильно ограничивать в текущих расходах, планирует выплачивать кредит </a:t>
            </a:r>
            <a:r>
              <a:rPr lang="ru-RU" sz="2400" b="1" dirty="0"/>
              <a:t>15</a:t>
            </a:r>
            <a:r>
              <a:rPr lang="ru-RU" sz="2400" dirty="0"/>
              <a:t> лет.</a:t>
            </a:r>
          </a:p>
          <a:p>
            <a:r>
              <a:rPr lang="ru-RU" sz="2400" dirty="0"/>
              <a:t>•</a:t>
            </a:r>
            <a:r>
              <a:rPr lang="ru-RU" sz="2400" dirty="0" err="1"/>
              <a:t>Ниф-Ниф</a:t>
            </a:r>
            <a:r>
              <a:rPr lang="ru-RU" sz="2400" dirty="0"/>
              <a:t>, более бережливый –</a:t>
            </a:r>
            <a:r>
              <a:rPr lang="ru-RU" sz="2400" b="1" dirty="0"/>
              <a:t> 10</a:t>
            </a:r>
            <a:r>
              <a:rPr lang="ru-RU" sz="2400" dirty="0"/>
              <a:t>.</a:t>
            </a:r>
          </a:p>
          <a:p>
            <a:r>
              <a:rPr lang="ru-RU" sz="2400" dirty="0"/>
              <a:t>•А </a:t>
            </a:r>
            <a:r>
              <a:rPr lang="ru-RU" sz="2400" dirty="0" err="1"/>
              <a:t>Нуф-Нуф</a:t>
            </a:r>
            <a:r>
              <a:rPr lang="ru-RU" sz="2400" dirty="0"/>
              <a:t>, готовый максимально «ужаться» и экономить на всем, хочет все выплатить за </a:t>
            </a:r>
            <a:r>
              <a:rPr lang="ru-RU" sz="2400" b="1" dirty="0"/>
              <a:t>5</a:t>
            </a:r>
            <a:r>
              <a:rPr lang="ru-RU" sz="2400" dirty="0"/>
              <a:t> лет.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AA338AB3-BD29-7DE1-6C60-A6353D39D8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3078195"/>
              </p:ext>
            </p:extLst>
          </p:nvPr>
        </p:nvGraphicFramePr>
        <p:xfrm>
          <a:off x="6512560" y="1887886"/>
          <a:ext cx="5567680" cy="44722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6721">
                  <a:extLst>
                    <a:ext uri="{9D8B030D-6E8A-4147-A177-3AD203B41FA5}">
                      <a16:colId xmlns:a16="http://schemas.microsoft.com/office/drawing/2014/main" val="1656535474"/>
                    </a:ext>
                  </a:extLst>
                </a:gridCol>
                <a:gridCol w="952906">
                  <a:extLst>
                    <a:ext uri="{9D8B030D-6E8A-4147-A177-3AD203B41FA5}">
                      <a16:colId xmlns:a16="http://schemas.microsoft.com/office/drawing/2014/main" val="2837452562"/>
                    </a:ext>
                  </a:extLst>
                </a:gridCol>
                <a:gridCol w="952906">
                  <a:extLst>
                    <a:ext uri="{9D8B030D-6E8A-4147-A177-3AD203B41FA5}">
                      <a16:colId xmlns:a16="http://schemas.microsoft.com/office/drawing/2014/main" val="1510704841"/>
                    </a:ext>
                  </a:extLst>
                </a:gridCol>
                <a:gridCol w="909507">
                  <a:extLst>
                    <a:ext uri="{9D8B030D-6E8A-4147-A177-3AD203B41FA5}">
                      <a16:colId xmlns:a16="http://schemas.microsoft.com/office/drawing/2014/main" val="1514107226"/>
                    </a:ext>
                  </a:extLst>
                </a:gridCol>
                <a:gridCol w="915009">
                  <a:extLst>
                    <a:ext uri="{9D8B030D-6E8A-4147-A177-3AD203B41FA5}">
                      <a16:colId xmlns:a16="http://schemas.microsoft.com/office/drawing/2014/main" val="1212535969"/>
                    </a:ext>
                  </a:extLst>
                </a:gridCol>
                <a:gridCol w="970631">
                  <a:extLst>
                    <a:ext uri="{9D8B030D-6E8A-4147-A177-3AD203B41FA5}">
                      <a16:colId xmlns:a16="http://schemas.microsoft.com/office/drawing/2014/main" val="1247628353"/>
                    </a:ext>
                  </a:extLst>
                </a:gridCol>
              </a:tblGrid>
              <a:tr h="23750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0">
                          <a:effectLst/>
                        </a:rPr>
                        <a:t>Братец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0">
                          <a:effectLst/>
                        </a:rPr>
                        <a:t>Срок ипотеки, лет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0" dirty="0">
                          <a:effectLst/>
                        </a:rPr>
                        <a:t>Ежемесячная выплата,</a:t>
                      </a:r>
                      <a:endParaRPr lang="ru-RU" sz="1100" kern="1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0" dirty="0">
                          <a:effectLst/>
                        </a:rPr>
                        <a:t>Руб.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0" dirty="0">
                          <a:effectLst/>
                        </a:rPr>
                        <a:t>Переплата по кредиту</a:t>
                      </a:r>
                      <a:endParaRPr lang="ru-RU" sz="1100" kern="1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0" dirty="0">
                          <a:effectLst/>
                        </a:rPr>
                        <a:t>Руб.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0">
                          <a:effectLst/>
                        </a:rPr>
                        <a:t>Общая сумма</a:t>
                      </a:r>
                      <a:endParaRPr lang="ru-RU" sz="1100" kern="1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0">
                          <a:effectLst/>
                        </a:rPr>
                        <a:t>Кредита</a:t>
                      </a:r>
                      <a:endParaRPr lang="ru-RU" sz="1100" kern="1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0">
                          <a:effectLst/>
                        </a:rPr>
                        <a:t>Руб.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0">
                          <a:effectLst/>
                        </a:rPr>
                        <a:t>Итоговая стоимость жилья*, руб.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052533"/>
                  </a:ext>
                </a:extLst>
              </a:tr>
              <a:tr h="69906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0">
                          <a:effectLst/>
                        </a:rPr>
                        <a:t>Наф-Наф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b="1" kern="0">
                          <a:effectLst/>
                        </a:rPr>
                        <a:t>15</a:t>
                      </a:r>
                      <a:endParaRPr lang="ru-RU" sz="11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0">
                          <a:effectLst/>
                        </a:rPr>
                        <a:t> 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0">
                          <a:effectLst/>
                        </a:rPr>
                        <a:t> 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0">
                          <a:effectLst/>
                        </a:rPr>
                        <a:t> 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0">
                          <a:effectLst/>
                        </a:rPr>
                        <a:t> 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5264889"/>
                  </a:ext>
                </a:extLst>
              </a:tr>
              <a:tr h="69906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0">
                          <a:effectLst/>
                        </a:rPr>
                        <a:t>Ниф-Ниф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b="1" kern="0">
                          <a:effectLst/>
                        </a:rPr>
                        <a:t>10</a:t>
                      </a:r>
                      <a:endParaRPr lang="ru-RU" sz="11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0">
                          <a:effectLst/>
                        </a:rPr>
                        <a:t> 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0">
                          <a:effectLst/>
                        </a:rPr>
                        <a:t> 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0">
                          <a:effectLst/>
                        </a:rPr>
                        <a:t> 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0">
                          <a:effectLst/>
                        </a:rPr>
                        <a:t> 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63294541"/>
                  </a:ext>
                </a:extLst>
              </a:tr>
              <a:tr h="69906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0">
                          <a:effectLst/>
                        </a:rPr>
                        <a:t>Нуф-Нуф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b="1" kern="0" dirty="0">
                          <a:effectLst/>
                        </a:rPr>
                        <a:t>5</a:t>
                      </a:r>
                      <a:endParaRPr lang="ru-RU" sz="11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0" dirty="0">
                          <a:effectLst/>
                        </a:rPr>
                        <a:t> 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0">
                          <a:effectLst/>
                        </a:rPr>
                        <a:t> 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0">
                          <a:effectLst/>
                        </a:rPr>
                        <a:t> 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0" dirty="0">
                          <a:effectLst/>
                        </a:rPr>
                        <a:t> 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1922439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F33B80F-DF4D-0B5A-45F7-3992AA2CC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560" y="422851"/>
            <a:ext cx="3738880" cy="65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74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23D0F73B-4E6D-7FC3-694E-30DDFE05B3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3" y="548720"/>
            <a:ext cx="2472946" cy="733644"/>
          </a:xfrm>
        </p:spPr>
        <p:txBody>
          <a:bodyPr/>
          <a:lstStyle/>
          <a:p>
            <a:r>
              <a:rPr lang="ru-RU" dirty="0"/>
              <a:t>Кредит и ипотечное кредитование</a:t>
            </a:r>
          </a:p>
        </p:txBody>
      </p:sp>
      <p:pic>
        <p:nvPicPr>
          <p:cNvPr id="5" name="Picture 4" descr="Лицей">
            <a:extLst>
              <a:ext uri="{FF2B5EF4-FFF2-40B4-BE49-F238E27FC236}">
                <a16:creationId xmlns:a16="http://schemas.microsoft.com/office/drawing/2014/main" id="{73E5BE5C-5AC6-7294-1640-D00FFF508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09" y="223184"/>
            <a:ext cx="2058670" cy="105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Текст 3">
            <a:extLst>
              <a:ext uri="{FF2B5EF4-FFF2-40B4-BE49-F238E27FC236}">
                <a16:creationId xmlns:a16="http://schemas.microsoft.com/office/drawing/2014/main" id="{BA3BC8C3-A7E2-DBD3-B12A-0B3A47419555}"/>
              </a:ext>
            </a:extLst>
          </p:cNvPr>
          <p:cNvSpPr txBox="1">
            <a:spLocks/>
          </p:cNvSpPr>
          <p:nvPr/>
        </p:nvSpPr>
        <p:spPr>
          <a:xfrm>
            <a:off x="6259892" y="386080"/>
            <a:ext cx="3940748" cy="15544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b="1" dirty="0"/>
              <a:t>Сколько заплатит </a:t>
            </a:r>
            <a:r>
              <a:rPr lang="ru-RU" sz="1400" b="1" u="sng" dirty="0"/>
              <a:t>в итоге </a:t>
            </a:r>
            <a:r>
              <a:rPr lang="ru-RU" sz="1400" b="1" dirty="0"/>
              <a:t>каждый братец?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b="1" dirty="0"/>
              <a:t>Какова ежемесячная выплата аннуитетными платежами?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b="1" dirty="0"/>
              <a:t>Какова переплата каждого братца? Используя любой ипотечный калькулятор, получаем.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b="1" dirty="0"/>
              <a:t>А если использовать </a:t>
            </a:r>
            <a:r>
              <a:rPr lang="ru-RU" sz="1400" b="1" u="sng" dirty="0"/>
              <a:t>сегодняшние ставки </a:t>
            </a:r>
            <a:r>
              <a:rPr lang="ru-RU" sz="1400" b="1" dirty="0"/>
              <a:t>по ипотеке, будет еще интереснее. </a:t>
            </a: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38412F2A-600B-B95A-73AB-A77B850FBB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7809176"/>
              </p:ext>
            </p:extLst>
          </p:nvPr>
        </p:nvGraphicFramePr>
        <p:xfrm>
          <a:off x="863600" y="2152046"/>
          <a:ext cx="8597266" cy="4319873"/>
        </p:xfrm>
        <a:graphic>
          <a:graphicData uri="http://schemas.openxmlformats.org/drawingml/2006/table">
            <a:tbl>
              <a:tblPr firstRow="1" firstCol="1" bandRow="1"/>
              <a:tblGrid>
                <a:gridCol w="1069994">
                  <a:extLst>
                    <a:ext uri="{9D8B030D-6E8A-4147-A177-3AD203B41FA5}">
                      <a16:colId xmlns:a16="http://schemas.microsoft.com/office/drawing/2014/main" val="2367355139"/>
                    </a:ext>
                  </a:extLst>
                </a:gridCol>
                <a:gridCol w="1066749">
                  <a:extLst>
                    <a:ext uri="{9D8B030D-6E8A-4147-A177-3AD203B41FA5}">
                      <a16:colId xmlns:a16="http://schemas.microsoft.com/office/drawing/2014/main" val="2480495019"/>
                    </a:ext>
                  </a:extLst>
                </a:gridCol>
                <a:gridCol w="1473979">
                  <a:extLst>
                    <a:ext uri="{9D8B030D-6E8A-4147-A177-3AD203B41FA5}">
                      <a16:colId xmlns:a16="http://schemas.microsoft.com/office/drawing/2014/main" val="3788427310"/>
                    </a:ext>
                  </a:extLst>
                </a:gridCol>
                <a:gridCol w="1337695">
                  <a:extLst>
                    <a:ext uri="{9D8B030D-6E8A-4147-A177-3AD203B41FA5}">
                      <a16:colId xmlns:a16="http://schemas.microsoft.com/office/drawing/2014/main" val="1164770800"/>
                    </a:ext>
                  </a:extLst>
                </a:gridCol>
                <a:gridCol w="1464245">
                  <a:extLst>
                    <a:ext uri="{9D8B030D-6E8A-4147-A177-3AD203B41FA5}">
                      <a16:colId xmlns:a16="http://schemas.microsoft.com/office/drawing/2014/main" val="2963554700"/>
                    </a:ext>
                  </a:extLst>
                </a:gridCol>
                <a:gridCol w="2184604">
                  <a:extLst>
                    <a:ext uri="{9D8B030D-6E8A-4147-A177-3AD203B41FA5}">
                      <a16:colId xmlns:a16="http://schemas.microsoft.com/office/drawing/2014/main" val="1482543839"/>
                    </a:ext>
                  </a:extLst>
                </a:gridCol>
              </a:tblGrid>
              <a:tr h="150867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Братец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Срок ипотеки, лет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Ежемесячная выплата,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Переплата по кредиту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Общая сумма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Кредита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Руб.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Итоговая стоимость жилья*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Руб.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8828431"/>
                  </a:ext>
                </a:extLst>
              </a:tr>
              <a:tr h="93706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НафНаф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40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66 324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5 938 309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400" b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11 938 309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3.000000+11938309=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14.938.309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7280102"/>
                  </a:ext>
                </a:extLst>
              </a:tr>
              <a:tr h="93706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НифНиф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40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80 961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4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3 715 320 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40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9 715 320 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3000000+</a:t>
                      </a:r>
                      <a:r>
                        <a:rPr lang="ru-RU" sz="140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9 715 320=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400" b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12.715.320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7210575"/>
                  </a:ext>
                </a:extLst>
              </a:tr>
              <a:tr h="93706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НуфНуф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40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128 963 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4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1 737 804 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40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7 737 804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3000000+</a:t>
                      </a:r>
                      <a:r>
                        <a:rPr lang="ru-RU" sz="14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7 737 804=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400" b="1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10.737.804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6807829"/>
                  </a:ext>
                </a:extLst>
              </a:tr>
            </a:tbl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7861B9D-3604-5C9C-1B1F-7E3C89A24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3902" y="2915920"/>
            <a:ext cx="2367111" cy="258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521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000" dirty="0">
            <a:latin typeface="HSE Sans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A9C74E6E830D74E9B0FDDB4017A5417" ma:contentTypeVersion="13" ma:contentTypeDescription="Создание документа." ma:contentTypeScope="" ma:versionID="d4e423622451d608a8a05f4da7a1e1a2">
  <xsd:schema xmlns:xsd="http://www.w3.org/2001/XMLSchema" xmlns:xs="http://www.w3.org/2001/XMLSchema" xmlns:p="http://schemas.microsoft.com/office/2006/metadata/properties" xmlns:ns2="9875bd71-cde8-496c-a136-433f55d5e6d0" xmlns:ns3="e96afe77-3acb-4328-97fc-408e1bde3ecd" targetNamespace="http://schemas.microsoft.com/office/2006/metadata/properties" ma:root="true" ma:fieldsID="4831203c63c08b9f52ea6d3ee0d7a96e" ns2:_="" ns3:_="">
    <xsd:import namespace="9875bd71-cde8-496c-a136-433f55d5e6d0"/>
    <xsd:import namespace="e96afe77-3acb-4328-97fc-408e1bde3e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75bd71-cde8-496c-a136-433f55d5e6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6afe77-3acb-4328-97fc-408e1bde3ec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33DAF31-D8A6-49A0-9A5D-8B2EA5B1C511}">
  <ds:schemaRefs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dcmitype/"/>
    <ds:schemaRef ds:uri="e96afe77-3acb-4328-97fc-408e1bde3ecd"/>
    <ds:schemaRef ds:uri="http://schemas.microsoft.com/office/2006/metadata/properties"/>
    <ds:schemaRef ds:uri="http://purl.org/dc/terms/"/>
    <ds:schemaRef ds:uri="http://www.w3.org/XML/1998/namespace"/>
    <ds:schemaRef ds:uri="http://schemas.openxmlformats.org/package/2006/metadata/core-properties"/>
    <ds:schemaRef ds:uri="9875bd71-cde8-496c-a136-433f55d5e6d0"/>
  </ds:schemaRefs>
</ds:datastoreItem>
</file>

<file path=customXml/itemProps2.xml><?xml version="1.0" encoding="utf-8"?>
<ds:datastoreItem xmlns:ds="http://schemas.openxmlformats.org/officeDocument/2006/customXml" ds:itemID="{B34386AA-1848-4C75-B336-1053927CB0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D4651DD-DCCC-4759-B2F6-7F520BDCC2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75bd71-cde8-496c-a136-433f55d5e6d0"/>
    <ds:schemaRef ds:uri="e96afe77-3acb-4328-97fc-408e1bde3e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721</TotalTime>
  <Words>1248</Words>
  <Application>Microsoft Office PowerPoint</Application>
  <PresentationFormat>Широкоэкранный</PresentationFormat>
  <Paragraphs>155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HSE Sans</vt:lpstr>
      <vt:lpstr>Times New Roman</vt:lpstr>
      <vt:lpstr>Office Theme</vt:lpstr>
      <vt:lpstr>Секция 1: «Лучшие практики развития финансовой культуры  в системе общего и среднего профессионального образования» </vt:lpstr>
      <vt:lpstr>Тема: Кредит и ипотечное кредитование   Номинация: Занятие по финансовой грамотности с использованием современных анимационных фильмов.</vt:lpstr>
      <vt:lpstr>Идея использования мультипликации</vt:lpstr>
      <vt:lpstr>Пример работы по теме «Кредит» для 7-8 классов средней школы на основе мультфильма «Золушка» из сериала «Смешарики». </vt:lpstr>
      <vt:lpstr>Просмотр  мультфильма или работа со сказкой учащимися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Кутьков Юрий Юрьевич</dc:creator>
  <cp:lastModifiedBy>nimirina04@outlook.com</cp:lastModifiedBy>
  <cp:revision>38</cp:revision>
  <cp:lastPrinted>2021-11-11T13:08:42Z</cp:lastPrinted>
  <dcterms:created xsi:type="dcterms:W3CDTF">2021-11-11T08:52:47Z</dcterms:created>
  <dcterms:modified xsi:type="dcterms:W3CDTF">2025-04-02T14:13:35Z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0x0101002A9C74E6E830D74E9B0FDDB4017A5417</vt:lpwstr>
  </property>
</Properties>
</file>