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71" r:id="rId5"/>
    <p:sldId id="286" r:id="rId6"/>
    <p:sldId id="272" r:id="rId7"/>
    <p:sldId id="274" r:id="rId8"/>
    <p:sldId id="287" r:id="rId9"/>
    <p:sldId id="288" r:id="rId10"/>
    <p:sldId id="284" r:id="rId11"/>
    <p:sldId id="285" r:id="rId1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1267" y="6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участников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Лист1!$F$9:$F$11</c:f>
              <c:strCache>
                <c:ptCount val="3"/>
                <c:pt idx="0">
                  <c:v>Пермский ММЦ</c:v>
                </c:pt>
                <c:pt idx="1">
                  <c:v>Нижегородский ИРО</c:v>
                </c:pt>
                <c:pt idx="2">
                  <c:v>Приморский ИРО</c:v>
                </c:pt>
              </c:strCache>
            </c:strRef>
          </c:cat>
          <c:val>
            <c:numRef>
              <c:f>Лист1!$G$9:$G$11</c:f>
              <c:numCache>
                <c:formatCode>General</c:formatCode>
                <c:ptCount val="3"/>
                <c:pt idx="0">
                  <c:v>95</c:v>
                </c:pt>
                <c:pt idx="1">
                  <c:v>87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AE-4EE3-8768-DF9208C01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9103600"/>
        <c:axId val="1159189520"/>
      </c:barChart>
      <c:catAx>
        <c:axId val="115910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9189520"/>
        <c:crosses val="autoZero"/>
        <c:auto val="1"/>
        <c:lblAlgn val="ctr"/>
        <c:lblOffset val="100"/>
        <c:noMultiLvlLbl val="0"/>
      </c:catAx>
      <c:valAx>
        <c:axId val="1159189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910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 baseline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04/08/2025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04/08/2025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3871520"/>
            <a:ext cx="9962418" cy="72000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Круглый стол секции 1: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Лучшие практики развития финансовой культуры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3725287"/>
            <a:ext cx="7634059" cy="720001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Жукова Наталья Юрьевна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Директор Пермского ММЦ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НИУ ВШЭ-Пермь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Итоги регионального этапа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Пермский ММЦ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215 участников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9 регионов России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 конкурса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15 работ направлены на федеральный этап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работы признаны победителями Конкурса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B9B8211-777E-E9B6-9F24-736B8A334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689292"/>
              </p:ext>
            </p:extLst>
          </p:nvPr>
        </p:nvGraphicFramePr>
        <p:xfrm>
          <a:off x="6483927" y="1836302"/>
          <a:ext cx="5122175" cy="447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Текст 6">
            <a:extLst>
              <a:ext uri="{FF2B5EF4-FFF2-40B4-BE49-F238E27FC236}">
                <a16:creationId xmlns:a16="http://schemas.microsoft.com/office/drawing/2014/main" id="{E3628A37-174B-2229-3190-2106534077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/>
          <a:lstStyle/>
          <a:p>
            <a:r>
              <a:rPr lang="ru-RU" dirty="0"/>
              <a:t>ДОЛГОСРОЧНАЯ / КРАТКОСРОЧНАЯ ОРИЕНТАЦИЯ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5E05A5-31FE-6744-BC43-4BB36CF74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9780" y="4556046"/>
            <a:ext cx="3934345" cy="553998"/>
          </a:xfrm>
        </p:spPr>
        <p:txBody>
          <a:bodyPr/>
          <a:lstStyle/>
          <a:p>
            <a:r>
              <a:rPr lang="ru-RU" dirty="0"/>
              <a:t>© Минфин России, 2017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96791" y="1963882"/>
            <a:ext cx="6147069" cy="434539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Социокультурные особенности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 формировании финансовой культуры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 финансы:</a:t>
            </a:r>
          </a:p>
          <a:p>
            <a:pPr marL="457200" indent="-457200">
              <a:buFontTx/>
              <a:buChar char="-"/>
            </a:pP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 пенсионные программы</a:t>
            </a:r>
          </a:p>
          <a:p>
            <a:pPr marL="457200" indent="-457200">
              <a:buFontTx/>
              <a:buChar char="-"/>
            </a:pP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ПДС</a:t>
            </a:r>
          </a:p>
          <a:p>
            <a:pPr marL="457200" indent="-457200">
              <a:buFontTx/>
              <a:buChar char="-"/>
            </a:pPr>
            <a:r>
              <a:rPr lang="ru-RU" sz="2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Инвестирование</a:t>
            </a:r>
          </a:p>
          <a:p>
            <a:pPr marL="457200" indent="-457200"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электроника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1BA5AA-9FB2-9EF0-C3AD-FA5B06BE9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8" t="46750" r="52795" b="32953"/>
          <a:stretch/>
        </p:blipFill>
        <p:spPr bwMode="auto">
          <a:xfrm>
            <a:off x="1174834" y="2665044"/>
            <a:ext cx="3555121" cy="1891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AE80-2D3F-3C2F-5B05-7A2151CC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D992FB-85E4-8C65-579F-6D616633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3" y="1103309"/>
            <a:ext cx="5510102" cy="777025"/>
          </a:xfrm>
        </p:spPr>
        <p:txBody>
          <a:bodyPr/>
          <a:lstStyle/>
          <a:p>
            <a:r>
              <a:rPr lang="ru-RU" dirty="0"/>
              <a:t>ДОЛГОСРОЧНАЯ / КРАТКОСРОЧНАЯ ОРИЕНТАЦИЯ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385A759-F205-A04E-BFF9-F4F38FE0A4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8583" y="752774"/>
            <a:ext cx="6281158" cy="202159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Социокультурные особенности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 формировании финансовой культуры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9B0E755-AC52-E091-41D1-3B5E2AC70439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Логотип организации спикера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CC058C-B596-D60E-0B5D-FDD4EABD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33BC3E-811A-5E17-5A04-C1148451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Анимация, снимок экран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BCC013-FF07-61C1-2C17-BD9A6C5EC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3" r="25729" b="7640"/>
          <a:stretch/>
        </p:blipFill>
        <p:spPr bwMode="auto">
          <a:xfrm>
            <a:off x="686856" y="4120032"/>
            <a:ext cx="2442851" cy="2467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Изображение выглядит как текст, снимок экрана, Веб-сайт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CF22B8-D71C-144C-910A-2A5CCD7FA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9" t="23261" r="38300" b="23376"/>
          <a:stretch/>
        </p:blipFill>
        <p:spPr bwMode="auto">
          <a:xfrm>
            <a:off x="199160" y="2123361"/>
            <a:ext cx="3086100" cy="178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Изображение выглядит как текст, мультфильм, плакат, ул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2F3D24-DA5C-366B-A1EF-8BEB6FB7A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3" r="10849" b="10604"/>
          <a:stretch/>
        </p:blipFill>
        <p:spPr bwMode="auto">
          <a:xfrm>
            <a:off x="5031353" y="3599696"/>
            <a:ext cx="3589020" cy="2987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Изображение выглядит как текст, снимок экрана, Мультимедийное программное обеспечение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0FDE4-CFD7-103B-CA83-9B758706D3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08" t="23945" r="50102" b="23147"/>
          <a:stretch/>
        </p:blipFill>
        <p:spPr bwMode="auto">
          <a:xfrm>
            <a:off x="9227957" y="2715776"/>
            <a:ext cx="2072640" cy="176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Изображение выглядит как Анимация, снимок экрана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2AE0AC-FAEF-D517-9C70-231EE5A7C9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3421" r="18931" b="12656"/>
          <a:stretch/>
        </p:blipFill>
        <p:spPr bwMode="auto">
          <a:xfrm>
            <a:off x="9132728" y="4676002"/>
            <a:ext cx="2778582" cy="1911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B834BA-87E2-4B0E-49D2-28EDA40364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79" t="29418" r="47023" b="30673"/>
          <a:stretch/>
        </p:blipFill>
        <p:spPr bwMode="auto">
          <a:xfrm>
            <a:off x="3285260" y="4686891"/>
            <a:ext cx="1445056" cy="851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Текст 6">
            <a:extLst>
              <a:ext uri="{FF2B5EF4-FFF2-40B4-BE49-F238E27FC236}">
                <a16:creationId xmlns:a16="http://schemas.microsoft.com/office/drawing/2014/main" id="{17DE091D-0468-CD60-C2DC-B25AE9F73A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406038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8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A5829-E9D8-A2F1-7C0C-0E102EF5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740C1CE-CA73-9AA4-14A0-5A997CF5F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/>
          <a:lstStyle/>
          <a:p>
            <a:r>
              <a:rPr lang="ru-RU" dirty="0"/>
              <a:t>ИНДИВИДУАЛИЗМ / КОЛЛЕКТИВИЗМ </a:t>
            </a:r>
            <a:br>
              <a:rPr lang="ru-RU" dirty="0"/>
            </a:br>
            <a:r>
              <a:rPr lang="ru-RU" dirty="0"/>
              <a:t>социальные связи между людьми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B3EB141-7EAB-4EC1-9B28-324DB78C9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26311" y="752774"/>
            <a:ext cx="4233429" cy="202159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Социокультурные особенности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 формировании финансовой культуры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C7AB1A-D734-FD04-FA6E-E8138E10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B23ACB-C58A-799C-3A67-93BA89CF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DCB1D1-F4C6-8D6A-2593-6E9640F80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26" t="17788" r="31629" b="16990"/>
          <a:stretch/>
        </p:blipFill>
        <p:spPr bwMode="auto">
          <a:xfrm>
            <a:off x="401436" y="3429000"/>
            <a:ext cx="2141220" cy="2179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Изображение выглядит как текст, снимок экрана, программное обеспечени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352CDB-93FF-EE72-CEB1-6028253E2A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79" t="13455" r="10080" b="70581"/>
          <a:stretch/>
        </p:blipFill>
        <p:spPr bwMode="auto">
          <a:xfrm>
            <a:off x="585897" y="2182375"/>
            <a:ext cx="6493709" cy="77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Изображение выглядит как текст, человек, Человеческое лиц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966B2F-0295-0652-8079-9254B3F87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25" t="18472" r="33554" b="19498"/>
          <a:stretch/>
        </p:blipFill>
        <p:spPr bwMode="auto">
          <a:xfrm>
            <a:off x="2931622" y="3482340"/>
            <a:ext cx="2026920" cy="2072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Изображение выглядит как Человеческое лицо, картина, портрет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F3153E-1BEB-A502-BDA8-290305684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1" y="2608270"/>
            <a:ext cx="2405545" cy="197912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A972F0-5893-83FA-F443-67A60D6CE926}"/>
              </a:ext>
            </a:extLst>
          </p:cNvPr>
          <p:cNvSpPr txBox="1"/>
          <p:nvPr/>
        </p:nvSpPr>
        <p:spPr>
          <a:xfrm>
            <a:off x="5296855" y="4539317"/>
            <a:ext cx="6756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Commissioner"/>
              </a:rPr>
              <a:t>В 1821 году С. В. Строгановой первая среди уральских заводчиков учредила «ссудную кассу» «для поддержания состояния крестьян». Создала «Страховую комиссию для облегчения участи погорельцев».</a:t>
            </a:r>
          </a:p>
          <a:p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Commissioner"/>
              </a:rPr>
              <a:t>2 апреля 1841 года было подписано распоряжение об учреждении в своем имении лесного отделения. По мнению ученых, это дата начала «правильного лесного хозяйства» в России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9364E572-1666-E5D7-2F72-D30EDAD290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353058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1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69846" y="293011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CB2DC376-2515-738E-8417-FE1E570979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412292" y="7011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Взаимосвязь формирования финансовой культуры и ценностных установок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BB3E67-88AD-1F39-9942-AB258B9CF933}"/>
              </a:ext>
            </a:extLst>
          </p:cNvPr>
          <p:cNvSpPr txBox="1">
            <a:spLocks/>
          </p:cNvSpPr>
          <p:nvPr/>
        </p:nvSpPr>
        <p:spPr>
          <a:xfrm>
            <a:off x="585897" y="1447790"/>
            <a:ext cx="11606103" cy="5950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Направить благодарственные письма в регионы (активным участникам Конкурса)</a:t>
            </a:r>
          </a:p>
          <a:p>
            <a:pPr marL="742950" indent="-74295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Добавить в Конкурс номинацию</a:t>
            </a:r>
          </a:p>
          <a:p>
            <a:pPr marL="742950" indent="-742950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267</Words>
  <Application>Microsoft Office PowerPoint</Application>
  <PresentationFormat>Широкоэкранный</PresentationFormat>
  <Paragraphs>55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Commissioner</vt:lpstr>
      <vt:lpstr>HSE Sans</vt:lpstr>
      <vt:lpstr>Office Theme</vt:lpstr>
      <vt:lpstr>Круглый стол секции 1: Лучшие практики развития финансовой культуры  в системе общего и среднего профессионального образования</vt:lpstr>
      <vt:lpstr>Взаимосвязь формирования финансовой культуры и ценностных установок </vt:lpstr>
      <vt:lpstr>Итоги регионального этапа  Пермский ММЦ</vt:lpstr>
      <vt:lpstr>ДОЛГОСРОЧНАЯ / КРАТКОСРОЧНАЯ ОРИЕНТАЦИЯ</vt:lpstr>
      <vt:lpstr>ДОЛГОСРОЧНАЯ / КРАТКОСРОЧНАЯ ОРИЕНТАЦИЯ</vt:lpstr>
      <vt:lpstr>ИНДИВИДУАЛИЗМ / КОЛЛЕКТИВИЗМ  социальные связи между людьми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Жукова Наталья Юрьевна</cp:lastModifiedBy>
  <cp:revision>28</cp:revision>
  <cp:lastPrinted>2021-11-11T13:08:42Z</cp:lastPrinted>
  <dcterms:created xsi:type="dcterms:W3CDTF">2021-11-11T08:52:47Z</dcterms:created>
  <dcterms:modified xsi:type="dcterms:W3CDTF">2025-04-08T10:34:28Z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