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  <p:sldMasterId id="2147483743" r:id="rId3"/>
    <p:sldMasterId id="2147483762" r:id="rId4"/>
    <p:sldMasterId id="2147483776" r:id="rId5"/>
    <p:sldMasterId id="2147483789" r:id="rId6"/>
    <p:sldMasterId id="2147483802" r:id="rId7"/>
    <p:sldMasterId id="2147483815" r:id="rId8"/>
    <p:sldMasterId id="2147483827" r:id="rId9"/>
    <p:sldMasterId id="2147483839" r:id="rId10"/>
    <p:sldMasterId id="2147483851" r:id="rId11"/>
    <p:sldMasterId id="2147483863" r:id="rId12"/>
    <p:sldMasterId id="2147483887" r:id="rId13"/>
    <p:sldMasterId id="2147483899" r:id="rId14"/>
    <p:sldMasterId id="2147483911" r:id="rId15"/>
    <p:sldMasterId id="2147483923" r:id="rId16"/>
  </p:sldMasterIdLst>
  <p:notesMasterIdLst>
    <p:notesMasterId r:id="rId38"/>
  </p:notesMasterIdLst>
  <p:sldIdLst>
    <p:sldId id="287" r:id="rId17"/>
    <p:sldId id="291" r:id="rId18"/>
    <p:sldId id="311" r:id="rId19"/>
    <p:sldId id="309" r:id="rId20"/>
    <p:sldId id="294" r:id="rId21"/>
    <p:sldId id="299" r:id="rId22"/>
    <p:sldId id="295" r:id="rId23"/>
    <p:sldId id="297" r:id="rId24"/>
    <p:sldId id="312" r:id="rId25"/>
    <p:sldId id="313" r:id="rId26"/>
    <p:sldId id="314" r:id="rId27"/>
    <p:sldId id="318" r:id="rId28"/>
    <p:sldId id="315" r:id="rId29"/>
    <p:sldId id="316" r:id="rId30"/>
    <p:sldId id="317" r:id="rId31"/>
    <p:sldId id="319" r:id="rId32"/>
    <p:sldId id="321" r:id="rId33"/>
    <p:sldId id="324" r:id="rId34"/>
    <p:sldId id="325" r:id="rId35"/>
    <p:sldId id="326" r:id="rId36"/>
    <p:sldId id="32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DEADA"/>
    <a:srgbClr val="BFD8EF"/>
    <a:srgbClr val="F82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53" autoAdjust="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outlineViewPr>
    <p:cViewPr>
      <p:scale>
        <a:sx n="33" d="100"/>
        <a:sy n="33" d="100"/>
      </p:scale>
      <p:origin x="0" y="-45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2</c:v>
                </c:pt>
                <c:pt idx="6">
                  <c:v>3.9</c:v>
                </c:pt>
                <c:pt idx="7">
                  <c:v>6.1</c:v>
                </c:pt>
                <c:pt idx="8">
                  <c:v>8.8000000000000007</c:v>
                </c:pt>
                <c:pt idx="9">
                  <c:v>17</c:v>
                </c:pt>
                <c:pt idx="10">
                  <c:v>22.9</c:v>
                </c:pt>
                <c:pt idx="11">
                  <c:v>30.2</c:v>
                </c:pt>
                <c:pt idx="12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1-4EC6-8607-B457B1F7E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471664"/>
        <c:axId val="1754481648"/>
      </c:barChart>
      <c:catAx>
        <c:axId val="175447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481648"/>
        <c:crosses val="autoZero"/>
        <c:auto val="1"/>
        <c:lblAlgn val="ctr"/>
        <c:lblOffset val="100"/>
        <c:noMultiLvlLbl val="0"/>
      </c:catAx>
      <c:valAx>
        <c:axId val="175448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4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18755</c:v>
                </c:pt>
                <c:pt idx="1">
                  <c:v>23370</c:v>
                </c:pt>
                <c:pt idx="2">
                  <c:v>29790</c:v>
                </c:pt>
                <c:pt idx="3">
                  <c:v>33876</c:v>
                </c:pt>
                <c:pt idx="4">
                  <c:v>43724</c:v>
                </c:pt>
                <c:pt idx="5">
                  <c:v>51344</c:v>
                </c:pt>
                <c:pt idx="6">
                  <c:v>54687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B-4814-94AA-FBBC6AE2FC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Сдняя пенсия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7599</c:v>
                </c:pt>
                <c:pt idx="1">
                  <c:v>9161</c:v>
                </c:pt>
                <c:pt idx="2">
                  <c:v>10889</c:v>
                </c:pt>
                <c:pt idx="3">
                  <c:v>11783</c:v>
                </c:pt>
                <c:pt idx="4">
                  <c:v>14400</c:v>
                </c:pt>
                <c:pt idx="5">
                  <c:v>15774</c:v>
                </c:pt>
                <c:pt idx="6">
                  <c:v>16800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B-4814-94AA-FBBC6AE2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2025584"/>
        <c:axId val="13420280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Коэффициент замещения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40.5</c:v>
                </c:pt>
                <c:pt idx="1">
                  <c:v>39.200000000000003</c:v>
                </c:pt>
                <c:pt idx="2">
                  <c:v>36.5</c:v>
                </c:pt>
                <c:pt idx="3">
                  <c:v>34.799999999999997</c:v>
                </c:pt>
                <c:pt idx="4">
                  <c:v>32.9</c:v>
                </c:pt>
                <c:pt idx="5">
                  <c:v>30.7</c:v>
                </c:pt>
                <c:pt idx="6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3B-4814-94AA-FBBC6AE2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041392"/>
        <c:axId val="1342039312"/>
      </c:lineChart>
      <c:catAx>
        <c:axId val="134202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028080"/>
        <c:crosses val="autoZero"/>
        <c:auto val="1"/>
        <c:lblAlgn val="ctr"/>
        <c:lblOffset val="100"/>
        <c:noMultiLvlLbl val="0"/>
      </c:catAx>
      <c:valAx>
        <c:axId val="13420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025584"/>
        <c:crosses val="autoZero"/>
        <c:crossBetween val="between"/>
      </c:valAx>
      <c:valAx>
        <c:axId val="13420393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041392"/>
        <c:crosses val="max"/>
        <c:crossBetween val="between"/>
      </c:valAx>
      <c:catAx>
        <c:axId val="134204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2039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E8F0E-8095-46BE-90B8-1BA5CE45A97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2D5A-1861-44D6-AAE5-634B5A7B7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3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Международная организация труда (МОТ) о финансовом благополучии пенсионеров судит по показателю – коэффициент замещения, который рассчитывается как отношение средней пенсии по старости к средней заработной плате. МОТ рекомендует индекс замещения поддерживать на уровне не ниже 40%. На данном слайде видно, что если в 2010 году индекс замещения в</a:t>
            </a:r>
            <a:r>
              <a:rPr lang="ru-RU" baseline="0" dirty="0" smtClean="0"/>
              <a:t> России соответствовал минимальному значению, рекомендованного МОТ (40%), то в 2021 году он снизился до 30%. Повысить пенсии по старости за счет средств пенсионного фонда России (ПФР) не представляется возможным, о чем характеризуют данные представленные на следующем слайде.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A1CF9-ED41-41D7-BEC6-FCBB92A2C1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0340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Западно-европейские страны, США и Канада значительно раньше начали переходить на накопительные принципы пенсионного обеспечения. Наряду с государственными пенсиями человек получает выплаты из системы негосударственного пенсионного обеспечения. Сочетание</a:t>
            </a:r>
            <a:r>
              <a:rPr lang="ru-RU" baseline="0" dirty="0" smtClean="0"/>
              <a:t> государственной пенсионной системы и выплат из негосударственных пенсионных фондов и личных пенсионных накоплений обеспечивает высокий суммарный коэффициент замещения, что позволяет пенсионеру вести достойный образ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A1CF9-ED41-41D7-BEC6-FCBB92A2C1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1356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Западно-европейские страны, США и Канада значительно раньше начали переходить на накопительные принципы пенсионного обеспечения. Наряду с государственными пенсиями человек получает выплаты из системы негосударственного пенсионного обеспечения. Сочетание</a:t>
            </a:r>
            <a:r>
              <a:rPr lang="ru-RU" baseline="0" dirty="0" smtClean="0"/>
              <a:t> государственной пенсионной системы и выплат из негосударственных пенсионных фондов и личных пенсионных накоплений обеспечивает высокий суммарный коэффициент замещения, что позволяет пенсионеру вести достойный образ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A1CF9-ED41-41D7-BEC6-FCBB92A2C1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375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317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68820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380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600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9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423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455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51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428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291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07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2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4522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85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89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78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782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92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71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074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37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32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1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63B2109-3EA5-45B5-BD9C-DA9F5D1C299A}"/>
              </a:ext>
            </a:extLst>
          </p:cNvPr>
          <p:cNvSpPr/>
          <p:nvPr/>
        </p:nvSpPr>
        <p:spPr>
          <a:xfrm>
            <a:off x="1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A94A813-60AC-48C4-956A-95B2D8359D0F}"/>
              </a:ext>
            </a:extLst>
          </p:cNvPr>
          <p:cNvSpPr/>
          <p:nvPr/>
        </p:nvSpPr>
        <p:spPr>
          <a:xfrm>
            <a:off x="800102" y="1489319"/>
            <a:ext cx="10667999" cy="353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9E3A1-9F1A-4902-9F96-7C31FF7A6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FC152DC-44DD-4460-92D6-E98CDA7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3309AB8-8BA9-4322-B542-0BE384242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0" y="5829303"/>
            <a:ext cx="3943351" cy="458017"/>
          </a:xfrm>
        </p:spPr>
        <p:txBody>
          <a:bodyPr/>
          <a:lstStyle>
            <a:lvl1pPr>
              <a:defRPr b="1">
                <a:latin typeface="Myriad Pro Black" panose="020B0803030403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D038FD9-7CBB-470F-930A-848FE6FE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1F276309-2A5A-4F59-BDA1-3B4C8868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1" y="6313225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088705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164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19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682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59449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02197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9060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7492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74526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814288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34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024951-5BFA-48D0-AA5E-54F30293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57350"/>
            <a:ext cx="10592305" cy="4519613"/>
          </a:xfrm>
          <a:prstGeom prst="rect">
            <a:avLst/>
          </a:prstGeom>
        </p:spPr>
        <p:txBody>
          <a:bodyPr>
            <a:normAutofit/>
          </a:bodyPr>
          <a:lstStyle>
            <a:lvl1pPr marL="208964" indent="-208964">
              <a:lnSpc>
                <a:spcPct val="108000"/>
              </a:lnSpc>
              <a:spcBef>
                <a:spcPts val="275"/>
              </a:spcBef>
              <a:buClr>
                <a:srgbClr val="C00000"/>
              </a:buClr>
              <a:buFont typeface="Wingdings 2" panose="05020102010507070707" pitchFamily="18" charset="2"/>
              <a:buChar char=""/>
              <a:defRPr sz="1800"/>
            </a:lvl1pPr>
            <a:lvl2pPr>
              <a:lnSpc>
                <a:spcPct val="108000"/>
              </a:lnSpc>
              <a:spcBef>
                <a:spcPts val="275"/>
              </a:spcBef>
              <a:defRPr sz="1500"/>
            </a:lvl2pPr>
            <a:lvl3pPr>
              <a:lnSpc>
                <a:spcPct val="108000"/>
              </a:lnSpc>
              <a:spcBef>
                <a:spcPts val="275"/>
              </a:spcBef>
              <a:defRPr sz="1350"/>
            </a:lvl3pPr>
            <a:lvl4pPr>
              <a:lnSpc>
                <a:spcPct val="108000"/>
              </a:lnSpc>
              <a:spcBef>
                <a:spcPts val="275"/>
              </a:spcBef>
              <a:defRPr sz="1050"/>
            </a:lvl4pPr>
            <a:lvl5pPr>
              <a:lnSpc>
                <a:spcPct val="108000"/>
              </a:lnSpc>
              <a:spcBef>
                <a:spcPts val="275"/>
              </a:spcBef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CDB3B72-6811-401C-9D02-C3729F0ACF09}"/>
              </a:ext>
            </a:extLst>
          </p:cNvPr>
          <p:cNvSpPr/>
          <p:nvPr/>
        </p:nvSpPr>
        <p:spPr>
          <a:xfrm>
            <a:off x="1" y="56175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A5BACE2-988D-4CE6-8D39-2256D610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F9BB2D7-52E5-44DC-93B3-02539495D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0E9857D-7115-4133-8A45-C2BA1A108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077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6302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92152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57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75626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45891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52623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5897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765960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9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23686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588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28118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5040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5F580C6-82BC-41F9-9EB1-B975D73F4C70}"/>
              </a:ext>
            </a:extLst>
          </p:cNvPr>
          <p:cNvSpPr/>
          <p:nvPr/>
        </p:nvSpPr>
        <p:spPr>
          <a:xfrm>
            <a:off x="1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DDAEC45-7819-47AB-9971-A8D29F81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14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244416-5D0C-4510-870E-B9BE76C92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1859E0-52DD-46BF-93D1-6263399402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439824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63453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4637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9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3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49757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15823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0110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45251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631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9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80528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56858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320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2A23B-6DFE-4973-A506-471A4F831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1450" y="3100420"/>
            <a:ext cx="7943851" cy="6060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Разбивочный слайд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6ADC69-354D-4FA0-A739-44608AA0E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33235AE-8B50-4CE9-A256-7FA2E259EB31}"/>
              </a:ext>
            </a:extLst>
          </p:cNvPr>
          <p:cNvSpPr/>
          <p:nvPr/>
        </p:nvSpPr>
        <p:spPr>
          <a:xfrm>
            <a:off x="1" y="3041247"/>
            <a:ext cx="3733801" cy="724376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1C69D2-0069-46F5-A45E-D050B8F0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F5264-A0B5-45B9-8A12-834406FFF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901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21564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92564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891729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9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3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551874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6841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54314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88365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52516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05816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75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AE251EB-1B6F-4307-8154-088764776114}"/>
              </a:ext>
            </a:extLst>
          </p:cNvPr>
          <p:cNvSpPr/>
          <p:nvPr/>
        </p:nvSpPr>
        <p:spPr>
          <a:xfrm>
            <a:off x="1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7B7ACEC-637D-44F9-8DB6-C54FC93A0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A2F5DD1-3D84-458E-8676-9090B0D0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9206AC9-2F19-4B70-B762-07A33B5A3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771653"/>
            <a:ext cx="5372100" cy="4405313"/>
          </a:xfrm>
        </p:spPr>
        <p:txBody>
          <a:bodyPr>
            <a:normAutofit/>
          </a:bodyPr>
          <a:lstStyle>
            <a:lvl1pPr marL="208964" indent="-208964">
              <a:buClr>
                <a:srgbClr val="C00000"/>
              </a:buClr>
              <a:buFont typeface="Wingdings 2" panose="05020102010507070707" pitchFamily="18" charset="2"/>
              <a:buChar char="¢"/>
              <a:defRPr sz="1279"/>
            </a:lvl1pPr>
            <a:lvl2pPr>
              <a:defRPr sz="1097"/>
            </a:lvl2pPr>
            <a:lvl3pPr>
              <a:defRPr sz="914"/>
            </a:lvl3pPr>
            <a:lvl4pPr>
              <a:defRPr sz="823"/>
            </a:lvl4pPr>
            <a:lvl5pPr>
              <a:defRPr sz="82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D7FE431C-8809-4AD6-803A-800E00718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1" y="1761923"/>
            <a:ext cx="5486400" cy="4415040"/>
          </a:xfrm>
        </p:spPr>
        <p:txBody>
          <a:bodyPr>
            <a:normAutofit/>
          </a:bodyPr>
          <a:lstStyle>
            <a:lvl1pPr marL="208964" indent="-208964">
              <a:buClr>
                <a:srgbClr val="C00000"/>
              </a:buClr>
              <a:buFont typeface="Wingdings 2" panose="05020102010507070707" pitchFamily="18" charset="2"/>
              <a:buChar char="¢"/>
              <a:defRPr sz="1279"/>
            </a:lvl1pPr>
            <a:lvl2pPr>
              <a:defRPr sz="1097"/>
            </a:lvl2pPr>
            <a:lvl3pPr>
              <a:defRPr sz="914"/>
            </a:lvl3pPr>
            <a:lvl4pPr>
              <a:defRPr sz="823"/>
            </a:lvl4pPr>
            <a:lvl5pPr>
              <a:defRPr sz="82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E599C4D-AFA8-4F85-A4D9-068E0126DD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105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6302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02418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638286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21033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565271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7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3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102555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72587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81476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30378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22538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260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32174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37347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40394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2181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24443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19891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7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3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41406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52828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1376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702"/>
            <a:ext cx="10363200" cy="64633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51" y="4472275"/>
            <a:ext cx="983761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57694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95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691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256828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5" y="315764"/>
            <a:ext cx="10669013" cy="6060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93086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78388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19" y="1600206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837" y="1600206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97860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95" y="584531"/>
            <a:ext cx="10972801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75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2" y="1535114"/>
            <a:ext cx="538870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2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553108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5840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6855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7" y="1034990"/>
            <a:ext cx="4011247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415" y="273084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7" y="1435104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21996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73" y="4967230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73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73" y="5367354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98433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95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37582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90704" y="292133"/>
            <a:ext cx="615553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380" y="292133"/>
            <a:ext cx="8778633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72087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95" y="1325884"/>
            <a:ext cx="10972801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52672" y="128155"/>
            <a:ext cx="10193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 Н.И. Берзон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055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547B5-D436-41DC-BBF7-4A687E4FD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2B121-6F1B-4C9E-8616-FE7C04024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9F4DE2-704B-4F48-A714-4E61DF4540DA}"/>
              </a:ext>
            </a:extLst>
          </p:cNvPr>
          <p:cNvSpPr/>
          <p:nvPr userDrawn="1"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3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6289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4725A2-A76E-435D-AE7D-E36B0C70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5DB175-9658-457F-B92B-F065E3DFF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14A8CC4-03F8-4BAB-BC63-31E93DD3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3CB8E1E-571C-4865-991D-9405194A9F45}"/>
              </a:ext>
            </a:extLst>
          </p:cNvPr>
          <p:cNvSpPr/>
          <p:nvPr/>
        </p:nvSpPr>
        <p:spPr>
          <a:xfrm>
            <a:off x="1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0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7043"/>
            <a:ext cx="10363200" cy="600837"/>
          </a:xfrm>
        </p:spPr>
        <p:txBody>
          <a:bodyPr anchor="t"/>
          <a:lstStyle>
            <a:lvl1pPr algn="l">
              <a:defRPr sz="25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1275"/>
            </a:lvl1pPr>
            <a:lvl2pPr marL="288391" indent="0">
              <a:buNone/>
              <a:defRPr sz="1125"/>
            </a:lvl2pPr>
            <a:lvl3pPr marL="576785" indent="0">
              <a:buNone/>
              <a:defRPr sz="1050"/>
            </a:lvl3pPr>
            <a:lvl4pPr marL="865164" indent="0">
              <a:buNone/>
              <a:defRPr sz="900"/>
            </a:lvl4pPr>
            <a:lvl5pPr marL="1153563" indent="0">
              <a:buNone/>
              <a:defRPr sz="900"/>
            </a:lvl5pPr>
            <a:lvl6pPr marL="1441961" indent="0">
              <a:buNone/>
              <a:defRPr sz="900"/>
            </a:lvl6pPr>
            <a:lvl7pPr marL="1730346" indent="0">
              <a:buNone/>
              <a:defRPr sz="900"/>
            </a:lvl7pPr>
            <a:lvl8pPr marL="2018733" indent="0">
              <a:buNone/>
              <a:defRPr sz="900"/>
            </a:lvl8pPr>
            <a:lvl9pPr marL="23071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635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492"/>
            <a:ext cx="10363200" cy="554670"/>
          </a:xfrm>
        </p:spPr>
        <p:txBody>
          <a:bodyPr anchor="t"/>
          <a:lstStyle>
            <a:lvl1pPr algn="ctr">
              <a:defRPr sz="2325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35" y="4472124"/>
            <a:ext cx="9837616" cy="2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914" tIns="38433" rIns="76914" bIns="38433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275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8240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2818"/>
            <a:ext cx="10972800" cy="446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755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1500" b="1"/>
            </a:lvl1pPr>
            <a:lvl2pPr marL="288391" indent="0">
              <a:buNone/>
              <a:defRPr sz="1275" b="1"/>
            </a:lvl2pPr>
            <a:lvl3pPr marL="576785" indent="0">
              <a:buNone/>
              <a:defRPr sz="1125" b="1"/>
            </a:lvl3pPr>
            <a:lvl4pPr marL="865164" indent="0">
              <a:buNone/>
              <a:defRPr sz="1050" b="1"/>
            </a:lvl4pPr>
            <a:lvl5pPr marL="1153563" indent="0">
              <a:buNone/>
              <a:defRPr sz="1050" b="1"/>
            </a:lvl5pPr>
            <a:lvl6pPr marL="1441961" indent="0">
              <a:buNone/>
              <a:defRPr sz="1050" b="1"/>
            </a:lvl6pPr>
            <a:lvl7pPr marL="1730346" indent="0">
              <a:buNone/>
              <a:defRPr sz="1050" b="1"/>
            </a:lvl7pPr>
            <a:lvl8pPr marL="2018733" indent="0">
              <a:buNone/>
              <a:defRPr sz="1050" b="1"/>
            </a:lvl8pPr>
            <a:lvl9pPr marL="2307127" indent="0">
              <a:buNone/>
              <a:defRPr sz="10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1500"/>
            </a:lvl1pPr>
            <a:lvl2pPr>
              <a:defRPr sz="1275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2" y="1535117"/>
            <a:ext cx="5388708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1500" b="1"/>
            </a:lvl1pPr>
            <a:lvl2pPr marL="288391" indent="0">
              <a:buNone/>
              <a:defRPr sz="1275" b="1"/>
            </a:lvl2pPr>
            <a:lvl3pPr marL="576785" indent="0">
              <a:buNone/>
              <a:defRPr sz="1125" b="1"/>
            </a:lvl3pPr>
            <a:lvl4pPr marL="865164" indent="0">
              <a:buNone/>
              <a:defRPr sz="1050" b="1"/>
            </a:lvl4pPr>
            <a:lvl5pPr marL="1153563" indent="0">
              <a:buNone/>
              <a:defRPr sz="1050" b="1"/>
            </a:lvl5pPr>
            <a:lvl6pPr marL="1441961" indent="0">
              <a:buNone/>
              <a:defRPr sz="1050" b="1"/>
            </a:lvl6pPr>
            <a:lvl7pPr marL="1730346" indent="0">
              <a:buNone/>
              <a:defRPr sz="1050" b="1"/>
            </a:lvl7pPr>
            <a:lvl8pPr marL="2018733" indent="0">
              <a:buNone/>
              <a:defRPr sz="1050" b="1"/>
            </a:lvl8pPr>
            <a:lvl9pPr marL="2307127" indent="0">
              <a:buNone/>
              <a:defRPr sz="10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2" y="2174875"/>
            <a:ext cx="5388708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1500"/>
            </a:lvl1pPr>
            <a:lvl2pPr>
              <a:defRPr sz="1275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defTabSz="685800"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2901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491"/>
            <a:ext cx="10363200" cy="563227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33" y="4472059"/>
            <a:ext cx="9837616" cy="400105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950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491"/>
            <a:ext cx="10363200" cy="563227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33" y="4472059"/>
            <a:ext cx="9837616" cy="400105"/>
          </a:xfrm>
          <a:prstGeom prst="rect">
            <a:avLst/>
          </a:prstGeom>
          <a:noFill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338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7340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68"/>
            <a:ext cx="10363200" cy="6155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289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19" y="1600206"/>
            <a:ext cx="5392617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837" y="1600206"/>
            <a:ext cx="5392617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7269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16902"/>
            <a:ext cx="10972800" cy="45858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755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535117"/>
            <a:ext cx="5388708" cy="639763"/>
          </a:xfrm>
          <a:prstGeom prst="rect">
            <a:avLst/>
          </a:prstGeom>
        </p:spPr>
        <p:txBody>
          <a:bodyPr lIns="91416" tIns="45718" rIns="91416" bIns="45718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738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85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388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901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1081243"/>
            <a:ext cx="4011247" cy="3539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99" y="273064"/>
            <a:ext cx="6815017" cy="585311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247" cy="46910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1939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5" y="5013482"/>
            <a:ext cx="7315200" cy="3539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5" y="5367419"/>
            <a:ext cx="7315200" cy="804863"/>
          </a:xfrm>
          <a:prstGeom prst="rect">
            <a:avLst/>
          </a:prstGeom>
        </p:spPr>
        <p:txBody>
          <a:bodyPr lIns="91416" tIns="45718" rIns="91416" bIns="45718"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362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0747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22853" y="292109"/>
            <a:ext cx="550872" cy="5834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372" y="292109"/>
            <a:ext cx="8778633" cy="5834063"/>
          </a:xfrm>
          <a:prstGeom prst="rect">
            <a:avLst/>
          </a:prstGeom>
        </p:spPr>
        <p:txBody>
          <a:bodyPr vert="eaVert" lIns="91416" tIns="45718" rIns="91416" bIns="4571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ea typeface="ＭＳ Ｐゴシック"/>
              </a:rPr>
              <a:t>© Н.И. Берзон</a:t>
            </a:r>
            <a:endParaRPr lang="ru-RU" alt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3549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25882"/>
            <a:ext cx="109728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16" tIns="45718" rIns="91416" bIns="45718"/>
          <a:lstStyle>
            <a:lvl1pPr marL="0" indent="0"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52617" y="160450"/>
            <a:ext cx="10193215" cy="45858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4697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9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9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6896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7" y="1600227"/>
            <a:ext cx="10972801" cy="461665"/>
          </a:xfrm>
          <a:prstGeom prst="rect">
            <a:avLst/>
          </a:prstGeom>
        </p:spPr>
        <p:txBody>
          <a:bodyPr lIns="91416" tIns="45718" rIns="91416" bIns="45718" rtlCol="0"/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55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406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5461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2600" y="258933"/>
            <a:ext cx="10193339" cy="261610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9831389" y="6568817"/>
            <a:ext cx="2312987" cy="18466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8876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5428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712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374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4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8388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66966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7636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76753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6875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4740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4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0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865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537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5610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3233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9831389" y="6569091"/>
            <a:ext cx="2312987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78876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866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2600" y="258934"/>
            <a:ext cx="10193339" cy="261611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9831389" y="6569091"/>
            <a:ext cx="2312987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8876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2565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6607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2262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4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65700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8479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6467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980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654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023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6524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4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0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1975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88575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0261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2600" y="258934"/>
            <a:ext cx="10193339" cy="261611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9831389" y="6569091"/>
            <a:ext cx="2312987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8876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D278B2-F076-4E4F-9355-53816C30D18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6993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2565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03056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4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1614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26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5083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38537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6565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63523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294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4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0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8479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9292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6112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9831389" y="6569091"/>
            <a:ext cx="2312987" cy="18415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78876" y="6378575"/>
            <a:ext cx="2803525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14B8B0-A9B4-4628-B85F-8B2DFB5F492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014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63B2109-3EA5-45B5-BD9C-DA9F5D1C299A}"/>
              </a:ext>
            </a:extLst>
          </p:cNvPr>
          <p:cNvSpPr/>
          <p:nvPr/>
        </p:nvSpPr>
        <p:spPr>
          <a:xfrm>
            <a:off x="0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A94A813-60AC-48C4-956A-95B2D8359D0F}"/>
              </a:ext>
            </a:extLst>
          </p:cNvPr>
          <p:cNvSpPr/>
          <p:nvPr/>
        </p:nvSpPr>
        <p:spPr>
          <a:xfrm>
            <a:off x="800101" y="1489319"/>
            <a:ext cx="10667999" cy="353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9E3A1-9F1A-4902-9F96-7C31FF7A6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FC152DC-44DD-4460-92D6-E98CDA7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3309AB8-8BA9-4322-B542-0BE384242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0" y="5829301"/>
            <a:ext cx="3943350" cy="458017"/>
          </a:xfrm>
        </p:spPr>
        <p:txBody>
          <a:bodyPr/>
          <a:lstStyle>
            <a:lvl1pPr>
              <a:defRPr b="1">
                <a:latin typeface="Myriad Pro Black" panose="020B0803030403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D038FD9-7CBB-470F-930A-848FE6FE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1F276309-2A5A-4F59-BDA1-3B4C8868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0" y="6313223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9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024951-5BFA-48D0-AA5E-54F30293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57350"/>
            <a:ext cx="10592305" cy="4519613"/>
          </a:xfrm>
          <a:prstGeom prst="rect">
            <a:avLst/>
          </a:prstGeom>
        </p:spPr>
        <p:txBody>
          <a:bodyPr>
            <a:normAutofit/>
          </a:bodyPr>
          <a:lstStyle>
            <a:lvl1pPr marL="278618" indent="-278618">
              <a:lnSpc>
                <a:spcPct val="108000"/>
              </a:lnSpc>
              <a:spcBef>
                <a:spcPts val="366"/>
              </a:spcBef>
              <a:buClr>
                <a:srgbClr val="C00000"/>
              </a:buClr>
              <a:buFont typeface="Wingdings 2" panose="05020102010507070707" pitchFamily="18" charset="2"/>
              <a:buChar char=""/>
              <a:defRPr sz="2400"/>
            </a:lvl1pPr>
            <a:lvl2pPr>
              <a:lnSpc>
                <a:spcPct val="108000"/>
              </a:lnSpc>
              <a:spcBef>
                <a:spcPts val="366"/>
              </a:spcBef>
              <a:defRPr sz="2000"/>
            </a:lvl2pPr>
            <a:lvl3pPr>
              <a:lnSpc>
                <a:spcPct val="108000"/>
              </a:lnSpc>
              <a:spcBef>
                <a:spcPts val="366"/>
              </a:spcBef>
              <a:defRPr sz="1800"/>
            </a:lvl3pPr>
            <a:lvl4pPr>
              <a:lnSpc>
                <a:spcPct val="108000"/>
              </a:lnSpc>
              <a:spcBef>
                <a:spcPts val="366"/>
              </a:spcBef>
              <a:defRPr sz="1400"/>
            </a:lvl4pPr>
            <a:lvl5pPr>
              <a:lnSpc>
                <a:spcPct val="108000"/>
              </a:lnSpc>
              <a:spcBef>
                <a:spcPts val="366"/>
              </a:spcBef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CDB3B72-6811-401C-9D02-C3729F0ACF09}"/>
              </a:ext>
            </a:extLst>
          </p:cNvPr>
          <p:cNvSpPr/>
          <p:nvPr/>
        </p:nvSpPr>
        <p:spPr>
          <a:xfrm>
            <a:off x="0" y="56175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A5BACE2-988D-4CE6-8D39-2256D610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F9BB2D7-52E5-44DC-93B3-02539495D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0E9857D-7115-4133-8A45-C2BA1A108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8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63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13758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5F580C6-82BC-41F9-9EB1-B975D73F4C70}"/>
              </a:ext>
            </a:extLst>
          </p:cNvPr>
          <p:cNvSpPr/>
          <p:nvPr/>
        </p:nvSpPr>
        <p:spPr>
          <a:xfrm>
            <a:off x="0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DDAEC45-7819-47AB-9971-A8D29F81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13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244416-5D0C-4510-870E-B9BE76C92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1859E0-52DD-46BF-93D1-6263399402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14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2A23B-6DFE-4973-A506-471A4F831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1451" y="3100420"/>
            <a:ext cx="7943850" cy="6060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Разбивочный слайд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6ADC69-354D-4FA0-A739-44608AA0E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33235AE-8B50-4CE9-A256-7FA2E259EB31}"/>
              </a:ext>
            </a:extLst>
          </p:cNvPr>
          <p:cNvSpPr/>
          <p:nvPr/>
        </p:nvSpPr>
        <p:spPr>
          <a:xfrm>
            <a:off x="0" y="3041247"/>
            <a:ext cx="3733801" cy="724376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1C69D2-0069-46F5-A45E-D050B8F0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F5264-A0B5-45B9-8A12-834406FFF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7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AE251EB-1B6F-4307-8154-088764776114}"/>
              </a:ext>
            </a:extLst>
          </p:cNvPr>
          <p:cNvSpPr/>
          <p:nvPr/>
        </p:nvSpPr>
        <p:spPr>
          <a:xfrm>
            <a:off x="0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7B7ACEC-637D-44F9-8DB6-C54FC93A0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A2F5DD1-3D84-458E-8676-9090B0D0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9206AC9-2F19-4B70-B762-07A33B5A3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771651"/>
            <a:ext cx="5372100" cy="4405313"/>
          </a:xfrm>
        </p:spPr>
        <p:txBody>
          <a:bodyPr>
            <a:normAutofit/>
          </a:bodyPr>
          <a:lstStyle>
            <a:lvl1pPr marL="278618" indent="-278618">
              <a:buClr>
                <a:srgbClr val="C00000"/>
              </a:buClr>
              <a:buFont typeface="Wingdings 2" panose="05020102010507070707" pitchFamily="18" charset="2"/>
              <a:buChar char="¢"/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D7FE431C-8809-4AD6-803A-800E00718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1" y="1761923"/>
            <a:ext cx="5486400" cy="4415040"/>
          </a:xfrm>
        </p:spPr>
        <p:txBody>
          <a:bodyPr>
            <a:normAutofit/>
          </a:bodyPr>
          <a:lstStyle>
            <a:lvl1pPr marL="278618" indent="-278618">
              <a:buClr>
                <a:srgbClr val="C00000"/>
              </a:buClr>
              <a:buFont typeface="Wingdings 2" panose="05020102010507070707" pitchFamily="18" charset="2"/>
              <a:buChar char="¢"/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E599C4D-AFA8-4F85-A4D9-068E0126DD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0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630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45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256828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4" y="315764"/>
            <a:ext cx="10669013" cy="6060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08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547B5-D436-41DC-BBF7-4A687E4FD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2B121-6F1B-4C9E-8616-FE7C04024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9F4DE2-704B-4F48-A714-4E61DF4540DA}"/>
              </a:ext>
            </a:extLst>
          </p:cNvPr>
          <p:cNvSpPr/>
          <p:nvPr userDrawn="1"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604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4725A2-A76E-435D-AE7D-E36B0C70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5DB175-9658-457F-B92B-F065E3DFF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14A8CC4-03F8-4BAB-BC63-31E93DD3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3CB8E1E-571C-4865-991D-9405194A9F45}"/>
              </a:ext>
            </a:extLst>
          </p:cNvPr>
          <p:cNvSpPr/>
          <p:nvPr/>
        </p:nvSpPr>
        <p:spPr>
          <a:xfrm>
            <a:off x="0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663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7041"/>
            <a:ext cx="10363200" cy="60083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1700"/>
            </a:lvl1pPr>
            <a:lvl2pPr marL="384521" indent="0">
              <a:buNone/>
              <a:defRPr sz="1500"/>
            </a:lvl2pPr>
            <a:lvl3pPr marL="769046" indent="0">
              <a:buNone/>
              <a:defRPr sz="1400"/>
            </a:lvl3pPr>
            <a:lvl4pPr marL="1153552" indent="0">
              <a:buNone/>
              <a:defRPr sz="1200"/>
            </a:lvl4pPr>
            <a:lvl5pPr marL="1538084" indent="0">
              <a:buNone/>
              <a:defRPr sz="1200"/>
            </a:lvl5pPr>
            <a:lvl6pPr marL="1922615" indent="0">
              <a:buNone/>
              <a:defRPr sz="1200"/>
            </a:lvl6pPr>
            <a:lvl7pPr marL="2307128" indent="0">
              <a:buNone/>
              <a:defRPr sz="1200"/>
            </a:lvl7pPr>
            <a:lvl8pPr marL="2691644" indent="0">
              <a:buNone/>
              <a:defRPr sz="1200"/>
            </a:lvl8pPr>
            <a:lvl9pPr marL="307616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24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492"/>
            <a:ext cx="10363200" cy="554670"/>
          </a:xfrm>
        </p:spPr>
        <p:txBody>
          <a:bodyPr anchor="t"/>
          <a:lstStyle>
            <a:lvl1pPr algn="ctr">
              <a:defRPr sz="31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34" y="4472123"/>
            <a:ext cx="9837616" cy="3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914" tIns="38433" rIns="76914" bIns="38433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7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9996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2816"/>
            <a:ext cx="10972800" cy="446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754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2000" b="1"/>
            </a:lvl1pPr>
            <a:lvl2pPr marL="384521" indent="0">
              <a:buNone/>
              <a:defRPr sz="1700" b="1"/>
            </a:lvl2pPr>
            <a:lvl3pPr marL="769046" indent="0">
              <a:buNone/>
              <a:defRPr sz="1500" b="1"/>
            </a:lvl3pPr>
            <a:lvl4pPr marL="1153552" indent="0">
              <a:buNone/>
              <a:defRPr sz="1400" b="1"/>
            </a:lvl4pPr>
            <a:lvl5pPr marL="1538084" indent="0">
              <a:buNone/>
              <a:defRPr sz="1400" b="1"/>
            </a:lvl5pPr>
            <a:lvl6pPr marL="1922615" indent="0">
              <a:buNone/>
              <a:defRPr sz="1400" b="1"/>
            </a:lvl6pPr>
            <a:lvl7pPr marL="2307128" indent="0">
              <a:buNone/>
              <a:defRPr sz="1400" b="1"/>
            </a:lvl7pPr>
            <a:lvl8pPr marL="2691644" indent="0">
              <a:buNone/>
              <a:defRPr sz="1400" b="1"/>
            </a:lvl8pPr>
            <a:lvl9pPr marL="307616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4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2" y="1535115"/>
            <a:ext cx="5388708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2000" b="1"/>
            </a:lvl1pPr>
            <a:lvl2pPr marL="384521" indent="0">
              <a:buNone/>
              <a:defRPr sz="1700" b="1"/>
            </a:lvl2pPr>
            <a:lvl3pPr marL="769046" indent="0">
              <a:buNone/>
              <a:defRPr sz="1500" b="1"/>
            </a:lvl3pPr>
            <a:lvl4pPr marL="1153552" indent="0">
              <a:buNone/>
              <a:defRPr sz="1400" b="1"/>
            </a:lvl4pPr>
            <a:lvl5pPr marL="1538084" indent="0">
              <a:buNone/>
              <a:defRPr sz="1400" b="1"/>
            </a:lvl5pPr>
            <a:lvl6pPr marL="1922615" indent="0">
              <a:buNone/>
              <a:defRPr sz="1400" b="1"/>
            </a:lvl6pPr>
            <a:lvl7pPr marL="2307128" indent="0">
              <a:buNone/>
              <a:defRPr sz="1400" b="1"/>
            </a:lvl7pPr>
            <a:lvl8pPr marL="2691644" indent="0">
              <a:buNone/>
              <a:defRPr sz="1400" b="1"/>
            </a:lvl8pPr>
            <a:lvl9pPr marL="307616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2" y="2174875"/>
            <a:ext cx="5388708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87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63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7286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59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3248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75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665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762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55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4950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50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7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2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943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7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27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03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98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728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31" y="6453191"/>
            <a:ext cx="1218418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" y="33"/>
            <a:ext cx="1219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52672" y="128155"/>
            <a:ext cx="10193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31757" y="6522938"/>
            <a:ext cx="2313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84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5C76CB5-E554-4DDE-B658-470E90010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131" y="6336291"/>
            <a:ext cx="502839" cy="341262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17414" defTabSz="685800">
              <a:spcBef>
                <a:spcPts val="14"/>
              </a:spcBef>
            </a:pPr>
            <a:fld id="{81D60167-4931-47E6-BA6A-407CBD079E47}" type="slidenum"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pPr marL="17414" defTabSz="685800">
                <a:spcBef>
                  <a:spcPts val="14"/>
                </a:spcBef>
              </a:pPr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A0B9AE4-1A48-4533-888B-70516855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5" y="620688"/>
            <a:ext cx="10669013" cy="6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4BA11D14-71BF-40A0-856E-7C4E551E1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1" y="6313225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6833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7E6E6">
                    <a:lumMod val="50000"/>
                  </a:srgbClr>
                </a:solidFill>
                <a:ea typeface="ＭＳ Ｐゴシック"/>
              </a:rPr>
              <a:t>Центр программ развития руководителей</a:t>
            </a:r>
            <a:endParaRPr lang="ru-RU" dirty="0">
              <a:solidFill>
                <a:srgbClr val="E7E6E6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BE86C33-5261-4BB1-8EEF-C36FBF6E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229"/>
            <a:ext cx="10592305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F09BB-374E-4C27-8E43-643EF24F9B8E}"/>
              </a:ext>
            </a:extLst>
          </p:cNvPr>
          <p:cNvSpPr txBox="1"/>
          <p:nvPr userDrawn="1"/>
        </p:nvSpPr>
        <p:spPr>
          <a:xfrm>
            <a:off x="7349794" y="6447458"/>
            <a:ext cx="872355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©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Н.И.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Берзон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dt="0"/>
  <p:txStyles>
    <p:titleStyle>
      <a:lvl1pPr algn="l" defTabSz="41792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Myriad Pro Black"/>
          <a:ea typeface="+mj-ea"/>
          <a:cs typeface="+mj-cs"/>
        </a:defRPr>
      </a:lvl1pPr>
    </p:titleStyle>
    <p:bodyStyle>
      <a:lvl1pPr marL="0" indent="0" algn="l" defTabSz="417926" rtl="0" eaLnBrk="1" latinLnBrk="0" hangingPunct="1">
        <a:lnSpc>
          <a:spcPct val="90000"/>
        </a:lnSpc>
        <a:spcBef>
          <a:spcPts val="457"/>
        </a:spcBef>
        <a:buFontTx/>
        <a:buNone/>
        <a:defRPr sz="1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208964" indent="0" algn="l" defTabSz="417926" rtl="0" eaLnBrk="1" latinLnBrk="0" hangingPunct="1">
        <a:lnSpc>
          <a:spcPct val="90000"/>
        </a:lnSpc>
        <a:spcBef>
          <a:spcPts val="229"/>
        </a:spcBef>
        <a:buFontTx/>
        <a:buNone/>
        <a:defRPr sz="15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417926" indent="0" algn="l" defTabSz="417926" rtl="0" eaLnBrk="1" latinLnBrk="0" hangingPunct="1">
        <a:lnSpc>
          <a:spcPct val="90000"/>
        </a:lnSpc>
        <a:spcBef>
          <a:spcPts val="229"/>
        </a:spcBef>
        <a:buFontTx/>
        <a:buNone/>
        <a:defRPr sz="1350" kern="1200">
          <a:solidFill>
            <a:schemeClr val="tx1"/>
          </a:solidFill>
          <a:latin typeface="Myriad Pro"/>
          <a:ea typeface="+mn-ea"/>
          <a:cs typeface="+mn-cs"/>
        </a:defRPr>
      </a:lvl3pPr>
      <a:lvl4pPr marL="626890" indent="0" algn="l" defTabSz="417926" rtl="0" eaLnBrk="1" latinLnBrk="0" hangingPunct="1">
        <a:lnSpc>
          <a:spcPct val="90000"/>
        </a:lnSpc>
        <a:spcBef>
          <a:spcPts val="229"/>
        </a:spcBef>
        <a:buFontTx/>
        <a:buNone/>
        <a:defRPr sz="12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835853" indent="0" algn="l" defTabSz="417926" rtl="0" eaLnBrk="1" latinLnBrk="0" hangingPunct="1">
        <a:lnSpc>
          <a:spcPct val="90000"/>
        </a:lnSpc>
        <a:spcBef>
          <a:spcPts val="229"/>
        </a:spcBef>
        <a:buFontTx/>
        <a:buNone/>
        <a:defRPr sz="12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1149298" indent="-104482" algn="l" defTabSz="417926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261" indent="-104482" algn="l" defTabSz="417926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225" indent="-104482" algn="l" defTabSz="417926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188" indent="-104482" algn="l" defTabSz="417926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64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26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90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53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816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80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743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706" algn="l" defTabSz="417926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6453191"/>
            <a:ext cx="1218565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0450"/>
            <a:ext cx="10193339" cy="4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31389" y="6522728"/>
            <a:ext cx="2312987" cy="276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  <a:sym typeface="Symbol" pitchFamily="18" charset="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ea typeface="ＭＳ Ｐゴシック"/>
              </a:rPr>
              <a:t>© Н.И. Берзон</a:t>
            </a:r>
            <a:endParaRPr lang="ru-RU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0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1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059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12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192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256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057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314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10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5C76CB5-E554-4DDE-B658-470E90010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130" y="6336291"/>
            <a:ext cx="502839" cy="34126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23218" marR="0" lvl="0" indent="0" algn="r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2321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A0B9AE4-1A48-4533-888B-70516855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4" y="620688"/>
            <a:ext cx="10669013" cy="6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4BA11D14-71BF-40A0-856E-7C4E551E1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0" y="6313223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11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Центр программ развития руководителей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BE86C33-5261-4BB1-8EEF-C36FBF6E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229"/>
            <a:ext cx="10592305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F09BB-374E-4C27-8E43-643EF24F9B8E}"/>
              </a:ext>
            </a:extLst>
          </p:cNvPr>
          <p:cNvSpPr txBox="1"/>
          <p:nvPr userDrawn="1"/>
        </p:nvSpPr>
        <p:spPr>
          <a:xfrm>
            <a:off x="7349792" y="6401291"/>
            <a:ext cx="110158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Н.И.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Берзон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defTabSz="55723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yriad Pro Black"/>
          <a:ea typeface="+mj-ea"/>
          <a:cs typeface="+mj-cs"/>
        </a:defRPr>
      </a:lvl1pPr>
    </p:titleStyle>
    <p:bodyStyle>
      <a:lvl1pPr marL="0" indent="0" algn="l" defTabSz="557235" rtl="0" eaLnBrk="1" latinLnBrk="0" hangingPunct="1">
        <a:lnSpc>
          <a:spcPct val="90000"/>
        </a:lnSpc>
        <a:spcBef>
          <a:spcPts val="609"/>
        </a:spcBef>
        <a:buFontTx/>
        <a:buNone/>
        <a:defRPr sz="24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278618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20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557235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8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835853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6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1114471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6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1532397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1015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633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250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18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35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53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71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88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706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324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941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88EC-CBCA-4F96-A847-584BE82A87B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2C915-8309-40D6-9129-A755BEAC0E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20/11/20/attention-robinhood-power-users-most-day-traders-lose-money.html" TargetMode="External"/><Relationship Id="rId2" Type="http://schemas.openxmlformats.org/officeDocument/2006/relationships/hyperlink" Target="https://markets.businessinsider.com/news/stocks/if-you-re-day-trading-you-will-probably-lose-money-here-s-why-1030667770" TargetMode="Externa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832760" y="1995061"/>
            <a:ext cx="8513507" cy="385540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lang="ru-RU" sz="28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Инвестиционная грамотность – необходимый элемент финансовой культуры </a:t>
            </a:r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600" b="1" dirty="0" err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r>
              <a:rPr lang="ru-RU" sz="26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доктор экономических наук, профессор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endParaRPr lang="en-US" sz="3200" b="1" i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5394423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-571500"/>
            <a:ext cx="10972800" cy="17314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ДИВЕРСИФИКАЦИЯ (количество инструментов в портфеле)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37247"/>
              </p:ext>
            </p:extLst>
          </p:nvPr>
        </p:nvGraphicFramePr>
        <p:xfrm>
          <a:off x="2031999" y="1159932"/>
          <a:ext cx="812799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30381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895665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711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Мужчины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Женщины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8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 20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2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20-30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11,3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56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– 40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1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40-50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11,6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1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 – 60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9,9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1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Старше 60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5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90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Торговая активность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95692"/>
              </p:ext>
            </p:extLst>
          </p:nvPr>
        </p:nvGraphicFramePr>
        <p:xfrm>
          <a:off x="1871133" y="1417639"/>
          <a:ext cx="8127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268361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528693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6441699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 количество дней в месяц, когда инвесторы совершали хотя бы 1 сделку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Возраст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Мужчины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Женщины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02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 20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82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 – 30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1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– 40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40-50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3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 – 60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1,7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0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Старше 60 лет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1,9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1,8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104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2077719" y="5122333"/>
            <a:ext cx="810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Более 6 сделок в месяц совершают: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19% мужчин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15% женщин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8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Риски инвестирования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133" y="1845733"/>
            <a:ext cx="71712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Доля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клиентов,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совершающих: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аржинальные сделки: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Мужчины = 7%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Женщины = 3,8%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Короткие продажи: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- Мужчины = 2,3 %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- Женщины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1,1%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Принудительное закрытие позиций: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- Мужчины </a:t>
            </a:r>
            <a:r>
              <a:rPr lang="ru-RU" sz="2000" b="1" dirty="0">
                <a:solidFill>
                  <a:srgbClr val="C00000"/>
                </a:solidFill>
              </a:rPr>
              <a:t>= </a:t>
            </a:r>
            <a:r>
              <a:rPr lang="ru-RU" sz="2000" b="1" dirty="0" smtClean="0">
                <a:solidFill>
                  <a:srgbClr val="C00000"/>
                </a:solidFill>
              </a:rPr>
              <a:t>1,6%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 - </a:t>
            </a:r>
            <a:r>
              <a:rPr lang="ru-RU" sz="2000" b="1" dirty="0">
                <a:solidFill>
                  <a:srgbClr val="C00000"/>
                </a:solidFill>
              </a:rPr>
              <a:t>Женщины = </a:t>
            </a:r>
            <a:r>
              <a:rPr lang="ru-RU" sz="2000" b="1" dirty="0" smtClean="0">
                <a:solidFill>
                  <a:srgbClr val="C00000"/>
                </a:solidFill>
              </a:rPr>
              <a:t>0,8%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3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92" y="376518"/>
            <a:ext cx="11229208" cy="6101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159934" y="6292985"/>
            <a:ext cx="69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Betterment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ТКБ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Инвестмент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Партнерс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7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Исследование по бразильскому рынку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300" y="1041400"/>
            <a:ext cx="10642400" cy="515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Выборка: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1600 дейтрейдеров, работающих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рынке фьючерсов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 исследования: с 2013 по 2015 год.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 в течение длительного периода времени (более 300 дней) дейтрейдеры проигрывают рынку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97%  трейдеров потеряли деньги.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олько 3% получили доход на вложенный капитал, из них: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,9% получили доход, не превышающий минимальную заработную плату в Бразилии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0,6% получили доход выше, чем  минимальная зарплата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0,5% получили доход  вше, чем зарплата начинающего кассира в банке</a:t>
            </a:r>
          </a:p>
        </p:txBody>
      </p:sp>
    </p:spTree>
    <p:extLst>
      <p:ext uri="{BB962C8B-B14F-4D97-AF65-F5344CB8AC3E}">
        <p14:creationId xmlns:p14="http://schemas.microsoft.com/office/powerpoint/2010/main" val="236229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Последствия активной торговли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666" y="1854199"/>
            <a:ext cx="87206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торговой платформы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Etoro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markets.businessinsider.com/news/stocks/if-you-re-day-trading-you-will-probably-lose-money-here-s-why-1030667770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инвесторов, торгующих каждый день, уходят в большой минус в течение одного года, со средним убытком в -36%.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дейтрейдеров зарабатывает деньги при таком подходе, но в среднем получают за год на 6,5% меньше, чем рыночный индекс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www.cnbc.com/2020/11/20/attention-robinhood-power-users-most-day-traders-lose-money.html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42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Средняя зарплата и средняя пенсия в России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99894"/>
              </p:ext>
            </p:extLst>
          </p:nvPr>
        </p:nvGraphicFramePr>
        <p:xfrm>
          <a:off x="1981200" y="1366286"/>
          <a:ext cx="8229600" cy="332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4931" y="4780947"/>
            <a:ext cx="819257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Индекс замещения по итогам 2024 года составил 25%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Международная </a:t>
            </a:r>
            <a:r>
              <a:rPr lang="ru-RU" sz="1600" dirty="0">
                <a:solidFill>
                  <a:prstClr val="black"/>
                </a:solidFill>
                <a:latin typeface="Arial" charset="0"/>
                <a:ea typeface="ＭＳ Ｐゴシック"/>
              </a:rPr>
              <a:t>организация труда (МОТ) рекомендует индекс замещения поддерживать на уровне не ниже 40%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ea typeface="ＭＳ Ｐゴシック"/>
              </a:rPr>
              <a:t>Индекс замещения по странам ОЭСР и Восточной Европы составляет 56%  </a:t>
            </a:r>
          </a:p>
        </p:txBody>
      </p:sp>
    </p:spTree>
    <p:extLst>
      <p:ext uri="{BB962C8B-B14F-4D97-AF65-F5344CB8AC3E}">
        <p14:creationId xmlns:p14="http://schemas.microsoft.com/office/powerpoint/2010/main" val="302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КОЭФФИЦИЕНТЫ ЗАМЕЩЕНИЯ В РАЗВИТЫХ СТРАНАХ В СИСТЕМЕ ГОСУДАРСТВЕННОГО И НЕГОСУДАРСТВЕННОГО ПЕНСИОННОГО ОБЕСПЕЧЕНИЯ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020843" y="1627953"/>
          <a:ext cx="8303597" cy="42918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государственной пенсионной системе,%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добровольных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накопительных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системах,%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Суммарный</a:t>
                      </a:r>
                      <a:r>
                        <a:rPr lang="ru-RU" sz="2000" baseline="0" dirty="0" smtClean="0">
                          <a:effectLst/>
                        </a:rPr>
                        <a:t> коэффициент замещения,%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Чехия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82,7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Бельгия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41,0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15,1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56,1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Канада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33,9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73,1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Ирландия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36,7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79,7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Великобритания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32,6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67,1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США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38,3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37,8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76,1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Германия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42,0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16,0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58,0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5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КОЭФФИЦИЕНТЫ ЗАМЕЩЕНИЯ В РАЗВИТЫХ СТРАНАХ В СИСТЕМЕ ГОСУДАРСТВЕННОГО И НЕГОСУДАРСТВЕННОГО ПЕНСИОННОГО ОБЕСПЕЧЕНИЯ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020843" y="1627953"/>
          <a:ext cx="8303597" cy="42918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государственной пенсионной системе,%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Коэффициент замещения в добровольных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накопительных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системах,%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Суммарный</a:t>
                      </a:r>
                      <a:r>
                        <a:rPr lang="ru-RU" sz="2000" baseline="0" dirty="0" smtClean="0">
                          <a:effectLst/>
                        </a:rPr>
                        <a:t> коэффициент замещения,%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Чехия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82,7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Бельгия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41,0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15,1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56,1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Канада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33,9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73,1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Ирландия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36,7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79,7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Великобритания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32,6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67,1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США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38,3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37,8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76,1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Германия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42,0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16,0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58,0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89205" y="42864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</a:rPr>
              <a:t>Концепция постоянного потребления 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</a:rPr>
              <a:t>на протяжении жизни</a:t>
            </a:r>
            <a:endParaRPr lang="en-US" sz="2800" b="1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pic>
        <p:nvPicPr>
          <p:cNvPr id="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14" y="5617371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040582" y="1367234"/>
            <a:ext cx="7747416" cy="4812199"/>
            <a:chOff x="516582" y="1487606"/>
            <a:chExt cx="7747416" cy="4812199"/>
          </a:xfrm>
        </p:grpSpPr>
        <p:pic>
          <p:nvPicPr>
            <p:cNvPr id="32774" name="Picture 6" descr="C:\Компьютер\Фондовый рынок\Проекты\Курсера\1 - Новое, on demand\Слайды к лекциям\Картинки\money-plan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36" y="3474064"/>
              <a:ext cx="894108" cy="5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16582" y="1570739"/>
              <a:ext cx="7651881" cy="2949119"/>
              <a:chOff x="516582" y="1642378"/>
              <a:chExt cx="7651881" cy="3229873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892321" y="4322634"/>
                <a:ext cx="3616518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000" b="1">
                    <a:solidFill>
                      <a:prstClr val="black"/>
                    </a:solidFill>
                    <a:latin typeface="Myriad Pro"/>
                  </a:rPr>
                  <a:t>Инвестиции + доход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16200000">
                <a:off x="5346203" y="2759176"/>
                <a:ext cx="164561" cy="931518"/>
              </a:xfrm>
              <a:prstGeom prst="upDownArrow">
                <a:avLst>
                  <a:gd name="adj1" fmla="val 34153"/>
                  <a:gd name="adj2" fmla="val 84349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2225" cap="flat" cmpd="sng" algn="ctr">
                <a:solidFill>
                  <a:schemeClr val="tx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000" b="1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56580" y="1642378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b="1">
                    <a:solidFill>
                      <a:prstClr val="black"/>
                    </a:solidFill>
                    <a:latin typeface="Myriad Pro"/>
                  </a:rPr>
                  <a:t>Доход</a:t>
                </a: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16582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Сбережения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80138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497746" y="2442860"/>
                <a:ext cx="818734" cy="360888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080794" y="2446485"/>
                <a:ext cx="881606" cy="357263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560582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572001" y="4574383"/>
                <a:ext cx="1322242" cy="0"/>
              </a:xfrm>
              <a:prstGeom prst="line">
                <a:avLst/>
              </a:prstGeom>
              <a:ln w="31750">
                <a:prstDash val="sysDash"/>
                <a:headEnd/>
                <a:tailEnd type="triangle" w="lg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5894243" y="4322634"/>
                <a:ext cx="2274220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000" b="1">
                    <a:solidFill>
                      <a:prstClr val="black"/>
                    </a:solidFill>
                    <a:latin typeface="Myriad Pro"/>
                  </a:rPr>
                  <a:t>Накопления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98513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 flipV="1">
                <a:off x="7436669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578601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>
                  <a:solidFill>
                    <a:srgbClr val="003F82"/>
                  </a:solidFill>
                  <a:latin typeface="Myriad Pro"/>
                  <a:ea typeface="ＭＳ Ｐゴシック"/>
                </a:rPr>
                <a:t>Работоспособный возраст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954898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>
                  <a:solidFill>
                    <a:srgbClr val="003F82"/>
                  </a:solidFill>
                  <a:latin typeface="Myriad Pro"/>
                  <a:ea typeface="ＭＳ Ｐゴシック"/>
                </a:rPr>
                <a:t>Пенсионный возраст</a:t>
              </a:r>
            </a:p>
          </p:txBody>
        </p:sp>
        <p:pic>
          <p:nvPicPr>
            <p:cNvPr id="32770" name="Picture 2" descr="C:\Компьютер\Фондовый рынок\Проекты\Курсера\1 - Новое, on demand\Слайды к лекциям\Картинки\dd94de3ea43df2cdc17ace2bf8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7" y="4779617"/>
              <a:ext cx="1188000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3" descr="C:\Компьютер\Фондовый рынок\Проекты\Курсера\1 - Новое, on demand\Слайды к лекциям\Картинки\2baefa0bec44435e6b768ddd1e28103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32" y="4800349"/>
              <a:ext cx="1329851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C:\Компьютер\Фондовый рынок\Проекты\Курсера\1 - Новое, on demand\Слайды к лекциям\Картинки\image1395210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2" y="3481254"/>
              <a:ext cx="456742" cy="5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5428484" y="1487606"/>
              <a:ext cx="0" cy="431269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7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Численность частных инвесторов на Московской бирже на начало года, млн. чел.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27478"/>
              </p:ext>
            </p:extLst>
          </p:nvPr>
        </p:nvGraphicFramePr>
        <p:xfrm>
          <a:off x="1981200" y="1600202"/>
          <a:ext cx="8229600" cy="367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6916" y="5753237"/>
            <a:ext cx="961141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На конец февраля 2024 г число частных инвесторов составило 30,7 млн. чел.</a:t>
            </a:r>
          </a:p>
        </p:txBody>
      </p:sp>
    </p:spTree>
    <p:extLst>
      <p:ext uri="{BB962C8B-B14F-4D97-AF65-F5344CB8AC3E}">
        <p14:creationId xmlns:p14="http://schemas.microsoft.com/office/powerpoint/2010/main" val="2156253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89205" y="42864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</a:rPr>
              <a:t>Концепция постоянного (неизменного) потребления и человеческий капитал</a:t>
            </a:r>
            <a:endParaRPr lang="en-US" sz="2800" b="1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14" y="5617371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886249" y="1612665"/>
            <a:ext cx="7045994" cy="3895939"/>
            <a:chOff x="1132807" y="1421594"/>
            <a:chExt cx="7045994" cy="3895934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32807" y="1421594"/>
              <a:ext cx="7045994" cy="3895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Исходные данные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:</a:t>
              </a:r>
            </a:p>
            <a:p>
              <a:pPr marL="360000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Возраст – 35 лет; </a:t>
              </a:r>
            </a:p>
            <a:p>
              <a:pPr marL="360000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Выход на пенсию – 65 лет; </a:t>
              </a:r>
            </a:p>
            <a:p>
              <a:pPr marL="360000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Продолжительность жизни – 80 лет; </a:t>
              </a:r>
            </a:p>
            <a:p>
              <a:pPr marL="360000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Годовой доход = 2 000 000 руб. </a:t>
              </a:r>
            </a:p>
            <a:p>
              <a:pPr marL="360000" defTabSz="457200" eaLnBrk="1" fontAlgn="base" hangingPunct="1"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sz="1800" b="0" u="sng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Реальная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 доходность инвестиций = 7%</a:t>
              </a:r>
            </a:p>
            <a:p>
              <a:pPr defTabSz="457200" eaLnBrk="1" fontAlgn="base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Цель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 сохранить постоянный уровень потребления в течение всей жизни</a:t>
              </a:r>
            </a:p>
            <a:p>
              <a:pPr defTabSz="457200" eaLnBrk="1" fontAlgn="base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  <a:defRPr/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Задача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  <a:ea typeface="ＭＳ Ｐゴシック"/>
                </a:rPr>
                <a:t> определить, сколько тратить на потребление и сколько направлять на сбережения</a:t>
              </a: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345990" y="1973070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345990" y="2301657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345990" y="2627019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345990" y="2983902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354153" y="3326806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0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263857" y="1361159"/>
            <a:ext cx="7815465" cy="4687511"/>
            <a:chOff x="801497" y="1361146"/>
            <a:chExt cx="8466750" cy="468750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44975" y="1361146"/>
              <a:ext cx="0" cy="3629212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 kern="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44974" y="4990359"/>
              <a:ext cx="8059138" cy="0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 kern="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550956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367447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" name="Rectangle 14" descr="Светлый диагональный 2"/>
            <p:cNvSpPr>
              <a:spLocks noChangeArrowheads="1"/>
            </p:cNvSpPr>
            <p:nvPr/>
          </p:nvSpPr>
          <p:spPr bwMode="auto">
            <a:xfrm>
              <a:off x="963174" y="4777128"/>
              <a:ext cx="4791999" cy="1911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19" name="Rectangle 15" descr="Светлый диагональный 1"/>
            <p:cNvSpPr>
              <a:spLocks noChangeArrowheads="1"/>
            </p:cNvSpPr>
            <p:nvPr/>
          </p:nvSpPr>
          <p:spPr bwMode="auto">
            <a:xfrm>
              <a:off x="5755173" y="5006290"/>
              <a:ext cx="2576680" cy="4497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396022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212513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114795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974181" y="4872714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017453" y="4359248"/>
              <a:ext cx="1990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altLang="ru-RU" dirty="0">
                  <a:solidFill>
                    <a:srgbClr val="0B2141"/>
                  </a:solidFill>
                  <a:latin typeface="Calibri"/>
                  <a:ea typeface="ＭＳ Ｐゴシック"/>
                </a:rPr>
                <a:t>175,9  тыс. руб.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054055" y="1481481"/>
              <a:ext cx="2313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altLang="ru-RU" dirty="0">
                  <a:solidFill>
                    <a:srgbClr val="0B2141"/>
                  </a:solidFill>
                  <a:latin typeface="Calibri"/>
                  <a:ea typeface="ＭＳ Ｐゴシック"/>
                </a:rPr>
                <a:t>16 615,7 тыс. руб.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755173" y="1872788"/>
              <a:ext cx="0" cy="2900276"/>
            </a:xfrm>
            <a:prstGeom prst="line">
              <a:avLst/>
            </a:prstGeom>
            <a:ln w="19050">
              <a:prstDash val="sysDot"/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963174" y="1860532"/>
              <a:ext cx="4786082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sz="2000" kern="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28" name="Arc 25"/>
            <p:cNvSpPr>
              <a:spLocks/>
            </p:cNvSpPr>
            <p:nvPr/>
          </p:nvSpPr>
          <p:spPr bwMode="auto">
            <a:xfrm flipV="1">
              <a:off x="947195" y="1842149"/>
              <a:ext cx="4787272" cy="293497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5749256" y="1860532"/>
              <a:ext cx="2582596" cy="3107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136509" y="4235162"/>
              <a:ext cx="16329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B2141"/>
                  </a:solidFill>
                  <a:latin typeface="Calibri"/>
                  <a:ea typeface="ＭＳ Ｐゴシック"/>
                </a:rPr>
                <a:t>Сбережения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818129" y="4464901"/>
              <a:ext cx="372005" cy="24454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3726544" y="5648544"/>
              <a:ext cx="52775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altLang="ru-RU" sz="2000" b="1" dirty="0">
                  <a:solidFill>
                    <a:srgbClr val="0B2141"/>
                  </a:solidFill>
                  <a:latin typeface="Calibri"/>
                  <a:ea typeface="ＭＳ Ｐゴシック"/>
                </a:rPr>
                <a:t>Потребление =1 824,1 тыс. руб. ежегодно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5650893" y="5525724"/>
              <a:ext cx="476285" cy="18271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187462" y="50062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10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008390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15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916589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20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780412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25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551050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30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6367541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35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7185511" y="5011191"/>
              <a:ext cx="453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40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8092231" y="5011191"/>
              <a:ext cx="1176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45 </a:t>
              </a:r>
              <a:r>
                <a:rPr lang="en-US" altLang="ru-RU" b="1" i="1">
                  <a:solidFill>
                    <a:srgbClr val="0B2141"/>
                  </a:solidFill>
                  <a:latin typeface="Calibri"/>
                  <a:ea typeface="ＭＳ Ｐゴシック"/>
                </a:rPr>
                <a:t>t, </a:t>
              </a:r>
              <a:r>
                <a:rPr lang="ru-RU" altLang="ru-RU" b="1" i="1">
                  <a:solidFill>
                    <a:srgbClr val="0B2141"/>
                  </a:solidFill>
                  <a:latin typeface="Calibri"/>
                  <a:ea typeface="ＭＳ Ｐゴシック"/>
                </a:rPr>
                <a:t>лет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801497" y="5006291"/>
              <a:ext cx="326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dirty="0">
                  <a:solidFill>
                    <a:srgbClr val="0B2141"/>
                  </a:solidFill>
                  <a:latin typeface="Calibri"/>
                  <a:ea typeface="ＭＳ Ｐゴシック"/>
                </a:rPr>
                <a:t>0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1521843" y="5006291"/>
              <a:ext cx="326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>
                  <a:solidFill>
                    <a:srgbClr val="0B2141"/>
                  </a:solidFill>
                  <a:latin typeface="Calibri"/>
                  <a:ea typeface="ＭＳ Ｐゴシック"/>
                </a:rPr>
                <a:t>5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1666800" y="4861685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B2141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38505" y="-87302"/>
            <a:ext cx="7644911" cy="954107"/>
          </a:xfrm>
        </p:spPr>
        <p:txBody>
          <a:bodyPr/>
          <a:lstStyle/>
          <a:p>
            <a:r>
              <a:rPr lang="ru-RU" dirty="0" smtClean="0"/>
              <a:t>ГРАФИК НАКОПЛЕНИЙ </a:t>
            </a:r>
            <a:br>
              <a:rPr lang="ru-RU" dirty="0" smtClean="0"/>
            </a:br>
            <a:r>
              <a:rPr lang="ru-RU" dirty="0" smtClean="0"/>
              <a:t>И ПОСТОЯННОГО ПОТРЕБЛЕНИЯ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© Н.И. Берзон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6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229600" cy="85950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4F81BD">
                    <a:lumMod val="75000"/>
                  </a:srgbClr>
                </a:solidFill>
              </a:rPr>
              <a:t>АКТИВНОСТЬ ЧАСТНЫХ ИНВЕСТОРОВ НА МОСКОВСКОЙ БИРЖЕ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(данные на начало года)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18930"/>
              </p:ext>
            </p:extLst>
          </p:nvPr>
        </p:nvGraphicFramePr>
        <p:xfrm>
          <a:off x="1611088" y="1373372"/>
          <a:ext cx="859971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392">
                  <a:extLst>
                    <a:ext uri="{9D8B030D-6E8A-4147-A177-3AD203B41FA5}">
                      <a16:colId xmlns:a16="http://schemas.microsoft.com/office/drawing/2014/main" val="1931036101"/>
                    </a:ext>
                  </a:extLst>
                </a:gridCol>
                <a:gridCol w="534579">
                  <a:extLst>
                    <a:ext uri="{9D8B030D-6E8A-4147-A177-3AD203B41FA5}">
                      <a16:colId xmlns:a16="http://schemas.microsoft.com/office/drawing/2014/main" val="4157152877"/>
                    </a:ext>
                  </a:extLst>
                </a:gridCol>
                <a:gridCol w="534579">
                  <a:extLst>
                    <a:ext uri="{9D8B030D-6E8A-4147-A177-3AD203B41FA5}">
                      <a16:colId xmlns:a16="http://schemas.microsoft.com/office/drawing/2014/main" val="1554096691"/>
                    </a:ext>
                  </a:extLst>
                </a:gridCol>
                <a:gridCol w="534579">
                  <a:extLst>
                    <a:ext uri="{9D8B030D-6E8A-4147-A177-3AD203B41FA5}">
                      <a16:colId xmlns:a16="http://schemas.microsoft.com/office/drawing/2014/main" val="2553248666"/>
                    </a:ext>
                  </a:extLst>
                </a:gridCol>
                <a:gridCol w="534579">
                  <a:extLst>
                    <a:ext uri="{9D8B030D-6E8A-4147-A177-3AD203B41FA5}">
                      <a16:colId xmlns:a16="http://schemas.microsoft.com/office/drawing/2014/main" val="3475235896"/>
                    </a:ext>
                  </a:extLst>
                </a:gridCol>
                <a:gridCol w="534579">
                  <a:extLst>
                    <a:ext uri="{9D8B030D-6E8A-4147-A177-3AD203B41FA5}">
                      <a16:colId xmlns:a16="http://schemas.microsoft.com/office/drawing/2014/main" val="1881628490"/>
                    </a:ext>
                  </a:extLst>
                </a:gridCol>
                <a:gridCol w="682857">
                  <a:extLst>
                    <a:ext uri="{9D8B030D-6E8A-4147-A177-3AD203B41FA5}">
                      <a16:colId xmlns:a16="http://schemas.microsoft.com/office/drawing/2014/main" val="2429876526"/>
                    </a:ext>
                  </a:extLst>
                </a:gridCol>
                <a:gridCol w="682857">
                  <a:extLst>
                    <a:ext uri="{9D8B030D-6E8A-4147-A177-3AD203B41FA5}">
                      <a16:colId xmlns:a16="http://schemas.microsoft.com/office/drawing/2014/main" val="2485634724"/>
                    </a:ext>
                  </a:extLst>
                </a:gridCol>
                <a:gridCol w="682857">
                  <a:extLst>
                    <a:ext uri="{9D8B030D-6E8A-4147-A177-3AD203B41FA5}">
                      <a16:colId xmlns:a16="http://schemas.microsoft.com/office/drawing/2014/main" val="3448179040"/>
                    </a:ext>
                  </a:extLst>
                </a:gridCol>
                <a:gridCol w="682857">
                  <a:extLst>
                    <a:ext uri="{9D8B030D-6E8A-4147-A177-3AD203B41FA5}">
                      <a16:colId xmlns:a16="http://schemas.microsoft.com/office/drawing/2014/main" val="3163558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8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зарегистрированных счетов физических лиц на бирже, млн.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52,1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64,3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15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Численность частных</a:t>
                      </a:r>
                      <a:r>
                        <a:rPr lang="ru-RU" sz="1600" baseline="0" dirty="0" smtClean="0"/>
                        <a:t> инвесторов, млн.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35,1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Численность активных инвесторов, млн.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51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3969490"/>
            <a:ext cx="7701516" cy="3200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 Количество зарегистрированных физических лиц на бирже определяется по числу открытых брокерских счетов, у одного инвестора может быть открыто несколько счетов.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В среднем у 1 физического лица открыто 1,8 счета. 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Активный инвестор – это инвестор, который совершает в месяц хотя бы 1 сделку. Активность проявляет примерно каждый десятый инвестор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Число квалифицированных инвесторов = 737 тыс. чел.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5.  2,4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% квалифицированных инвесторов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обладают 73% активов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частных инвесторов.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6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33" y="223839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Причины взрывного роста числа частных инвесторов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933" y="1828800"/>
            <a:ext cx="1120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sz="2400" b="1" i="1" dirty="0" smtClean="0">
                <a:solidFill>
                  <a:srgbClr val="C00000"/>
                </a:solidFill>
              </a:rPr>
              <a:t>Систематическое отставание процентных ставок по депозитам от уровня инфляции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2060"/>
                </a:solidFill>
              </a:rPr>
              <a:t>За последние 22 года (с 2001 по 2023гг):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Было только 8 лет, когда доходность </a:t>
            </a:r>
            <a:r>
              <a:rPr lang="ru-RU" sz="2200" b="1" dirty="0">
                <a:solidFill>
                  <a:srgbClr val="002060"/>
                </a:solidFill>
              </a:rPr>
              <a:t>п</a:t>
            </a:r>
            <a:r>
              <a:rPr lang="ru-RU" sz="2200" b="1" dirty="0" smtClean="0">
                <a:solidFill>
                  <a:srgbClr val="002060"/>
                </a:solidFill>
              </a:rPr>
              <a:t>о депозитам опережала инфляцию, и вкладчики получали реальную положительную доходность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- В течение 14 лет вкладчики получали отрицательную реальную доходность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2060"/>
                </a:solidFill>
              </a:rPr>
              <a:t>За этот период: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Цены на потребительские товары и услуги выросли в 6,8 раза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Средства на депозитах с учетом реинвестирования полученного процентного дохода выросли только в 4,9 раза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i="1" dirty="0" smtClean="0">
                <a:solidFill>
                  <a:srgbClr val="C00000"/>
                </a:solidFill>
              </a:rPr>
              <a:t>Рост финансовой грамотности населения позволяет найти альтернативные сферы инвестирования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2819400" y="252449"/>
            <a:ext cx="6324600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1F497D"/>
                </a:solidFill>
                <a:ea typeface="ＭＳ Ｐゴシック"/>
              </a:rPr>
              <a:t>ВОЗРАСТНАЯ СТРУКТУРА ИНВЕСТОРОВ НА МОСКОВСКОЙ </a:t>
            </a:r>
            <a:r>
              <a:rPr lang="ru-RU" altLang="ru-RU" sz="2200" b="1" dirty="0" smtClean="0">
                <a:solidFill>
                  <a:srgbClr val="1F497D"/>
                </a:solidFill>
                <a:ea typeface="ＭＳ Ｐゴシック"/>
              </a:rPr>
              <a:t>БИРЖЕ</a:t>
            </a:r>
            <a:r>
              <a:rPr lang="ru-RU" altLang="ru-RU" sz="2200" b="1" dirty="0">
                <a:solidFill>
                  <a:srgbClr val="1F497D"/>
                </a:solidFill>
                <a:ea typeface="ＭＳ Ｐゴシック"/>
              </a:rPr>
              <a:t> </a:t>
            </a:r>
            <a:r>
              <a:rPr lang="ru-RU" altLang="ru-RU" sz="2200" b="1" dirty="0" smtClean="0">
                <a:solidFill>
                  <a:srgbClr val="1F497D"/>
                </a:solidFill>
                <a:ea typeface="ＭＳ Ｐゴシック"/>
              </a:rPr>
              <a:t>ПО ЧИСЛЕННОСТИ И ОБЪЕМУ АКТИВОВ</a:t>
            </a:r>
            <a:endParaRPr lang="ru-RU" altLang="ru-RU" sz="2200" b="1" dirty="0">
              <a:solidFill>
                <a:srgbClr val="1F497D"/>
              </a:solidFill>
              <a:ea typeface="ＭＳ Ｐゴシック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73508"/>
              </p:ext>
            </p:extLst>
          </p:nvPr>
        </p:nvGraphicFramePr>
        <p:xfrm>
          <a:off x="2133600" y="1559620"/>
          <a:ext cx="7696200" cy="3688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804829930"/>
                    </a:ext>
                  </a:extLst>
                </a:gridCol>
              </a:tblGrid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Возраст, лет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% от общей численности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% по объему активов на счетах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20 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4,4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20 - 30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28,3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3,6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30 - 40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32,4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16,5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- 50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18,2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27,5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50 – 60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9,3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26,3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309095969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&gt;60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7,4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26,1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932355679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460888" y="5447071"/>
            <a:ext cx="110416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Средний возраст инвесторов = 37,5 лет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Более 50% - это инвесторы в возрасте от 20 до 40 лет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Более 50% активов принадлежит инвесторам в возрасте более 50 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Структура счетов частных инвесторов по объему активов, 2024 год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98347"/>
              </p:ext>
            </p:extLst>
          </p:nvPr>
        </p:nvGraphicFramePr>
        <p:xfrm>
          <a:off x="1976284" y="1905000"/>
          <a:ext cx="840658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16">
                  <a:extLst>
                    <a:ext uri="{9D8B030D-6E8A-4147-A177-3AD203B41FA5}">
                      <a16:colId xmlns:a16="http://schemas.microsoft.com/office/drawing/2014/main" val="2509001731"/>
                    </a:ext>
                  </a:extLst>
                </a:gridCol>
                <a:gridCol w="2952165">
                  <a:extLst>
                    <a:ext uri="{9D8B030D-6E8A-4147-A177-3AD203B41FA5}">
                      <a16:colId xmlns:a16="http://schemas.microsoft.com/office/drawing/2014/main" val="3664787119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Размер счета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% от общего количества счетов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7359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Пустые счета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50,3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62423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Менее 10 тыс.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838793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 до 100 тыс.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51911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100 тыс. руб. до 1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328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 млн. руб. до 6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61849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6 млн. руб. до 10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54867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10 млн. руб. до 100 млн.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</a:rPr>
                        <a:t>руб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09434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Более 100 млн. руб.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3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7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934065" y="127016"/>
            <a:ext cx="9960077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1F497D"/>
                </a:solidFill>
                <a:ea typeface="ＭＳ Ｐゴシック"/>
              </a:rPr>
              <a:t>Структура инвесторов на Московской бирже по объему </a:t>
            </a:r>
            <a:r>
              <a:rPr lang="ru-RU" altLang="ru-RU" sz="2400" b="1" dirty="0" smtClean="0">
                <a:solidFill>
                  <a:srgbClr val="1F497D"/>
                </a:solidFill>
                <a:ea typeface="ＭＳ Ｐゴシック"/>
              </a:rPr>
              <a:t>сделок до СВО, 2020 </a:t>
            </a:r>
            <a:r>
              <a:rPr lang="ru-RU" altLang="ru-RU" sz="2400" b="1" dirty="0">
                <a:solidFill>
                  <a:srgbClr val="1F497D"/>
                </a:solidFill>
                <a:ea typeface="ＭＳ Ｐゴシック"/>
              </a:rPr>
              <a:t>год</a:t>
            </a:r>
          </a:p>
        </p:txBody>
      </p:sp>
      <p:graphicFrame>
        <p:nvGraphicFramePr>
          <p:cNvPr id="11776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55350"/>
              </p:ext>
            </p:extLst>
          </p:nvPr>
        </p:nvGraphicFramePr>
        <p:xfrm>
          <a:off x="2116902" y="1196532"/>
          <a:ext cx="8314169" cy="414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3" imgW="8736325" imgH="4365114" progId="Excel.Chart.8">
                  <p:embed/>
                </p:oleObj>
              </mc:Choice>
              <mc:Fallback>
                <p:oleObj r:id="rId3" imgW="8736325" imgH="4365114" progId="Excel.Chart.8">
                  <p:embed/>
                  <p:pic>
                    <p:nvPicPr>
                      <p:cNvPr id="117763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902" y="1196532"/>
                        <a:ext cx="8314169" cy="414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412953" y="5730657"/>
            <a:ext cx="110219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2023 г. доля частных инвесторов в объеме торгов акциями составила 81%.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Они заместили ушедших нерезидентов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2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13533" cy="8768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Народный портфель на Московской бирже, 2024г.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54135"/>
              </p:ext>
            </p:extLst>
          </p:nvPr>
        </p:nvGraphicFramePr>
        <p:xfrm>
          <a:off x="1583702" y="1282262"/>
          <a:ext cx="9035136" cy="533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568">
                  <a:extLst>
                    <a:ext uri="{9D8B030D-6E8A-4147-A177-3AD203B41FA5}">
                      <a16:colId xmlns:a16="http://schemas.microsoft.com/office/drawing/2014/main" val="1535344225"/>
                    </a:ext>
                  </a:extLst>
                </a:gridCol>
                <a:gridCol w="4517568">
                  <a:extLst>
                    <a:ext uri="{9D8B030D-6E8A-4147-A177-3AD203B41FA5}">
                      <a16:colId xmlns:a16="http://schemas.microsoft.com/office/drawing/2014/main" val="4212361556"/>
                    </a:ext>
                  </a:extLst>
                </a:gridCol>
              </a:tblGrid>
              <a:tr h="41193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Компания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Доля в портфеле, %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10447"/>
                  </a:ext>
                </a:extLst>
              </a:tr>
              <a:tr h="3855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Сбербанк,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</a:rPr>
                        <a:t>ао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13387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ЛУКОЙЛ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77716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Газпром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88828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Роснефть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97119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Сбербанк, ап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26327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Сургутнефтегаз, 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65405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Яндекс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94673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Т-технологии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98283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Норникель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65844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Татнефть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30707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Прочие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94157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ПОРТФЕЛЬ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100,0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58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Мужчины и женщины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034" y="2350357"/>
            <a:ext cx="29132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Всего инвесторов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667" y="3429000"/>
            <a:ext cx="41322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Мужчины 59%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Средний возраст 36,2 лет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733" y="3429000"/>
            <a:ext cx="364913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Женщины 41%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Средний возраст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39,2 лет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flipH="1">
            <a:off x="3293803" y="2861733"/>
            <a:ext cx="1532200" cy="567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5267" y="2883757"/>
            <a:ext cx="1261533" cy="545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00820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 ВШБ_син_красн" id="{34C6A153-E25A-413D-A814-016E01FC27C7}" vid="{26B32E2D-374E-451C-9C04-07A93F46513A}"/>
    </a:ext>
  </a:extLst>
</a:theme>
</file>

<file path=ppt/theme/theme3.xml><?xml version="1.0" encoding="utf-8"?>
<a:theme xmlns:a="http://schemas.openxmlformats.org/drawingml/2006/main" name="6_Презентация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 ВШБ_син_красн" id="{34C6A153-E25A-413D-A814-016E01FC27C7}" vid="{26B32E2D-374E-451C-9C04-07A93F46513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29458</TotalTime>
  <Words>1300</Words>
  <Application>Microsoft Office PowerPoint</Application>
  <PresentationFormat>Широкоэкранный</PresentationFormat>
  <Paragraphs>323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Myriad Pro</vt:lpstr>
      <vt:lpstr>Myriad Pro Black</vt:lpstr>
      <vt:lpstr>Myriad Pro Semibold</vt:lpstr>
      <vt:lpstr>Symbol</vt:lpstr>
      <vt:lpstr>Tahoma</vt:lpstr>
      <vt:lpstr>Times New Roman</vt:lpstr>
      <vt:lpstr>Wingdings</vt:lpstr>
      <vt:lpstr>Wingdings 2</vt:lpstr>
      <vt:lpstr>3_Тема Office</vt:lpstr>
      <vt:lpstr>Специальное оформление</vt:lpstr>
      <vt:lpstr>6_Презентация2</vt:lpstr>
      <vt:lpstr>7_Тема Office</vt:lpstr>
      <vt:lpstr>10_Тема Office</vt:lpstr>
      <vt:lpstr>12_Тема Office</vt:lpstr>
      <vt:lpstr>1_Специальное оформление</vt:lpstr>
      <vt:lpstr>Тема Office</vt:lpstr>
      <vt:lpstr>1_Тема Office</vt:lpstr>
      <vt:lpstr>2_Тема Office</vt:lpstr>
      <vt:lpstr>4_Тема Office</vt:lpstr>
      <vt:lpstr>5_Тема Office</vt:lpstr>
      <vt:lpstr>8_Тема Office</vt:lpstr>
      <vt:lpstr>9_Тема Office</vt:lpstr>
      <vt:lpstr>11_Тема Office</vt:lpstr>
      <vt:lpstr>10_Презентация2</vt:lpstr>
      <vt:lpstr>Диаграмма Microsoft Excel</vt:lpstr>
      <vt:lpstr>Инвестиционная грамотность – необходимый элемент финансовой культуры   Н.И.Берзон  Заслуженный экономист Российской Федерации, доктор экономических наук, профессор Национального исследовательского университета «Высшая школа экономики» </vt:lpstr>
      <vt:lpstr>Численность частных инвесторов на Московской бирже на начало года, млн. чел.</vt:lpstr>
      <vt:lpstr>АКТИВНОСТЬ ЧАСТНЫХ ИНВЕСТОРОВ НА МОСКОВСКОЙ БИРЖЕ (данные на начало года) </vt:lpstr>
      <vt:lpstr>Причины взрывного роста числа частных инвесторов</vt:lpstr>
      <vt:lpstr>Презентация PowerPoint</vt:lpstr>
      <vt:lpstr>Структура счетов частных инвесторов по объему активов, 2024 год</vt:lpstr>
      <vt:lpstr>Презентация PowerPoint</vt:lpstr>
      <vt:lpstr>Народный портфель на Московской бирже, 2024г.</vt:lpstr>
      <vt:lpstr>Мужчины и женщины</vt:lpstr>
      <vt:lpstr>ДИВЕРСИФИКАЦИЯ (количество инструментов в портфеле)</vt:lpstr>
      <vt:lpstr>Торговая активность</vt:lpstr>
      <vt:lpstr>Риски инвестирования</vt:lpstr>
      <vt:lpstr>Презентация PowerPoint</vt:lpstr>
      <vt:lpstr>Исследование по бразильскому рынку</vt:lpstr>
      <vt:lpstr>Последствия активной торговли</vt:lpstr>
      <vt:lpstr>Средняя зарплата и средняя пенсия в России</vt:lpstr>
      <vt:lpstr>КОЭФФИЦИЕНТЫ ЗАМЕЩЕНИЯ В РАЗВИТЫХ СТРАНАХ В СИСТЕМЕ ГОСУДАРСТВЕННОГО И НЕГОСУДАРСТВЕННОГО ПЕНСИОННОГО ОБЕСПЕЧЕНИЯ</vt:lpstr>
      <vt:lpstr>КОЭФФИЦИЕНТЫ ЗАМЕЩЕНИЯ В РАЗВИТЫХ СТРАНАХ В СИСТЕМЕ ГОСУДАРСТВЕННОГО И НЕГОСУДАРСТВЕННОГО ПЕНСИОННОГО ОБЕСПЕЧЕНИЯ</vt:lpstr>
      <vt:lpstr>Презентация PowerPoint</vt:lpstr>
      <vt:lpstr>Презентация PowerPoint</vt:lpstr>
      <vt:lpstr>ГРАФИК НАКОПЛЕНИЙ  И ПОСТОЯННОГО ПОТРЕБЛЕНИЯ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Alexander Ivanchenkov</cp:lastModifiedBy>
  <cp:revision>154</cp:revision>
  <dcterms:created xsi:type="dcterms:W3CDTF">2022-10-16T16:08:51Z</dcterms:created>
  <dcterms:modified xsi:type="dcterms:W3CDTF">2025-04-14T09:33:18Z</dcterms:modified>
</cp:coreProperties>
</file>