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6858000" cy="9144000"/>
  <p:embeddedFontLs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Play" panose="020B0604020202020204" charset="0"/>
      <p:regular r:id="rId35"/>
      <p:bold r:id="rId36"/>
    </p:embeddedFont>
    <p:embeddedFont>
      <p:font typeface="Montserrat" panose="020B0604020202020204" charset="-52"/>
      <p:regular r:id="rId37"/>
      <p:bold r:id="rId38"/>
      <p:italic r:id="rId39"/>
      <p:boldItalic r:id="rId40"/>
    </p:embeddedFont>
    <p:embeddedFont>
      <p:font typeface="Montserrat ExtraBold" panose="020B0604020202020204" charset="-52"/>
      <p:bold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cdbd16a3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cdbd16a3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cdbd16a39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cdbd16a39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cdbd16a39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4cdbd16a39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cdbd16a39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cdbd16a39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cdbd16a39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cdbd16a39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870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cdbd16a39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cdbd16a39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cdbd16a39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4cdbd16a39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cdbd16a39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4cdbd16a39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4cdbd16a39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4cdbd16a39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4cdbd16a39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4cdbd16a39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cdbd16a39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cdbd16a39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cdbd16a39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cdbd16a39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cdbd16a39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4cdbd16a39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cdbd16a39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4cdbd16a39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4cdbd16a39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4cdbd16a39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cdbd16a39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cdbd16a39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cdbd16a39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cdbd16a39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cdbd16a39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cdbd16a39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4cf9003aa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34cf9003a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406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cdbd16a3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cdbd16a3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4cdbd16a39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4cdbd16a39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cdbd16a39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4cdbd16a39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cdbd16a39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cdbd16a39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cdbd16a39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cdbd16a39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cdbd16a39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4cdbd16a39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cdbd16a39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cdbd16a39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l="3812" r="5623" b="943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521494" y="425395"/>
            <a:ext cx="52656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lay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11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92950" y="1162900"/>
            <a:ext cx="5843100" cy="12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Техники эффективной коммуникации 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примере изучения финансовой грамотности</a:t>
            </a:r>
            <a:endParaRPr sz="23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675"/>
          <a:stretch/>
        </p:blipFill>
        <p:spPr>
          <a:xfrm>
            <a:off x="6536175" y="2074050"/>
            <a:ext cx="2659675" cy="30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92950" y="4006700"/>
            <a:ext cx="5544300" cy="9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Надежда Лихошерст,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методист ООО “СберОбразование”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17 апреля 2025 года</a:t>
            </a:r>
            <a:endParaRPr sz="1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336075" y="77950"/>
            <a:ext cx="3638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Четкость: приём “Сито”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22" title="51885450950440368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8775" y="554950"/>
            <a:ext cx="3202725" cy="43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sp>
        <p:nvSpPr>
          <p:cNvPr id="144" name="Google Shape;144;p23"/>
          <p:cNvSpPr txBox="1"/>
          <p:nvPr/>
        </p:nvSpPr>
        <p:spPr>
          <a:xfrm>
            <a:off x="336075" y="77950"/>
            <a:ext cx="519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Уважение: принятие сопротивления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4">
            <a:alphaModFix/>
          </a:blip>
          <a:srcRect t="17108" r="-2375"/>
          <a:stretch/>
        </p:blipFill>
        <p:spPr>
          <a:xfrm>
            <a:off x="417250" y="922725"/>
            <a:ext cx="7913149" cy="355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336075" y="77950"/>
            <a:ext cx="519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Обратная связь: приём “Скажи иначе” 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4">
            <a:alphaModFix/>
          </a:blip>
          <a:srcRect l="882" b="1893"/>
          <a:stretch/>
        </p:blipFill>
        <p:spPr>
          <a:xfrm>
            <a:off x="410125" y="1416525"/>
            <a:ext cx="8241750" cy="2485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408663" y="3781603"/>
            <a:ext cx="6415670" cy="40144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53990" y="3192619"/>
            <a:ext cx="4408449" cy="423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53990" y="2596202"/>
            <a:ext cx="4951141" cy="475786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49190" y="2036956"/>
            <a:ext cx="4438186" cy="43861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93326" y="1457093"/>
            <a:ext cx="4646342" cy="408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Google Shape;150;p24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336075" y="77950"/>
            <a:ext cx="519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Обратная связь: приём “Скажи иначе” </a:t>
            </a:r>
            <a:endParaRPr sz="19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17849"/>
            <a:ext cx="8908208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 panose="020B0604020202020204" charset="0"/>
                <a:cs typeface="Roboto" panose="020B0604020202020204" charset="0"/>
              </a:rPr>
              <a:t> 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«У всех получается, и ты сможешь!» →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«Я вижу, как ты стараешься, и уверен(а), что это не зря!»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</a:rPr>
              <a:t/>
            </a:r>
            <a:b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  <a:t>  </a:t>
            </a:r>
            <a:r>
              <a:rPr kumimoji="0" lang="ru-RU" altLang="ru-RU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 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«Не бойся, это ерунда!» →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«Расскажи мне о своем страхе, я постараюсь понять»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  <a:t/>
            </a:r>
            <a:b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  <a:t>  </a:t>
            </a:r>
            <a:r>
              <a:rPr kumimoji="0" lang="ru-RU" altLang="ru-RU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 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«Просто не думай об этом» →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«Как ты себя чувствуешь? Хочешь обсудить, что случилось?»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</a:rPr>
              <a:t/>
            </a:r>
            <a:b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</a:rPr>
            </a:b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  <a:t>г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  <a:t>  </a:t>
            </a:r>
            <a:r>
              <a:rPr kumimoji="0" lang="ru-RU" altLang="ru-RU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 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«Просто возьми и сделай!» →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«Может быть, есть что-то, что мешает тебе начать?»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</a:rPr>
              <a:t/>
            </a:r>
            <a:b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  <a:t>  </a:t>
            </a:r>
            <a:r>
              <a:rPr kumimoji="0" lang="ru-RU" altLang="ru-RU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 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«Не переживай, забудь» →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Montserrat" panose="020B0604020202020204" charset="-52"/>
                <a:cs typeface="Roboto" panose="020B0604020202020204" charset="0"/>
              </a:rPr>
              <a:t>«Я понимаю, что это важно для тебя, я могу как-то помочь тебе это пережить?»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  <a:t/>
            </a:r>
            <a:b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20B0604020202020204" charset="-52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889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336075" y="77950"/>
            <a:ext cx="8267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Обратная связь/ критериальное оценивание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1625" y="604825"/>
            <a:ext cx="3687000" cy="42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  <p:sp>
        <p:nvSpPr>
          <p:cNvPr id="168" name="Google Shape;168;p26"/>
          <p:cNvSpPr txBox="1"/>
          <p:nvPr/>
        </p:nvSpPr>
        <p:spPr>
          <a:xfrm>
            <a:off x="336075" y="77950"/>
            <a:ext cx="8566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Обратная связь/ критериальное оценивание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600" y="639400"/>
            <a:ext cx="3467478" cy="4264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sp>
        <p:nvSpPr>
          <p:cNvPr id="176" name="Google Shape;176;p27"/>
          <p:cNvSpPr txBox="1"/>
          <p:nvPr/>
        </p:nvSpPr>
        <p:spPr>
          <a:xfrm>
            <a:off x="336075" y="77950"/>
            <a:ext cx="8566800" cy="52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Обратная связь: </a:t>
            </a:r>
            <a:r>
              <a:rPr lang="ru" sz="19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промпт-инъекции для профилактики </a:t>
            </a:r>
            <a:endParaRPr sz="19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779275" y="1509750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Когда ученик копирует вопрос, он не замечает скрытый текст и отправляет полный промпт в чат с ИИ.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результате получает заведомо неверный ответ, который может по ошибке выбрать в тесте.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pic>
        <p:nvPicPr>
          <p:cNvPr id="178" name="Google Shape;178;p27" title="5467616195738986099.jpg"/>
          <p:cNvPicPr preferRelativeResize="0"/>
          <p:nvPr/>
        </p:nvPicPr>
        <p:blipFill rotWithShape="1">
          <a:blip r:embed="rId4">
            <a:alphaModFix/>
          </a:blip>
          <a:srcRect l="2969" t="19588" r="1254" b="28752"/>
          <a:stretch/>
        </p:blipFill>
        <p:spPr>
          <a:xfrm>
            <a:off x="3779275" y="1003609"/>
            <a:ext cx="4104377" cy="334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sp>
        <p:nvSpPr>
          <p:cNvPr id="185" name="Google Shape;185;p28"/>
          <p:cNvSpPr txBox="1"/>
          <p:nvPr/>
        </p:nvSpPr>
        <p:spPr>
          <a:xfrm>
            <a:off x="336075" y="77950"/>
            <a:ext cx="519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Слушание: цифровое зеркало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9038" y="1003901"/>
            <a:ext cx="6605924" cy="328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00" y="1355375"/>
            <a:ext cx="4145249" cy="30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330500"/>
            <a:ext cx="4362126" cy="22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3850" y="2571750"/>
            <a:ext cx="251158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16" y="490653"/>
            <a:ext cx="6655484" cy="42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194825" y="138700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336075" y="77950"/>
            <a:ext cx="3638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Что можно? 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067025" y="153000"/>
            <a:ext cx="39501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4208275" y="77938"/>
            <a:ext cx="395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Что нельзя?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4067025" y="629650"/>
            <a:ext cx="4744200" cy="2646600"/>
          </a:xfrm>
          <a:prstGeom prst="roundRect">
            <a:avLst>
              <a:gd name="adj" fmla="val 8365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0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208273" y="709575"/>
            <a:ext cx="31161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Поймать вчерашний день</a:t>
            </a:r>
            <a:endParaRPr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251575" y="1101500"/>
            <a:ext cx="45597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Использовать ненормативную лексику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Мешать другим участникам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Игнорировать эти правила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" sz="8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8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8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0136" y="1204832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0136" y="1605720"/>
            <a:ext cx="111450" cy="1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/>
          <p:nvPr/>
        </p:nvSpPr>
        <p:spPr>
          <a:xfrm>
            <a:off x="220350" y="629650"/>
            <a:ext cx="3687000" cy="4033500"/>
          </a:xfrm>
          <a:prstGeom prst="roundRect">
            <a:avLst>
              <a:gd name="adj" fmla="val 4033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220350" y="585800"/>
            <a:ext cx="3564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Что не запрещено, то можно</a:t>
            </a:r>
            <a:endParaRPr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220350" y="959075"/>
            <a:ext cx="3069000" cy="3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Задавать вопросы в чате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Отражать свое настроение лайками, смайлами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Скачать презентацию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Что-то делать параллельно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Делать скрины и селфи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Познакомиться с предложенными ресурсами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Апробировать сервисы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Шутить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6" y="1110849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6" y="1473607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6" y="2095059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6" y="2471107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6" y="2839722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6" y="3217530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636" y="3822075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086" y="4181770"/>
            <a:ext cx="111450" cy="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6575" y="1972950"/>
            <a:ext cx="1954665" cy="31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0136" y="1930420"/>
            <a:ext cx="111450" cy="1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34" y="527823"/>
            <a:ext cx="6795862" cy="4272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820" y="631902"/>
            <a:ext cx="8367132" cy="3860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99225"/>
            <a:ext cx="8839203" cy="4627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/>
          <p:nvPr/>
        </p:nvSpPr>
        <p:spPr>
          <a:xfrm>
            <a:off x="194825" y="172875"/>
            <a:ext cx="36870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3"/>
          <p:cNvSpPr txBox="1"/>
          <p:nvPr/>
        </p:nvSpPr>
        <p:spPr>
          <a:xfrm>
            <a:off x="336075" y="112125"/>
            <a:ext cx="3638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Выбор: помощники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3498" y="1871961"/>
            <a:ext cx="1526025" cy="150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6869" y="298741"/>
            <a:ext cx="29813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9900" y="1522900"/>
            <a:ext cx="5387022" cy="252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00" y="2746250"/>
            <a:ext cx="2154474" cy="21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1475" y="1066625"/>
            <a:ext cx="6672999" cy="244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/>
        </p:nvSpPr>
        <p:spPr>
          <a:xfrm>
            <a:off x="563900" y="1315750"/>
            <a:ext cx="5946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Оправдался ли </a:t>
            </a:r>
            <a:r>
              <a:rPr lang="ru" sz="2100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выданный вами спикеру </a:t>
            </a:r>
            <a:endParaRPr sz="2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КРЕДИТ ДОВЕРИЯ?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4" name="Google Shape;23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225" y="1713550"/>
            <a:ext cx="3429952" cy="342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/>
          <p:nvPr/>
        </p:nvSpPr>
        <p:spPr>
          <a:xfrm>
            <a:off x="535781" y="3901554"/>
            <a:ext cx="22932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Надежда Лихошерст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i="0" u="none" strike="noStrike" cap="none" dirty="0">
                <a:solidFill>
                  <a:schemeClr val="lt1"/>
                </a:solidFill>
              </a:rPr>
              <a:t>Методист ООО </a:t>
            </a:r>
            <a:r>
              <a:rPr lang="ru" sz="800" dirty="0">
                <a:solidFill>
                  <a:schemeClr val="lt1"/>
                </a:solidFill>
              </a:rPr>
              <a:t>“СберОбразование”</a:t>
            </a:r>
            <a:r>
              <a:rPr lang="ru" sz="800" i="0" u="none" strike="noStrike" cap="none" dirty="0">
                <a:solidFill>
                  <a:schemeClr val="lt1"/>
                </a:solidFill>
              </a:rPr>
              <a:t>, </a:t>
            </a:r>
            <a:endParaRPr sz="800" dirty="0"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 i="0" u="none" strike="noStrike" cap="none" dirty="0">
                <a:solidFill>
                  <a:schemeClr val="lt1"/>
                </a:solidFill>
              </a:rPr>
              <a:t>n.likhosherst@sbereducation.ru</a:t>
            </a:r>
            <a:endParaRPr sz="800" dirty="0"/>
          </a:p>
        </p:txBody>
      </p:sp>
      <p:pic>
        <p:nvPicPr>
          <p:cNvPr id="244" name="Google Shape;244;p38"/>
          <p:cNvPicPr preferRelativeResize="0"/>
          <p:nvPr/>
        </p:nvPicPr>
        <p:blipFill rotWithShape="1">
          <a:blip r:embed="rId3">
            <a:alphaModFix/>
          </a:blip>
          <a:srcRect t="26373" b="26378"/>
          <a:stretch/>
        </p:blipFill>
        <p:spPr>
          <a:xfrm rot="-157727">
            <a:off x="5537437" y="1807544"/>
            <a:ext cx="1993106" cy="27524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8"/>
          <p:cNvSpPr txBox="1"/>
          <p:nvPr/>
        </p:nvSpPr>
        <p:spPr>
          <a:xfrm>
            <a:off x="585800" y="64975"/>
            <a:ext cx="8143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" name="AutoShape 2" descr="blob:https://web.telegram.org/83a88725-b4e7-4c64-a24d-13a9b548049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0259" t="21527" r="9916" b="29953"/>
          <a:stretch/>
        </p:blipFill>
        <p:spPr>
          <a:xfrm>
            <a:off x="2828981" y="1293541"/>
            <a:ext cx="1761894" cy="2319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074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1750" y="1713550"/>
            <a:ext cx="3429952" cy="342995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1281625" y="1315750"/>
            <a:ext cx="5229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начнем с КРЕДИТА ДОВЕРИЯ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/>
        </p:nvSpPr>
        <p:spPr>
          <a:xfrm>
            <a:off x="368350" y="1384150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 данным психолога Альберта Мехрабиана,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около 7% смысла сообщений передается словами,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тогда как остальные 93% приходятся на невербальные элементы (интонация голоса, мимика, жесты).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16" title="518829973644731481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4800" y="729625"/>
            <a:ext cx="4912326" cy="36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/>
        </p:nvSpPr>
        <p:spPr>
          <a:xfrm>
            <a:off x="599025" y="1332675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Человек способен удерживать одновременно максимум 7 ± 2 единицы информации (например, числа, имена).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Это открытие известно как правило Миллера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(«магическое число семь»).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l="29569" t="23847" r="29173" b="5575"/>
          <a:stretch/>
        </p:blipFill>
        <p:spPr>
          <a:xfrm>
            <a:off x="3904600" y="828762"/>
            <a:ext cx="3622675" cy="34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1900" y="3379750"/>
            <a:ext cx="1342175" cy="13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/>
        </p:nvSpPr>
        <p:spPr>
          <a:xfrm>
            <a:off x="462350" y="1321775"/>
            <a:ext cx="3000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Когда мы наблюдаем эмоции другого человека,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наши зеркальные нейроны активируются, имитируя те же ощущения.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Например, вид улыбающегося лица вызывает улыбку в ответ примерно у 80% взрослых.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18" title="Лера2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6000" y="955825"/>
            <a:ext cx="4655898" cy="349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1750" y="1713550"/>
            <a:ext cx="3429952" cy="34299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623750" y="1332825"/>
            <a:ext cx="5229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Сколько с КРЕДИТА ДОВЕРИЯ </a:t>
            </a:r>
            <a:endParaRPr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вы согласны выдать спикеру?</a:t>
            </a:r>
            <a:endParaRPr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Спикер запрашивает 10 у.е.</a:t>
            </a:r>
            <a:endParaRPr sz="21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/>
          <p:nvPr/>
        </p:nvSpPr>
        <p:spPr>
          <a:xfrm>
            <a:off x="1520825" y="138700"/>
            <a:ext cx="6271200" cy="3555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CF1E8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1780000" y="77950"/>
            <a:ext cx="684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Что значит </a:t>
            </a:r>
            <a:r>
              <a:rPr lang="ru" sz="2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ЭФФЕКТИВНАЯ </a:t>
            </a:r>
            <a:r>
              <a:rPr lang="ru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коммуникация? </a:t>
            </a:r>
            <a:endParaRPr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405725" y="307575"/>
            <a:ext cx="8501400" cy="4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1. </a:t>
            </a:r>
            <a:r>
              <a:rPr lang="ru" sz="2000" b="1" dirty="0">
                <a:latin typeface="Montserrat"/>
                <a:ea typeface="Montserrat"/>
                <a:cs typeface="Montserrat"/>
                <a:sym typeface="Montserrat"/>
              </a:rPr>
              <a:t>Четкость</a:t>
            </a: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 формулировок 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   Ясность изложения помогает избежать недопонимания и ошибок восприятия.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Активное </a:t>
            </a:r>
            <a:r>
              <a:rPr lang="ru" sz="2000" b="1" dirty="0">
                <a:latin typeface="Montserrat"/>
                <a:ea typeface="Montserrat"/>
                <a:cs typeface="Montserrat"/>
                <a:sym typeface="Montserrat"/>
              </a:rPr>
              <a:t>слушание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   Умение внимательно воспринимать собеседника способствует лучшему пониманию его позиции и потребностей.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Эмпатия и</a:t>
            </a:r>
            <a:r>
              <a:rPr lang="ru" sz="24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2000" b="1" dirty="0">
                <a:latin typeface="Montserrat"/>
                <a:ea typeface="Montserrat"/>
                <a:cs typeface="Montserrat"/>
                <a:sym typeface="Montserrat"/>
              </a:rPr>
              <a:t>уважение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   Способность поставить себя на место другого улучшает взаимопонимание и укрепляет доверие.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 Обратная </a:t>
            </a:r>
            <a:r>
              <a:rPr lang="ru" sz="2000" b="1" dirty="0">
                <a:latin typeface="Montserrat"/>
                <a:ea typeface="Montserrat"/>
                <a:cs typeface="Montserrat"/>
                <a:sym typeface="Montserrat"/>
              </a:rPr>
              <a:t>связь 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   Регулярная проверка понимания и реакция собеседника позволяют скорректировать общение и повысить эффективность взаимодействия.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5. </a:t>
            </a: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Адекватный </a:t>
            </a:r>
            <a:r>
              <a:rPr lang="ru" sz="2000" b="1" dirty="0">
                <a:latin typeface="Montserrat"/>
                <a:ea typeface="Montserrat"/>
                <a:cs typeface="Montserrat"/>
                <a:sym typeface="Montserrat"/>
              </a:rPr>
              <a:t>выбор</a:t>
            </a: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 канала связи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   Выбор подходящего способа передачи информации (личная встреча, телефон, электронная почта и др.) повышает вероятность успешного общения.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/>
        </p:nvSpPr>
        <p:spPr>
          <a:xfrm>
            <a:off x="684400" y="1103075"/>
            <a:ext cx="5544300" cy="22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 еще эффективная коммуникация: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А. Безопасная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Б. Приводящая к результату</a:t>
            </a:r>
            <a:b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В. Учитывающая ваш ресурс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 rotWithShape="1">
          <a:blip r:embed="rId4">
            <a:alphaModFix/>
          </a:blip>
          <a:srcRect b="675"/>
          <a:stretch/>
        </p:blipFill>
        <p:spPr>
          <a:xfrm>
            <a:off x="6536175" y="2074050"/>
            <a:ext cx="2659675" cy="30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607525" y="3494075"/>
            <a:ext cx="5544300" cy="9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“Эффективная коммуникация — искусство услышать сердцем больше, чем сказано словами”</a:t>
            </a:r>
            <a:endParaRPr sz="21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548</Words>
  <Application>Microsoft Office PowerPoint</Application>
  <PresentationFormat>Экран (16:9)</PresentationFormat>
  <Paragraphs>89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Roboto</vt:lpstr>
      <vt:lpstr>Tahoma</vt:lpstr>
      <vt:lpstr>Play</vt:lpstr>
      <vt:lpstr>Montserrat</vt:lpstr>
      <vt:lpstr>Montserrat ExtraBold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Лихошерст Надежда Вячеславовна</cp:lastModifiedBy>
  <cp:revision>3</cp:revision>
  <dcterms:modified xsi:type="dcterms:W3CDTF">2025-04-16T19:23:44Z</dcterms:modified>
</cp:coreProperties>
</file>