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6"/>
  </p:notesMasterIdLst>
  <p:sldIdLst>
    <p:sldId id="258" r:id="rId2"/>
    <p:sldId id="959" r:id="rId3"/>
    <p:sldId id="953" r:id="rId4"/>
    <p:sldId id="334" r:id="rId5"/>
    <p:sldId id="1005" r:id="rId6"/>
    <p:sldId id="1014" r:id="rId7"/>
    <p:sldId id="1010" r:id="rId8"/>
    <p:sldId id="1006" r:id="rId9"/>
    <p:sldId id="1013" r:id="rId10"/>
    <p:sldId id="1007" r:id="rId11"/>
    <p:sldId id="1011" r:id="rId12"/>
    <p:sldId id="1008" r:id="rId13"/>
    <p:sldId id="1009" r:id="rId14"/>
    <p:sldId id="1012" r:id="rId15"/>
    <p:sldId id="964" r:id="rId16"/>
    <p:sldId id="965" r:id="rId17"/>
    <p:sldId id="982" r:id="rId18"/>
    <p:sldId id="966" r:id="rId19"/>
    <p:sldId id="998" r:id="rId20"/>
    <p:sldId id="985" r:id="rId21"/>
    <p:sldId id="999" r:id="rId22"/>
    <p:sldId id="983" r:id="rId23"/>
    <p:sldId id="1000" r:id="rId24"/>
    <p:sldId id="987" r:id="rId25"/>
    <p:sldId id="1003" r:id="rId26"/>
    <p:sldId id="1001" r:id="rId27"/>
    <p:sldId id="984" r:id="rId28"/>
    <p:sldId id="1002" r:id="rId29"/>
    <p:sldId id="1004" r:id="rId30"/>
    <p:sldId id="971" r:id="rId31"/>
    <p:sldId id="988" r:id="rId32"/>
    <p:sldId id="989" r:id="rId33"/>
    <p:sldId id="990" r:id="rId34"/>
    <p:sldId id="991" r:id="rId35"/>
    <p:sldId id="992" r:id="rId36"/>
    <p:sldId id="993" r:id="rId37"/>
    <p:sldId id="994" r:id="rId38"/>
    <p:sldId id="974" r:id="rId39"/>
    <p:sldId id="995" r:id="rId40"/>
    <p:sldId id="996" r:id="rId41"/>
    <p:sldId id="997" r:id="rId42"/>
    <p:sldId id="958" r:id="rId43"/>
    <p:sldId id="954" r:id="rId44"/>
    <p:sldId id="260" r:id="rId45"/>
  </p:sldIdLst>
  <p:sldSz cx="19007138" cy="10691813"/>
  <p:notesSz cx="6797675" cy="9926638"/>
  <p:embeddedFontLst>
    <p:embeddedFont>
      <p:font typeface="Calibri" panose="020F0502020204030204" pitchFamily="34" charset="0"/>
      <p:regular r:id="rId47"/>
      <p:bold r:id="rId48"/>
      <p:italic r:id="rId49"/>
      <p:boldItalic r:id="rId50"/>
    </p:embeddedFont>
    <p:embeddedFont>
      <p:font typeface="Proxima Nova"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66" userDrawn="1">
          <p15:clr>
            <a:srgbClr val="A4A3A4"/>
          </p15:clr>
        </p15:guide>
        <p15:guide id="2" pos="1071"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6" roundtripDataSignature="AMtx7mg14KWEQAwqBeKW3ZawvbmYUjr6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759"/>
    <a:srgbClr val="26B7BC"/>
    <a:srgbClr val="B8BDC0"/>
    <a:srgbClr val="24B8BB"/>
    <a:srgbClr val="009656"/>
    <a:srgbClr val="F07D00"/>
    <a:srgbClr val="01509D"/>
    <a:srgbClr val="E71759"/>
    <a:srgbClr val="009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4" autoAdjust="0"/>
    <p:restoredTop sz="94003" autoAdjust="0"/>
  </p:normalViewPr>
  <p:slideViewPr>
    <p:cSldViewPr snapToGrid="0">
      <p:cViewPr varScale="1">
        <p:scale>
          <a:sx n="50" d="100"/>
          <a:sy n="50" d="100"/>
        </p:scale>
        <p:origin x="403" y="53"/>
      </p:cViewPr>
      <p:guideLst>
        <p:guide orient="horz" pos="1266"/>
        <p:guide pos="1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97"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98"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04483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402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23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54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639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3585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385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328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996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492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57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891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099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559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4660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1148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999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246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7760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3271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425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5195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841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1838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4233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9386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322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6121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5788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0610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0227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6625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2597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576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5267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0178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365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9512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933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239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929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234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86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491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16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181901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F889B2-AA15-4B2C-BA73-4F868DDD20A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B342557-B16F-46DF-813D-BD64B3A910E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0008456-FBCA-4BF0-BF34-1B11C19E0A69}"/>
              </a:ext>
            </a:extLst>
          </p:cNvPr>
          <p:cNvSpPr>
            <a:spLocks noGrp="1"/>
          </p:cNvSpPr>
          <p:nvPr>
            <p:ph type="dt" sz="half" idx="10"/>
          </p:nvPr>
        </p:nvSpPr>
        <p:spPr/>
        <p:txBody>
          <a:bodyPr/>
          <a:lstStyle/>
          <a:p>
            <a:fld id="{53B44E03-7222-4497-B325-2EE12206D602}" type="datetimeFigureOut">
              <a:rPr lang="ru-RU" smtClean="0"/>
              <a:t>22.04.2025</a:t>
            </a:fld>
            <a:endParaRPr lang="ru-RU"/>
          </a:p>
        </p:txBody>
      </p:sp>
      <p:sp>
        <p:nvSpPr>
          <p:cNvPr id="5" name="Нижний колонтитул 4">
            <a:extLst>
              <a:ext uri="{FF2B5EF4-FFF2-40B4-BE49-F238E27FC236}">
                <a16:creationId xmlns:a16="http://schemas.microsoft.com/office/drawing/2014/main" id="{5F00F736-4947-4E20-BCBB-1AF92284DB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1B0CD3-64F8-4B5D-A299-DBDD1DDFADD8}"/>
              </a:ext>
            </a:extLst>
          </p:cNvPr>
          <p:cNvSpPr>
            <a:spLocks noGrp="1"/>
          </p:cNvSpPr>
          <p:nvPr>
            <p:ph type="sldNum" sz="quarter" idx="12"/>
          </p:nvPr>
        </p:nvSpPr>
        <p:spPr/>
        <p:txBody>
          <a:bodyPr/>
          <a:lstStyle/>
          <a:p>
            <a:fld id="{6D89EDBF-5A2C-47DC-915C-72A6280C103D}" type="slidenum">
              <a:rPr lang="ru-RU" smtClean="0"/>
              <a:t>‹#›</a:t>
            </a:fld>
            <a:endParaRPr lang="ru-RU"/>
          </a:p>
        </p:txBody>
      </p:sp>
    </p:spTree>
    <p:extLst>
      <p:ext uri="{BB962C8B-B14F-4D97-AF65-F5344CB8AC3E}">
        <p14:creationId xmlns:p14="http://schemas.microsoft.com/office/powerpoint/2010/main" val="384908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89826-46C7-4A3C-851F-6DBAC4BC735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4648B35-02CB-44E3-A137-A99A21B3ACE1}"/>
              </a:ext>
            </a:extLst>
          </p:cNvPr>
          <p:cNvSpPr>
            <a:spLocks noGrp="1"/>
          </p:cNvSpPr>
          <p:nvPr>
            <p:ph sz="half" idx="1"/>
          </p:nvPr>
        </p:nvSpPr>
        <p:spPr>
          <a:xfrm>
            <a:off x="1306741" y="2846201"/>
            <a:ext cx="8078034"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96C65EE-5BB9-4682-B2DC-B8347B6EBD7F}"/>
              </a:ext>
            </a:extLst>
          </p:cNvPr>
          <p:cNvSpPr>
            <a:spLocks noGrp="1"/>
          </p:cNvSpPr>
          <p:nvPr>
            <p:ph sz="half" idx="2"/>
          </p:nvPr>
        </p:nvSpPr>
        <p:spPr>
          <a:xfrm>
            <a:off x="9622364" y="2846201"/>
            <a:ext cx="8078034"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F5C1C91-8419-40D4-9F29-C4B917026BF4}"/>
              </a:ext>
            </a:extLst>
          </p:cNvPr>
          <p:cNvSpPr>
            <a:spLocks noGrp="1"/>
          </p:cNvSpPr>
          <p:nvPr>
            <p:ph type="dt" sz="half" idx="10"/>
          </p:nvPr>
        </p:nvSpPr>
        <p:spPr/>
        <p:txBody>
          <a:bodyPr/>
          <a:lstStyle/>
          <a:p>
            <a:fld id="{53B44E03-7222-4497-B325-2EE12206D602}" type="datetimeFigureOut">
              <a:rPr lang="ru-RU" smtClean="0"/>
              <a:t>22.04.2025</a:t>
            </a:fld>
            <a:endParaRPr lang="ru-RU"/>
          </a:p>
        </p:txBody>
      </p:sp>
      <p:sp>
        <p:nvSpPr>
          <p:cNvPr id="6" name="Нижний колонтитул 5">
            <a:extLst>
              <a:ext uri="{FF2B5EF4-FFF2-40B4-BE49-F238E27FC236}">
                <a16:creationId xmlns:a16="http://schemas.microsoft.com/office/drawing/2014/main" id="{7617F660-AA69-4537-8DE1-2317909C85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080385-171C-40AC-897B-F3DC7D876216}"/>
              </a:ext>
            </a:extLst>
          </p:cNvPr>
          <p:cNvSpPr>
            <a:spLocks noGrp="1"/>
          </p:cNvSpPr>
          <p:nvPr>
            <p:ph type="sldNum" sz="quarter" idx="12"/>
          </p:nvPr>
        </p:nvSpPr>
        <p:spPr/>
        <p:txBody>
          <a:bodyPr/>
          <a:lstStyle/>
          <a:p>
            <a:fld id="{6D89EDBF-5A2C-47DC-915C-72A6280C103D}" type="slidenum">
              <a:rPr lang="ru-RU" smtClean="0"/>
              <a:t>‹#›</a:t>
            </a:fld>
            <a:endParaRPr lang="ru-RU"/>
          </a:p>
        </p:txBody>
      </p:sp>
    </p:spTree>
    <p:extLst>
      <p:ext uri="{BB962C8B-B14F-4D97-AF65-F5344CB8AC3E}">
        <p14:creationId xmlns:p14="http://schemas.microsoft.com/office/powerpoint/2010/main" val="816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4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userDrawn="1">
  <p:cSld name="SECTION_HEADER">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63952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68409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146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44455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412454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285705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425536" y="950384"/>
            <a:ext cx="16156067" cy="178196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1425536" y="3088746"/>
            <a:ext cx="16156067" cy="641508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1425535" y="9741429"/>
            <a:ext cx="3959820" cy="712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6494106" y="9741429"/>
            <a:ext cx="6018927" cy="7127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13621783" y="9741429"/>
            <a:ext cx="3959820" cy="7127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9pPr>
          </a:lstStyle>
          <a:p>
            <a:fld id="{00000000-1234-1234-1234-123412341234}" type="slidenum">
              <a:rPr lang="ru-RU" smtClean="0"/>
              <a:pPr/>
              <a:t>‹#›</a:t>
            </a:fld>
            <a:endParaRPr lang="ru-RU"/>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5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hyperlink" Target="https://clck.ru/3LZ4Vx" TargetMode="Externa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hyperlink" Target="https://cbr.ru/finorg/" TargetMode="External"/><Relationship Id="rId4" Type="http://schemas.openxmlformats.org/officeDocument/2006/relationships/hyperlink" Target="https://cbr.ru/inside/warning-lis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hyperlink" Target="https://app-dev.&#1084;&#1086;&#1080;&#1092;&#1080;&#1085;&#1072;&#1085;&#1089;&#1099;.&#1088;&#1092;/storage/64771/plan-lekcii-po-dropam-finalnaia-versiia.pdf" TargetMode="External"/><Relationship Id="rId4" Type="http://schemas.openxmlformats.org/officeDocument/2006/relationships/hyperlink" Target="https://fincult.info/article/kto-takie-droppery-ili-kak-ne-stat-souchastnikom-prestupleniy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hyperlink" Target="https://app-dev.&#1084;&#1086;&#1080;&#1092;&#1080;&#1085;&#1072;&#1085;&#1089;&#1099;.&#1088;&#1092;/storage/64771/plan-lekcii-po-dropam-finalnaia-versiia.pdf" TargetMode="External"/><Relationship Id="rId4" Type="http://schemas.openxmlformats.org/officeDocument/2006/relationships/hyperlink" Target="https://fincult.info/article/kto-takie-droppery-ili-kak-ne-stat-souchastnikom-prestupleniy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hyperlink" Target="https://app-dev.&#1084;&#1086;&#1080;&#1092;&#1080;&#1085;&#1072;&#1085;&#1089;&#1099;.&#1088;&#1092;/storage/64771/plan-lekcii-po-dropam-finalnaia-versiia.pdf" TargetMode="External"/><Relationship Id="rId4" Type="http://schemas.openxmlformats.org/officeDocument/2006/relationships/hyperlink" Target="https://fincult.info/article/kto-takie-droppery-ili-kak-ne-stat-souchastnikom-prestupleniy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hyperlink" Target="https://clck.ru/3LY9RK"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
        <p:cNvGrpSpPr/>
        <p:nvPr/>
      </p:nvGrpSpPr>
      <p:grpSpPr>
        <a:xfrm>
          <a:off x="0" y="0"/>
          <a:ext cx="0" cy="0"/>
          <a:chOff x="0" y="0"/>
          <a:chExt cx="0" cy="0"/>
        </a:xfrm>
      </p:grpSpPr>
      <p:sp>
        <p:nvSpPr>
          <p:cNvPr id="106" name="Google Shape;106;p3"/>
          <p:cNvSpPr txBox="1"/>
          <p:nvPr/>
        </p:nvSpPr>
        <p:spPr>
          <a:xfrm>
            <a:off x="750317" y="4442966"/>
            <a:ext cx="17852803" cy="4144983"/>
          </a:xfrm>
          <a:prstGeom prst="rect">
            <a:avLst/>
          </a:prstGeom>
          <a:noFill/>
          <a:ln>
            <a:noFill/>
          </a:ln>
        </p:spPr>
        <p:txBody>
          <a:bodyPr spcFirstLastPara="1" wrap="square" lIns="142534" tIns="71248" rIns="142534" bIns="71248" anchor="t" anchorCtr="0">
            <a:spAutoFit/>
          </a:bodyPr>
          <a:lstStyle/>
          <a:p>
            <a:pPr lvl="0" algn="ctr"/>
            <a:r>
              <a:rPr lang="ru-RU" sz="3600" b="1" dirty="0">
                <a:solidFill>
                  <a:schemeClr val="dk1"/>
                </a:solidFill>
                <a:latin typeface="+mj-lt"/>
                <a:ea typeface="Proxima Nova"/>
                <a:cs typeface="Proxima Nova"/>
                <a:sym typeface="Proxima Nova"/>
              </a:rPr>
              <a:t>Вебинар </a:t>
            </a:r>
          </a:p>
          <a:p>
            <a:pPr lvl="0" algn="ctr"/>
            <a:r>
              <a:rPr lang="ru-RU" sz="4000" b="1" dirty="0">
                <a:solidFill>
                  <a:schemeClr val="dk1"/>
                </a:solidFill>
                <a:latin typeface="+mj-lt"/>
                <a:ea typeface="Proxima Nova"/>
                <a:cs typeface="Proxima Nova"/>
                <a:sym typeface="Proxima Nova"/>
              </a:rPr>
              <a:t>«ОСОБЕННОСТИ РАБОТЫ С ОБУЧАЮЩИМИСЯ ПРИ ИЗУЧЕНИИ ТЕМ, КАСАЮЩИХСЯ ПРАВОНАРУШЕНИЙ В ФИНАНСОВОЙ СФЕРЕ»</a:t>
            </a:r>
          </a:p>
          <a:p>
            <a:pPr lvl="0" algn="ctr"/>
            <a:endParaRPr lang="ru-RU" sz="3600" b="1" dirty="0">
              <a:solidFill>
                <a:schemeClr val="dk1"/>
              </a:solidFill>
              <a:latin typeface="+mj-lt"/>
              <a:ea typeface="Proxima Nova"/>
              <a:cs typeface="Proxima Nova"/>
              <a:sym typeface="Proxima Nova"/>
            </a:endParaRPr>
          </a:p>
          <a:p>
            <a:pPr lvl="0"/>
            <a:endParaRPr lang="ru-RU" sz="3600" b="1" dirty="0">
              <a:solidFill>
                <a:srgbClr val="26B7BC"/>
              </a:solidFill>
              <a:latin typeface="+mj-lt"/>
              <a:ea typeface="Proxima Nova"/>
              <a:cs typeface="Proxima Nova"/>
              <a:sym typeface="Proxima Nova"/>
            </a:endParaRPr>
          </a:p>
          <a:p>
            <a:pPr lvl="0"/>
            <a:r>
              <a:rPr lang="ru-RU" sz="3600" b="1" dirty="0">
                <a:solidFill>
                  <a:srgbClr val="26B7BC"/>
                </a:solidFill>
                <a:latin typeface="+mj-lt"/>
                <a:ea typeface="Proxima Nova"/>
                <a:cs typeface="Proxima Nova"/>
                <a:sym typeface="Proxima Nova"/>
              </a:rPr>
              <a:t>Красноусов Сергей Дмитриевич, кандидат юридических наук, доцент, заведующий сектором </a:t>
            </a:r>
            <a:r>
              <a:rPr lang="ru-RU" sz="3600" b="1" dirty="0">
                <a:solidFill>
                  <a:srgbClr val="26B7BC"/>
                </a:solidFill>
                <a:ea typeface="Proxima Nova"/>
                <a:cs typeface="Proxima Nova"/>
                <a:sym typeface="Proxima Nova"/>
              </a:rPr>
              <a:t>«Красноярский региональный методический центр»</a:t>
            </a:r>
            <a:endParaRPr lang="ru-RU" sz="3600" b="1" dirty="0">
              <a:solidFill>
                <a:srgbClr val="26B7BC"/>
              </a:solidFill>
              <a:latin typeface="+mj-lt"/>
              <a:ea typeface="Proxima Nova"/>
              <a:cs typeface="Proxima Nova"/>
              <a:sym typeface="Proxima Nova"/>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334" y="231297"/>
            <a:ext cx="6983566" cy="594204"/>
          </a:xfrm>
          <a:prstGeom prst="rect">
            <a:avLst/>
          </a:prstGeom>
        </p:spPr>
      </p:pic>
      <p:sp>
        <p:nvSpPr>
          <p:cNvPr id="6" name="Прямоугольник 5">
            <a:extLst>
              <a:ext uri="{FF2B5EF4-FFF2-40B4-BE49-F238E27FC236}">
                <a16:creationId xmlns:a16="http://schemas.microsoft.com/office/drawing/2014/main" id="{98D20DBE-8EF2-48FB-AE41-2B5B484D0AA0}"/>
              </a:ext>
            </a:extLst>
          </p:cNvPr>
          <p:cNvSpPr/>
          <p:nvPr/>
        </p:nvSpPr>
        <p:spPr>
          <a:xfrm>
            <a:off x="18603120" y="10058401"/>
            <a:ext cx="246743" cy="508000"/>
          </a:xfrm>
          <a:prstGeom prst="rect">
            <a:avLst/>
          </a:prstGeom>
          <a:solidFill>
            <a:srgbClr val="24B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lstStyle/>
          <a:p>
            <a:pPr indent="-457200" algn="just">
              <a:buFont typeface="Wingdings" panose="05000000000000000000" pitchFamily="2" charset="2"/>
              <a:buChar char="q"/>
              <a:tabLst>
                <a:tab pos="0" algn="l"/>
              </a:tabLst>
            </a:pPr>
            <a:r>
              <a:rPr lang="ru-RU" b="1" dirty="0"/>
              <a:t>К третьему типу </a:t>
            </a:r>
            <a:r>
              <a:rPr lang="ru-RU" dirty="0"/>
              <a:t>относятся подростки, у которых уже произошла деформация личности. Они уже ранее совершали какие-либо правонарушения, привлекались к ответственности, отправлялись в специальные образовательные учреждения. </a:t>
            </a:r>
          </a:p>
          <a:p>
            <a:pPr indent="-457200" algn="just">
              <a:buFont typeface="Wingdings" panose="05000000000000000000" pitchFamily="2" charset="2"/>
              <a:buChar char="q"/>
              <a:tabLst>
                <a:tab pos="0" algn="l"/>
              </a:tabLst>
            </a:pPr>
            <a:r>
              <a:rPr lang="ru-RU" dirty="0"/>
              <a:t>Преступления они совершают уже не впервые и не под влиянием ситуации. Как правило, у них уже сформированный мотив, они знают, как правильно действовать и совершают преступление целенаправленно. Они также совершают преступления под влиянием взрослого лица или сверстника, который уже совершал общественно-опасные деяния. Умысел у данной категории лиц может быть внезапно возникнувшим, преступления совершаются из хулиганских побуждений— ​«ради забавы»</a:t>
            </a:r>
          </a:p>
        </p:txBody>
      </p:sp>
    </p:spTree>
    <p:extLst>
      <p:ext uri="{BB962C8B-B14F-4D97-AF65-F5344CB8AC3E}">
        <p14:creationId xmlns:p14="http://schemas.microsoft.com/office/powerpoint/2010/main" val="263577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br>
              <a:rPr lang="ru-RU" sz="2000" dirty="0"/>
            </a:br>
            <a:endParaRPr lang="ru-RU" sz="2000" dirty="0"/>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nchor="ctr"/>
          <a:lstStyle/>
          <a:p>
            <a:pPr marL="25400" indent="0" algn="just">
              <a:buNone/>
            </a:pPr>
            <a:r>
              <a:rPr lang="ru-RU" sz="2400" b="1" dirty="0"/>
              <a:t>Максим</a:t>
            </a:r>
            <a:r>
              <a:rPr lang="ru-RU" sz="2400" dirty="0"/>
              <a:t>, 17 лет, ранее обучался в нескольких образовательных учреждениях, в настоящее время находится в специальном учебно-воспитательном учреждении закрытого типа.</a:t>
            </a:r>
          </a:p>
          <a:p>
            <a:pPr marL="25400" indent="0" algn="just">
              <a:buNone/>
            </a:pPr>
            <a:r>
              <a:rPr lang="ru-RU" sz="2400" b="1" dirty="0"/>
              <a:t>Семья</a:t>
            </a:r>
            <a:r>
              <a:rPr lang="ru-RU" sz="2400" dirty="0"/>
              <a:t>: неполная, проживает с матерью. Отец ушел из семьи, когда Максиму было 8 лет. Мать работает на двух работах, практически не занимается воспитанием сына.</a:t>
            </a:r>
          </a:p>
          <a:p>
            <a:pPr marL="25400" indent="0" algn="just">
              <a:buNone/>
            </a:pPr>
            <a:r>
              <a:rPr lang="ru-RU" sz="2400" b="1" dirty="0"/>
              <a:t>История правонарушений</a:t>
            </a:r>
            <a:r>
              <a:rPr lang="ru-RU" sz="2400" dirty="0"/>
              <a:t>:</a:t>
            </a:r>
          </a:p>
          <a:p>
            <a:pPr marL="25400" indent="0" algn="just">
              <a:buNone/>
            </a:pPr>
            <a:r>
              <a:rPr lang="ru-RU" sz="2400" dirty="0"/>
              <a:t>14 лет – мелкое хулиганство, постановка на учет в комиссии по делам несовершеннолетних</a:t>
            </a:r>
          </a:p>
          <a:p>
            <a:pPr marL="25400" indent="0" algn="just">
              <a:buNone/>
            </a:pPr>
            <a:r>
              <a:rPr lang="ru-RU" sz="2400" dirty="0"/>
              <a:t>15 лет – кража в магазине (приговор – условный срок)</a:t>
            </a:r>
          </a:p>
          <a:p>
            <a:pPr marL="25400" indent="0" algn="just">
              <a:buNone/>
            </a:pPr>
            <a:r>
              <a:rPr lang="ru-RU" sz="2400" dirty="0"/>
              <a:t>16 лет – участие в групповом избиении (отправка в специальное учреждение)</a:t>
            </a:r>
          </a:p>
          <a:p>
            <a:pPr marL="25400" indent="0" algn="just">
              <a:buNone/>
            </a:pPr>
            <a:r>
              <a:rPr lang="ru-RU" sz="2400" b="1" dirty="0"/>
              <a:t>Поведение</a:t>
            </a:r>
            <a:r>
              <a:rPr lang="ru-RU" sz="2400" dirty="0"/>
              <a:t>: систематически нарушает дисциплину, склонен к агрессивному поведению. Имеет устойчивые связи с криминально настроенной молодежью. Курит, употребляет алкоголь и легкие наркотики.</a:t>
            </a:r>
          </a:p>
          <a:p>
            <a:pPr marL="25400" indent="0" algn="just">
              <a:buNone/>
            </a:pPr>
            <a:r>
              <a:rPr lang="ru-RU" sz="2400" b="1" dirty="0"/>
              <a:t>Социальная адаптация</a:t>
            </a:r>
            <a:r>
              <a:rPr lang="ru-RU" sz="2400" dirty="0"/>
              <a:t>: полностью отвергает общепринятые нормы поведения. Имеет сформированные антисоциальные установки. Уважает только “авторитетных” в криминальной среде лиц.</a:t>
            </a:r>
          </a:p>
          <a:p>
            <a:pPr marL="25400" indent="0" algn="just">
              <a:buNone/>
            </a:pPr>
            <a:r>
              <a:rPr lang="ru-RU" sz="2400" b="1" dirty="0"/>
              <a:t>Типичное преступление</a:t>
            </a:r>
            <a:r>
              <a:rPr lang="ru-RU" sz="2400" dirty="0"/>
              <a:t>: недавно участвовал в поджоге автомобиля. Преступление было спланировано заранее вместе со старшим “наставником” (23 года, ранее судимый). Действовали группой из трех человек.</a:t>
            </a:r>
          </a:p>
          <a:p>
            <a:pPr marL="25400" indent="0" algn="just">
              <a:buNone/>
            </a:pPr>
            <a:r>
              <a:rPr lang="ru-RU" sz="2400" b="1" dirty="0"/>
              <a:t>Психологические особенности</a:t>
            </a:r>
            <a:r>
              <a:rPr lang="ru-RU" sz="2400" dirty="0"/>
              <a:t>: низкий уровень эмпатии, сформированное преступное мировоззрение, наличие “романтизации” преступной жизни, отсутствие страха перед наказанием, склонность к лидерству в асоциальной группе</a:t>
            </a:r>
          </a:p>
          <a:p>
            <a:pPr marL="25400" indent="0" algn="just">
              <a:buNone/>
            </a:pPr>
            <a:r>
              <a:rPr lang="ru-RU" sz="2400" b="1" dirty="0"/>
              <a:t>Мотивация</a:t>
            </a:r>
            <a:r>
              <a:rPr lang="ru-RU" sz="2400" dirty="0"/>
              <a:t>: преступления совершаются как ради материальной выгоды, так и из хулиганских побуждений “ради забавы”. Часто действует по принципу “чтобы не показаться слабым” в глазах криминального окружения.</a:t>
            </a:r>
          </a:p>
        </p:txBody>
      </p:sp>
    </p:spTree>
    <p:extLst>
      <p:ext uri="{BB962C8B-B14F-4D97-AF65-F5344CB8AC3E}">
        <p14:creationId xmlns:p14="http://schemas.microsoft.com/office/powerpoint/2010/main" val="333923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lstStyle/>
          <a:p>
            <a:pPr indent="-457200" algn="just">
              <a:buFont typeface="Wingdings" panose="05000000000000000000" pitchFamily="2" charset="2"/>
              <a:buChar char="q"/>
              <a:tabLst>
                <a:tab pos="0" algn="l"/>
              </a:tabLst>
            </a:pPr>
            <a:r>
              <a:rPr lang="ru-RU" b="1" dirty="0"/>
              <a:t>К четвертой группе правонарушителей </a:t>
            </a:r>
            <a:r>
              <a:rPr lang="ru-RU" dirty="0"/>
              <a:t>относят несовершеннолетних, у которых сформировалась стойкая нравственная деформация, а поведение носит опасный для общества характер. </a:t>
            </a:r>
          </a:p>
          <a:p>
            <a:pPr indent="-457200" algn="just">
              <a:buFont typeface="Wingdings" panose="05000000000000000000" pitchFamily="2" charset="2"/>
              <a:buChar char="q"/>
              <a:tabLst>
                <a:tab pos="0" algn="l"/>
              </a:tabLst>
            </a:pPr>
            <a:r>
              <a:rPr lang="ru-RU" dirty="0"/>
              <a:t>Представители данного типа либо условно-осужденные, либо освобожденные досрочно, то есть имеют судимость. </a:t>
            </a:r>
          </a:p>
          <a:p>
            <a:pPr indent="-457200" algn="just">
              <a:buFont typeface="Wingdings" panose="05000000000000000000" pitchFamily="2" charset="2"/>
              <a:buChar char="q"/>
              <a:tabLst>
                <a:tab pos="0" algn="l"/>
              </a:tabLst>
            </a:pPr>
            <a:r>
              <a:rPr lang="ru-RU" dirty="0"/>
              <a:t>Они не посещают образовательные организации и состоят в преступных группах, либо входят в состав преступной группы с совершеннолетними лицами. </a:t>
            </a:r>
          </a:p>
          <a:p>
            <a:pPr indent="-457200" algn="just">
              <a:buFont typeface="Wingdings" panose="05000000000000000000" pitchFamily="2" charset="2"/>
              <a:buChar char="q"/>
              <a:tabLst>
                <a:tab pos="0" algn="l"/>
              </a:tabLst>
            </a:pPr>
            <a:r>
              <a:rPr lang="ru-RU" dirty="0"/>
              <a:t>У них сформирована четкая жизненная позиция, они отличаются особой грубостью и жестокостью, отсутствием чувства стыда. Они стремятся к получению низменных удовольствий, к обогащению любым путем. </a:t>
            </a:r>
          </a:p>
          <a:p>
            <a:pPr indent="-457200" algn="just">
              <a:buFont typeface="Wingdings" panose="05000000000000000000" pitchFamily="2" charset="2"/>
              <a:buChar char="q"/>
              <a:tabLst>
                <a:tab pos="0" algn="l"/>
              </a:tabLst>
            </a:pPr>
            <a:r>
              <a:rPr lang="ru-RU" dirty="0"/>
              <a:t>Несовершеннолетние данного типа ведут праздный образ жизни, из основных интересов у них азартные игры, употребление спиртных напитков и др.</a:t>
            </a:r>
          </a:p>
        </p:txBody>
      </p:sp>
    </p:spTree>
    <p:extLst>
      <p:ext uri="{BB962C8B-B14F-4D97-AF65-F5344CB8AC3E}">
        <p14:creationId xmlns:p14="http://schemas.microsoft.com/office/powerpoint/2010/main" val="42116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lstStyle/>
          <a:p>
            <a:pPr indent="-457200" algn="just">
              <a:buFont typeface="Wingdings" panose="05000000000000000000" pitchFamily="2" charset="2"/>
              <a:buChar char="q"/>
              <a:tabLst>
                <a:tab pos="0" algn="l"/>
              </a:tabLst>
            </a:pPr>
            <a:r>
              <a:rPr lang="ru-RU" dirty="0"/>
              <a:t>Преступления, совершаемые подростками, чаще всего носят групповой характер, а также мотивом выступают корыстные и хулиганские побуждения. </a:t>
            </a:r>
          </a:p>
          <a:p>
            <a:pPr indent="-457200" algn="just">
              <a:buFont typeface="Wingdings" panose="05000000000000000000" pitchFamily="2" charset="2"/>
              <a:buChar char="q"/>
              <a:tabLst>
                <a:tab pos="0" algn="l"/>
              </a:tabLst>
            </a:pPr>
            <a:r>
              <a:rPr lang="ru-RU" dirty="0"/>
              <a:t>Здесь тоже играет роль психологический фактор. Подростки боятся в одиночку совершать противоправные деяния, так как страх «быть пойманным» намного больше, чем желание самоутвердиться в коллективе и доказать свою независимость.</a:t>
            </a:r>
          </a:p>
        </p:txBody>
      </p:sp>
    </p:spTree>
    <p:extLst>
      <p:ext uri="{BB962C8B-B14F-4D97-AF65-F5344CB8AC3E}">
        <p14:creationId xmlns:p14="http://schemas.microsoft.com/office/powerpoint/2010/main" val="91146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br>
              <a:rPr lang="ru-RU" sz="2000" dirty="0"/>
            </a:br>
            <a:endParaRPr lang="ru-RU" sz="2000" dirty="0"/>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nchor="ctr"/>
          <a:lstStyle/>
          <a:p>
            <a:pPr marL="25400" indent="0" algn="just">
              <a:buNone/>
            </a:pPr>
            <a:endParaRPr lang="ru-RU" sz="2400" b="1" dirty="0"/>
          </a:p>
          <a:p>
            <a:pPr marL="25400" indent="0" algn="just">
              <a:buNone/>
            </a:pPr>
            <a:r>
              <a:rPr lang="ru-RU" sz="2400" b="1" dirty="0"/>
              <a:t>Артем</a:t>
            </a:r>
            <a:r>
              <a:rPr lang="ru-RU" sz="2400" dirty="0"/>
              <a:t>, 16 лет, находится под условным осуждением, не посещает образовательные учреждения.</a:t>
            </a:r>
          </a:p>
          <a:p>
            <a:pPr marL="25400" indent="0" algn="just">
              <a:buNone/>
            </a:pPr>
            <a:r>
              <a:rPr lang="ru-RU" sz="2400" b="1" dirty="0"/>
              <a:t>Семья</a:t>
            </a:r>
            <a:r>
              <a:rPr lang="ru-RU" sz="2400" dirty="0"/>
              <a:t>: полная, но фактически распавшаяся. Мать – «пьяница», отец ведет асоциальный образ жизни. Проживает с бабушкой, которая не имеет возможности контролировать его поведение.</a:t>
            </a:r>
          </a:p>
          <a:p>
            <a:pPr marL="25400" indent="0" algn="just">
              <a:buNone/>
            </a:pPr>
            <a:r>
              <a:rPr lang="ru-RU" sz="2400" b="1" dirty="0"/>
              <a:t>История правонарушений</a:t>
            </a:r>
            <a:r>
              <a:rPr lang="ru-RU" sz="2400" dirty="0"/>
              <a:t>: 13 лет – систематические кражи в магазинах; 14 лет – грабеж (условный срок); 15 лет – участие в разбойном нападении (условный срок продлен); 16 лет – кража со взломом (в составе группы)</a:t>
            </a:r>
          </a:p>
          <a:p>
            <a:pPr marL="25400" indent="0" algn="just">
              <a:buNone/>
            </a:pPr>
            <a:r>
              <a:rPr lang="ru-RU" sz="2400" b="1" dirty="0"/>
              <a:t>Социальная среда</a:t>
            </a:r>
            <a:r>
              <a:rPr lang="ru-RU" sz="2400" dirty="0"/>
              <a:t>: входит в состав преступной группировки, где старшие члены – совершеннолетние рецидивисты. Имеет несколько судимых друзей.</a:t>
            </a:r>
          </a:p>
          <a:p>
            <a:pPr marL="25400" indent="0" algn="just">
              <a:buNone/>
            </a:pPr>
            <a:r>
              <a:rPr lang="ru-RU" sz="2400" b="1" dirty="0"/>
              <a:t>Поведенческие особенности</a:t>
            </a:r>
            <a:r>
              <a:rPr lang="ru-RU" sz="2400" dirty="0"/>
              <a:t>: регулярно употребляет алкоголь и наркотики; участвует в азартных играх; имеет татуировки криминальной направленности; демонстративно нарушает общественный порядок</a:t>
            </a:r>
          </a:p>
          <a:p>
            <a:pPr marL="25400" indent="0" algn="just">
              <a:buNone/>
            </a:pPr>
            <a:r>
              <a:rPr lang="ru-RU" sz="2400" b="1" dirty="0"/>
              <a:t>Психологические характеристики</a:t>
            </a:r>
            <a:r>
              <a:rPr lang="ru-RU" sz="2400" dirty="0"/>
              <a:t>: полное отсутствие эмпатии; повышенная агрессивность; отсутствие чувства вины; сформированное преступное мировоззрение; стремление к обогащению любыми способами; страх одиночества и изоляции от преступной группы</a:t>
            </a:r>
          </a:p>
          <a:p>
            <a:pPr marL="25400" indent="0" algn="just">
              <a:buNone/>
            </a:pPr>
            <a:r>
              <a:rPr lang="ru-RU" sz="2400" b="1" dirty="0"/>
              <a:t>Типичные преступления</a:t>
            </a:r>
            <a:r>
              <a:rPr lang="ru-RU" sz="2400" dirty="0"/>
              <a:t>: групповые кражи; разбойные нападения; хулиганство; угрозы в адрес свидетелей</a:t>
            </a:r>
          </a:p>
          <a:p>
            <a:pPr marL="25400" indent="0" algn="just">
              <a:buNone/>
            </a:pPr>
            <a:r>
              <a:rPr lang="ru-RU" sz="2400" b="1" dirty="0"/>
              <a:t>Особенности совершения преступлений</a:t>
            </a:r>
            <a:r>
              <a:rPr lang="ru-RU" sz="2400" dirty="0"/>
              <a:t>: всегда действует в группе; выбирает объекты для нападения по совету старших членов группировки; использует оружие или предметы, его заменяющие; планирует преступления совместно с группой; имеет четкие роли в преступной деятельности</a:t>
            </a:r>
          </a:p>
          <a:p>
            <a:pPr marL="25400" indent="0" algn="just">
              <a:buNone/>
            </a:pPr>
            <a:r>
              <a:rPr lang="ru-RU" sz="2400" b="1" dirty="0"/>
              <a:t>Жизненные установки</a:t>
            </a:r>
            <a:r>
              <a:rPr lang="ru-RU" sz="2400" dirty="0"/>
              <a:t>: презрение к законопослушным гражданам; идеализация преступного образа жизни; стремление к материальному обогащению; отсутствие планов на будущее, кроме криминальной деятельности; приверженность криминальной субкультуре</a:t>
            </a:r>
          </a:p>
          <a:p>
            <a:pPr indent="-457200" algn="just">
              <a:buFont typeface="Wingdings" panose="05000000000000000000" pitchFamily="2" charset="2"/>
              <a:buChar char="q"/>
              <a:tabLst>
                <a:tab pos="0" algn="l"/>
              </a:tabLst>
            </a:pPr>
            <a:endParaRPr lang="ru-RU" dirty="0"/>
          </a:p>
        </p:txBody>
      </p:sp>
    </p:spTree>
    <p:extLst>
      <p:ext uri="{BB962C8B-B14F-4D97-AF65-F5344CB8AC3E}">
        <p14:creationId xmlns:p14="http://schemas.microsoft.com/office/powerpoint/2010/main" val="280041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Личная финансовая безопасность</a:t>
            </a:r>
            <a:br>
              <a:rPr lang="ru-RU" b="1" dirty="0"/>
            </a:br>
            <a:r>
              <a:rPr lang="ru-RU" sz="2000" dirty="0" err="1"/>
              <a:t>Гордячкова</a:t>
            </a:r>
            <a:r>
              <a:rPr lang="ru-RU" sz="2000" dirty="0"/>
              <a:t>, О. В.; Калорий, Т. Ю. Личные финансы и финансовая безопасность: учебное пособие. — М.: Мир науки, 2021</a:t>
            </a:r>
          </a:p>
        </p:txBody>
      </p:sp>
      <p:sp>
        <p:nvSpPr>
          <p:cNvPr id="2" name="Объект 1">
            <a:extLst>
              <a:ext uri="{FF2B5EF4-FFF2-40B4-BE49-F238E27FC236}">
                <a16:creationId xmlns:a16="http://schemas.microsoft.com/office/drawing/2014/main" id="{BE7B4CDE-C94E-4BD3-A88F-0FBF2530E9CD}"/>
              </a:ext>
            </a:extLst>
          </p:cNvPr>
          <p:cNvSpPr>
            <a:spLocks noGrp="1"/>
          </p:cNvSpPr>
          <p:nvPr>
            <p:ph sz="half" idx="1"/>
          </p:nvPr>
        </p:nvSpPr>
        <p:spPr/>
        <p:txBody>
          <a:bodyPr/>
          <a:lstStyle/>
          <a:p>
            <a:pPr marL="431800" algn="just">
              <a:tabLst>
                <a:tab pos="0" algn="l"/>
              </a:tabLst>
            </a:pPr>
            <a:r>
              <a:rPr lang="ru-RU" dirty="0"/>
              <a:t>социально-экономическая возможность человека иметь финансовую независимость для удовлетворения своих материальных и духовных потребностей, как индивидуально, так и внутри общества, а также сохранение этой независимости в перспективе и её дальнейшее преумножение.</a:t>
            </a:r>
          </a:p>
          <a:p>
            <a:pPr marL="431800" algn="just">
              <a:tabLst>
                <a:tab pos="0" algn="l"/>
              </a:tabLst>
            </a:pPr>
            <a:endParaRPr lang="ru-RU" dirty="0"/>
          </a:p>
          <a:p>
            <a:pPr marL="431800" algn="just">
              <a:tabLst>
                <a:tab pos="0" algn="l"/>
              </a:tabLst>
            </a:pPr>
            <a:r>
              <a:rPr lang="ru-RU" dirty="0"/>
              <a:t>защищенность человека от факторов опасности на уровне его личных интересов и потребностей, имеющая множество разновидностей.</a:t>
            </a:r>
          </a:p>
        </p:txBody>
      </p:sp>
      <p:pic>
        <p:nvPicPr>
          <p:cNvPr id="24580" name="Picture 4">
            <a:extLst>
              <a:ext uri="{FF2B5EF4-FFF2-40B4-BE49-F238E27FC236}">
                <a16:creationId xmlns:a16="http://schemas.microsoft.com/office/drawing/2014/main" id="{E2F8AC15-B0B4-464C-9CAB-36B3291E8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430" y="3428254"/>
            <a:ext cx="5690675"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7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Статья 1. Основные начала гражданского законодательства</a:t>
            </a:r>
            <a:br>
              <a:rPr lang="ru-RU" sz="3200" b="1" dirty="0">
                <a:solidFill>
                  <a:srgbClr val="000000"/>
                </a:solidFill>
              </a:rPr>
            </a:br>
            <a:r>
              <a:rPr lang="ru-RU" sz="2000" dirty="0"/>
              <a:t>Гражданский кодекс РФ (часть первая) от 30.11.1994 N 51-ФЗ</a:t>
            </a:r>
            <a:endParaRPr lang="ru-RU" sz="3200" b="1" dirty="0">
              <a:solidFill>
                <a:srgbClr val="000000"/>
              </a:solidFill>
            </a:endParaRP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algn="just">
              <a:buFont typeface="Wingdings" panose="05000000000000000000" pitchFamily="2" charset="2"/>
              <a:buChar char="q"/>
            </a:pPr>
            <a:r>
              <a:rPr lang="ru-RU" dirty="0"/>
              <a:t>Пункт 3. При установлении, осуществлении и защите гражданских прав и при исполнении гражданских обязанностей участники гражданских правоотношений должны действовать </a:t>
            </a:r>
            <a:r>
              <a:rPr lang="ru-RU" b="1" dirty="0"/>
              <a:t>добросовестно</a:t>
            </a:r>
            <a:r>
              <a:rPr lang="ru-RU" dirty="0"/>
              <a:t>. </a:t>
            </a:r>
          </a:p>
          <a:p>
            <a:pPr algn="just">
              <a:buFont typeface="Wingdings" panose="05000000000000000000" pitchFamily="2" charset="2"/>
              <a:buChar char="q"/>
            </a:pPr>
            <a:endParaRPr lang="ru-RU" dirty="0"/>
          </a:p>
          <a:p>
            <a:pPr algn="just">
              <a:buFont typeface="Wingdings" panose="05000000000000000000" pitchFamily="2" charset="2"/>
              <a:buChar char="q"/>
            </a:pPr>
            <a:r>
              <a:rPr lang="ru-RU" dirty="0"/>
              <a:t>Пункт 4. Никто не вправе извлекать преимущество из своего незаконного или недобросовестного поведения.</a:t>
            </a:r>
          </a:p>
        </p:txBody>
      </p:sp>
    </p:spTree>
    <p:extLst>
      <p:ext uri="{BB962C8B-B14F-4D97-AF65-F5344CB8AC3E}">
        <p14:creationId xmlns:p14="http://schemas.microsoft.com/office/powerpoint/2010/main" val="332432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Постановление Пленума Верховного Суда РФ от 23.06.2015 N 25 </a:t>
            </a:r>
            <a:br>
              <a:rPr lang="ru-RU" sz="3200" b="1" dirty="0">
                <a:solidFill>
                  <a:srgbClr val="000000"/>
                </a:solidFill>
              </a:rPr>
            </a:br>
            <a:r>
              <a:rPr lang="ru-RU" sz="3200" b="1" dirty="0">
                <a:solidFill>
                  <a:srgbClr val="000000"/>
                </a:solidFill>
              </a:rPr>
              <a:t>«О применении судами некоторых положений раздела I части первой Гражданского кодекса РФ»</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algn="just">
              <a:buFont typeface="Wingdings" panose="05000000000000000000" pitchFamily="2" charset="2"/>
              <a:buChar char="q"/>
            </a:pPr>
            <a:r>
              <a:rPr lang="ru-RU" dirty="0"/>
              <a:t>Оценивая действия сторон как добросовестные или недобросовестные, следует исходить из </a:t>
            </a:r>
            <a:r>
              <a:rPr lang="ru-RU" b="1" dirty="0"/>
              <a:t>поведения, ожидаемого от любого участника </a:t>
            </a:r>
            <a:r>
              <a:rPr lang="ru-RU" dirty="0"/>
              <a:t>гражданского оборота, учитывающего права и законные интересы другой стороны, содействующего ей, в том числе в получении необходимой информации. </a:t>
            </a:r>
          </a:p>
          <a:p>
            <a:pPr marL="25400" indent="0" algn="just">
              <a:buNone/>
            </a:pPr>
            <a:endParaRPr lang="ru-RU" dirty="0"/>
          </a:p>
          <a:p>
            <a:pPr algn="just">
              <a:buFont typeface="Wingdings" panose="05000000000000000000" pitchFamily="2" charset="2"/>
              <a:buChar char="q"/>
            </a:pPr>
            <a:r>
              <a:rPr lang="ru-RU" dirty="0"/>
              <a:t>Если будет установлено недобросовестное поведение одной из сторон, суд в зависимости от обстоятельств дела и с учетом характера и последствий такого поведения отказывает в защите принадлежащего ей права полностью или частично, а также применяет иные меры, обеспечивающие защиту интересов добросовестной стороны или третьих лиц от недобросовестного поведения другой стороны.</a:t>
            </a:r>
          </a:p>
        </p:txBody>
      </p:sp>
    </p:spTree>
    <p:extLst>
      <p:ext uri="{BB962C8B-B14F-4D97-AF65-F5344CB8AC3E}">
        <p14:creationId xmlns:p14="http://schemas.microsoft.com/office/powerpoint/2010/main" val="14558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buNone/>
            </a:pPr>
            <a:r>
              <a:rPr lang="ru-RU" b="1" dirty="0"/>
              <a:t>Мне ничего не будет – я несовершеннолетний</a:t>
            </a:r>
          </a:p>
          <a:p>
            <a:pPr marL="25400" indent="0">
              <a:buNone/>
            </a:pPr>
            <a:endParaRPr lang="ru-RU" b="1" dirty="0"/>
          </a:p>
          <a:p>
            <a:pPr>
              <a:buFont typeface="Wingdings" panose="05000000000000000000" pitchFamily="2" charset="2"/>
              <a:buChar char="q"/>
            </a:pPr>
            <a:r>
              <a:rPr lang="ru-RU" dirty="0"/>
              <a:t>административная ответственность наступает с 16 лет (мелкое хищение);</a:t>
            </a:r>
          </a:p>
          <a:p>
            <a:pPr>
              <a:buFont typeface="Wingdings" panose="05000000000000000000" pitchFamily="2" charset="2"/>
              <a:buChar char="q"/>
            </a:pPr>
            <a:r>
              <a:rPr lang="ru-RU" dirty="0"/>
              <a:t>уголовная ответственность по общему правилу наступает с 16 лет, но</a:t>
            </a:r>
            <a:r>
              <a:rPr lang="en-US" dirty="0"/>
              <a:t> </a:t>
            </a:r>
            <a:r>
              <a:rPr lang="ru-RU" dirty="0"/>
              <a:t>за ряд преступлений с 14 лет (кража, вымогательство, террористический акт, участие в деятельности террористической организации, участие в массовых беспорядках и др.)</a:t>
            </a:r>
          </a:p>
        </p:txBody>
      </p:sp>
    </p:spTree>
    <p:extLst>
      <p:ext uri="{BB962C8B-B14F-4D97-AF65-F5344CB8AC3E}">
        <p14:creationId xmlns:p14="http://schemas.microsoft.com/office/powerpoint/2010/main" val="2209483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sz="2800" u="sng" dirty="0"/>
              <a:t>Пример ситуации:</a:t>
            </a:r>
          </a:p>
          <a:p>
            <a:pPr algn="just"/>
            <a:r>
              <a:rPr lang="ru-RU" sz="2800" dirty="0"/>
              <a:t>15-летний Кирилл, уверенный в своей безнаказанности, регулярно вымогал деньги у одноклассников, угрожая расправой. Однажды он украл у сверстника телефон стоимостью 15 000 ₽, считая, что за кражу «мелочи» (как он называл это) его не накажут. Однако родители пострадавшего написали заявление в полицию.</a:t>
            </a:r>
          </a:p>
          <a:p>
            <a:pPr marL="25400" indent="0" algn="just">
              <a:buNone/>
            </a:pPr>
            <a:r>
              <a:rPr lang="ru-RU" sz="2800" u="sng" dirty="0"/>
              <a:t>Реалии:</a:t>
            </a:r>
          </a:p>
          <a:p>
            <a:pPr algn="just"/>
            <a:r>
              <a:rPr lang="ru-RU" sz="2800" dirty="0"/>
              <a:t>за кражу (ст. 158 УК РФ) и вымогательство (ст. 163 УК РФ) уголовная ответственность наступает с 14 лет. Кирилла поставили на учёт в КДН, обязали возместить ущерб, а дело передали в суд.</a:t>
            </a:r>
          </a:p>
          <a:p>
            <a:pPr algn="just"/>
            <a:r>
              <a:rPr lang="ru-RU" sz="2800" dirty="0"/>
              <a:t>если бы стоимость телефона была ниже 1000 ₽, это считалось бы мелким хищением (ст. 7.27 КоАП РФ), где ответственность — только с 16 лет. Но даже в этом случае родителей могли обязать выплатить штраф.</a:t>
            </a:r>
          </a:p>
          <a:p>
            <a:pPr marL="25400" indent="0">
              <a:buNone/>
            </a:pPr>
            <a:endParaRPr lang="ru-RU" b="1" dirty="0"/>
          </a:p>
        </p:txBody>
      </p:sp>
    </p:spTree>
    <p:extLst>
      <p:ext uri="{BB962C8B-B14F-4D97-AF65-F5344CB8AC3E}">
        <p14:creationId xmlns:p14="http://schemas.microsoft.com/office/powerpoint/2010/main" val="418271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9" name="Заголовок 3">
            <a:extLst>
              <a:ext uri="{FF2B5EF4-FFF2-40B4-BE49-F238E27FC236}">
                <a16:creationId xmlns:a16="http://schemas.microsoft.com/office/drawing/2014/main" id="{966BA058-20C6-42F6-A257-F52E7262C96A}"/>
              </a:ext>
            </a:extLst>
          </p:cNvPr>
          <p:cNvSpPr txBox="1">
            <a:spLocks/>
          </p:cNvSpPr>
          <p:nvPr/>
        </p:nvSpPr>
        <p:spPr>
          <a:xfrm>
            <a:off x="1440380" y="950384"/>
            <a:ext cx="16126381" cy="178196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r>
              <a:rPr lang="ru-RU" sz="3200" b="1" dirty="0"/>
              <a:t>ЕРК. Предметная область 1 «Деньги и операции с ними»</a:t>
            </a:r>
          </a:p>
          <a:p>
            <a:r>
              <a:rPr lang="ru-RU" sz="3200" b="1" dirty="0"/>
              <a:t>Тема «Финансовая безопасность»                                       </a:t>
            </a:r>
          </a:p>
          <a:p>
            <a:pPr algn="r"/>
            <a:r>
              <a:rPr lang="ru-RU" sz="3200" b="1" dirty="0">
                <a:highlight>
                  <a:srgbClr val="00FF00"/>
                </a:highlight>
              </a:rPr>
              <a:t>БАЗОВЫЙ УРОВЕНЬ</a:t>
            </a:r>
            <a:r>
              <a:rPr lang="ru-RU" sz="3200" b="1" dirty="0"/>
              <a:t> </a:t>
            </a:r>
            <a:endParaRPr lang="ru-RU" sz="3200" b="1" dirty="0">
              <a:highlight>
                <a:srgbClr val="00FFFF"/>
              </a:highlight>
            </a:endParaRPr>
          </a:p>
        </p:txBody>
      </p:sp>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marL="457200" indent="-457200" algn="just">
              <a:buFont typeface="Wingdings" panose="05000000000000000000" pitchFamily="2" charset="2"/>
              <a:buChar char="q"/>
            </a:pPr>
            <a:r>
              <a:rPr lang="ru-RU" sz="2800" dirty="0"/>
              <a:t>Осведомлённость, знания и понимание</a:t>
            </a:r>
          </a:p>
          <a:p>
            <a:pPr algn="just"/>
            <a:r>
              <a:rPr lang="ru-RU" sz="2800" b="1" dirty="0"/>
              <a:t>Знать: </a:t>
            </a:r>
            <a:r>
              <a:rPr lang="ru-RU" sz="2800" dirty="0"/>
              <a:t>признаки ситуаций финансового мошенничества, признаки фишинговых и других мошеннических сайтов; алгоритм действий в типичных ситуациях, связанных с возможным или уже совершенным финансовым мошенничеством; что использование денег, обмен валют, пользование банковскими картами связано с финансовыми рисками (рисками потери денег); </a:t>
            </a:r>
          </a:p>
          <a:p>
            <a:pPr algn="just"/>
            <a:r>
              <a:rPr lang="ru-RU" sz="2800" dirty="0"/>
              <a:t>принципы безопасного использования персональных и иных конфиденциальных данных;</a:t>
            </a:r>
          </a:p>
          <a:p>
            <a:pPr algn="just"/>
            <a:r>
              <a:rPr lang="ru-RU" sz="2800" b="1" dirty="0"/>
              <a:t>Понимать</a:t>
            </a:r>
            <a:r>
              <a:rPr lang="ru-RU" sz="2800" dirty="0"/>
              <a:t>, что за все финансовые решения отвечает собственник средств (своими деньгами), даже если решения приняты под влиянием рекламы и под давлением мошенников; </a:t>
            </a:r>
          </a:p>
          <a:p>
            <a:pPr algn="just"/>
            <a:r>
              <a:rPr lang="ru-RU" sz="2800" b="1" dirty="0"/>
              <a:t>Иметь представление </a:t>
            </a:r>
            <a:r>
              <a:rPr lang="ru-RU" sz="2800" dirty="0"/>
              <a:t>о возможности совершения мошенниками финансовых операций без согласия собственника средств.</a:t>
            </a:r>
          </a:p>
          <a:p>
            <a:pPr algn="just"/>
            <a:r>
              <a:rPr lang="ru-RU" sz="2800" dirty="0"/>
              <a:t> </a:t>
            </a:r>
          </a:p>
          <a:p>
            <a:pPr marL="457200" indent="-457200" algn="just">
              <a:buFont typeface="Wingdings" panose="05000000000000000000" pitchFamily="2" charset="2"/>
              <a:buChar char="q"/>
            </a:pPr>
            <a:r>
              <a:rPr lang="ru-RU" sz="2800" dirty="0"/>
              <a:t>Умения, навыки и поведение</a:t>
            </a:r>
          </a:p>
          <a:p>
            <a:pPr algn="just"/>
            <a:r>
              <a:rPr lang="ru-RU" sz="2800" b="1" dirty="0"/>
              <a:t>Предпринимать меры</a:t>
            </a:r>
            <a:r>
              <a:rPr lang="ru-RU" sz="2800" dirty="0"/>
              <a:t> предосторожности при использовании различных видов денег и операциях с ними;</a:t>
            </a:r>
          </a:p>
          <a:p>
            <a:pPr algn="just"/>
            <a:r>
              <a:rPr lang="ru-RU" sz="2800" b="1" dirty="0"/>
              <a:t>Обладать навыками </a:t>
            </a:r>
            <a:r>
              <a:rPr lang="ru-RU" sz="2800" dirty="0"/>
              <a:t>обеспечения своей финансовой безопасности*;</a:t>
            </a:r>
          </a:p>
          <a:p>
            <a:pPr algn="just"/>
            <a:r>
              <a:rPr lang="ru-RU" sz="2800" b="1" dirty="0"/>
              <a:t>Распознавать</a:t>
            </a:r>
            <a:r>
              <a:rPr lang="ru-RU" sz="2800" dirty="0"/>
              <a:t> угрозу мошенничества и не совершать действий по платежам и переводам в пользу мошенников; </a:t>
            </a:r>
            <a:r>
              <a:rPr lang="ru-RU" sz="2800" b="1" dirty="0"/>
              <a:t>руководствоваться</a:t>
            </a:r>
            <a:r>
              <a:rPr lang="ru-RU" sz="2800" dirty="0"/>
              <a:t> принципами безопасного использования персональных и иных конфиденциальных данных.</a:t>
            </a:r>
          </a:p>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3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buNone/>
            </a:pPr>
            <a:r>
              <a:rPr lang="ru-RU" b="1" dirty="0"/>
              <a:t>Мне ничего не будет – я несовершеннолетний</a:t>
            </a:r>
          </a:p>
          <a:p>
            <a:pPr marL="25400" indent="0">
              <a:buNone/>
            </a:pPr>
            <a:endParaRPr lang="ru-RU" b="1" dirty="0"/>
          </a:p>
          <a:p>
            <a:pPr algn="just">
              <a:buFont typeface="Wingdings" panose="05000000000000000000" pitchFamily="2" charset="2"/>
              <a:buChar char="q"/>
            </a:pPr>
            <a:r>
              <a:rPr lang="ru-RU" dirty="0"/>
              <a:t>несовершеннолетний при определенных условиях может быть по решению или приговору может быть помещен в центр временного содержания для несовершеннолетних правонарушителей органов внутренних дел (ЦВИНП);</a:t>
            </a:r>
          </a:p>
          <a:p>
            <a:pPr algn="just">
              <a:buFont typeface="Wingdings" panose="05000000000000000000" pitchFamily="2" charset="2"/>
              <a:buChar char="q"/>
            </a:pPr>
            <a:r>
              <a:rPr lang="ru-RU" dirty="0"/>
              <a:t>несовершеннолетние в возрасте от 11 до 18 лет при определенных условиях могут быть помещены в специальные учебно-воспитательные учреждения закрытого типа на основании решения или приговора суда. Несовершеннолетний может быть направлен в специальное учебно-воспитательное учреждение закрытого типа до достижения им возраста 18 лет, но не более чем на 3 года.</a:t>
            </a:r>
          </a:p>
          <a:p>
            <a:pPr algn="just"/>
            <a:endParaRPr lang="ru-RU" dirty="0"/>
          </a:p>
          <a:p>
            <a:pPr algn="just"/>
            <a:endParaRPr lang="ru-RU" dirty="0"/>
          </a:p>
          <a:p>
            <a:pPr algn="just"/>
            <a:endParaRPr lang="ru-RU" dirty="0"/>
          </a:p>
        </p:txBody>
      </p:sp>
    </p:spTree>
    <p:extLst>
      <p:ext uri="{BB962C8B-B14F-4D97-AF65-F5344CB8AC3E}">
        <p14:creationId xmlns:p14="http://schemas.microsoft.com/office/powerpoint/2010/main" val="116455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u="sng" dirty="0"/>
              <a:t>Пример ситуации:</a:t>
            </a:r>
          </a:p>
          <a:p>
            <a:pPr algn="just"/>
            <a:r>
              <a:rPr lang="ru-RU" sz="2800" dirty="0"/>
              <a:t>Максиму 16 лет, и он учится в 10 классе. В последнее время он связался с плохой компанией, которая часто воровала в магазинах. “Да ладно, нам ничего не будет, мы же несовершеннолетние!” - часто повторял он своим друзьям.</a:t>
            </a:r>
          </a:p>
          <a:p>
            <a:pPr algn="just"/>
            <a:r>
              <a:rPr lang="ru-RU" sz="2800" dirty="0"/>
              <a:t>Однажды вечером компания решила “на слабо” угнать припаркованный во дворе автомобиль. Максим был уверен, что самое страшное - это разговор с родителями и школьным инспектором. Однако ситуация развилась совсем не так, как он ожидал.</a:t>
            </a:r>
          </a:p>
          <a:p>
            <a:pPr algn="just"/>
            <a:r>
              <a:rPr lang="ru-RU" sz="2800" dirty="0"/>
              <a:t>При попытке завести машину сработала сигнализация, и на место прибыли сотрудники полиции. Оказалось, что владелец автомобиля установил GPS-трекинг, и полиция прибыла на место преступления меньше чем за 5 минут.</a:t>
            </a:r>
          </a:p>
          <a:p>
            <a:pPr algn="just"/>
            <a:r>
              <a:rPr lang="ru-RU" sz="2800" dirty="0"/>
              <a:t>В результате Максим и его друзья были задержаны. Суд учел, что это не первое их правонарушение, а также наличие судимости у одного из участников группы. В итоге Максима и его друга Сергея, которому было 17 лет, отправили в ЦВИНП.</a:t>
            </a:r>
          </a:p>
          <a:p>
            <a:pPr algn="just"/>
            <a:r>
              <a:rPr lang="ru-RU" sz="2800" dirty="0"/>
              <a:t>Через месяц суд вынес решение о направлении Максима в специальное учебно-воспитательное учреждение закрытого типа на 2 года. Его родители были в шоке, как и сам подросток, который до последнего верил, что “ничего серьезного не произойдет”.</a:t>
            </a:r>
          </a:p>
          <a:p>
            <a:pPr algn="just"/>
            <a:endParaRPr lang="ru-RU" dirty="0"/>
          </a:p>
          <a:p>
            <a:pPr algn="just"/>
            <a:endParaRPr lang="ru-RU" dirty="0"/>
          </a:p>
          <a:p>
            <a:pPr algn="just"/>
            <a:endParaRPr lang="ru-RU" dirty="0"/>
          </a:p>
        </p:txBody>
      </p:sp>
    </p:spTree>
    <p:extLst>
      <p:ext uri="{BB962C8B-B14F-4D97-AF65-F5344CB8AC3E}">
        <p14:creationId xmlns:p14="http://schemas.microsoft.com/office/powerpoint/2010/main" val="338241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buNone/>
            </a:pPr>
            <a:r>
              <a:rPr lang="ru-RU" b="1" dirty="0"/>
              <a:t>Мне ничего не будет – я сам преступление не совершил</a:t>
            </a:r>
          </a:p>
          <a:p>
            <a:pPr marL="25400" indent="0">
              <a:buNone/>
            </a:pPr>
            <a:endParaRPr lang="ru-RU" b="1" dirty="0"/>
          </a:p>
          <a:p>
            <a:pPr algn="just">
              <a:buFont typeface="Wingdings" panose="05000000000000000000" pitchFamily="2" charset="2"/>
              <a:buChar char="q"/>
            </a:pPr>
            <a:r>
              <a:rPr lang="ru-RU" dirty="0"/>
              <a:t>исполнитель - лицо, непосредственно совершившее преступление либо непосредственно участвовавшее в его совершении совместно с другими лицами (соисполнителями), а также лицо, совершившее преступление посредством использования других лиц, не подлежащих уголовной ответственности;</a:t>
            </a:r>
          </a:p>
          <a:p>
            <a:pPr algn="just">
              <a:buFont typeface="Wingdings" panose="05000000000000000000" pitchFamily="2" charset="2"/>
              <a:buChar char="q"/>
            </a:pPr>
            <a:r>
              <a:rPr lang="ru-RU" dirty="0"/>
              <a:t>подстрекатель - лицо, склонившее другое лицо к совершению преступления путем уговора, подкупа, угрозы или другим способом;</a:t>
            </a:r>
          </a:p>
          <a:p>
            <a:pPr algn="just">
              <a:buFont typeface="Wingdings" panose="05000000000000000000" pitchFamily="2" charset="2"/>
              <a:buChar char="q"/>
            </a:pPr>
            <a:r>
              <a:rPr lang="ru-RU" dirty="0"/>
              <a:t>пособник - лицо, содействовавшее совершению преступления либо устранением препятствий, а также лицо, заранее обещавшее скрыть преступника, средства или орудия совершения преступления, следы преступления либо предметы, добытые преступным путем, а равно лицо, заранее обещавшее приобрести или сбыть такие предметы.</a:t>
            </a:r>
          </a:p>
        </p:txBody>
      </p:sp>
    </p:spTree>
    <p:extLst>
      <p:ext uri="{BB962C8B-B14F-4D97-AF65-F5344CB8AC3E}">
        <p14:creationId xmlns:p14="http://schemas.microsoft.com/office/powerpoint/2010/main" val="255763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a:xfrm>
            <a:off x="1425536" y="3088746"/>
            <a:ext cx="16156067" cy="6415088"/>
          </a:xfrm>
        </p:spPr>
        <p:txBody>
          <a:bodyPr/>
          <a:lstStyle/>
          <a:p>
            <a:pPr marL="25400" indent="0">
              <a:buNone/>
            </a:pPr>
            <a:r>
              <a:rPr lang="ru-RU" b="1" dirty="0"/>
              <a:t>Мне ничего не будет – я несовершеннолетний</a:t>
            </a:r>
          </a:p>
          <a:p>
            <a:pPr marL="25400" indent="0" algn="just">
              <a:buNone/>
            </a:pPr>
            <a:r>
              <a:rPr lang="ru-RU" sz="2800" u="sng" dirty="0"/>
              <a:t>Пример ситуации:</a:t>
            </a:r>
          </a:p>
          <a:p>
            <a:pPr algn="just"/>
            <a:r>
              <a:rPr lang="ru-RU" sz="2800" dirty="0"/>
              <a:t>Петя и его друг Вася учатся в 9 классе. Однажды они решили подзаработать и начали продавать </a:t>
            </a:r>
            <a:r>
              <a:rPr lang="ru-RU" sz="2800" dirty="0" err="1"/>
              <a:t>вейпы</a:t>
            </a:r>
            <a:r>
              <a:rPr lang="ru-RU" sz="2800" dirty="0"/>
              <a:t> несовершеннолетним. Петя, будучи более смелым, непосредственно занимался продажами, а Вася выполнял роль </a:t>
            </a:r>
            <a:r>
              <a:rPr lang="ru-RU" sz="2800" b="1" dirty="0"/>
              <a:t>наблюдателя</a:t>
            </a:r>
            <a:r>
              <a:rPr lang="ru-RU" sz="2800" dirty="0"/>
              <a:t> - он следил за обстановкой и предупреждал о появлении полиции.</a:t>
            </a:r>
          </a:p>
          <a:p>
            <a:pPr algn="just"/>
            <a:r>
              <a:rPr lang="ru-RU" sz="2800" dirty="0"/>
              <a:t>Роли в преступлении:</a:t>
            </a:r>
          </a:p>
          <a:p>
            <a:pPr marL="25400" indent="0" algn="just">
              <a:buNone/>
            </a:pPr>
            <a:r>
              <a:rPr lang="ru-RU" sz="2800" b="1" dirty="0"/>
              <a:t>Исполнитель </a:t>
            </a:r>
            <a:r>
              <a:rPr lang="ru-RU" sz="2800" dirty="0"/>
              <a:t>- Петя, непосредственно осуществляющий продажу;</a:t>
            </a:r>
          </a:p>
          <a:p>
            <a:pPr marL="25400" indent="0" algn="just">
              <a:buNone/>
            </a:pPr>
            <a:r>
              <a:rPr lang="ru-RU" sz="2800" b="1" dirty="0"/>
              <a:t>Пособник </a:t>
            </a:r>
            <a:r>
              <a:rPr lang="ru-RU" sz="2800" dirty="0"/>
              <a:t>- Вася, содействующий совершению преступления путем наблюдения и предупреждения.</a:t>
            </a:r>
          </a:p>
          <a:p>
            <a:pPr algn="just"/>
            <a:endParaRPr lang="ru-RU" dirty="0"/>
          </a:p>
        </p:txBody>
      </p:sp>
    </p:spTree>
    <p:extLst>
      <p:ext uri="{BB962C8B-B14F-4D97-AF65-F5344CB8AC3E}">
        <p14:creationId xmlns:p14="http://schemas.microsoft.com/office/powerpoint/2010/main" val="25284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buNone/>
            </a:pPr>
            <a:r>
              <a:rPr lang="ru-RU" b="1" dirty="0"/>
              <a:t>Мне ничего не будет – я сам преступление не совершил</a:t>
            </a:r>
          </a:p>
          <a:p>
            <a:pPr marL="25400" indent="0">
              <a:buNone/>
            </a:pPr>
            <a:endParaRPr lang="ru-RU" b="1" dirty="0"/>
          </a:p>
          <a:p>
            <a:pPr algn="just">
              <a:buFont typeface="Wingdings" panose="05000000000000000000" pitchFamily="2" charset="2"/>
              <a:buChar char="q"/>
            </a:pPr>
            <a:r>
              <a:rPr lang="ru-RU" dirty="0"/>
              <a:t>Административная ответственность за мелкое хищение чужого имущества, стоимость которого не превышает 2500 рублей, путем кражи, мошенничества, присвоения или растраты при отсутствии признаков преступлений;</a:t>
            </a:r>
          </a:p>
          <a:p>
            <a:pPr algn="just">
              <a:buFont typeface="Wingdings" panose="05000000000000000000" pitchFamily="2" charset="2"/>
              <a:buChar char="q"/>
            </a:pPr>
            <a:endParaRPr lang="ru-RU" dirty="0"/>
          </a:p>
          <a:p>
            <a:pPr algn="just">
              <a:buFont typeface="Wingdings" panose="05000000000000000000" pitchFamily="2" charset="2"/>
              <a:buChar char="q"/>
            </a:pPr>
            <a:r>
              <a:rPr lang="ru-RU" dirty="0"/>
              <a:t>Уголовная ответственность за кражу, совершенную с банковского счета, а равно в отношении электронных денежных средств (при отсутствии признаков преступления, предусмотренного статьей 159.3 настоящего Кодекса)</a:t>
            </a:r>
          </a:p>
        </p:txBody>
      </p:sp>
    </p:spTree>
    <p:extLst>
      <p:ext uri="{BB962C8B-B14F-4D97-AF65-F5344CB8AC3E}">
        <p14:creationId xmlns:p14="http://schemas.microsoft.com/office/powerpoint/2010/main" val="2633516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sz="2800" u="sng" dirty="0"/>
              <a:t>Пример ситуации (1):</a:t>
            </a:r>
          </a:p>
          <a:p>
            <a:pPr algn="just"/>
            <a:r>
              <a:rPr lang="ru-RU" sz="2800" dirty="0"/>
              <a:t>Максим, 16-летний школьник, познакомился в интернете с парнем по имени Артем. Тот рассказал, что может легко снимать деньги с чужих банковских карт, используя специальные программы. Артем предложил Максиму подзаработать: нужно было только давать свою карту для переводов и получать 10% от суммы.</a:t>
            </a:r>
          </a:p>
          <a:p>
            <a:pPr algn="just"/>
            <a:r>
              <a:rPr lang="ru-RU" sz="2800" dirty="0"/>
              <a:t>Максим подумал: “Я же ничего не краду сам, просто даю карту - мне ничего не будет”. Первые несколько переводов были небольшими - по 1500-2000 рублей. Максим получал свои 150-200 рублей и был доволен “легкими деньгами”.</a:t>
            </a:r>
          </a:p>
          <a:p>
            <a:pPr algn="just"/>
            <a:r>
              <a:rPr lang="ru-RU" sz="2800" dirty="0"/>
              <a:t>Однажды Артем попросил Максима встретить курьера с посылкой и передать ее другому человеку. Максим согласился - ведь это просто посылка, что тут криминального? Внутри оказались украденные товары из магазинов электроники стоимостью около 30 000 рублей.</a:t>
            </a:r>
          </a:p>
          <a:p>
            <a:pPr algn="just"/>
            <a:endParaRPr lang="ru-RU" dirty="0"/>
          </a:p>
          <a:p>
            <a:pPr algn="just"/>
            <a:endParaRPr lang="ru-RU" dirty="0"/>
          </a:p>
        </p:txBody>
      </p:sp>
    </p:spTree>
    <p:extLst>
      <p:ext uri="{BB962C8B-B14F-4D97-AF65-F5344CB8AC3E}">
        <p14:creationId xmlns:p14="http://schemas.microsoft.com/office/powerpoint/2010/main" val="99888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sz="2800" u="sng" dirty="0"/>
              <a:t>Пример ситуации (2):</a:t>
            </a:r>
          </a:p>
          <a:p>
            <a:pPr algn="just"/>
            <a:r>
              <a:rPr lang="ru-RU" sz="2800" dirty="0"/>
              <a:t>Через неделю к Максиму пришли полицейские. Оказалось, что:</a:t>
            </a:r>
          </a:p>
          <a:p>
            <a:pPr marL="25400" indent="0" algn="just">
              <a:buNone/>
            </a:pPr>
            <a:r>
              <a:rPr lang="ru-RU" sz="2800" dirty="0"/>
              <a:t>- он был соучастником краж с банковских счетов (уголовная ответственность)</a:t>
            </a:r>
          </a:p>
          <a:p>
            <a:pPr marL="25400" indent="0" algn="just">
              <a:buNone/>
            </a:pPr>
            <a:r>
              <a:rPr lang="ru-RU" sz="2800" dirty="0"/>
              <a:t>- участвовал в сбыте краденого имущества</a:t>
            </a:r>
          </a:p>
          <a:p>
            <a:pPr marL="25400" indent="0" algn="just">
              <a:buNone/>
            </a:pPr>
            <a:r>
              <a:rPr lang="ru-RU" sz="2800" dirty="0"/>
              <a:t>- предоставлял свои банковские карты для легализации преступных доходов</a:t>
            </a:r>
          </a:p>
          <a:p>
            <a:pPr algn="just"/>
            <a:r>
              <a:rPr lang="ru-RU" sz="2800" dirty="0"/>
              <a:t>Итог: Максим получил условный срок, теперь имеет судимость, а его родители выплачивают компенсацию пострадавшим. Его фраза “я же сам ничего не совершал” не спасла от ответственности.</a:t>
            </a:r>
          </a:p>
          <a:p>
            <a:pPr algn="just"/>
            <a:endParaRPr lang="ru-RU" dirty="0"/>
          </a:p>
        </p:txBody>
      </p:sp>
    </p:spTree>
    <p:extLst>
      <p:ext uri="{BB962C8B-B14F-4D97-AF65-F5344CB8AC3E}">
        <p14:creationId xmlns:p14="http://schemas.microsoft.com/office/powerpoint/2010/main" val="3463668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buNone/>
            </a:pPr>
            <a:r>
              <a:rPr lang="ru-RU" b="1" dirty="0"/>
              <a:t>Мне ничего не будет – у меня нет денег</a:t>
            </a:r>
          </a:p>
          <a:p>
            <a:pPr marL="25400" indent="0">
              <a:buNone/>
            </a:pPr>
            <a:endParaRPr lang="ru-RU" b="1" dirty="0"/>
          </a:p>
          <a:p>
            <a:pPr algn="just">
              <a:buFont typeface="Wingdings" panose="05000000000000000000" pitchFamily="2" charset="2"/>
              <a:buChar char="q"/>
            </a:pPr>
            <a:r>
              <a:rPr lang="ru-RU" dirty="0"/>
              <a:t>административная ответственность родителей за бездействие и ненадлежащее воспитание детей;</a:t>
            </a:r>
          </a:p>
          <a:p>
            <a:pPr algn="just">
              <a:buFont typeface="Wingdings" panose="05000000000000000000" pitchFamily="2" charset="2"/>
              <a:buChar char="q"/>
            </a:pPr>
            <a:r>
              <a:rPr lang="ru-RU" dirty="0"/>
              <a:t>гражданско-правовая ответственность несовершеннолетних наступает за причинение имущественного вреда. Если подростку нет 14 лет, то ответственность за причиненный вред будут нести его родители или опекуны. Если подростку от 14 до 18 лет, он сам должен возместить ущерб своим имуществом или заработком, а если у него его нет или его недостаточно, возмещать будут родители.</a:t>
            </a:r>
          </a:p>
        </p:txBody>
      </p:sp>
    </p:spTree>
    <p:extLst>
      <p:ext uri="{BB962C8B-B14F-4D97-AF65-F5344CB8AC3E}">
        <p14:creationId xmlns:p14="http://schemas.microsoft.com/office/powerpoint/2010/main" val="399695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sz="2800" u="sng" dirty="0"/>
              <a:t>Пример ситуации (1):</a:t>
            </a:r>
          </a:p>
          <a:p>
            <a:pPr algn="just"/>
            <a:r>
              <a:rPr lang="ru-RU" sz="2800" dirty="0"/>
              <a:t>Артем, 17-летний старшеклассник, часто проводил время с друзьями во дворе. Однажды они решили устроить соревнования по бросанию камней в старый автомобиль, который стоял без движения уже несколько месяцев. “Да ладно, что такого? У меня же нет денег, чтобы платить за это”, - говорил Артем друзьям.</a:t>
            </a:r>
          </a:p>
          <a:p>
            <a:pPr algn="just"/>
            <a:r>
              <a:rPr lang="ru-RU" sz="2800" dirty="0"/>
              <a:t>В процессе “развлечений” подростки разбили все окна машины, помяли капот и оставили глубокие царапины на кузове. Владелец автомобиля, вернувшись через неделю, сразу заметил повреждения и вызвал полицию.</a:t>
            </a:r>
          </a:p>
          <a:p>
            <a:pPr algn="just"/>
            <a:endParaRPr lang="ru-RU" dirty="0"/>
          </a:p>
          <a:p>
            <a:pPr algn="just"/>
            <a:endParaRPr lang="ru-RU" dirty="0"/>
          </a:p>
        </p:txBody>
      </p:sp>
    </p:spTree>
    <p:extLst>
      <p:ext uri="{BB962C8B-B14F-4D97-AF65-F5344CB8AC3E}">
        <p14:creationId xmlns:p14="http://schemas.microsoft.com/office/powerpoint/2010/main" val="96638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err="1">
                <a:solidFill>
                  <a:srgbClr val="000000"/>
                </a:solidFill>
              </a:rPr>
              <a:t>МИФы</a:t>
            </a:r>
            <a:r>
              <a:rPr lang="ru-RU" sz="3200" b="1" dirty="0">
                <a:solidFill>
                  <a:srgbClr val="000000"/>
                </a:solidFill>
              </a:rPr>
              <a:t> о совершении правонарушений, о которых важно говорить</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sz="2800" u="sng" dirty="0"/>
              <a:t>Пример ситуации (2):</a:t>
            </a:r>
          </a:p>
          <a:p>
            <a:pPr algn="just"/>
            <a:r>
              <a:rPr lang="ru-RU" sz="2800" dirty="0"/>
              <a:t>Через несколько дней к Артему домой пришли сотрудники полиции. </a:t>
            </a:r>
          </a:p>
          <a:p>
            <a:pPr algn="just"/>
            <a:r>
              <a:rPr lang="ru-RU" sz="2800" dirty="0"/>
              <a:t>Оказалось, что:</a:t>
            </a:r>
          </a:p>
          <a:p>
            <a:pPr marL="25400" indent="0" algn="just">
              <a:buNone/>
            </a:pPr>
            <a:r>
              <a:rPr lang="ru-RU" sz="2800" dirty="0"/>
              <a:t>- за порчу чужого имущества предусмотрена гражданско-правовая ответственность</a:t>
            </a:r>
          </a:p>
          <a:p>
            <a:pPr marL="25400" indent="0" algn="just">
              <a:buNone/>
            </a:pPr>
            <a:r>
              <a:rPr lang="ru-RU" sz="2800" dirty="0"/>
              <a:t>- хотя Артему 17 лет, у него нет своего имущества и заработка</a:t>
            </a:r>
          </a:p>
          <a:p>
            <a:pPr marL="25400" indent="0" algn="just">
              <a:buNone/>
            </a:pPr>
            <a:r>
              <a:rPr lang="ru-RU" sz="2800" dirty="0"/>
              <a:t>- ответственность за причиненный ущерб ляжет на его родителей</a:t>
            </a:r>
          </a:p>
          <a:p>
            <a:pPr marL="25400" indent="0" algn="just">
              <a:buNone/>
            </a:pPr>
            <a:r>
              <a:rPr lang="ru-RU" sz="2800" dirty="0"/>
              <a:t>- кроме того, родителям грозит административная ответственность за ненадлежащее воспитание сына</a:t>
            </a:r>
          </a:p>
          <a:p>
            <a:pPr marL="25400" indent="0" algn="just">
              <a:buNone/>
            </a:pPr>
            <a:r>
              <a:rPr lang="ru-RU" sz="2800" dirty="0"/>
              <a:t>Итог: родители Артема выплатили владельцу автомобиля компенсацию в размере 150 000 рублей. Также им пришлось заплатить штраф за ненадлежащее воспитание ребенка. Сам Артем теперь помогает родителям с выплатой долгов после учебы.</a:t>
            </a:r>
            <a:endParaRPr lang="ru-RU" dirty="0"/>
          </a:p>
        </p:txBody>
      </p:sp>
    </p:spTree>
    <p:extLst>
      <p:ext uri="{BB962C8B-B14F-4D97-AF65-F5344CB8AC3E}">
        <p14:creationId xmlns:p14="http://schemas.microsoft.com/office/powerpoint/2010/main" val="48491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9" name="Заголовок 3">
            <a:extLst>
              <a:ext uri="{FF2B5EF4-FFF2-40B4-BE49-F238E27FC236}">
                <a16:creationId xmlns:a16="http://schemas.microsoft.com/office/drawing/2014/main" id="{966BA058-20C6-42F6-A257-F52E7262C96A}"/>
              </a:ext>
            </a:extLst>
          </p:cNvPr>
          <p:cNvSpPr txBox="1">
            <a:spLocks/>
          </p:cNvSpPr>
          <p:nvPr/>
        </p:nvSpPr>
        <p:spPr>
          <a:xfrm>
            <a:off x="1440380" y="950384"/>
            <a:ext cx="16126381" cy="178196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r>
              <a:rPr lang="ru-RU" sz="3200" b="1" dirty="0"/>
              <a:t>ЕРК. Предметная область 1 «Деньги и операции с ними»</a:t>
            </a:r>
          </a:p>
          <a:p>
            <a:r>
              <a:rPr lang="ru-RU" sz="3200" b="1" dirty="0"/>
              <a:t>Тема «Финансовая безопасность»                                       </a:t>
            </a:r>
          </a:p>
          <a:p>
            <a:pPr algn="r"/>
            <a:r>
              <a:rPr lang="ru-RU" sz="3200" b="1" dirty="0">
                <a:highlight>
                  <a:srgbClr val="00FF00"/>
                </a:highlight>
              </a:rPr>
              <a:t>БАЗОВЫЙ УРОВЕНЬ</a:t>
            </a:r>
            <a:r>
              <a:rPr lang="ru-RU" sz="3200" b="1" dirty="0"/>
              <a:t> </a:t>
            </a:r>
            <a:endParaRPr lang="ru-RU" sz="3200" b="1" dirty="0">
              <a:highlight>
                <a:srgbClr val="00FFFF"/>
              </a:highlight>
            </a:endParaRPr>
          </a:p>
        </p:txBody>
      </p:sp>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marL="457200" indent="-457200" algn="just">
              <a:buFont typeface="Wingdings" panose="05000000000000000000" pitchFamily="2" charset="2"/>
              <a:buChar char="q"/>
            </a:pPr>
            <a:endParaRPr lang="ru-RU" sz="2800" dirty="0"/>
          </a:p>
          <a:p>
            <a:pPr marL="457200" indent="-457200" algn="just">
              <a:buFont typeface="Wingdings" panose="05000000000000000000" pitchFamily="2" charset="2"/>
              <a:buChar char="q"/>
            </a:pPr>
            <a:r>
              <a:rPr lang="ru-RU" sz="2800" dirty="0"/>
              <a:t>Личные характеристики и установки (включая уверенность и мотивацию)</a:t>
            </a:r>
          </a:p>
          <a:p>
            <a:pPr algn="just"/>
            <a:r>
              <a:rPr lang="ru-RU" sz="2800" b="1" dirty="0"/>
              <a:t>Быть мотивированным </a:t>
            </a:r>
            <a:r>
              <a:rPr lang="ru-RU" sz="2800" dirty="0"/>
              <a:t>на хранение денег безопасным способом с учётом возможных рисков; </a:t>
            </a:r>
          </a:p>
          <a:p>
            <a:pPr algn="just"/>
            <a:r>
              <a:rPr lang="ru-RU" sz="2800" b="1" dirty="0"/>
              <a:t>Критически относиться </a:t>
            </a:r>
            <a:r>
              <a:rPr lang="ru-RU" sz="2800" dirty="0"/>
              <a:t>к рекламе товаров и услуг;</a:t>
            </a:r>
          </a:p>
          <a:p>
            <a:pPr algn="just"/>
            <a:r>
              <a:rPr lang="ru-RU" sz="2800" b="1" dirty="0"/>
              <a:t>Быть готовым обсуждать </a:t>
            </a:r>
            <a:r>
              <a:rPr lang="ru-RU" sz="2800" dirty="0"/>
              <a:t>со взрослыми стоимость приобретаемых товаров и услуг, условия трудоустройства и другие вопросы, связанные с финансами;</a:t>
            </a:r>
          </a:p>
          <a:p>
            <a:pPr algn="just"/>
            <a:r>
              <a:rPr lang="ru-RU" sz="2800" b="1" dirty="0"/>
              <a:t>Считать правильной стратегией </a:t>
            </a:r>
            <a:r>
              <a:rPr lang="ru-RU" sz="2800" dirty="0"/>
              <a:t>проверять условия платежа/перевода с точки зрения его безопасности; критически относиться к предложениям с признаками давления, манипулирования, мошеннических действий.</a:t>
            </a:r>
            <a:endParaRPr lang="ru-RU" sz="2400" dirty="0"/>
          </a:p>
        </p:txBody>
      </p:sp>
      <p:pic>
        <p:nvPicPr>
          <p:cNvPr id="11" name="Picture 4" descr="https://avatars.mds.yandex.net/i?id=8e5d306c200ed287c4091dd16247f0b880089cdd-5667701-images-thumbs&amp;n=13">
            <a:extLst>
              <a:ext uri="{FF2B5EF4-FFF2-40B4-BE49-F238E27FC236}">
                <a16:creationId xmlns:a16="http://schemas.microsoft.com/office/drawing/2014/main" id="{DB5B5CF7-4DA2-490A-B50D-06604E259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82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a:xfrm>
            <a:off x="9252718" y="2138362"/>
            <a:ext cx="8343912" cy="6415088"/>
          </a:xfrm>
        </p:spPr>
        <p:txBody>
          <a:bodyPr anchor="ctr"/>
          <a:lstStyle/>
          <a:p>
            <a:pPr algn="just"/>
            <a:r>
              <a:rPr lang="ru-RU" dirty="0"/>
              <a:t>Какова сумма возможных денежных потерь россиян в «финансовых пирамидах» за один рабочий день?</a:t>
            </a:r>
          </a:p>
          <a:p>
            <a:pPr algn="just"/>
            <a:endParaRPr lang="ru-RU" dirty="0"/>
          </a:p>
          <a:p>
            <a:pPr algn="just"/>
            <a:r>
              <a:rPr lang="ru-RU" dirty="0"/>
              <a:t>За какое время число людей, равное одному школьному классу, может стать жертвами мошенников?</a:t>
            </a:r>
          </a:p>
          <a:p>
            <a:pPr algn="just"/>
            <a:endParaRPr lang="ru-RU" dirty="0"/>
          </a:p>
          <a:p>
            <a:pPr algn="just"/>
            <a:r>
              <a:rPr lang="ru-RU" dirty="0"/>
              <a:t>Сколько финансовых пирамид можно обнаружить за одну учебную неделю?</a:t>
            </a:r>
          </a:p>
          <a:p>
            <a:pPr algn="just"/>
            <a:endParaRPr lang="ru-RU" dirty="0"/>
          </a:p>
          <a:p>
            <a:pPr algn="just"/>
            <a:r>
              <a:rPr lang="ru-RU" dirty="0"/>
              <a:t>Почему граждане становятся жертвами мошенников и участниками финансовых пирамид?</a:t>
            </a:r>
          </a:p>
          <a:p>
            <a:pPr algn="just"/>
            <a:endParaRPr lang="ru-RU" dirty="0"/>
          </a:p>
          <a:p>
            <a:pPr algn="just"/>
            <a:r>
              <a:rPr lang="ru-RU" dirty="0"/>
              <a:t>Сталкивались ли ваши родственники / друзья с финансовыми пирамидами?</a:t>
            </a:r>
          </a:p>
          <a:p>
            <a:pPr algn="just"/>
            <a:endParaRPr lang="ru-RU" dirty="0"/>
          </a:p>
        </p:txBody>
      </p:sp>
      <p:pic>
        <p:nvPicPr>
          <p:cNvPr id="1026" name="Picture 2" descr="https://fedfond.ru/bitrix/images/fokusy-s-koshelkom1.jpg">
            <a:extLst>
              <a:ext uri="{FF2B5EF4-FFF2-40B4-BE49-F238E27FC236}">
                <a16:creationId xmlns:a16="http://schemas.microsoft.com/office/drawing/2014/main" id="{C633B835-DC12-4623-B57B-F5793DEE74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71" b="3882"/>
          <a:stretch/>
        </p:blipFill>
        <p:spPr bwMode="auto">
          <a:xfrm>
            <a:off x="1214775" y="0"/>
            <a:ext cx="8037943" cy="107187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B6913D80-226E-43E0-8DD8-C2C8716C2EAC}"/>
              </a:ext>
            </a:extLst>
          </p:cNvPr>
          <p:cNvSpPr/>
          <p:nvPr/>
        </p:nvSpPr>
        <p:spPr>
          <a:xfrm>
            <a:off x="9252718" y="10240013"/>
            <a:ext cx="3889206" cy="400110"/>
          </a:xfrm>
          <a:prstGeom prst="rect">
            <a:avLst/>
          </a:prstGeom>
        </p:spPr>
        <p:txBody>
          <a:bodyPr wrap="none">
            <a:spAutoFit/>
          </a:bodyPr>
          <a:lstStyle/>
          <a:p>
            <a:r>
              <a:rPr lang="ru-RU" sz="2000" dirty="0">
                <a:solidFill>
                  <a:srgbClr val="111214"/>
                </a:solidFill>
              </a:rPr>
              <a:t>Источник: </a:t>
            </a:r>
            <a:r>
              <a:rPr lang="en-US" sz="2000" dirty="0">
                <a:hlinkClick r:id="rId5"/>
              </a:rPr>
              <a:t>https://clck.ru/3LZ4Vx</a:t>
            </a:r>
            <a:endParaRPr lang="ru-RU" sz="2000" dirty="0"/>
          </a:p>
        </p:txBody>
      </p:sp>
    </p:spTree>
    <p:extLst>
      <p:ext uri="{BB962C8B-B14F-4D97-AF65-F5344CB8AC3E}">
        <p14:creationId xmlns:p14="http://schemas.microsoft.com/office/powerpoint/2010/main" val="384758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a:xfrm>
            <a:off x="3954578" y="2138362"/>
            <a:ext cx="14524491" cy="6415088"/>
          </a:xfrm>
        </p:spPr>
        <p:txBody>
          <a:bodyPr anchor="ctr"/>
          <a:lstStyle/>
          <a:p>
            <a:pPr marL="25400" indent="0" algn="ctr">
              <a:buNone/>
            </a:pPr>
            <a:endParaRPr lang="ru-RU" sz="2800" b="1" dirty="0"/>
          </a:p>
          <a:p>
            <a:pPr algn="just">
              <a:buFont typeface="Wingdings" panose="05000000000000000000" pitchFamily="2" charset="2"/>
              <a:buChar char="q"/>
            </a:pPr>
            <a:r>
              <a:rPr lang="ru-RU" sz="2800" dirty="0"/>
              <a:t>Рассмотри плакат и ответь на вопросы. Составь список признаков финансовой пирамиды. Подумай, как следует поступать человеку, чтобы защитить свои денежные средства.</a:t>
            </a:r>
          </a:p>
          <a:p>
            <a:pPr algn="just">
              <a:buFont typeface="Wingdings" panose="05000000000000000000" pitchFamily="2" charset="2"/>
              <a:buChar char="q"/>
            </a:pPr>
            <a:r>
              <a:rPr lang="ru-RU" sz="2800" dirty="0"/>
              <a:t>Если ты сомневаешься в том, что просит тебя отдать деньги официально зарегистрированная и честно работающая организация, то ты всегда можешь уточнить информацию на сайте Центрального банка РФ и проверить, нет ли ее в списке компаний с выявленными признаками нелегальной деятельности на финансовом рынке, в том числе, с признаками финансовых пирамид (</a:t>
            </a:r>
            <a:r>
              <a:rPr lang="ru-RU" sz="2800" u="sng" dirty="0">
                <a:hlinkClick r:id="rId4"/>
              </a:rPr>
              <a:t>https://cbr.ru/inside/warning-list</a:t>
            </a:r>
            <a:r>
              <a:rPr lang="ru-RU" sz="2800" dirty="0"/>
              <a:t>).</a:t>
            </a:r>
          </a:p>
          <a:p>
            <a:pPr algn="just">
              <a:buFont typeface="Wingdings" panose="05000000000000000000" pitchFamily="2" charset="2"/>
              <a:buChar char="q"/>
            </a:pPr>
            <a:r>
              <a:rPr lang="ru-RU" sz="2800" dirty="0"/>
              <a:t>Помни, что в этом списке нет физических лиц, предпринимателей и самозанятых. В случае с ними, важно проверить присутствие всех признаков обмана. </a:t>
            </a:r>
          </a:p>
          <a:p>
            <a:pPr algn="just">
              <a:buFont typeface="Wingdings" panose="05000000000000000000" pitchFamily="2" charset="2"/>
              <a:buChar char="q"/>
            </a:pPr>
            <a:r>
              <a:rPr lang="ru-RU" sz="2800" dirty="0"/>
              <a:t>Мошенники не остановятся ни перед чем и будут готовы сделать все, чтобы получить твои деньги. Будь осторожным и не поддавайтесь обману нелегальных компаний. </a:t>
            </a:r>
          </a:p>
          <a:p>
            <a:pPr algn="just">
              <a:buFont typeface="Wingdings" panose="05000000000000000000" pitchFamily="2" charset="2"/>
              <a:buChar char="q"/>
            </a:pPr>
            <a:r>
              <a:rPr lang="ru-RU" sz="2800" dirty="0"/>
              <a:t>Проверяй наличие необходимых документов и лицензий с помощью Справочника финансовых организаций Центрального банка РФ (</a:t>
            </a:r>
            <a:r>
              <a:rPr lang="ru-RU" sz="2800" u="sng" dirty="0">
                <a:hlinkClick r:id="rId5"/>
              </a:rPr>
              <a:t>https://cbr.ru/finorg/</a:t>
            </a:r>
            <a:r>
              <a:rPr lang="ru-RU" sz="2800" dirty="0"/>
              <a:t>). </a:t>
            </a:r>
          </a:p>
          <a:p>
            <a:pPr algn="just">
              <a:buFont typeface="Wingdings" panose="05000000000000000000" pitchFamily="2" charset="2"/>
              <a:buChar char="q"/>
            </a:pPr>
            <a:r>
              <a:rPr lang="ru-RU" sz="2800" dirty="0"/>
              <a:t>Используй только официальные сайты финансовых организаций, отмеченные синим кружком с галочкой в российских поисковых системах. </a:t>
            </a:r>
          </a:p>
          <a:p>
            <a:pPr algn="just">
              <a:buFont typeface="Wingdings" panose="05000000000000000000" pitchFamily="2" charset="2"/>
              <a:buChar char="q"/>
            </a:pPr>
            <a:r>
              <a:rPr lang="ru-RU" sz="2800" dirty="0"/>
              <a:t>Сайты должны содержать полную информацию о компании, её лицензиях и предоставляемых услугах.</a:t>
            </a:r>
            <a:endParaRPr lang="ru-RU" sz="4000" dirty="0"/>
          </a:p>
        </p:txBody>
      </p:sp>
      <p:pic>
        <p:nvPicPr>
          <p:cNvPr id="1026" name="Picture 2" descr="https://fedfond.ru/bitrix/images/fokusy-s-koshelkom1.jpg">
            <a:extLst>
              <a:ext uri="{FF2B5EF4-FFF2-40B4-BE49-F238E27FC236}">
                <a16:creationId xmlns:a16="http://schemas.microsoft.com/office/drawing/2014/main" id="{C633B835-DC12-4623-B57B-F5793DEE74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71" b="3882"/>
          <a:stretch/>
        </p:blipFill>
        <p:spPr bwMode="auto">
          <a:xfrm>
            <a:off x="537025" y="1536509"/>
            <a:ext cx="3080552" cy="41079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A367ED81-BBF6-415C-9ACF-B4A652A75E4C}"/>
              </a:ext>
            </a:extLst>
          </p:cNvPr>
          <p:cNvSpPr/>
          <p:nvPr/>
        </p:nvSpPr>
        <p:spPr>
          <a:xfrm>
            <a:off x="810768" y="6041169"/>
            <a:ext cx="2533066" cy="830997"/>
          </a:xfrm>
          <a:prstGeom prst="rect">
            <a:avLst/>
          </a:prstGeom>
        </p:spPr>
        <p:txBody>
          <a:bodyPr wrap="none">
            <a:spAutoFit/>
          </a:bodyPr>
          <a:lstStyle/>
          <a:p>
            <a:pPr marL="25400" indent="0" algn="ctr">
              <a:buNone/>
            </a:pPr>
            <a:r>
              <a:rPr lang="ru-RU" sz="2400" b="1" dirty="0"/>
              <a:t>Рекомендации </a:t>
            </a:r>
          </a:p>
          <a:p>
            <a:pPr marL="25400" indent="0" algn="ctr">
              <a:buNone/>
            </a:pPr>
            <a:r>
              <a:rPr lang="ru-RU" sz="2400" b="1" dirty="0"/>
              <a:t>ученику</a:t>
            </a:r>
          </a:p>
        </p:txBody>
      </p:sp>
    </p:spTree>
    <p:extLst>
      <p:ext uri="{BB962C8B-B14F-4D97-AF65-F5344CB8AC3E}">
        <p14:creationId xmlns:p14="http://schemas.microsoft.com/office/powerpoint/2010/main" val="3728495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«Кто такие </a:t>
            </a:r>
            <a:r>
              <a:rPr lang="ru-RU" sz="3200" b="1" dirty="0" err="1">
                <a:solidFill>
                  <a:srgbClr val="000000"/>
                </a:solidFill>
              </a:rPr>
              <a:t>дропперы</a:t>
            </a:r>
            <a:r>
              <a:rPr lang="ru-RU" sz="3200" b="1" dirty="0">
                <a:solidFill>
                  <a:srgbClr val="000000"/>
                </a:solidFill>
              </a:rPr>
              <a:t>, или Как не стать соучастником преступления»</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buNone/>
            </a:pPr>
            <a:r>
              <a:rPr lang="ru-RU" b="1" dirty="0"/>
              <a:t>Вопросы к заданию:</a:t>
            </a:r>
          </a:p>
          <a:p>
            <a:pPr marL="25400" indent="0" algn="just">
              <a:buNone/>
            </a:pPr>
            <a:r>
              <a:rPr lang="ru-RU" dirty="0"/>
              <a:t>1.	Кто такой </a:t>
            </a:r>
            <a:r>
              <a:rPr lang="ru-RU" dirty="0" err="1"/>
              <a:t>дроппер</a:t>
            </a:r>
            <a:r>
              <a:rPr lang="ru-RU" dirty="0"/>
              <a:t>?</a:t>
            </a:r>
          </a:p>
          <a:p>
            <a:pPr marL="25400" indent="0" algn="just">
              <a:buNone/>
            </a:pPr>
            <a:r>
              <a:rPr lang="ru-RU" dirty="0"/>
              <a:t>2.	Какие распространенные легенды (схемы) используются для того, чтобы человек согласился стать </a:t>
            </a:r>
            <a:r>
              <a:rPr lang="ru-RU" dirty="0" err="1"/>
              <a:t>дроппером</a:t>
            </a:r>
            <a:r>
              <a:rPr lang="ru-RU" dirty="0"/>
              <a:t>? </a:t>
            </a:r>
          </a:p>
          <a:p>
            <a:pPr marL="25400" indent="0" algn="just">
              <a:buNone/>
            </a:pPr>
            <a:r>
              <a:rPr lang="ru-RU" dirty="0"/>
              <a:t>3.	Что делать, если позвонивший незнакомец утверждает, что случайно отправил тебе 30 000 рублей, и просит вернуть их ему, отправив на указанный номер карты, оставив при этом себе 2000 рублей?</a:t>
            </a:r>
          </a:p>
          <a:p>
            <a:pPr marL="25400" indent="0" algn="just">
              <a:buNone/>
            </a:pPr>
            <a:r>
              <a:rPr lang="ru-RU" dirty="0"/>
              <a:t>4.	Как ты думаешь, почему твои сверстники часто становятся </a:t>
            </a:r>
            <a:r>
              <a:rPr lang="ru-RU" dirty="0" err="1"/>
              <a:t>дропперами</a:t>
            </a:r>
            <a:r>
              <a:rPr lang="ru-RU" dirty="0"/>
              <a:t>?</a:t>
            </a:r>
          </a:p>
          <a:p>
            <a:pPr marL="25400" indent="0" algn="just">
              <a:buNone/>
            </a:pPr>
            <a:r>
              <a:rPr lang="ru-RU" dirty="0"/>
              <a:t>5.	Какие советы можно дать твоим сверстникам, чтобы защитить себя от схем мошенничества?</a:t>
            </a:r>
          </a:p>
        </p:txBody>
      </p:sp>
      <p:sp>
        <p:nvSpPr>
          <p:cNvPr id="4" name="Прямоугольник 3">
            <a:extLst>
              <a:ext uri="{FF2B5EF4-FFF2-40B4-BE49-F238E27FC236}">
                <a16:creationId xmlns:a16="http://schemas.microsoft.com/office/drawing/2014/main" id="{D1AF37B2-5275-4CFE-80AF-A9B74FAFEF28}"/>
              </a:ext>
            </a:extLst>
          </p:cNvPr>
          <p:cNvSpPr/>
          <p:nvPr/>
        </p:nvSpPr>
        <p:spPr>
          <a:xfrm>
            <a:off x="200025" y="9637066"/>
            <a:ext cx="9303544" cy="854721"/>
          </a:xfrm>
          <a:prstGeom prst="rect">
            <a:avLst/>
          </a:prstGeom>
        </p:spPr>
        <p:txBody>
          <a:bodyPr wrap="square">
            <a:spAutoFit/>
          </a:bodyPr>
          <a:lstStyle/>
          <a:p>
            <a:r>
              <a:rPr lang="ru-RU" sz="2000" dirty="0">
                <a:solidFill>
                  <a:srgbClr val="111214"/>
                </a:solidFill>
              </a:rPr>
              <a:t>Источник: </a:t>
            </a:r>
            <a:r>
              <a:rPr lang="ru-RU" sz="2400" dirty="0">
                <a:hlinkClick r:id="rId4"/>
              </a:rPr>
              <a:t>https://fincult.info/article/kto-takie-droppery-ili-kak-ne-stat-souchastnikom-prestupleniya/</a:t>
            </a:r>
            <a:r>
              <a:rPr lang="ru-RU" sz="2400" dirty="0"/>
              <a:t>, </a:t>
            </a:r>
            <a:r>
              <a:rPr lang="ru-RU" sz="2400" u="sng" dirty="0">
                <a:hlinkClick r:id="rId5" tooltip="https://app-dev.моифинансы.рф/storage/64771/plan-lekcii-po-dropam-finalnaia-versiia.pdf"/>
              </a:rPr>
              <a:t>портал МОИФИНАНСЫ.РФ</a:t>
            </a:r>
            <a:endParaRPr lang="ru-RU" sz="2400" dirty="0"/>
          </a:p>
        </p:txBody>
      </p:sp>
    </p:spTree>
    <p:extLst>
      <p:ext uri="{BB962C8B-B14F-4D97-AF65-F5344CB8AC3E}">
        <p14:creationId xmlns:p14="http://schemas.microsoft.com/office/powerpoint/2010/main" val="28332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«Кто такие </a:t>
            </a:r>
            <a:r>
              <a:rPr lang="ru-RU" sz="3200" b="1" dirty="0" err="1">
                <a:solidFill>
                  <a:srgbClr val="000000"/>
                </a:solidFill>
              </a:rPr>
              <a:t>дропперы</a:t>
            </a:r>
            <a:r>
              <a:rPr lang="ru-RU" sz="3200" b="1" dirty="0">
                <a:solidFill>
                  <a:srgbClr val="000000"/>
                </a:solidFill>
              </a:rPr>
              <a:t>, или Как не стать соучастником преступления»</a:t>
            </a:r>
            <a:br>
              <a:rPr lang="ru-RU" sz="3200" b="1" dirty="0">
                <a:solidFill>
                  <a:srgbClr val="000000"/>
                </a:solidFill>
              </a:rPr>
            </a:br>
            <a:r>
              <a:rPr lang="ru-RU" sz="2000" dirty="0"/>
              <a:t>Кажется, я все же </a:t>
            </a:r>
            <a:r>
              <a:rPr lang="ru-RU" sz="2000" dirty="0" err="1"/>
              <a:t>дроппер</a:t>
            </a:r>
            <a:r>
              <a:rPr lang="ru-RU" sz="2000" dirty="0"/>
              <a:t>. Что делать?</a:t>
            </a:r>
            <a:br>
              <a:rPr lang="ru-RU" sz="2000" dirty="0"/>
            </a:br>
            <a:endParaRPr lang="ru-RU" sz="2000" dirty="0"/>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algn="just"/>
            <a:r>
              <a:rPr lang="ru-RU" sz="2800" dirty="0"/>
              <a:t>Первым делом прекратите все контакты с мошенниками. Они могут попытаться вас запугивать, шантажировать тем, что вы уже выполняли для них какие-то операции. Но риск гораздо выше, если вы останетесь их сообщником. Если столкнетесь с угрозами, обратитесь в полицию с заявлением, что вас обманом вовлекли в аферу.</a:t>
            </a:r>
          </a:p>
          <a:p>
            <a:pPr algn="just"/>
            <a:r>
              <a:rPr lang="ru-RU" sz="2800" dirty="0"/>
              <a:t>Когда вы просто передали незнакомцам свою карту или раскрыли им секретные данные для входа в свой банковский кабинет, немедленно обратитесь в банк, заблокируйте карту и дистанционный доступ к счетам.</a:t>
            </a:r>
          </a:p>
          <a:p>
            <a:endParaRPr lang="ru-RU" dirty="0"/>
          </a:p>
        </p:txBody>
      </p:sp>
      <p:sp>
        <p:nvSpPr>
          <p:cNvPr id="6" name="Прямоугольник 5">
            <a:extLst>
              <a:ext uri="{FF2B5EF4-FFF2-40B4-BE49-F238E27FC236}">
                <a16:creationId xmlns:a16="http://schemas.microsoft.com/office/drawing/2014/main" id="{72B1BE0A-A2A8-49DB-ADC1-A754B4162C82}"/>
              </a:ext>
            </a:extLst>
          </p:cNvPr>
          <p:cNvSpPr/>
          <p:nvPr/>
        </p:nvSpPr>
        <p:spPr>
          <a:xfrm>
            <a:off x="200025" y="9637066"/>
            <a:ext cx="9303544" cy="854721"/>
          </a:xfrm>
          <a:prstGeom prst="rect">
            <a:avLst/>
          </a:prstGeom>
        </p:spPr>
        <p:txBody>
          <a:bodyPr wrap="square">
            <a:spAutoFit/>
          </a:bodyPr>
          <a:lstStyle/>
          <a:p>
            <a:r>
              <a:rPr lang="ru-RU" sz="2000" dirty="0">
                <a:solidFill>
                  <a:srgbClr val="111214"/>
                </a:solidFill>
              </a:rPr>
              <a:t>Источник: </a:t>
            </a:r>
            <a:r>
              <a:rPr lang="ru-RU" sz="2400" dirty="0">
                <a:hlinkClick r:id="rId4"/>
              </a:rPr>
              <a:t>https://fincult.info/article/kto-takie-droppery-ili-kak-ne-stat-souchastnikom-prestupleniya/</a:t>
            </a:r>
            <a:r>
              <a:rPr lang="ru-RU" sz="2400" dirty="0"/>
              <a:t>, </a:t>
            </a:r>
            <a:r>
              <a:rPr lang="ru-RU" sz="2400" u="sng" dirty="0">
                <a:hlinkClick r:id="rId5" tooltip="https://app-dev.моифинансы.рф/storage/64771/plan-lekcii-po-dropam-finalnaia-versiia.pdf"/>
              </a:rPr>
              <a:t>портал МОИФИНАНСЫ.РФ</a:t>
            </a:r>
            <a:endParaRPr lang="ru-RU" sz="2400" dirty="0"/>
          </a:p>
        </p:txBody>
      </p:sp>
    </p:spTree>
    <p:extLst>
      <p:ext uri="{BB962C8B-B14F-4D97-AF65-F5344CB8AC3E}">
        <p14:creationId xmlns:p14="http://schemas.microsoft.com/office/powerpoint/2010/main" val="2574089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«Кто такие </a:t>
            </a:r>
            <a:r>
              <a:rPr lang="ru-RU" sz="3200" b="1" dirty="0" err="1">
                <a:solidFill>
                  <a:srgbClr val="000000"/>
                </a:solidFill>
              </a:rPr>
              <a:t>дропперы</a:t>
            </a:r>
            <a:r>
              <a:rPr lang="ru-RU" sz="3200" b="1" dirty="0">
                <a:solidFill>
                  <a:srgbClr val="000000"/>
                </a:solidFill>
              </a:rPr>
              <a:t>, или Как не стать соучастником преступления»</a:t>
            </a:r>
            <a:br>
              <a:rPr lang="ru-RU" sz="3200" b="1" dirty="0">
                <a:solidFill>
                  <a:srgbClr val="000000"/>
                </a:solidFill>
              </a:rPr>
            </a:br>
            <a:r>
              <a:rPr lang="ru-RU" sz="2000" dirty="0"/>
              <a:t>Кажется, я все же </a:t>
            </a:r>
            <a:r>
              <a:rPr lang="ru-RU" sz="2000" dirty="0" err="1"/>
              <a:t>дроппер</a:t>
            </a:r>
            <a:r>
              <a:rPr lang="ru-RU" sz="2000" dirty="0"/>
              <a:t>. Что делать?</a:t>
            </a:r>
            <a:br>
              <a:rPr lang="ru-RU" sz="2000" dirty="0"/>
            </a:br>
            <a:endParaRPr lang="ru-RU" sz="2000" dirty="0"/>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algn="just"/>
            <a:r>
              <a:rPr lang="ru-RU" sz="2800" dirty="0"/>
              <a:t>Если вы уже попали в базу </a:t>
            </a:r>
            <a:r>
              <a:rPr lang="ru-RU" sz="2800" dirty="0" err="1"/>
              <a:t>дропперов</a:t>
            </a:r>
            <a:r>
              <a:rPr lang="ru-RU" sz="2800" dirty="0"/>
              <a:t> и банк сам отключил ваши карты, лучше всего прийти в его отделение и попросить менеджеров о помощи. Объясните, что не собирались становиться посредником в мошеннических схемах, осознали свою ошибку и больше ее не повторите. Банк может направить запрос регулятору, чтобы вас удалили из списка </a:t>
            </a:r>
            <a:r>
              <a:rPr lang="ru-RU" sz="2800" dirty="0" err="1"/>
              <a:t>дропперов</a:t>
            </a:r>
            <a:r>
              <a:rPr lang="ru-RU" sz="2800" dirty="0"/>
              <a:t>. Но он не обязан этого делать и вправе отказать.</a:t>
            </a:r>
          </a:p>
          <a:p>
            <a:pPr algn="just"/>
            <a:r>
              <a:rPr lang="ru-RU" sz="2800" dirty="0"/>
              <a:t>Тогда сами подайте заявление в интернет-приемную Банка России. Подробно напишите о случившемся и попросите исключить вас из базы </a:t>
            </a:r>
            <a:r>
              <a:rPr lang="ru-RU" sz="2800" dirty="0" err="1"/>
              <a:t>дропперов</a:t>
            </a:r>
            <a:r>
              <a:rPr lang="ru-RU" sz="2800" dirty="0"/>
              <a:t>. В обращении обязательно укажите данные паспорта, СНИЛС, свой телефон, название вашего банка, а также номера карт или счетов, которые могли засветиться в мошеннических схемах.</a:t>
            </a:r>
          </a:p>
          <a:p>
            <a:pPr algn="just"/>
            <a:r>
              <a:rPr lang="ru-RU" sz="2800" dirty="0"/>
              <a:t>Регулятор в течение 15 рабочих дней примет решение — удалять ли вас из </a:t>
            </a:r>
            <a:r>
              <a:rPr lang="ru-RU" sz="2800" dirty="0" err="1"/>
              <a:t>дропперской</a:t>
            </a:r>
            <a:r>
              <a:rPr lang="ru-RU" sz="2800" dirty="0"/>
              <a:t> базы. Но если в нее вас внесла полиция, вопрос не удастся решить, пока не закончится следствие.</a:t>
            </a:r>
          </a:p>
        </p:txBody>
      </p:sp>
      <p:sp>
        <p:nvSpPr>
          <p:cNvPr id="6" name="Прямоугольник 5">
            <a:extLst>
              <a:ext uri="{FF2B5EF4-FFF2-40B4-BE49-F238E27FC236}">
                <a16:creationId xmlns:a16="http://schemas.microsoft.com/office/drawing/2014/main" id="{7D9CFC37-3BB9-4749-87B6-6F345BAF98D1}"/>
              </a:ext>
            </a:extLst>
          </p:cNvPr>
          <p:cNvSpPr/>
          <p:nvPr/>
        </p:nvSpPr>
        <p:spPr>
          <a:xfrm>
            <a:off x="200025" y="9637066"/>
            <a:ext cx="9303544" cy="854721"/>
          </a:xfrm>
          <a:prstGeom prst="rect">
            <a:avLst/>
          </a:prstGeom>
        </p:spPr>
        <p:txBody>
          <a:bodyPr wrap="square">
            <a:spAutoFit/>
          </a:bodyPr>
          <a:lstStyle/>
          <a:p>
            <a:r>
              <a:rPr lang="ru-RU" sz="2000" dirty="0">
                <a:solidFill>
                  <a:srgbClr val="111214"/>
                </a:solidFill>
              </a:rPr>
              <a:t>Источник: </a:t>
            </a:r>
            <a:r>
              <a:rPr lang="ru-RU" sz="2400" dirty="0">
                <a:hlinkClick r:id="rId4"/>
              </a:rPr>
              <a:t>https://fincult.info/article/kto-takie-droppery-ili-kak-ne-stat-souchastnikom-prestupleniya/</a:t>
            </a:r>
            <a:r>
              <a:rPr lang="ru-RU" sz="2400" dirty="0"/>
              <a:t>, </a:t>
            </a:r>
            <a:r>
              <a:rPr lang="ru-RU" sz="2400" u="sng" dirty="0">
                <a:hlinkClick r:id="rId5" tooltip="https://app-dev.моифинансы.рф/storage/64771/plan-lekcii-po-dropam-finalnaia-versiia.pdf"/>
              </a:rPr>
              <a:t>портал МОИФИНАНСЫ.РФ</a:t>
            </a:r>
            <a:endParaRPr lang="ru-RU" sz="2400" dirty="0"/>
          </a:p>
        </p:txBody>
      </p:sp>
    </p:spTree>
    <p:extLst>
      <p:ext uri="{BB962C8B-B14F-4D97-AF65-F5344CB8AC3E}">
        <p14:creationId xmlns:p14="http://schemas.microsoft.com/office/powerpoint/2010/main" val="3478312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«Кто такие </a:t>
            </a:r>
            <a:r>
              <a:rPr lang="ru-RU" sz="3200" b="1" dirty="0" err="1">
                <a:solidFill>
                  <a:srgbClr val="000000"/>
                </a:solidFill>
              </a:rPr>
              <a:t>дропперы</a:t>
            </a:r>
            <a:r>
              <a:rPr lang="ru-RU" sz="3200" b="1" dirty="0">
                <a:solidFill>
                  <a:srgbClr val="000000"/>
                </a:solidFill>
              </a:rPr>
              <a:t>, или Как не стать соучастником преступления»</a:t>
            </a:r>
            <a:br>
              <a:rPr lang="ru-RU" sz="3200" b="1" dirty="0">
                <a:solidFill>
                  <a:srgbClr val="000000"/>
                </a:solidFill>
              </a:rPr>
            </a:br>
            <a:r>
              <a:rPr lang="ru-RU" sz="2000" dirty="0"/>
              <a:t>Уголовная ответственность несовершеннолетних за финансовый </a:t>
            </a:r>
            <a:r>
              <a:rPr lang="ru-RU" sz="2000" dirty="0" err="1"/>
              <a:t>дроп</a:t>
            </a:r>
            <a:br>
              <a:rPr lang="ru-RU" sz="2000" dirty="0"/>
            </a:br>
            <a:endParaRPr lang="ru-RU" sz="2000" dirty="0"/>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sz="2800" dirty="0">
                <a:highlight>
                  <a:srgbClr val="FF0000"/>
                </a:highlight>
              </a:rPr>
              <a:t>Статья 159.3. «Мошенничество с использованием электронных средств платежа»</a:t>
            </a:r>
          </a:p>
          <a:p>
            <a:pPr algn="just"/>
            <a:r>
              <a:rPr lang="ru-RU" sz="2800" dirty="0"/>
              <a:t>Важно отметить, что в некоторых случаях мошенничество </a:t>
            </a:r>
            <a:r>
              <a:rPr lang="ru-RU" sz="2800" b="1" dirty="0"/>
              <a:t>не является уголовно наказуемым деянием</a:t>
            </a:r>
            <a:r>
              <a:rPr lang="ru-RU" sz="2800" dirty="0"/>
              <a:t>. В зависимости от </a:t>
            </a:r>
            <a:r>
              <a:rPr lang="ru-RU" sz="2800" b="1" dirty="0"/>
              <a:t>размера ущерба и обстоятельств дела</a:t>
            </a:r>
            <a:r>
              <a:rPr lang="ru-RU" sz="2800" dirty="0"/>
              <a:t>, может применяться статья 7.27 КоАП РФ, которая предусматривает административную ответственность за мелкое хищение:</a:t>
            </a:r>
          </a:p>
          <a:p>
            <a:pPr marL="25400" indent="0" algn="just">
              <a:buNone/>
            </a:pPr>
            <a:r>
              <a:rPr lang="ru-RU" sz="2800" dirty="0"/>
              <a:t>- если чужое имущество стоимостью не более 1000 рублей было похищено путём мошенничества, но при этом отсутствуют признаки преступлений, предусмотренных частями 2, 3 и 4 статей 159, 159.1, 159.2, 159.3, 159.5, 159.6 Уголовного кодекса РФ, то это, в том числе, влечёт наложение административного штрафа в размере до </a:t>
            </a:r>
            <a:r>
              <a:rPr lang="ru-RU" sz="2800" b="1" dirty="0"/>
              <a:t>пятикратной стоимости похищенного имущества</a:t>
            </a:r>
            <a:r>
              <a:rPr lang="ru-RU" sz="2800" dirty="0"/>
              <a:t>, но </a:t>
            </a:r>
            <a:r>
              <a:rPr lang="ru-RU" sz="2800" b="1" dirty="0"/>
              <a:t>не менее 1000 рублей</a:t>
            </a:r>
            <a:r>
              <a:rPr lang="ru-RU" sz="2800" dirty="0"/>
              <a:t>.</a:t>
            </a:r>
          </a:p>
          <a:p>
            <a:pPr marL="25400" indent="0" algn="just">
              <a:buNone/>
            </a:pPr>
            <a:r>
              <a:rPr lang="ru-RU" sz="2800" dirty="0"/>
              <a:t>- если чужое имущество стоимостью более 1000 рублей, но не более 2500 рублей было похищено путём мошенничества, но при этом отсутствуют признаки преступлений, предусмотренных частями 2, 3 и 4 статей 159, 159.1, 159.2, 159.3, 159.5, 159.6 Уголовного кодекса РФ, то это, в том числе, влечёт наложение административного штрафа в размере до </a:t>
            </a:r>
            <a:r>
              <a:rPr lang="ru-RU" sz="2800" b="1" dirty="0"/>
              <a:t>пятикратной стоимости похищенного имущества</a:t>
            </a:r>
            <a:r>
              <a:rPr lang="ru-RU" sz="2800" dirty="0"/>
              <a:t>, но </a:t>
            </a:r>
            <a:r>
              <a:rPr lang="ru-RU" sz="2800" b="1" dirty="0"/>
              <a:t>не менее 3000 рублей</a:t>
            </a:r>
            <a:r>
              <a:rPr lang="ru-RU" sz="2800" dirty="0"/>
              <a:t>.</a:t>
            </a:r>
          </a:p>
        </p:txBody>
      </p:sp>
    </p:spTree>
    <p:extLst>
      <p:ext uri="{BB962C8B-B14F-4D97-AF65-F5344CB8AC3E}">
        <p14:creationId xmlns:p14="http://schemas.microsoft.com/office/powerpoint/2010/main" val="3944305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«Кто такие </a:t>
            </a:r>
            <a:r>
              <a:rPr lang="ru-RU" sz="3200" b="1" dirty="0" err="1">
                <a:solidFill>
                  <a:srgbClr val="000000"/>
                </a:solidFill>
              </a:rPr>
              <a:t>дропперы</a:t>
            </a:r>
            <a:r>
              <a:rPr lang="ru-RU" sz="3200" b="1" dirty="0">
                <a:solidFill>
                  <a:srgbClr val="000000"/>
                </a:solidFill>
              </a:rPr>
              <a:t>, или Как не стать соучастником преступления»</a:t>
            </a:r>
            <a:br>
              <a:rPr lang="ru-RU" sz="3200" b="1" dirty="0">
                <a:solidFill>
                  <a:srgbClr val="000000"/>
                </a:solidFill>
              </a:rPr>
            </a:br>
            <a:r>
              <a:rPr lang="ru-RU" sz="2000" dirty="0"/>
              <a:t>Уголовная ответственность несовершеннолетних за финансовый </a:t>
            </a:r>
            <a:r>
              <a:rPr lang="ru-RU" sz="2000" dirty="0" err="1"/>
              <a:t>дроп</a:t>
            </a:r>
            <a:br>
              <a:rPr lang="ru-RU" sz="2000" dirty="0"/>
            </a:br>
            <a:endParaRPr lang="ru-RU" sz="2000" dirty="0"/>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marL="25400" indent="0" algn="just">
              <a:buNone/>
            </a:pPr>
            <a:r>
              <a:rPr lang="ru-RU" sz="2800" dirty="0">
                <a:highlight>
                  <a:srgbClr val="FF0000"/>
                </a:highlight>
              </a:rPr>
              <a:t>Статья 174. «Легализация (отмывание) денежных средств или иного имущества, приобретенных другими лицами преступным путем»</a:t>
            </a:r>
          </a:p>
          <a:p>
            <a:pPr algn="just"/>
            <a:r>
              <a:rPr lang="ru-RU" sz="2800" dirty="0"/>
              <a:t>Важно помнить, что </a:t>
            </a:r>
            <a:r>
              <a:rPr lang="ru-RU" sz="2800" b="1" dirty="0"/>
              <a:t>если человек, на чью карту сделали перевод, знает о происхождении этих средств</a:t>
            </a:r>
            <a:r>
              <a:rPr lang="ru-RU" sz="2800" dirty="0"/>
              <a:t>, то он становится соучастником любого другого преступления, в результате которого или в рамках совершения, которого эти денежные средства были получены или использовались.</a:t>
            </a:r>
          </a:p>
          <a:p>
            <a:pPr algn="just"/>
            <a:r>
              <a:rPr lang="ru-RU" sz="2800" dirty="0"/>
              <a:t>Сегодня в условиях СВО такие денежные средства могут быть использованы для </a:t>
            </a:r>
            <a:r>
              <a:rPr lang="ru-RU" sz="2800" b="1" dirty="0"/>
              <a:t>финансирования терроризма</a:t>
            </a:r>
            <a:r>
              <a:rPr lang="ru-RU" sz="2800" dirty="0"/>
              <a:t> и </a:t>
            </a:r>
            <a:r>
              <a:rPr lang="ru-RU" sz="2800" dirty="0" err="1"/>
              <a:t>дроппер</a:t>
            </a:r>
            <a:r>
              <a:rPr lang="ru-RU" sz="2800" dirty="0"/>
              <a:t> может быть привлечен к уголовной ответственности </a:t>
            </a:r>
            <a:r>
              <a:rPr lang="ru-RU" sz="2800" b="1" dirty="0"/>
              <a:t>по статье 205.1 УК РФ «Содействие террористической деятельности».</a:t>
            </a:r>
            <a:endParaRPr lang="ru-RU" sz="2800" dirty="0"/>
          </a:p>
        </p:txBody>
      </p:sp>
    </p:spTree>
    <p:extLst>
      <p:ext uri="{BB962C8B-B14F-4D97-AF65-F5344CB8AC3E}">
        <p14:creationId xmlns:p14="http://schemas.microsoft.com/office/powerpoint/2010/main" val="11963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«Кто такие </a:t>
            </a:r>
            <a:r>
              <a:rPr lang="ru-RU" sz="3200" b="1" dirty="0" err="1">
                <a:solidFill>
                  <a:srgbClr val="000000"/>
                </a:solidFill>
              </a:rPr>
              <a:t>дропперы</a:t>
            </a:r>
            <a:r>
              <a:rPr lang="ru-RU" sz="3200" b="1" dirty="0">
                <a:solidFill>
                  <a:srgbClr val="000000"/>
                </a:solidFill>
              </a:rPr>
              <a:t>, или Как не стать соучастником преступления»</a:t>
            </a:r>
            <a:br>
              <a:rPr lang="ru-RU" sz="3200" b="1" dirty="0">
                <a:solidFill>
                  <a:srgbClr val="000000"/>
                </a:solidFill>
              </a:rPr>
            </a:br>
            <a:r>
              <a:rPr lang="ru-RU" sz="2000" dirty="0"/>
              <a:t>Уголовная ответственность несовершеннолетних за финансовый </a:t>
            </a:r>
            <a:r>
              <a:rPr lang="ru-RU" sz="2000" dirty="0" err="1"/>
              <a:t>дроп</a:t>
            </a:r>
            <a:br>
              <a:rPr lang="ru-RU" sz="2000" dirty="0"/>
            </a:br>
            <a:endParaRPr lang="ru-RU" sz="2000" dirty="0"/>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algn="just"/>
            <a:r>
              <a:rPr lang="ru-RU" sz="2800" dirty="0"/>
              <a:t>Согласно статье 88 УК РФ «Виды наказаний, назначаемых несовершеннолетним» наказание в виде лишения свободы, назначается несовершеннолетним осужденным, совершившим преступления в возрасте до шестнадцати лет, на срок </a:t>
            </a:r>
            <a:r>
              <a:rPr lang="ru-RU" sz="2800" b="1" dirty="0"/>
              <a:t>не свыше шести лет</a:t>
            </a:r>
            <a:r>
              <a:rPr lang="ru-RU" sz="2800" dirty="0"/>
              <a:t>. </a:t>
            </a:r>
          </a:p>
          <a:p>
            <a:pPr algn="just"/>
            <a:r>
              <a:rPr lang="ru-RU" sz="2800" dirty="0"/>
              <a:t>Этой же категории несовершеннолетних, совершивших особо тяжкие преступления, а также остальным несовершеннолетним осужденным наказание назначается на срок </a:t>
            </a:r>
            <a:r>
              <a:rPr lang="ru-RU" sz="2800" b="1" dirty="0"/>
              <a:t>не свыше десяти лет</a:t>
            </a:r>
            <a:r>
              <a:rPr lang="ru-RU" sz="2800" dirty="0"/>
              <a:t> и отбывается в воспитательных колониях. </a:t>
            </a:r>
          </a:p>
          <a:p>
            <a:pPr algn="just"/>
            <a:r>
              <a:rPr lang="ru-RU" sz="2800" dirty="0"/>
              <a:t>Наказание в виде лишения свободы не может быть назначено несовершеннолетнему осужденному, совершившему в возрасте до шестнадцати лет преступление небольшой или средней тяжести впервые, а также остальным несовершеннолетним осужденным, совершившим преступления небольшой тяжести впервые. </a:t>
            </a:r>
          </a:p>
          <a:p>
            <a:pPr algn="just"/>
            <a:r>
              <a:rPr lang="ru-RU" sz="2800" dirty="0"/>
              <a:t>При назначении несовершеннолетнему осужденному наказания в виде лишения свободы за совершение тяжкого либо особо тяжкого преступления низший предел наказания, предусмотренный соответствующей статьей Особенной части Уголовного кодекса РФ, сокращается наполовину.</a:t>
            </a:r>
          </a:p>
        </p:txBody>
      </p:sp>
    </p:spTree>
    <p:extLst>
      <p:ext uri="{BB962C8B-B14F-4D97-AF65-F5344CB8AC3E}">
        <p14:creationId xmlns:p14="http://schemas.microsoft.com/office/powerpoint/2010/main" val="772048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Предупреждение преступлений в мире финансов</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algn="just"/>
            <a:r>
              <a:rPr lang="ru-RU" dirty="0"/>
              <a:t>Сергеев, зная о том, что денежные средства в размере 1 млн рублей были получены его знакомым Петровым в результате совершения преступления, предложил свою помощь в их легализации. Сергеев разработал план по переводу денежных средств через ряд фиктивных сделок и операций, чтобы создать видимость законности их происхождения. В результате проведённых мероприятий денежные средства были переведены на счета различных организаций, а затем обналичены. При этом Сергеев получил вознаграждение в размере 10% от суммы легализованных денежных средств. </a:t>
            </a:r>
          </a:p>
          <a:p>
            <a:pPr marL="25400" indent="0" algn="just">
              <a:buNone/>
            </a:pPr>
            <a:endParaRPr lang="ru-RU" dirty="0"/>
          </a:p>
          <a:p>
            <a:r>
              <a:rPr lang="ru-RU" b="1" dirty="0"/>
              <a:t>Какое преступление было совершено Петровым?</a:t>
            </a:r>
          </a:p>
          <a:p>
            <a:endParaRPr lang="ru-RU" dirty="0"/>
          </a:p>
        </p:txBody>
      </p:sp>
    </p:spTree>
    <p:extLst>
      <p:ext uri="{BB962C8B-B14F-4D97-AF65-F5344CB8AC3E}">
        <p14:creationId xmlns:p14="http://schemas.microsoft.com/office/powerpoint/2010/main" val="398877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Предупреждение преступлений в мире финансов</a:t>
            </a:r>
          </a:p>
        </p:txBody>
      </p:sp>
      <p:graphicFrame>
        <p:nvGraphicFramePr>
          <p:cNvPr id="2" name="Объект 1">
            <a:extLst>
              <a:ext uri="{FF2B5EF4-FFF2-40B4-BE49-F238E27FC236}">
                <a16:creationId xmlns:a16="http://schemas.microsoft.com/office/drawing/2014/main" id="{F9C63519-3AB7-4538-93CF-65E08BDB788E}"/>
              </a:ext>
            </a:extLst>
          </p:cNvPr>
          <p:cNvGraphicFramePr>
            <a:graphicFrameLocks noGrp="1"/>
          </p:cNvGraphicFramePr>
          <p:nvPr>
            <p:ph idx="1"/>
            <p:extLst>
              <p:ext uri="{D42A27DB-BD31-4B8C-83A1-F6EECF244321}">
                <p14:modId xmlns:p14="http://schemas.microsoft.com/office/powerpoint/2010/main" val="3246693931"/>
              </p:ext>
            </p:extLst>
          </p:nvPr>
        </p:nvGraphicFramePr>
        <p:xfrm>
          <a:off x="1425575" y="3089275"/>
          <a:ext cx="16155988" cy="6004560"/>
        </p:xfrm>
        <a:graphic>
          <a:graphicData uri="http://schemas.openxmlformats.org/drawingml/2006/table">
            <a:tbl>
              <a:tblPr firstRow="1" bandRow="1">
                <a:tableStyleId>{5C22544A-7EE6-4342-B048-85BDC9FD1C3A}</a:tableStyleId>
              </a:tblPr>
              <a:tblGrid>
                <a:gridCol w="8077994">
                  <a:extLst>
                    <a:ext uri="{9D8B030D-6E8A-4147-A177-3AD203B41FA5}">
                      <a16:colId xmlns:a16="http://schemas.microsoft.com/office/drawing/2014/main" val="163491817"/>
                    </a:ext>
                  </a:extLst>
                </a:gridCol>
                <a:gridCol w="8077994">
                  <a:extLst>
                    <a:ext uri="{9D8B030D-6E8A-4147-A177-3AD203B41FA5}">
                      <a16:colId xmlns:a16="http://schemas.microsoft.com/office/drawing/2014/main" val="1080226564"/>
                    </a:ext>
                  </a:extLst>
                </a:gridCol>
              </a:tblGrid>
              <a:tr h="370840">
                <a:tc gridSpan="2">
                  <a:txBody>
                    <a:bodyPr/>
                    <a:lstStyle/>
                    <a:p>
                      <a:pPr algn="ctr"/>
                      <a:r>
                        <a:rPr lang="ru-RU" sz="2800" b="1" i="0" u="none" strike="noStrike" cap="none" dirty="0">
                          <a:solidFill>
                            <a:srgbClr val="000000"/>
                          </a:solidFill>
                          <a:latin typeface="+mn-lt"/>
                          <a:cs typeface="Arial"/>
                          <a:sym typeface="Arial"/>
                        </a:rPr>
                        <a:t>Соотнеси способы совершения мошенничества и их содержание</a:t>
                      </a:r>
                    </a:p>
                  </a:txBody>
                  <a:tcPr anchor="ctr"/>
                </a:tc>
                <a:tc hMerge="1">
                  <a:txBody>
                    <a:bodyPr/>
                    <a:lstStyle/>
                    <a:p>
                      <a:endParaRPr lang="ru-RU" dirty="0"/>
                    </a:p>
                  </a:txBody>
                  <a:tcPr/>
                </a:tc>
                <a:extLst>
                  <a:ext uri="{0D108BD9-81ED-4DB2-BD59-A6C34878D82A}">
                    <a16:rowId xmlns:a16="http://schemas.microsoft.com/office/drawing/2014/main" val="418498030"/>
                  </a:ext>
                </a:extLst>
              </a:tr>
              <a:tr h="370840">
                <a:tc>
                  <a:txBody>
                    <a:bodyPr/>
                    <a:lstStyle/>
                    <a:p>
                      <a:pPr algn="ctr"/>
                      <a:r>
                        <a:rPr lang="ru-RU" sz="2800" b="0" i="0" u="none" strike="noStrike" cap="none" dirty="0">
                          <a:solidFill>
                            <a:schemeClr val="accent2"/>
                          </a:solidFill>
                          <a:effectLst/>
                          <a:latin typeface="+mn-lt"/>
                          <a:ea typeface="+mn-ea"/>
                          <a:cs typeface="+mn-cs"/>
                          <a:sym typeface="Arial"/>
                        </a:rPr>
                        <a:t>Обман как способ совершения преступления</a:t>
                      </a:r>
                      <a:endParaRPr lang="ru-RU" sz="2800" dirty="0">
                        <a:solidFill>
                          <a:schemeClr val="accent2"/>
                        </a:solidFill>
                        <a:latin typeface="+mn-lt"/>
                      </a:endParaRPr>
                    </a:p>
                  </a:txBody>
                  <a:tcPr anchor="ctr"/>
                </a:tc>
                <a:tc>
                  <a:txBody>
                    <a:bodyPr/>
                    <a:lstStyle/>
                    <a:p>
                      <a:pPr algn="ctr"/>
                      <a:r>
                        <a:rPr lang="ru-RU" sz="2800" b="0" i="0" u="none" strike="noStrike" cap="none" dirty="0">
                          <a:solidFill>
                            <a:schemeClr val="accent2"/>
                          </a:solidFill>
                          <a:effectLst/>
                          <a:latin typeface="+mn-lt"/>
                          <a:ea typeface="+mn-ea"/>
                          <a:cs typeface="+mn-cs"/>
                          <a:sym typeface="Arial"/>
                        </a:rPr>
                        <a:t>Злоупотребление доверием как способ совершения преступления</a:t>
                      </a:r>
                      <a:endParaRPr lang="ru-RU" sz="2800" dirty="0">
                        <a:solidFill>
                          <a:schemeClr val="accent2"/>
                        </a:solidFill>
                        <a:latin typeface="+mn-lt"/>
                      </a:endParaRPr>
                    </a:p>
                  </a:txBody>
                  <a:tcPr anchor="ctr"/>
                </a:tc>
                <a:extLst>
                  <a:ext uri="{0D108BD9-81ED-4DB2-BD59-A6C34878D82A}">
                    <a16:rowId xmlns:a16="http://schemas.microsoft.com/office/drawing/2014/main" val="1798938519"/>
                  </a:ext>
                </a:extLst>
              </a:tr>
              <a:tr h="370840">
                <a:tc>
                  <a:txBody>
                    <a:bodyPr/>
                    <a:lstStyle/>
                    <a:p>
                      <a:pPr algn="ctr"/>
                      <a:r>
                        <a:rPr lang="ru-RU" sz="2800" b="0" i="0" u="none" strike="noStrike" cap="none" dirty="0">
                          <a:solidFill>
                            <a:schemeClr val="dk1"/>
                          </a:solidFill>
                          <a:effectLst/>
                          <a:latin typeface="+mn-lt"/>
                          <a:ea typeface="+mn-ea"/>
                          <a:cs typeface="+mn-cs"/>
                          <a:sym typeface="Arial"/>
                        </a:rPr>
                        <a:t>Действия направлены на введение владельца имущества или другого лица в заблуждение</a:t>
                      </a:r>
                    </a:p>
                    <a:p>
                      <a:pPr algn="ctr"/>
                      <a:endParaRPr lang="ru-RU" sz="2800" dirty="0">
                        <a:latin typeface="+mn-lt"/>
                      </a:endParaRPr>
                    </a:p>
                  </a:txBody>
                  <a:tcPr anchor="ctr"/>
                </a:tc>
                <a:tc>
                  <a:txBody>
                    <a:bodyPr/>
                    <a:lstStyle/>
                    <a:p>
                      <a:pPr algn="ctr"/>
                      <a:r>
                        <a:rPr lang="ru-RU" sz="2800" b="0" i="0" u="none" strike="noStrike" cap="none" dirty="0">
                          <a:solidFill>
                            <a:schemeClr val="dk1"/>
                          </a:solidFill>
                          <a:effectLst/>
                          <a:latin typeface="+mn-lt"/>
                          <a:ea typeface="+mn-ea"/>
                          <a:cs typeface="+mn-cs"/>
                          <a:sym typeface="Arial"/>
                        </a:rPr>
                        <a:t>Использование доверительных отношений владельцем имущества или иным уполномоченным принимать решения о передаче этого имущества третьим лицам</a:t>
                      </a:r>
                      <a:endParaRPr lang="ru-RU" sz="2800" dirty="0">
                        <a:latin typeface="+mn-lt"/>
                      </a:endParaRPr>
                    </a:p>
                  </a:txBody>
                  <a:tcPr anchor="ctr"/>
                </a:tc>
                <a:extLst>
                  <a:ext uri="{0D108BD9-81ED-4DB2-BD59-A6C34878D82A}">
                    <a16:rowId xmlns:a16="http://schemas.microsoft.com/office/drawing/2014/main" val="1256250971"/>
                  </a:ext>
                </a:extLst>
              </a:tr>
              <a:tr h="370840">
                <a:tc>
                  <a:txBody>
                    <a:bodyPr/>
                    <a:lstStyle/>
                    <a:p>
                      <a:pPr algn="ctr"/>
                      <a:r>
                        <a:rPr lang="ru-RU" sz="2800" b="0" i="0" u="none" strike="noStrike" cap="none" dirty="0">
                          <a:solidFill>
                            <a:schemeClr val="dk1"/>
                          </a:solidFill>
                          <a:effectLst/>
                          <a:latin typeface="+mn-lt"/>
                          <a:ea typeface="+mn-ea"/>
                          <a:cs typeface="+mn-cs"/>
                          <a:sym typeface="Arial"/>
                        </a:rPr>
                        <a:t>Преднамеренное распространение (информации), которые являются ложными и не соответствуют действительности.</a:t>
                      </a:r>
                      <a:endParaRPr lang="ru-RU" sz="2800" dirty="0">
                        <a:latin typeface="+mn-lt"/>
                      </a:endParaRPr>
                    </a:p>
                  </a:txBody>
                  <a:tcPr anchor="ctr"/>
                </a:tc>
                <a:tc>
                  <a:txBody>
                    <a:bodyPr/>
                    <a:lstStyle/>
                    <a:p>
                      <a:pPr algn="ctr"/>
                      <a:r>
                        <a:rPr lang="ru-RU" sz="2800" b="0" i="0" u="none" strike="noStrike" cap="none" dirty="0">
                          <a:solidFill>
                            <a:schemeClr val="dk1"/>
                          </a:solidFill>
                          <a:effectLst/>
                          <a:latin typeface="+mn-lt"/>
                          <a:ea typeface="+mn-ea"/>
                          <a:cs typeface="+mn-cs"/>
                          <a:sym typeface="Arial"/>
                        </a:rPr>
                        <a:t>Корыстная цель</a:t>
                      </a:r>
                      <a:endParaRPr lang="ru-RU" sz="2800" dirty="0">
                        <a:latin typeface="+mn-lt"/>
                      </a:endParaRPr>
                    </a:p>
                  </a:txBody>
                  <a:tcPr anchor="ctr"/>
                </a:tc>
                <a:extLst>
                  <a:ext uri="{0D108BD9-81ED-4DB2-BD59-A6C34878D82A}">
                    <a16:rowId xmlns:a16="http://schemas.microsoft.com/office/drawing/2014/main" val="1301294500"/>
                  </a:ext>
                </a:extLst>
              </a:tr>
              <a:tr h="370840">
                <a:tc>
                  <a:txBody>
                    <a:bodyPr/>
                    <a:lstStyle/>
                    <a:p>
                      <a:pPr algn="ctr"/>
                      <a:r>
                        <a:rPr lang="ru-RU" sz="2800" b="0" i="0" u="none" strike="noStrike" cap="none" dirty="0">
                          <a:solidFill>
                            <a:schemeClr val="dk1"/>
                          </a:solidFill>
                          <a:effectLst/>
                          <a:latin typeface="+mn-lt"/>
                          <a:ea typeface="+mn-ea"/>
                          <a:cs typeface="+mn-cs"/>
                          <a:sym typeface="Arial"/>
                        </a:rPr>
                        <a:t>Умышленное умолчание о реальных фактах</a:t>
                      </a:r>
                      <a:endParaRPr lang="ru-RU" sz="2800" dirty="0">
                        <a:latin typeface="+mn-lt"/>
                      </a:endParaRPr>
                    </a:p>
                  </a:txBody>
                  <a:tcPr anchor="ctr"/>
                </a:tc>
                <a:tc>
                  <a:txBody>
                    <a:bodyPr/>
                    <a:lstStyle/>
                    <a:p>
                      <a:pPr algn="ctr"/>
                      <a:r>
                        <a:rPr lang="ru-RU" sz="2800" b="0" i="0" u="none" strike="noStrike" cap="none" dirty="0">
                          <a:solidFill>
                            <a:schemeClr val="dk1"/>
                          </a:solidFill>
                          <a:effectLst/>
                          <a:latin typeface="+mn-lt"/>
                          <a:ea typeface="+mn-ea"/>
                          <a:cs typeface="+mn-cs"/>
                          <a:sym typeface="Arial"/>
                        </a:rPr>
                        <a:t>Принятие на себя лицом обязательств при заведомом</a:t>
                      </a:r>
                    </a:p>
                    <a:p>
                      <a:pPr algn="ctr"/>
                      <a:r>
                        <a:rPr lang="ru-RU" sz="2800" b="0" i="0" u="none" strike="noStrike" cap="none" dirty="0">
                          <a:solidFill>
                            <a:schemeClr val="dk1"/>
                          </a:solidFill>
                          <a:effectLst/>
                          <a:latin typeface="+mn-lt"/>
                          <a:ea typeface="+mn-ea"/>
                          <a:cs typeface="+mn-cs"/>
                          <a:sym typeface="Arial"/>
                        </a:rPr>
                        <a:t>отсутствии у него намерения их выполнить</a:t>
                      </a:r>
                      <a:endParaRPr lang="ru-RU" sz="2800" dirty="0">
                        <a:latin typeface="+mn-lt"/>
                      </a:endParaRPr>
                    </a:p>
                  </a:txBody>
                  <a:tcPr anchor="ctr"/>
                </a:tc>
                <a:extLst>
                  <a:ext uri="{0D108BD9-81ED-4DB2-BD59-A6C34878D82A}">
                    <a16:rowId xmlns:a16="http://schemas.microsoft.com/office/drawing/2014/main" val="1616831482"/>
                  </a:ext>
                </a:extLst>
              </a:tr>
            </a:tbl>
          </a:graphicData>
        </a:graphic>
      </p:graphicFrame>
    </p:spTree>
    <p:extLst>
      <p:ext uri="{BB962C8B-B14F-4D97-AF65-F5344CB8AC3E}">
        <p14:creationId xmlns:p14="http://schemas.microsoft.com/office/powerpoint/2010/main" val="138993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9" name="Заголовок 3">
            <a:extLst>
              <a:ext uri="{FF2B5EF4-FFF2-40B4-BE49-F238E27FC236}">
                <a16:creationId xmlns:a16="http://schemas.microsoft.com/office/drawing/2014/main" id="{966BA058-20C6-42F6-A257-F52E7262C96A}"/>
              </a:ext>
            </a:extLst>
          </p:cNvPr>
          <p:cNvSpPr txBox="1">
            <a:spLocks/>
          </p:cNvSpPr>
          <p:nvPr/>
        </p:nvSpPr>
        <p:spPr>
          <a:xfrm>
            <a:off x="1440380" y="950384"/>
            <a:ext cx="16126381" cy="178196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r>
              <a:rPr lang="ru-RU" sz="3200" b="1" dirty="0"/>
              <a:t>ЕРК. Предметная область 1 «Деньги и операции с ними»</a:t>
            </a:r>
          </a:p>
          <a:p>
            <a:r>
              <a:rPr lang="ru-RU" sz="3200" b="1" dirty="0"/>
              <a:t>Тема «Цифровая среда»                                                        </a:t>
            </a:r>
          </a:p>
          <a:p>
            <a:pPr algn="r"/>
            <a:r>
              <a:rPr lang="ru-RU" sz="3200" b="1" dirty="0">
                <a:highlight>
                  <a:srgbClr val="00FF00"/>
                </a:highlight>
              </a:rPr>
              <a:t>БАЗОВЫЙ УРОВЕНЬ</a:t>
            </a:r>
            <a:r>
              <a:rPr lang="ru-RU" sz="3200" b="1" dirty="0"/>
              <a:t> </a:t>
            </a:r>
            <a:endParaRPr lang="ru-RU" sz="3200" b="1" dirty="0">
              <a:highlight>
                <a:srgbClr val="00FFFF"/>
              </a:highlight>
            </a:endParaRPr>
          </a:p>
        </p:txBody>
      </p:sp>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marL="457200" indent="-457200" algn="just">
              <a:buFont typeface="Wingdings" panose="05000000000000000000" pitchFamily="2" charset="2"/>
              <a:buChar char="q"/>
            </a:pPr>
            <a:endParaRPr lang="ru-RU" sz="2800" dirty="0"/>
          </a:p>
          <a:p>
            <a:pPr marL="457200" indent="-457200" algn="just">
              <a:buFont typeface="Wingdings" panose="05000000000000000000" pitchFamily="2" charset="2"/>
              <a:buChar char="q"/>
            </a:pPr>
            <a:r>
              <a:rPr lang="ru-RU" sz="2800" dirty="0"/>
              <a:t>Осведомлённость, знания и понимание</a:t>
            </a:r>
          </a:p>
          <a:p>
            <a:pPr algn="just"/>
            <a:r>
              <a:rPr lang="ru-RU" sz="2800" b="1" dirty="0"/>
              <a:t>Знать</a:t>
            </a:r>
            <a:r>
              <a:rPr lang="ru-RU" sz="2800" dirty="0"/>
              <a:t> правила кибербезопасности (включая защиту персональных данных); </a:t>
            </a:r>
          </a:p>
          <a:p>
            <a:pPr algn="just"/>
            <a:r>
              <a:rPr lang="ru-RU" sz="2800" b="1" dirty="0"/>
              <a:t>Иметь представление: </a:t>
            </a:r>
            <a:r>
              <a:rPr lang="ru-RU" sz="2800" dirty="0"/>
              <a:t>о цифровых инструментах, предназначенных для совершения финансовых операций о том, что такое интернет-платежи и как они осуществляются; о мошеннических схемах, с которыми можно столкнуться в цифровой среде, в том числе признаки мошеннических сайтов </a:t>
            </a:r>
          </a:p>
          <a:p>
            <a:pPr algn="just"/>
            <a:endParaRPr lang="ru-RU" sz="2800" dirty="0"/>
          </a:p>
          <a:p>
            <a:pPr marL="457200" indent="-457200" algn="just">
              <a:buFont typeface="Wingdings" panose="05000000000000000000" pitchFamily="2" charset="2"/>
              <a:buChar char="q"/>
            </a:pPr>
            <a:r>
              <a:rPr lang="ru-RU" sz="2800" dirty="0"/>
              <a:t>Умения, навыки и поведение</a:t>
            </a:r>
          </a:p>
          <a:p>
            <a:pPr algn="just"/>
            <a:r>
              <a:rPr lang="ru-RU" sz="2800" b="1" dirty="0"/>
              <a:t>Уметь:</a:t>
            </a:r>
            <a:r>
              <a:rPr lang="ru-RU" sz="2800" dirty="0"/>
              <a:t> использовать мобильный банк, Интернет-банк, электронные деньги и кошельки для осуществления покупок и платежей; использовать цифровые ресурсы для сбора информации о доступных вариантах сделок; защитить персональные данные в цифровой среде; распознать мошеннические действия в сети Интернет, представляющие угрозу собственным денежным средствам</a:t>
            </a:r>
          </a:p>
          <a:p>
            <a:pPr algn="just"/>
            <a:r>
              <a:rPr lang="ru-RU" sz="2800" dirty="0"/>
              <a:t> </a:t>
            </a:r>
          </a:p>
          <a:p>
            <a:pPr marL="457200" indent="-457200" algn="just">
              <a:buFont typeface="Wingdings" panose="05000000000000000000" pitchFamily="2" charset="2"/>
              <a:buChar char="q"/>
            </a:pPr>
            <a:r>
              <a:rPr lang="ru-RU" sz="2800" dirty="0"/>
              <a:t>Личные характеристики и установки (включая уверенность и мотивацию)</a:t>
            </a:r>
          </a:p>
          <a:p>
            <a:pPr algn="just"/>
            <a:r>
              <a:rPr lang="ru-RU" sz="2800" b="1" dirty="0"/>
              <a:t>Проявлять уверенность </a:t>
            </a:r>
            <a:r>
              <a:rPr lang="ru-RU" sz="2800" dirty="0"/>
              <a:t>при осуществлении покупок, переводов, - платежей через Интернет с учетом обеспечения их безопасности</a:t>
            </a:r>
          </a:p>
        </p:txBody>
      </p:sp>
      <p:pic>
        <p:nvPicPr>
          <p:cNvPr id="8" name="Picture 4" descr="https://avatars.mds.yandex.net/i?id=8e5d306c200ed287c4091dd16247f0b880089cdd-5667701-images-thumbs&amp;n=13">
            <a:extLst>
              <a:ext uri="{FF2B5EF4-FFF2-40B4-BE49-F238E27FC236}">
                <a16:creationId xmlns:a16="http://schemas.microsoft.com/office/drawing/2014/main" id="{FE743AB1-F9DE-4A48-82D4-4722EDB33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49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Предупреждение преступлений в мире финансов</a:t>
            </a:r>
          </a:p>
        </p:txBody>
      </p:sp>
      <p:sp>
        <p:nvSpPr>
          <p:cNvPr id="8" name="Объект 7">
            <a:extLst>
              <a:ext uri="{FF2B5EF4-FFF2-40B4-BE49-F238E27FC236}">
                <a16:creationId xmlns:a16="http://schemas.microsoft.com/office/drawing/2014/main" id="{3181B504-E81A-4582-96C5-A2EF2089A55A}"/>
              </a:ext>
            </a:extLst>
          </p:cNvPr>
          <p:cNvSpPr>
            <a:spLocks noGrp="1"/>
          </p:cNvSpPr>
          <p:nvPr>
            <p:ph idx="1"/>
          </p:nvPr>
        </p:nvSpPr>
        <p:spPr/>
        <p:txBody>
          <a:bodyPr/>
          <a:lstStyle/>
          <a:p>
            <a:pPr algn="just"/>
            <a:r>
              <a:rPr lang="ru-RU" sz="2800" dirty="0"/>
              <a:t>На улице Сергеев обратился к двум школьницам и сообщил, что ищет своего младшего брата. Одна из девочек одолжила ему свой мобильный телефон, после чего они с подругой стали искать несуществующего ребёнка. Когда девочка вернулась, она обнаружила, что Сергеева уже нет на месте. Выяснилось, что Сергеев продал телефон и потратил полученные деньги. Ущерб составил 20 тысяч рублей. Для потерпевшей эта сумма не является значительной. </a:t>
            </a:r>
          </a:p>
          <a:p>
            <a:pPr marL="25400" indent="0" algn="just">
              <a:buNone/>
            </a:pPr>
            <a:endParaRPr lang="ru-RU" sz="2800" dirty="0"/>
          </a:p>
          <a:p>
            <a:r>
              <a:rPr lang="ru-RU" sz="2800" b="1" dirty="0"/>
              <a:t>Есть ли в действиях Сергеева признаки преступления?</a:t>
            </a:r>
          </a:p>
          <a:p>
            <a:endParaRPr lang="ru-RU" dirty="0"/>
          </a:p>
        </p:txBody>
      </p:sp>
    </p:spTree>
    <p:extLst>
      <p:ext uri="{BB962C8B-B14F-4D97-AF65-F5344CB8AC3E}">
        <p14:creationId xmlns:p14="http://schemas.microsoft.com/office/powerpoint/2010/main" val="290508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solidFill>
                  <a:srgbClr val="000000"/>
                </a:solidFill>
              </a:rPr>
              <a:t>Предупреждение преступлений в мире финансов</a:t>
            </a:r>
            <a:br>
              <a:rPr lang="ru-RU" sz="3200" b="1" dirty="0">
                <a:solidFill>
                  <a:srgbClr val="000000"/>
                </a:solidFill>
              </a:rPr>
            </a:br>
            <a:r>
              <a:rPr lang="ru-RU" sz="2000" dirty="0"/>
              <a:t>Соедини описание ситуации и квалификацию деяния</a:t>
            </a:r>
          </a:p>
        </p:txBody>
      </p:sp>
      <p:graphicFrame>
        <p:nvGraphicFramePr>
          <p:cNvPr id="2" name="Таблица 1">
            <a:extLst>
              <a:ext uri="{FF2B5EF4-FFF2-40B4-BE49-F238E27FC236}">
                <a16:creationId xmlns:a16="http://schemas.microsoft.com/office/drawing/2014/main" id="{35F0DF75-1D62-4748-B400-988539CCF387}"/>
              </a:ext>
            </a:extLst>
          </p:cNvPr>
          <p:cNvGraphicFramePr>
            <a:graphicFrameLocks noGrp="1"/>
          </p:cNvGraphicFramePr>
          <p:nvPr>
            <p:extLst>
              <p:ext uri="{D42A27DB-BD31-4B8C-83A1-F6EECF244321}">
                <p14:modId xmlns:p14="http://schemas.microsoft.com/office/powerpoint/2010/main" val="3386446907"/>
              </p:ext>
            </p:extLst>
          </p:nvPr>
        </p:nvGraphicFramePr>
        <p:xfrm>
          <a:off x="669925" y="2584300"/>
          <a:ext cx="17455487" cy="7711440"/>
        </p:xfrm>
        <a:graphic>
          <a:graphicData uri="http://schemas.openxmlformats.org/drawingml/2006/table">
            <a:tbl>
              <a:tblPr firstRow="1" firstCol="1" bandRow="1">
                <a:tableStyleId>{5940675A-B579-460E-94D1-54222C63F5DA}</a:tableStyleId>
              </a:tblPr>
              <a:tblGrid>
                <a:gridCol w="14574624">
                  <a:extLst>
                    <a:ext uri="{9D8B030D-6E8A-4147-A177-3AD203B41FA5}">
                      <a16:colId xmlns:a16="http://schemas.microsoft.com/office/drawing/2014/main" val="3323935093"/>
                    </a:ext>
                  </a:extLst>
                </a:gridCol>
                <a:gridCol w="2880863">
                  <a:extLst>
                    <a:ext uri="{9D8B030D-6E8A-4147-A177-3AD203B41FA5}">
                      <a16:colId xmlns:a16="http://schemas.microsoft.com/office/drawing/2014/main" val="3665413826"/>
                    </a:ext>
                  </a:extLst>
                </a:gridCol>
              </a:tblGrid>
              <a:tr h="0">
                <a:tc>
                  <a:txBody>
                    <a:bodyPr/>
                    <a:lstStyle/>
                    <a:p>
                      <a:pPr algn="just">
                        <a:spcBef>
                          <a:spcPts val="300"/>
                        </a:spcBef>
                        <a:spcAft>
                          <a:spcPts val="300"/>
                        </a:spcAft>
                      </a:pPr>
                      <a:r>
                        <a:rPr lang="ru-RU" sz="2200" dirty="0">
                          <a:effectLst/>
                          <a:latin typeface="+mn-lt"/>
                        </a:rPr>
                        <a:t>Группа школьников 11 класса получили сообщение от Сергеева в социальной сети с предложением принять участие в розыгрыше призов. Для этого необходимо выполнить несколько простых заданий, таких как репост сообщения, подписка на страницу и т.д. После выполнения всех условий, участникам предлагается отправить небольшое денежное вознаграждение на указанный банковский счет для подтверждения участия в розыгрыше.</a:t>
                      </a:r>
                      <a:endParaRPr lang="ru-RU" sz="22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2200" b="1">
                          <a:effectLst/>
                          <a:latin typeface="+mn-lt"/>
                        </a:rPr>
                        <a:t>Мошенничество</a:t>
                      </a:r>
                      <a:endParaRPr lang="ru-RU" sz="2200" b="1">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7574444"/>
                  </a:ext>
                </a:extLst>
              </a:tr>
              <a:tr h="0">
                <a:tc>
                  <a:txBody>
                    <a:bodyPr/>
                    <a:lstStyle/>
                    <a:p>
                      <a:pPr algn="just">
                        <a:spcAft>
                          <a:spcPts val="0"/>
                        </a:spcAft>
                      </a:pPr>
                      <a:r>
                        <a:rPr lang="ru-RU" sz="2200" dirty="0">
                          <a:effectLst/>
                          <a:latin typeface="+mn-lt"/>
                        </a:rPr>
                        <a:t>Сергеев искал работу и нашёл в социальных сетях вакансию администратора «лотереи» от ООО «7 семян». Нужно было заниматься рассылкой выигрышей победителям. Сергеев согласился и приступил к работе. Каждый день он делал несколько переводов и оставлял себе вознаграждение в размере 3 % от суммы.</a:t>
                      </a:r>
                    </a:p>
                    <a:p>
                      <a:pPr algn="just">
                        <a:spcAft>
                          <a:spcPts val="0"/>
                        </a:spcAft>
                      </a:pPr>
                      <a:r>
                        <a:rPr lang="ru-RU" sz="2200" dirty="0">
                          <a:effectLst/>
                          <a:latin typeface="+mn-lt"/>
                        </a:rPr>
                        <a:t>Через неделю Сергеев узнал из новостей, что ООО «7 семян» включили в Единый федеральный список организаций, которые признаны террористическими в соответствии с законодательством РФ.</a:t>
                      </a:r>
                      <a:endParaRPr lang="ru-RU" sz="22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2200" b="1" dirty="0">
                          <a:effectLst/>
                          <a:latin typeface="+mn-lt"/>
                        </a:rPr>
                        <a:t>Содействие</a:t>
                      </a:r>
                      <a:r>
                        <a:rPr lang="en-US" sz="2200" b="1" dirty="0">
                          <a:effectLst/>
                          <a:latin typeface="+mn-lt"/>
                        </a:rPr>
                        <a:t> </a:t>
                      </a:r>
                      <a:r>
                        <a:rPr lang="ru-RU" sz="2200" b="1" dirty="0">
                          <a:effectLst/>
                          <a:latin typeface="+mn-lt"/>
                        </a:rPr>
                        <a:t>террористической деятельности</a:t>
                      </a:r>
                      <a:endParaRPr lang="ru-RU" sz="2200" b="1"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58142900"/>
                  </a:ext>
                </a:extLst>
              </a:tr>
              <a:tr h="0">
                <a:tc>
                  <a:txBody>
                    <a:bodyPr/>
                    <a:lstStyle/>
                    <a:p>
                      <a:pPr algn="just">
                        <a:spcAft>
                          <a:spcPts val="0"/>
                        </a:spcAft>
                      </a:pPr>
                      <a:r>
                        <a:rPr lang="ru-RU" sz="2200" dirty="0">
                          <a:effectLst/>
                          <a:latin typeface="+mn-lt"/>
                        </a:rPr>
                        <a:t>Сергеев увидел в СМС от банка информацию о том, что на его банковский счёт поступили 5000 рублей. Почти сразу после зачисления денег Сергееву позвонил Мышкин с неизвестного номера в </a:t>
                      </a:r>
                      <a:r>
                        <a:rPr lang="ru-RU" sz="2200" dirty="0" err="1">
                          <a:effectLst/>
                          <a:latin typeface="+mn-lt"/>
                        </a:rPr>
                        <a:t>Telegram</a:t>
                      </a:r>
                      <a:r>
                        <a:rPr lang="ru-RU" sz="2200" dirty="0">
                          <a:effectLst/>
                          <a:latin typeface="+mn-lt"/>
                        </a:rPr>
                        <a:t> и попросил вернуть ошибочно отправленные средства, добавив, что за свою честность Сергеев может оставить себе 500 рублей. Сергеев снял нужную сумму в банкомате и оставил себе 500 рублей за честность, после чего передал деньги курьеру, которого прислал Мышкин. Через четыре часа Сергеев пошёл в магазин за продуктами, но обнаружил, что его банковский счёт заблокирован. Он позвонил в службу поддержки своего банка и узнал, что блокировка была произведена в рамках возбуждённого уголовного дела, а его банковский счёт проходит как «безопасный счёт».</a:t>
                      </a:r>
                      <a:endParaRPr lang="ru-RU" sz="22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2200" b="1" dirty="0">
                          <a:effectLst/>
                          <a:latin typeface="+mn-lt"/>
                        </a:rPr>
                        <a:t>Незаконное</a:t>
                      </a:r>
                      <a:r>
                        <a:rPr lang="en-US" sz="2200" b="1" dirty="0">
                          <a:effectLst/>
                          <a:latin typeface="+mn-lt"/>
                        </a:rPr>
                        <a:t> </a:t>
                      </a:r>
                      <a:r>
                        <a:rPr lang="ru-RU" sz="2200" b="1" dirty="0">
                          <a:effectLst/>
                          <a:latin typeface="+mn-lt"/>
                        </a:rPr>
                        <a:t>отмывание денежных средств</a:t>
                      </a:r>
                      <a:endParaRPr lang="ru-RU" sz="2200" b="1"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86464429"/>
                  </a:ext>
                </a:extLst>
              </a:tr>
              <a:tr h="0">
                <a:tc>
                  <a:txBody>
                    <a:bodyPr/>
                    <a:lstStyle/>
                    <a:p>
                      <a:pPr algn="just">
                        <a:spcBef>
                          <a:spcPts val="300"/>
                        </a:spcBef>
                        <a:spcAft>
                          <a:spcPts val="300"/>
                        </a:spcAft>
                      </a:pPr>
                      <a:r>
                        <a:rPr lang="ru-RU" sz="2200">
                          <a:effectLst/>
                          <a:latin typeface="+mn-lt"/>
                        </a:rPr>
                        <a:t>После урока физкультуры Сергеев, ученик 11 класса, нашёл на территории школы кошелёк с деньгами и банковскую карту, на которой была фамилия его одноклассника - Потеряхина. Сергеев не попытался найти владельца, а оставил вещи себе. На следующий день в школьном чате Потеряхин сообщил, что потерял кошелёк с деньгами и банковскую карту. Потеряхин также спросил у Сергеева, не видел ли тот его кошелёк, но Сергеев ответил отрицательно.</a:t>
                      </a:r>
                      <a:endParaRPr lang="ru-RU" sz="2200">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2200" b="1" dirty="0">
                          <a:effectLst/>
                          <a:latin typeface="+mn-lt"/>
                        </a:rPr>
                        <a:t>Хищение чужого</a:t>
                      </a:r>
                      <a:r>
                        <a:rPr lang="en-US" sz="2200" b="1" dirty="0">
                          <a:effectLst/>
                          <a:latin typeface="+mn-lt"/>
                        </a:rPr>
                        <a:t> </a:t>
                      </a:r>
                      <a:r>
                        <a:rPr lang="ru-RU" sz="2200" b="1" dirty="0">
                          <a:effectLst/>
                          <a:latin typeface="+mn-lt"/>
                        </a:rPr>
                        <a:t>имущества</a:t>
                      </a:r>
                      <a:endParaRPr lang="ru-RU" sz="2200" b="1"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06168173"/>
                  </a:ext>
                </a:extLst>
              </a:tr>
            </a:tbl>
          </a:graphicData>
        </a:graphic>
      </p:graphicFrame>
    </p:spTree>
    <p:extLst>
      <p:ext uri="{BB962C8B-B14F-4D97-AF65-F5344CB8AC3E}">
        <p14:creationId xmlns:p14="http://schemas.microsoft.com/office/powerpoint/2010/main" val="386852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1F7329-331A-404A-BDFF-C3161B4E9306}"/>
              </a:ext>
            </a:extLst>
          </p:cNvPr>
          <p:cNvSpPr>
            <a:spLocks noGrp="1"/>
          </p:cNvSpPr>
          <p:nvPr>
            <p:ph type="title"/>
          </p:nvPr>
        </p:nvSpPr>
        <p:spPr>
          <a:xfrm>
            <a:off x="1425534" y="635833"/>
            <a:ext cx="13962103" cy="1781969"/>
          </a:xfrm>
        </p:spPr>
        <p:txBody>
          <a:bodyPr/>
          <a:lstStyle/>
          <a:p>
            <a:r>
              <a:rPr lang="ru-RU" sz="3200" b="1" dirty="0">
                <a:solidFill>
                  <a:srgbClr val="000000"/>
                </a:solidFill>
              </a:rPr>
              <a:t>«Считаете ли вы необходимым сотрудничество педагогов разных предметных областей при изучении тем, касающихся правонарушений в финансовой сфере?»</a:t>
            </a:r>
          </a:p>
        </p:txBody>
      </p:sp>
      <p:sp>
        <p:nvSpPr>
          <p:cNvPr id="3" name="Объект 2">
            <a:extLst>
              <a:ext uri="{FF2B5EF4-FFF2-40B4-BE49-F238E27FC236}">
                <a16:creationId xmlns:a16="http://schemas.microsoft.com/office/drawing/2014/main" id="{817115EE-FC60-4E51-A379-1C5E9B0C1805}"/>
              </a:ext>
            </a:extLst>
          </p:cNvPr>
          <p:cNvSpPr>
            <a:spLocks noGrp="1"/>
          </p:cNvSpPr>
          <p:nvPr>
            <p:ph sz="half" idx="1"/>
          </p:nvPr>
        </p:nvSpPr>
        <p:spPr/>
        <p:txBody>
          <a:bodyPr anchor="ctr"/>
          <a:lstStyle/>
          <a:p>
            <a:pPr marL="482600" indent="-457200">
              <a:buFont typeface="+mj-lt"/>
              <a:buAutoNum type="arabicPeriod"/>
            </a:pPr>
            <a:r>
              <a:rPr lang="ru-RU" sz="2400" b="1" dirty="0"/>
              <a:t>Да</a:t>
            </a:r>
            <a:r>
              <a:rPr lang="ru-RU" sz="2400" dirty="0"/>
              <a:t>, сотрудничество необходимо, так как разные предметы могут внести свой вклад в формирование финансовой грамотности и правового сознания у учащихся (например, математика и информатика — для понимания финансовых схем и анализа данных, обществознание — для изучения правовых аспектов финансовых отношений).</a:t>
            </a:r>
          </a:p>
          <a:p>
            <a:pPr marL="482600" indent="-457200">
              <a:buFont typeface="+mj-lt"/>
              <a:buAutoNum type="arabicPeriod"/>
            </a:pPr>
            <a:endParaRPr lang="ru-RU" sz="2400" dirty="0"/>
          </a:p>
          <a:p>
            <a:pPr marL="482600" indent="-457200">
              <a:buFont typeface="+mj-lt"/>
              <a:buAutoNum type="arabicPeriod"/>
            </a:pPr>
            <a:r>
              <a:rPr lang="ru-RU" sz="2400" b="1" dirty="0"/>
              <a:t>Да</a:t>
            </a:r>
            <a:r>
              <a:rPr lang="ru-RU" sz="2400" dirty="0"/>
              <a:t>, сотрудничество полезно, но только в рамках специально организованных проектов или мероприятий, а не на постоянной основе.</a:t>
            </a:r>
          </a:p>
          <a:p>
            <a:pPr marL="482600" indent="-457200">
              <a:buFont typeface="+mj-lt"/>
              <a:buAutoNum type="arabicPeriod"/>
            </a:pPr>
            <a:endParaRPr lang="ru-RU" sz="2400" dirty="0"/>
          </a:p>
          <a:p>
            <a:pPr marL="482600" indent="-457200">
              <a:buFont typeface="+mj-lt"/>
              <a:buAutoNum type="arabicPeriod"/>
            </a:pPr>
            <a:r>
              <a:rPr lang="ru-RU" sz="2400" b="1" dirty="0"/>
              <a:t>Нет</a:t>
            </a:r>
            <a:r>
              <a:rPr lang="ru-RU" sz="2400" dirty="0"/>
              <a:t>, достаточно усилий педагогов, преподающих предметы, для которых </a:t>
            </a:r>
            <a:r>
              <a:rPr lang="ru-RU" sz="2400" dirty="0" err="1"/>
              <a:t>ФГОСами</a:t>
            </a:r>
            <a:r>
              <a:rPr lang="ru-RU" sz="2400" dirty="0"/>
              <a:t> предусмотрено формирование финансовой грамотности.</a:t>
            </a:r>
          </a:p>
        </p:txBody>
      </p:sp>
      <p:sp>
        <p:nvSpPr>
          <p:cNvPr id="4" name="Объект 3">
            <a:extLst>
              <a:ext uri="{FF2B5EF4-FFF2-40B4-BE49-F238E27FC236}">
                <a16:creationId xmlns:a16="http://schemas.microsoft.com/office/drawing/2014/main" id="{B301DB06-7291-4913-BCFE-EB3C79A82095}"/>
              </a:ext>
            </a:extLst>
          </p:cNvPr>
          <p:cNvSpPr>
            <a:spLocks noGrp="1"/>
          </p:cNvSpPr>
          <p:nvPr>
            <p:ph sz="half" idx="2"/>
          </p:nvPr>
        </p:nvSpPr>
        <p:spPr/>
        <p:txBody>
          <a:bodyPr anchor="ctr"/>
          <a:lstStyle/>
          <a:p>
            <a:pPr marL="25400" indent="0">
              <a:buNone/>
            </a:pPr>
            <a:r>
              <a:rPr lang="ru-RU" sz="2400" i="1" dirty="0"/>
              <a:t>Какие предметы могут быть использованы для сотрудничества при изучении тем, касающихся правонарушений в финансовой сфере?</a:t>
            </a:r>
          </a:p>
          <a:p>
            <a:pPr marL="25400" indent="0" algn="ctr">
              <a:buNone/>
            </a:pPr>
            <a:endParaRPr lang="ru-RU" sz="2400" i="1" dirty="0"/>
          </a:p>
          <a:p>
            <a:pPr>
              <a:buFont typeface="Wingdings" panose="05000000000000000000" pitchFamily="2" charset="2"/>
              <a:buChar char="q"/>
            </a:pPr>
            <a:r>
              <a:rPr lang="ru-RU" sz="2400" dirty="0"/>
              <a:t>Русский язык и литература;</a:t>
            </a:r>
          </a:p>
          <a:p>
            <a:pPr>
              <a:buFont typeface="Wingdings" panose="05000000000000000000" pitchFamily="2" charset="2"/>
              <a:buChar char="q"/>
            </a:pPr>
            <a:r>
              <a:rPr lang="ru-RU" sz="2400" dirty="0"/>
              <a:t>Математика и информатика;</a:t>
            </a:r>
          </a:p>
          <a:p>
            <a:pPr>
              <a:buFont typeface="Wingdings" panose="05000000000000000000" pitchFamily="2" charset="2"/>
              <a:buChar char="q"/>
            </a:pPr>
            <a:r>
              <a:rPr lang="ru-RU" sz="2400" dirty="0"/>
              <a:t>Общественно-научные предметы </a:t>
            </a:r>
          </a:p>
          <a:p>
            <a:pPr marL="25400" indent="0">
              <a:buNone/>
            </a:pPr>
            <a:r>
              <a:rPr lang="ru-RU" sz="2400" dirty="0"/>
              <a:t>(история, обществознание, география); </a:t>
            </a:r>
          </a:p>
          <a:p>
            <a:pPr>
              <a:buFont typeface="Wingdings" panose="05000000000000000000" pitchFamily="2" charset="2"/>
              <a:buChar char="q"/>
            </a:pPr>
            <a:r>
              <a:rPr lang="ru-RU" sz="2400" dirty="0"/>
              <a:t>Основы духовно-нравственной культуры народов России;</a:t>
            </a:r>
          </a:p>
          <a:p>
            <a:pPr>
              <a:buFont typeface="Wingdings" panose="05000000000000000000" pitchFamily="2" charset="2"/>
              <a:buChar char="q"/>
            </a:pPr>
            <a:r>
              <a:rPr lang="ru-RU" sz="2400" dirty="0"/>
              <a:t>Искусство (изобразительное искусство, музыка);</a:t>
            </a:r>
          </a:p>
          <a:p>
            <a:pPr>
              <a:buFont typeface="Wingdings" panose="05000000000000000000" pitchFamily="2" charset="2"/>
              <a:buChar char="q"/>
            </a:pPr>
            <a:r>
              <a:rPr lang="ru-RU" sz="2400" dirty="0"/>
              <a:t>Технология (труд);</a:t>
            </a:r>
          </a:p>
          <a:p>
            <a:pPr>
              <a:buFont typeface="Wingdings" panose="05000000000000000000" pitchFamily="2" charset="2"/>
              <a:buChar char="q"/>
            </a:pPr>
            <a:r>
              <a:rPr lang="ru-RU" sz="2400" dirty="0"/>
              <a:t>Основы безопасности и защиты Родины;</a:t>
            </a:r>
          </a:p>
          <a:p>
            <a:pPr>
              <a:buFont typeface="Wingdings" panose="05000000000000000000" pitchFamily="2" charset="2"/>
              <a:buChar char="q"/>
            </a:pPr>
            <a:r>
              <a:rPr lang="ru-RU" sz="2400" dirty="0"/>
              <a:t>Физическая культура.</a:t>
            </a:r>
          </a:p>
          <a:p>
            <a:pPr marL="25400" indent="0">
              <a:buNone/>
            </a:pPr>
            <a:endParaRPr lang="ru-RU" sz="2400" dirty="0"/>
          </a:p>
        </p:txBody>
      </p:sp>
      <p:pic>
        <p:nvPicPr>
          <p:cNvPr id="6" name="Picture 4" descr="https://avatars.mds.yandex.net/i?id=8e5d306c200ed287c4091dd16247f0b880089cdd-5667701-images-thumbs&amp;n=13">
            <a:extLst>
              <a:ext uri="{FF2B5EF4-FFF2-40B4-BE49-F238E27FC236}">
                <a16:creationId xmlns:a16="http://schemas.microsoft.com/office/drawing/2014/main" id="{6EA722B7-0235-4E37-8C02-77EA17D3B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A7212F5-E1D4-4F01-862D-848875D4B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3886" y="492960"/>
            <a:ext cx="2067717" cy="206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13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9" name="Заголовок 3">
            <a:extLst>
              <a:ext uri="{FF2B5EF4-FFF2-40B4-BE49-F238E27FC236}">
                <a16:creationId xmlns:a16="http://schemas.microsoft.com/office/drawing/2014/main" id="{966BA058-20C6-42F6-A257-F52E7262C96A}"/>
              </a:ext>
            </a:extLst>
          </p:cNvPr>
          <p:cNvSpPr txBox="1">
            <a:spLocks/>
          </p:cNvSpPr>
          <p:nvPr/>
        </p:nvSpPr>
        <p:spPr>
          <a:xfrm>
            <a:off x="1440380" y="950384"/>
            <a:ext cx="16126381" cy="178196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r>
              <a:rPr lang="ru-RU" sz="3200" b="1" dirty="0"/>
              <a:t>ЕРК. Предметная область 1 «Деньги и операции с ними»</a:t>
            </a:r>
          </a:p>
          <a:p>
            <a:r>
              <a:rPr lang="ru-RU" sz="3200" b="1" dirty="0"/>
              <a:t>Тема «Финансовая безопасность», «Цифровая среда»</a:t>
            </a:r>
          </a:p>
          <a:p>
            <a:pPr algn="r"/>
            <a:r>
              <a:rPr lang="ru-RU" sz="3200" b="1" dirty="0"/>
              <a:t>                                                           </a:t>
            </a:r>
            <a:r>
              <a:rPr lang="ru-RU" sz="3200" b="1" dirty="0">
                <a:highlight>
                  <a:srgbClr val="00FF00"/>
                </a:highlight>
              </a:rPr>
              <a:t>БАЗОВЫЙ УРОВЕНЬ</a:t>
            </a:r>
            <a:r>
              <a:rPr lang="ru-RU" sz="3200" b="1" dirty="0"/>
              <a:t> </a:t>
            </a:r>
            <a:endParaRPr lang="ru-RU" sz="3200" b="1" dirty="0">
              <a:highlight>
                <a:srgbClr val="00FFFF"/>
              </a:highlight>
            </a:endParaRPr>
          </a:p>
        </p:txBody>
      </p:sp>
      <p:pic>
        <p:nvPicPr>
          <p:cNvPr id="6" name="Рисунок 5">
            <a:extLst>
              <a:ext uri="{FF2B5EF4-FFF2-40B4-BE49-F238E27FC236}">
                <a16:creationId xmlns:a16="http://schemas.microsoft.com/office/drawing/2014/main" id="{B0722178-B972-4046-9719-836DCA074C5F}"/>
              </a:ext>
            </a:extLst>
          </p:cNvPr>
          <p:cNvPicPr>
            <a:picLocks noChangeAspect="1"/>
          </p:cNvPicPr>
          <p:nvPr/>
        </p:nvPicPr>
        <p:blipFill>
          <a:blip r:embed="rId3"/>
          <a:stretch>
            <a:fillRect/>
          </a:stretch>
        </p:blipFill>
        <p:spPr>
          <a:xfrm>
            <a:off x="315930" y="3491039"/>
            <a:ext cx="10424032" cy="5836276"/>
          </a:xfrm>
          <a:prstGeom prst="rect">
            <a:avLst/>
          </a:prstGeom>
          <a:ln>
            <a:solidFill>
              <a:schemeClr val="tx1"/>
            </a:solidFill>
          </a:ln>
        </p:spPr>
      </p:pic>
      <p:pic>
        <p:nvPicPr>
          <p:cNvPr id="7" name="Рисунок 6">
            <a:extLst>
              <a:ext uri="{FF2B5EF4-FFF2-40B4-BE49-F238E27FC236}">
                <a16:creationId xmlns:a16="http://schemas.microsoft.com/office/drawing/2014/main" id="{2C4F0E3C-F2FF-423F-8931-43CB49BCE1A3}"/>
              </a:ext>
            </a:extLst>
          </p:cNvPr>
          <p:cNvPicPr>
            <a:picLocks noChangeAspect="1"/>
          </p:cNvPicPr>
          <p:nvPr/>
        </p:nvPicPr>
        <p:blipFill>
          <a:blip r:embed="rId4"/>
          <a:stretch>
            <a:fillRect/>
          </a:stretch>
        </p:blipFill>
        <p:spPr>
          <a:xfrm>
            <a:off x="11136759" y="2784665"/>
            <a:ext cx="6430002" cy="3624512"/>
          </a:xfrm>
          <a:prstGeom prst="rect">
            <a:avLst/>
          </a:prstGeom>
          <a:ln>
            <a:solidFill>
              <a:schemeClr val="tx1"/>
            </a:solidFill>
          </a:ln>
        </p:spPr>
      </p:pic>
      <p:pic>
        <p:nvPicPr>
          <p:cNvPr id="8" name="Рисунок 7">
            <a:extLst>
              <a:ext uri="{FF2B5EF4-FFF2-40B4-BE49-F238E27FC236}">
                <a16:creationId xmlns:a16="http://schemas.microsoft.com/office/drawing/2014/main" id="{8DDA79AF-EF0F-4FA7-91FA-B336E72D5FC0}"/>
              </a:ext>
            </a:extLst>
          </p:cNvPr>
          <p:cNvPicPr>
            <a:picLocks noChangeAspect="1"/>
          </p:cNvPicPr>
          <p:nvPr/>
        </p:nvPicPr>
        <p:blipFill>
          <a:blip r:embed="rId5"/>
          <a:stretch>
            <a:fillRect/>
          </a:stretch>
        </p:blipFill>
        <p:spPr>
          <a:xfrm>
            <a:off x="11136759" y="6795359"/>
            <a:ext cx="6430002" cy="3642454"/>
          </a:xfrm>
          <a:prstGeom prst="rect">
            <a:avLst/>
          </a:prstGeom>
          <a:ln>
            <a:solidFill>
              <a:schemeClr val="tx1"/>
            </a:solidFill>
          </a:ln>
        </p:spPr>
      </p:pic>
      <p:sp>
        <p:nvSpPr>
          <p:cNvPr id="2" name="Прямоугольник 1">
            <a:extLst>
              <a:ext uri="{FF2B5EF4-FFF2-40B4-BE49-F238E27FC236}">
                <a16:creationId xmlns:a16="http://schemas.microsoft.com/office/drawing/2014/main" id="{CFC98BC4-3E9B-4B4A-B528-C0E62F31F781}"/>
              </a:ext>
            </a:extLst>
          </p:cNvPr>
          <p:cNvSpPr/>
          <p:nvPr/>
        </p:nvSpPr>
        <p:spPr>
          <a:xfrm>
            <a:off x="4007334" y="10037703"/>
            <a:ext cx="9502775" cy="400110"/>
          </a:xfrm>
          <a:prstGeom prst="rect">
            <a:avLst/>
          </a:prstGeom>
        </p:spPr>
        <p:txBody>
          <a:bodyPr>
            <a:spAutoFit/>
          </a:bodyPr>
          <a:lstStyle/>
          <a:p>
            <a:r>
              <a:rPr lang="ru-RU" sz="2000" dirty="0">
                <a:solidFill>
                  <a:srgbClr val="111214"/>
                </a:solidFill>
                <a:latin typeface="+mn-lt"/>
              </a:rPr>
              <a:t>Источник: </a:t>
            </a:r>
            <a:r>
              <a:rPr lang="en-US" sz="2000" dirty="0">
                <a:solidFill>
                  <a:srgbClr val="111214"/>
                </a:solidFill>
                <a:latin typeface="+mn-lt"/>
                <a:hlinkClick r:id="rId6"/>
              </a:rPr>
              <a:t>https://clck.ru/3LY9RK</a:t>
            </a:r>
            <a:endParaRPr lang="ru-RU" sz="2000" dirty="0">
              <a:solidFill>
                <a:srgbClr val="111214"/>
              </a:solidFill>
              <a:latin typeface="+mn-lt"/>
            </a:endParaRPr>
          </a:p>
        </p:txBody>
      </p:sp>
      <p:pic>
        <p:nvPicPr>
          <p:cNvPr id="12" name="Picture 4" descr="https://avatars.mds.yandex.net/i?id=8e5d306c200ed287c4091dd16247f0b880089cdd-5667701-images-thumbs&amp;n=13">
            <a:extLst>
              <a:ext uri="{FF2B5EF4-FFF2-40B4-BE49-F238E27FC236}">
                <a16:creationId xmlns:a16="http://schemas.microsoft.com/office/drawing/2014/main" id="{A1727C98-7F88-4D2A-BFDF-E7570B9204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460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855" y="4196444"/>
            <a:ext cx="8827691" cy="7511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«Типичный портрет» личности несовершеннолетнего преступника</a:t>
            </a:r>
            <a:br>
              <a:rPr lang="ru-RU" b="1" dirty="0"/>
            </a:br>
            <a:r>
              <a:rPr lang="ru-RU" sz="2000" dirty="0"/>
              <a:t>Университет прокуратуры РФ, </a:t>
            </a:r>
            <a:r>
              <a:rPr lang="en-US" sz="2000" dirty="0"/>
              <a:t>https://genproc.gov.ru/special/smi/news/news-1828306</a:t>
            </a:r>
            <a:endParaRPr lang="ru-RU" sz="2000" dirty="0"/>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lstStyle/>
          <a:p>
            <a:pPr indent="-457200" algn="just">
              <a:buFont typeface="Wingdings" panose="05000000000000000000" pitchFamily="2" charset="2"/>
              <a:buChar char="q"/>
              <a:tabLst>
                <a:tab pos="0" algn="l"/>
              </a:tabLst>
            </a:pPr>
            <a:r>
              <a:rPr lang="ru-RU" dirty="0"/>
              <a:t>Отличие заключается в нехватке жизненного опыта в сочетании с оппозиционным настроем к запретам.</a:t>
            </a:r>
          </a:p>
          <a:p>
            <a:pPr indent="-457200" algn="just">
              <a:buFont typeface="Wingdings" panose="05000000000000000000" pitchFamily="2" charset="2"/>
              <a:buChar char="q"/>
              <a:tabLst>
                <a:tab pos="0" algn="l"/>
              </a:tabLst>
            </a:pPr>
            <a:r>
              <a:rPr lang="ru-RU" dirty="0"/>
              <a:t>Несовершеннолетнего характеризуют юношеский максимализм, стремление состоять в неформальной группе, а также неустойчивая самооценка.</a:t>
            </a:r>
          </a:p>
          <a:p>
            <a:pPr indent="-457200" algn="just">
              <a:buFont typeface="Wingdings" panose="05000000000000000000" pitchFamily="2" charset="2"/>
              <a:buChar char="q"/>
              <a:tabLst>
                <a:tab pos="0" algn="l"/>
              </a:tabLst>
            </a:pPr>
            <a:r>
              <a:rPr lang="ru-RU" dirty="0"/>
              <a:t>Большое число преступлений совершаются лицами, которые уже ранее совершали преступления.</a:t>
            </a:r>
          </a:p>
          <a:p>
            <a:pPr indent="-457200" algn="just">
              <a:buFont typeface="Wingdings" panose="05000000000000000000" pitchFamily="2" charset="2"/>
              <a:buChar char="q"/>
              <a:tabLst>
                <a:tab pos="0" algn="l"/>
              </a:tabLst>
            </a:pPr>
            <a:r>
              <a:rPr lang="ru-RU" dirty="0"/>
              <a:t>Кроме этого, около 50 % осужденных воспитывались в семье с одним родителем, а большинство преступников имеют низкий уровень образования.</a:t>
            </a:r>
          </a:p>
        </p:txBody>
      </p:sp>
    </p:spTree>
    <p:extLst>
      <p:ext uri="{BB962C8B-B14F-4D97-AF65-F5344CB8AC3E}">
        <p14:creationId xmlns:p14="http://schemas.microsoft.com/office/powerpoint/2010/main" val="36991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a:xfrm>
            <a:off x="624840" y="3088746"/>
            <a:ext cx="17708880" cy="6415088"/>
          </a:xfrm>
        </p:spPr>
        <p:txBody>
          <a:bodyPr/>
          <a:lstStyle/>
          <a:p>
            <a:pPr indent="-457200" algn="just">
              <a:buFont typeface="Wingdings" panose="05000000000000000000" pitchFamily="2" charset="2"/>
              <a:buChar char="q"/>
              <a:tabLst>
                <a:tab pos="0" algn="l"/>
              </a:tabLst>
            </a:pPr>
            <a:r>
              <a:rPr lang="ru-RU" sz="2800" b="1" dirty="0"/>
              <a:t>К первому типу</a:t>
            </a:r>
            <a:r>
              <a:rPr lang="ru-RU" sz="2800" dirty="0"/>
              <a:t> относят несовершеннолетних, которые впервые совершили преступление, а их предшествующее поведение было отрицательным. Как правило, они употребляют спиртные напитки и наркотические средства, курят, ведут асоциальный образ жизни, часто убегают из дома.</a:t>
            </a:r>
            <a:endParaRPr lang="ru-RU" dirty="0"/>
          </a:p>
        </p:txBody>
      </p:sp>
    </p:spTree>
    <p:extLst>
      <p:ext uri="{BB962C8B-B14F-4D97-AF65-F5344CB8AC3E}">
        <p14:creationId xmlns:p14="http://schemas.microsoft.com/office/powerpoint/2010/main" val="27683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nchor="ctr"/>
          <a:lstStyle/>
          <a:p>
            <a:pPr marL="25400" indent="0" algn="just">
              <a:buNone/>
            </a:pPr>
            <a:r>
              <a:rPr lang="ru-RU" sz="2400" b="1" dirty="0"/>
              <a:t>Максим</a:t>
            </a:r>
            <a:r>
              <a:rPr lang="ru-RU" sz="2400" dirty="0"/>
              <a:t>, 15 лет, ученик 9 класса. Учится в общеобразовательной школе №45 города N.</a:t>
            </a:r>
          </a:p>
          <a:p>
            <a:pPr marL="25400" indent="0" algn="just">
              <a:buNone/>
            </a:pPr>
            <a:r>
              <a:rPr lang="ru-RU" sz="2400" b="1" dirty="0"/>
              <a:t>Семья</a:t>
            </a:r>
            <a:r>
              <a:rPr lang="ru-RU" sz="2400" dirty="0"/>
              <a:t>: неполная, проживает с матерью. Отец ушел из семьи, когда Максиму было 7 лет. Мать работает на двух работах, практически не занимается воспитанием сына. Дома часто бывают гости, употребляющие алкоголь.</a:t>
            </a:r>
          </a:p>
          <a:p>
            <a:pPr marL="25400" indent="0" algn="just">
              <a:buNone/>
            </a:pPr>
            <a:r>
              <a:rPr lang="ru-RU" sz="2400" b="1" dirty="0"/>
              <a:t>Поведение</a:t>
            </a:r>
            <a:r>
              <a:rPr lang="ru-RU" sz="2400" dirty="0"/>
              <a:t>: регулярно прогуливает занятия в школе, имеет несколько неудовлетворительных оценок. Часто приходит домой в состоянии алкогольного опьянения. На переменах курит в школьном дворе вместе с группой сверстников.</a:t>
            </a:r>
          </a:p>
          <a:p>
            <a:pPr marL="25400" indent="0" algn="just">
              <a:buNone/>
            </a:pPr>
            <a:r>
              <a:rPr lang="ru-RU" sz="2400" b="1" dirty="0"/>
              <a:t>Социальная жизнь</a:t>
            </a:r>
            <a:r>
              <a:rPr lang="ru-RU" sz="2400" dirty="0"/>
              <a:t>: общается с компанией старших подростков, которые вовлекают его в асоциальные действия. Несколько раз убегал из дома на 2-3 дня. Участвовал в мелких кражах в магазинах.</a:t>
            </a:r>
          </a:p>
          <a:p>
            <a:pPr marL="25400" indent="0" algn="just">
              <a:buNone/>
            </a:pPr>
            <a:r>
              <a:rPr lang="ru-RU" sz="2400" b="1" dirty="0"/>
              <a:t>Психологическое состояние</a:t>
            </a:r>
            <a:r>
              <a:rPr lang="ru-RU" sz="2400" dirty="0"/>
              <a:t>: проявляет агрессию к педагогам и родителям, имеет заниженную самооценку, склонен к импульсивным действиям. Часто выражает недовольство жизнью и окружающими.</a:t>
            </a:r>
          </a:p>
          <a:p>
            <a:pPr marL="25400" indent="0" algn="just">
              <a:buNone/>
            </a:pPr>
            <a:r>
              <a:rPr lang="ru-RU" sz="2400" b="1" dirty="0"/>
              <a:t>Последствия</a:t>
            </a:r>
            <a:r>
              <a:rPr lang="ru-RU" sz="2400" dirty="0"/>
              <a:t>: недавно был задержан полицией за мелкое хулиганство. Это первое правонарушение, однако его предшествующее поведение характеризовалось множественными нарушениями дисциплины и социальных норм.</a:t>
            </a:r>
          </a:p>
          <a:p>
            <a:pPr indent="-457200" algn="just">
              <a:buFont typeface="Wingdings" panose="05000000000000000000" pitchFamily="2" charset="2"/>
              <a:buChar char="q"/>
              <a:tabLst>
                <a:tab pos="0" algn="l"/>
              </a:tabLst>
            </a:pPr>
            <a:endParaRPr lang="ru-RU" dirty="0"/>
          </a:p>
        </p:txBody>
      </p:sp>
    </p:spTree>
    <p:extLst>
      <p:ext uri="{BB962C8B-B14F-4D97-AF65-F5344CB8AC3E}">
        <p14:creationId xmlns:p14="http://schemas.microsoft.com/office/powerpoint/2010/main" val="83448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a:xfrm>
            <a:off x="533400" y="3088746"/>
            <a:ext cx="17800320" cy="6415088"/>
          </a:xfrm>
        </p:spPr>
        <p:txBody>
          <a:bodyPr/>
          <a:lstStyle/>
          <a:p>
            <a:pPr indent="-457200" algn="just">
              <a:buFont typeface="Wingdings" panose="05000000000000000000" pitchFamily="2" charset="2"/>
              <a:buChar char="q"/>
              <a:tabLst>
                <a:tab pos="0" algn="l"/>
              </a:tabLst>
            </a:pPr>
            <a:r>
              <a:rPr lang="ru-RU" sz="2800" b="1" dirty="0"/>
              <a:t>Ко второму типу </a:t>
            </a:r>
            <a:r>
              <a:rPr lang="ru-RU" sz="2800" dirty="0"/>
              <a:t>относятся несовершеннолетние, которые так же совершили преступление впервые, но это произошло под влиянием ситуации. Они тоже, как и правонарушители первого типа, отличаются отрицательным поведением и аморальным образом жизни. Первые два типа являются менее опасными, так как они совершили преступления впервые и находятся еще на начальных стадиях деформации личности. Их преступное поведение можно было предупредить, если бы вовремя было.</a:t>
            </a:r>
            <a:endParaRPr lang="ru-RU" dirty="0"/>
          </a:p>
        </p:txBody>
      </p:sp>
    </p:spTree>
    <p:extLst>
      <p:ext uri="{BB962C8B-B14F-4D97-AF65-F5344CB8AC3E}">
        <p14:creationId xmlns:p14="http://schemas.microsoft.com/office/powerpoint/2010/main" val="337063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Объект 4">
            <a:extLst>
              <a:ext uri="{FF2B5EF4-FFF2-40B4-BE49-F238E27FC236}">
                <a16:creationId xmlns:a16="http://schemas.microsoft.com/office/drawing/2014/main" id="{4FE12E8A-1ED2-4247-A2CD-5C97A101A3AC}"/>
              </a:ext>
            </a:extLst>
          </p:cNvPr>
          <p:cNvSpPr txBox="1">
            <a:spLocks/>
          </p:cNvSpPr>
          <p:nvPr/>
        </p:nvSpPr>
        <p:spPr>
          <a:xfrm>
            <a:off x="1425350" y="2394858"/>
            <a:ext cx="16141411" cy="6401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a:lstStyle>
          <a:p>
            <a:pPr algn="just"/>
            <a:endParaRPr lang="ru-RU" sz="2400" dirty="0"/>
          </a:p>
        </p:txBody>
      </p:sp>
      <p:pic>
        <p:nvPicPr>
          <p:cNvPr id="1028" name="Picture 4" descr="https://avatars.mds.yandex.net/i?id=8e5d306c200ed287c4091dd16247f0b880089cdd-5667701-images-thumbs&amp;n=13">
            <a:extLst>
              <a:ext uri="{FF2B5EF4-FFF2-40B4-BE49-F238E27FC236}">
                <a16:creationId xmlns:a16="http://schemas.microsoft.com/office/drawing/2014/main" id="{FB39B936-58C9-435F-8193-DC8A2EAA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00026"/>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a:extLst>
              <a:ext uri="{FF2B5EF4-FFF2-40B4-BE49-F238E27FC236}">
                <a16:creationId xmlns:a16="http://schemas.microsoft.com/office/drawing/2014/main" id="{FD9EC9F2-5FE7-4765-A667-8092C998CCEE}"/>
              </a:ext>
            </a:extLst>
          </p:cNvPr>
          <p:cNvSpPr>
            <a:spLocks noGrp="1"/>
          </p:cNvSpPr>
          <p:nvPr>
            <p:ph type="title"/>
          </p:nvPr>
        </p:nvSpPr>
        <p:spPr/>
        <p:txBody>
          <a:bodyPr/>
          <a:lstStyle/>
          <a:p>
            <a:r>
              <a:rPr lang="ru-RU" sz="3200" b="1" dirty="0"/>
              <a:t>«Основные типы несовершеннолетних правонарушителей»</a:t>
            </a:r>
            <a:br>
              <a:rPr lang="ru-RU" b="1" dirty="0"/>
            </a:br>
            <a:r>
              <a:rPr lang="ru-RU" sz="2000" dirty="0" err="1"/>
              <a:t>Пимакова</a:t>
            </a:r>
            <a:r>
              <a:rPr lang="ru-RU" sz="2000" dirty="0"/>
              <a:t> О. Г., Сафронова А. В. Причины и условия совершения преступлений несовершеннолетними // </a:t>
            </a:r>
            <a:r>
              <a:rPr lang="ru-RU" sz="2000" dirty="0" err="1"/>
              <a:t>Виктимология</a:t>
            </a:r>
            <a:r>
              <a:rPr lang="ru-RU" sz="2000" dirty="0"/>
              <a:t>. 2022. Т. 9, № 4. С. 392–398. DOI: 10.47475/2411-0590-2022-19403</a:t>
            </a:r>
          </a:p>
        </p:txBody>
      </p:sp>
      <p:sp>
        <p:nvSpPr>
          <p:cNvPr id="2" name="Объект 1">
            <a:extLst>
              <a:ext uri="{FF2B5EF4-FFF2-40B4-BE49-F238E27FC236}">
                <a16:creationId xmlns:a16="http://schemas.microsoft.com/office/drawing/2014/main" id="{BE7B4CDE-C94E-4BD3-A88F-0FBF2530E9CD}"/>
              </a:ext>
            </a:extLst>
          </p:cNvPr>
          <p:cNvSpPr>
            <a:spLocks noGrp="1"/>
          </p:cNvSpPr>
          <p:nvPr>
            <p:ph idx="1"/>
          </p:nvPr>
        </p:nvSpPr>
        <p:spPr/>
        <p:txBody>
          <a:bodyPr anchor="ctr"/>
          <a:lstStyle/>
          <a:p>
            <a:pPr marL="25400" indent="0" algn="just">
              <a:buNone/>
            </a:pPr>
            <a:r>
              <a:rPr lang="ru-RU" sz="2400" b="1" dirty="0"/>
              <a:t>Анна</a:t>
            </a:r>
            <a:r>
              <a:rPr lang="ru-RU" sz="2400" dirty="0"/>
              <a:t>, 16 лет, ученица 10 класса. Учится в общеобразовательной школе №3 города N.</a:t>
            </a:r>
          </a:p>
          <a:p>
            <a:pPr marL="25400" indent="0" algn="just">
              <a:buNone/>
            </a:pPr>
            <a:r>
              <a:rPr lang="ru-RU" sz="2400" b="1" dirty="0"/>
              <a:t>Семья</a:t>
            </a:r>
            <a:r>
              <a:rPr lang="ru-RU" sz="2400" dirty="0"/>
              <a:t>: полная, проживает с родителями. Отец работает инженером, мать – учитель начальных классов в той же школе. В семье часто возникают конфликты из-за высоких требований к успеваемости и поведения дочери.</a:t>
            </a:r>
          </a:p>
          <a:p>
            <a:pPr marL="25400" indent="0" algn="just">
              <a:buNone/>
            </a:pPr>
            <a:r>
              <a:rPr lang="ru-RU" sz="2400" b="1" dirty="0"/>
              <a:t>Поведение</a:t>
            </a:r>
            <a:r>
              <a:rPr lang="ru-RU" sz="2400" dirty="0"/>
              <a:t>: периодически прогуливает занятия, имеет несколько удовлетворительных оценок. Курит в компании друзей, иногда употребляет алкогольные напитки на вечеринках. Часто конфликтует с учителями.</a:t>
            </a:r>
          </a:p>
          <a:p>
            <a:pPr marL="25400" indent="0" algn="just">
              <a:buNone/>
            </a:pPr>
            <a:r>
              <a:rPr lang="ru-RU" sz="2400" b="1" dirty="0"/>
              <a:t>Социальная жизнь</a:t>
            </a:r>
            <a:r>
              <a:rPr lang="ru-RU" sz="2400" dirty="0"/>
              <a:t>: общается с разнородной группой подростков, включая тех, кто уже имеет опыт правонарушений. Участвует в мелких нарушениях дисциплины, но не имеет судимостей.</a:t>
            </a:r>
          </a:p>
          <a:p>
            <a:pPr marL="25400" indent="0" algn="just">
              <a:buNone/>
            </a:pPr>
            <a:r>
              <a:rPr lang="ru-RU" sz="2400" b="1" dirty="0"/>
              <a:t>Психологическое состояние</a:t>
            </a:r>
            <a:r>
              <a:rPr lang="ru-RU" sz="2400" dirty="0"/>
              <a:t>: испытывает трудности в общении с родителями и учителями, склона к эмоциональным всплескам. Имеет заниженную самооценку, часто чувствует себя непонятой.</a:t>
            </a:r>
          </a:p>
          <a:p>
            <a:pPr marL="25400" indent="0" algn="just">
              <a:buNone/>
            </a:pPr>
            <a:r>
              <a:rPr lang="ru-RU" sz="2400" b="1" dirty="0"/>
              <a:t>Последствия</a:t>
            </a:r>
            <a:r>
              <a:rPr lang="ru-RU" sz="2400" dirty="0"/>
              <a:t>: совершила кражу в магазине под влиянием компании друзей, с которыми познакомилась недавно. Это первое правонарушение, которое произошло спонтанно, под влиянием ситуации и желания “вписаться” в компанию.</a:t>
            </a:r>
          </a:p>
          <a:p>
            <a:pPr marL="25400" indent="0" algn="just">
              <a:buNone/>
            </a:pPr>
            <a:r>
              <a:rPr lang="ru-RU" sz="2400" b="1" dirty="0"/>
              <a:t>Особенности случая</a:t>
            </a:r>
            <a:r>
              <a:rPr lang="ru-RU" sz="2400" dirty="0"/>
              <a:t>: преступление было совершено импульсивно, без предварительного планирования. Анна признает свою вину и искренне сожалеет о случившемся. В целом характеризуется как подросток с сохранным интеллектом и потенциалом к исправлению.</a:t>
            </a:r>
          </a:p>
          <a:p>
            <a:pPr marL="0" indent="0" algn="just">
              <a:buNone/>
              <a:tabLst>
                <a:tab pos="0" algn="l"/>
              </a:tabLst>
            </a:pPr>
            <a:endParaRPr lang="ru-RU" dirty="0"/>
          </a:p>
        </p:txBody>
      </p:sp>
    </p:spTree>
    <p:extLst>
      <p:ext uri="{BB962C8B-B14F-4D97-AF65-F5344CB8AC3E}">
        <p14:creationId xmlns:p14="http://schemas.microsoft.com/office/powerpoint/2010/main" val="3987054085"/>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9724</TotalTime>
  <Words>5948</Words>
  <Application>Microsoft Office PowerPoint</Application>
  <PresentationFormat>Произвольный</PresentationFormat>
  <Paragraphs>286</Paragraphs>
  <Slides>44</Slides>
  <Notes>43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44</vt:i4>
      </vt:variant>
    </vt:vector>
  </HeadingPairs>
  <TitlesOfParts>
    <vt:vector size="49" baseType="lpstr">
      <vt:lpstr>Arial</vt:lpstr>
      <vt:lpstr>Proxima Nova</vt:lpstr>
      <vt:lpstr>Wingdings</vt:lpstr>
      <vt:lpstr>Calibri</vt:lpstr>
      <vt:lpstr>Оформление по умолчанию</vt:lpstr>
      <vt:lpstr>Презентация PowerPoint</vt:lpstr>
      <vt:lpstr>Презентация PowerPoint</vt:lpstr>
      <vt:lpstr>Презентация PowerPoint</vt:lpstr>
      <vt:lpstr>Презентация PowerPoint</vt:lpstr>
      <vt:lpstr>«Типичный портрет» личности несовершеннолетнего преступника Университет прокуратуры РФ, https://genproc.gov.ru/special/smi/news/news-1828306</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 </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vt:lpstr>
      <vt:lpstr>«Основные типы несовершеннолетних правонарушителей» Пимакова О. Г., Сафронова А. В. Причины и условия совершения преступлений несовершеннолетними // Виктимология. 2022. Т. 9, № 4. С. 392–398. DOI: 10.47475/2411-0590-2022-19403 </vt:lpstr>
      <vt:lpstr>Личная финансовая безопасность Гордячкова, О. В.; Калорий, Т. Ю. Личные финансы и финансовая безопасность: учебное пособие. — М.: Мир науки, 2021</vt:lpstr>
      <vt:lpstr>Статья 1. Основные начала гражданского законодательства Гражданский кодекс РФ (часть первая) от 30.11.1994 N 51-ФЗ</vt:lpstr>
      <vt:lpstr>Постановление Пленума Верховного Суда РФ от 23.06.2015 N 25  «О применении судами некоторых положений раздела I части первой Гражданского кодекса РФ»</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МИФы о совершении правонарушений, о которых важно говорить</vt:lpstr>
      <vt:lpstr>Презентация PowerPoint</vt:lpstr>
      <vt:lpstr>Презентация PowerPoint</vt:lpstr>
      <vt:lpstr>«Кто такие дропперы, или Как не стать соучастником преступления»</vt:lpstr>
      <vt:lpstr>«Кто такие дропперы, или Как не стать соучастником преступления» Кажется, я все же дроппер. Что делать? </vt:lpstr>
      <vt:lpstr>«Кто такие дропперы, или Как не стать соучастником преступления» Кажется, я все же дроппер. Что делать? </vt:lpstr>
      <vt:lpstr>«Кто такие дропперы, или Как не стать соучастником преступления» Уголовная ответственность несовершеннолетних за финансовый дроп </vt:lpstr>
      <vt:lpstr>«Кто такие дропперы, или Как не стать соучастником преступления» Уголовная ответственность несовершеннолетних за финансовый дроп </vt:lpstr>
      <vt:lpstr>«Кто такие дропперы, или Как не стать соучастником преступления» Уголовная ответственность несовершеннолетних за финансовый дроп </vt:lpstr>
      <vt:lpstr>Предупреждение преступлений в мире финансов</vt:lpstr>
      <vt:lpstr>Предупреждение преступлений в мире финансов</vt:lpstr>
      <vt:lpstr>Предупреждение преступлений в мире финансов</vt:lpstr>
      <vt:lpstr>Предупреждение преступлений в мире финансов Соедини описание ситуации и квалификацию деяния</vt:lpstr>
      <vt:lpstr>«Считаете ли вы необходимым сотрудничество педагогов разных предметных областей при изучении тем, касающихся правонарушений в финансовой сфере?»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Торичко Роман Анатольевич</dc:creator>
  <cp:lastModifiedBy>Красноусов Сергей Дмитриевич</cp:lastModifiedBy>
  <cp:revision>312</cp:revision>
  <cp:lastPrinted>2025-04-21T09:20:18Z</cp:lastPrinted>
  <dcterms:created xsi:type="dcterms:W3CDTF">2003-02-28T13:27:04Z</dcterms:created>
  <dcterms:modified xsi:type="dcterms:W3CDTF">2025-04-22T10:22:08Z</dcterms:modified>
</cp:coreProperties>
</file>