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71"/>
  </p:notesMasterIdLst>
  <p:sldIdLst>
    <p:sldId id="256" r:id="rId2"/>
    <p:sldId id="258" r:id="rId3"/>
    <p:sldId id="268" r:id="rId4"/>
    <p:sldId id="267" r:id="rId5"/>
    <p:sldId id="269" r:id="rId6"/>
    <p:sldId id="318" r:id="rId7"/>
    <p:sldId id="319" r:id="rId8"/>
    <p:sldId id="270" r:id="rId9"/>
    <p:sldId id="271" r:id="rId10"/>
    <p:sldId id="272" r:id="rId11"/>
    <p:sldId id="273" r:id="rId12"/>
    <p:sldId id="379" r:id="rId13"/>
    <p:sldId id="274" r:id="rId14"/>
    <p:sldId id="323" r:id="rId15"/>
    <p:sldId id="324" r:id="rId16"/>
    <p:sldId id="325" r:id="rId17"/>
    <p:sldId id="326" r:id="rId18"/>
    <p:sldId id="327" r:id="rId19"/>
    <p:sldId id="328" r:id="rId20"/>
    <p:sldId id="329" r:id="rId21"/>
    <p:sldId id="330" r:id="rId22"/>
    <p:sldId id="331" r:id="rId23"/>
    <p:sldId id="333" r:id="rId24"/>
    <p:sldId id="332" r:id="rId25"/>
    <p:sldId id="334" r:id="rId26"/>
    <p:sldId id="335" r:id="rId27"/>
    <p:sldId id="321" r:id="rId28"/>
    <p:sldId id="348" r:id="rId29"/>
    <p:sldId id="366" r:id="rId30"/>
    <p:sldId id="349" r:id="rId31"/>
    <p:sldId id="367" r:id="rId32"/>
    <p:sldId id="350" r:id="rId33"/>
    <p:sldId id="352" r:id="rId34"/>
    <p:sldId id="354" r:id="rId35"/>
    <p:sldId id="355" r:id="rId36"/>
    <p:sldId id="336" r:id="rId37"/>
    <p:sldId id="337" r:id="rId38"/>
    <p:sldId id="338" r:id="rId39"/>
    <p:sldId id="339" r:id="rId40"/>
    <p:sldId id="320" r:id="rId41"/>
    <p:sldId id="356" r:id="rId42"/>
    <p:sldId id="357" r:id="rId43"/>
    <p:sldId id="358" r:id="rId44"/>
    <p:sldId id="359" r:id="rId45"/>
    <p:sldId id="360" r:id="rId46"/>
    <p:sldId id="368" r:id="rId47"/>
    <p:sldId id="361" r:id="rId48"/>
    <p:sldId id="369" r:id="rId49"/>
    <p:sldId id="340" r:id="rId50"/>
    <p:sldId id="341" r:id="rId51"/>
    <p:sldId id="342" r:id="rId52"/>
    <p:sldId id="343" r:id="rId53"/>
    <p:sldId id="322" r:id="rId54"/>
    <p:sldId id="362" r:id="rId55"/>
    <p:sldId id="363" r:id="rId56"/>
    <p:sldId id="364" r:id="rId57"/>
    <p:sldId id="371" r:id="rId58"/>
    <p:sldId id="365" r:id="rId59"/>
    <p:sldId id="372" r:id="rId60"/>
    <p:sldId id="344" r:id="rId61"/>
    <p:sldId id="345" r:id="rId62"/>
    <p:sldId id="346" r:id="rId63"/>
    <p:sldId id="347" r:id="rId64"/>
    <p:sldId id="373" r:id="rId65"/>
    <p:sldId id="374" r:id="rId66"/>
    <p:sldId id="375" r:id="rId67"/>
    <p:sldId id="376" r:id="rId68"/>
    <p:sldId id="378" r:id="rId69"/>
    <p:sldId id="260" r:id="rId70"/>
  </p:sldIdLst>
  <p:sldSz cx="18972213" cy="10691813"/>
  <p:notesSz cx="6858000" cy="9144000"/>
  <p:embeddedFontLst>
    <p:embeddedFont>
      <p:font typeface="Calibri" panose="020F0502020204030204" pitchFamily="34" charset="0"/>
      <p:regular r:id="rId72"/>
      <p:bold r:id="rId73"/>
      <p:italic r:id="rId74"/>
      <p:boldItalic r:id="rId7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266" userDrawn="1">
          <p15:clr>
            <a:srgbClr val="A4A3A4"/>
          </p15:clr>
        </p15:guide>
        <p15:guide id="2" pos="1069" userDrawn="1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89" roundtripDataSignature="AMtx7mg14KWEQAwqBeKW3ZawvbmYUjr6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B7BC"/>
    <a:srgbClr val="B8BDC0"/>
    <a:srgbClr val="24B8BB"/>
    <a:srgbClr val="009656"/>
    <a:srgbClr val="F07D00"/>
    <a:srgbClr val="E81759"/>
    <a:srgbClr val="01509D"/>
    <a:srgbClr val="E71759"/>
    <a:srgbClr val="0096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003" autoAdjust="0"/>
  </p:normalViewPr>
  <p:slideViewPr>
    <p:cSldViewPr snapToGrid="0">
      <p:cViewPr varScale="1">
        <p:scale>
          <a:sx n="67" d="100"/>
          <a:sy n="67" d="100"/>
        </p:scale>
        <p:origin x="732" y="90"/>
      </p:cViewPr>
      <p:guideLst>
        <p:guide orient="horz" pos="1266"/>
        <p:guide pos="106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9" Type="http://customschemas.google.com/relationships/presentationmetadata" Target="metadata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font" Target="fonts/font3.fntdata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90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1.fntdata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font" Target="fonts/font4.fntdata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57B979-814E-43DF-B652-DEFD08963B86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2FB95ED-1684-4889-9B6D-282A8389C97E}">
      <dgm:prSet/>
      <dgm:spPr/>
      <dgm:t>
        <a:bodyPr/>
        <a:lstStyle/>
        <a:p>
          <a:r>
            <a:rPr lang="ru-RU" b="0" i="0" dirty="0"/>
            <a:t>Сущность и функции денег                                          </a:t>
          </a:r>
          <a:endParaRPr lang="ru-RU" dirty="0"/>
        </a:p>
      </dgm:t>
    </dgm:pt>
    <dgm:pt modelId="{20AD93A1-751B-4B8C-8CD4-7FE4A76B2C11}" type="parTrans" cxnId="{46C50FFC-43E8-4A9D-A0D9-155EC66CD45C}">
      <dgm:prSet/>
      <dgm:spPr/>
      <dgm:t>
        <a:bodyPr/>
        <a:lstStyle/>
        <a:p>
          <a:endParaRPr lang="ru-RU"/>
        </a:p>
      </dgm:t>
    </dgm:pt>
    <dgm:pt modelId="{795D2A15-84C5-4983-89E9-BBD446E938B8}" type="sibTrans" cxnId="{46C50FFC-43E8-4A9D-A0D9-155EC66CD45C}">
      <dgm:prSet/>
      <dgm:spPr/>
      <dgm:t>
        <a:bodyPr/>
        <a:lstStyle/>
        <a:p>
          <a:endParaRPr lang="ru-RU"/>
        </a:p>
      </dgm:t>
    </dgm:pt>
    <dgm:pt modelId="{F56AE57A-C64D-42FC-B2FF-13DFA692732B}">
      <dgm:prSet/>
      <dgm:spPr/>
      <dgm:t>
        <a:bodyPr/>
        <a:lstStyle/>
        <a:p>
          <a:r>
            <a:rPr lang="ru-RU" b="0" i="0" dirty="0"/>
            <a:t>Платежи и покупки                                           </a:t>
          </a:r>
          <a:endParaRPr lang="ru-RU" dirty="0"/>
        </a:p>
      </dgm:t>
    </dgm:pt>
    <dgm:pt modelId="{1E458408-92CC-4C80-936B-C2882472919C}" type="parTrans" cxnId="{A304D7ED-3277-435E-A144-EBBC2B9E89E1}">
      <dgm:prSet/>
      <dgm:spPr/>
      <dgm:t>
        <a:bodyPr/>
        <a:lstStyle/>
        <a:p>
          <a:endParaRPr lang="ru-RU"/>
        </a:p>
      </dgm:t>
    </dgm:pt>
    <dgm:pt modelId="{A482B1D3-2CB9-4835-AB25-AFA822FAF94C}" type="sibTrans" cxnId="{A304D7ED-3277-435E-A144-EBBC2B9E89E1}">
      <dgm:prSet/>
      <dgm:spPr/>
      <dgm:t>
        <a:bodyPr/>
        <a:lstStyle/>
        <a:p>
          <a:endParaRPr lang="ru-RU"/>
        </a:p>
      </dgm:t>
    </dgm:pt>
    <dgm:pt modelId="{2D1CFB44-20B7-4980-B876-3EA01A2DD261}">
      <dgm:prSet/>
      <dgm:spPr/>
      <dgm:t>
        <a:bodyPr/>
        <a:lstStyle/>
        <a:p>
          <a:r>
            <a:rPr lang="ru-RU" b="0" i="0" dirty="0"/>
            <a:t>Цены на товары и услуги                                               </a:t>
          </a:r>
          <a:endParaRPr lang="ru-RU" dirty="0"/>
        </a:p>
      </dgm:t>
    </dgm:pt>
    <dgm:pt modelId="{FEF8E586-FDF5-4738-9416-C91D05978FD0}" type="parTrans" cxnId="{BBFA1330-7E7C-4BF9-90EC-987F7C617CA3}">
      <dgm:prSet/>
      <dgm:spPr/>
      <dgm:t>
        <a:bodyPr/>
        <a:lstStyle/>
        <a:p>
          <a:endParaRPr lang="ru-RU"/>
        </a:p>
      </dgm:t>
    </dgm:pt>
    <dgm:pt modelId="{BA581E68-3A4D-4BB1-A852-8B0B8B5E2B14}" type="sibTrans" cxnId="{BBFA1330-7E7C-4BF9-90EC-987F7C617CA3}">
      <dgm:prSet/>
      <dgm:spPr/>
      <dgm:t>
        <a:bodyPr/>
        <a:lstStyle/>
        <a:p>
          <a:endParaRPr lang="ru-RU"/>
        </a:p>
      </dgm:t>
    </dgm:pt>
    <dgm:pt modelId="{3AEA4D12-BF3A-4778-ADE3-C75A5B6C90D8}">
      <dgm:prSet/>
      <dgm:spPr/>
      <dgm:t>
        <a:bodyPr/>
        <a:lstStyle/>
        <a:p>
          <a:r>
            <a:rPr lang="ru-RU" b="0" i="0"/>
            <a:t>Иностранная валюта                                                     </a:t>
          </a:r>
          <a:endParaRPr lang="ru-RU"/>
        </a:p>
      </dgm:t>
    </dgm:pt>
    <dgm:pt modelId="{9292D121-32FC-4D80-BA23-34B5E50C1F06}" type="parTrans" cxnId="{26AEE5E4-288E-4EE5-B233-50D06F6DFEBB}">
      <dgm:prSet/>
      <dgm:spPr/>
      <dgm:t>
        <a:bodyPr/>
        <a:lstStyle/>
        <a:p>
          <a:endParaRPr lang="ru-RU"/>
        </a:p>
      </dgm:t>
    </dgm:pt>
    <dgm:pt modelId="{7278A9B8-FBD4-466C-A572-3A7667A84F23}" type="sibTrans" cxnId="{26AEE5E4-288E-4EE5-B233-50D06F6DFEBB}">
      <dgm:prSet/>
      <dgm:spPr/>
      <dgm:t>
        <a:bodyPr/>
        <a:lstStyle/>
        <a:p>
          <a:endParaRPr lang="ru-RU"/>
        </a:p>
      </dgm:t>
    </dgm:pt>
    <dgm:pt modelId="{7732045D-A075-447F-98A1-971CD27FA939}">
      <dgm:prSet/>
      <dgm:spPr/>
      <dgm:t>
        <a:bodyPr/>
        <a:lstStyle/>
        <a:p>
          <a:r>
            <a:rPr lang="ru-RU" b="0" i="0" dirty="0"/>
            <a:t>Финансовая безопасность**                                            </a:t>
          </a:r>
          <a:endParaRPr lang="ru-RU" dirty="0"/>
        </a:p>
      </dgm:t>
    </dgm:pt>
    <dgm:pt modelId="{92184F9D-7CF3-401F-8AB1-2E0E0A312650}" type="parTrans" cxnId="{B6A93388-7147-4782-9768-DADA0ED7BB2D}">
      <dgm:prSet/>
      <dgm:spPr/>
      <dgm:t>
        <a:bodyPr/>
        <a:lstStyle/>
        <a:p>
          <a:endParaRPr lang="ru-RU"/>
        </a:p>
      </dgm:t>
    </dgm:pt>
    <dgm:pt modelId="{0BC28D78-731A-4877-9D57-BF1C0807F7D3}" type="sibTrans" cxnId="{B6A93388-7147-4782-9768-DADA0ED7BB2D}">
      <dgm:prSet/>
      <dgm:spPr/>
      <dgm:t>
        <a:bodyPr/>
        <a:lstStyle/>
        <a:p>
          <a:endParaRPr lang="ru-RU"/>
        </a:p>
      </dgm:t>
    </dgm:pt>
    <dgm:pt modelId="{A09A13C7-9742-44AA-AC2D-8A0E95A6242B}">
      <dgm:prSet/>
      <dgm:spPr/>
      <dgm:t>
        <a:bodyPr/>
        <a:lstStyle/>
        <a:p>
          <a:r>
            <a:rPr lang="ru-RU" b="0" i="0" dirty="0"/>
            <a:t>Цифровая среда**                                                            </a:t>
          </a:r>
          <a:endParaRPr lang="ru-RU" dirty="0"/>
        </a:p>
      </dgm:t>
    </dgm:pt>
    <dgm:pt modelId="{79F2B50D-8039-44CB-8E0F-110426BEF78C}" type="parTrans" cxnId="{86F2639B-9F4C-4AC1-9A43-3AEF7C9450EF}">
      <dgm:prSet/>
      <dgm:spPr/>
      <dgm:t>
        <a:bodyPr/>
        <a:lstStyle/>
        <a:p>
          <a:endParaRPr lang="ru-RU"/>
        </a:p>
      </dgm:t>
    </dgm:pt>
    <dgm:pt modelId="{276AF696-4BCF-4819-8046-0DA66D18A240}" type="sibTrans" cxnId="{86F2639B-9F4C-4AC1-9A43-3AEF7C9450EF}">
      <dgm:prSet/>
      <dgm:spPr/>
      <dgm:t>
        <a:bodyPr/>
        <a:lstStyle/>
        <a:p>
          <a:endParaRPr lang="ru-RU"/>
        </a:p>
      </dgm:t>
    </dgm:pt>
    <dgm:pt modelId="{081FB5CE-CD0A-4CCF-80C2-4FD30666214A}" type="pres">
      <dgm:prSet presAssocID="{B257B979-814E-43DF-B652-DEFD08963B86}" presName="vert0" presStyleCnt="0">
        <dgm:presLayoutVars>
          <dgm:dir/>
          <dgm:animOne val="branch"/>
          <dgm:animLvl val="lvl"/>
        </dgm:presLayoutVars>
      </dgm:prSet>
      <dgm:spPr/>
    </dgm:pt>
    <dgm:pt modelId="{851F2F8C-C539-42BC-9896-F1DE47FED23B}" type="pres">
      <dgm:prSet presAssocID="{22FB95ED-1684-4889-9B6D-282A8389C97E}" presName="thickLine" presStyleLbl="alignNode1" presStyleIdx="0" presStyleCnt="6"/>
      <dgm:spPr/>
    </dgm:pt>
    <dgm:pt modelId="{D903B903-42EC-4641-BD4B-5DC104010844}" type="pres">
      <dgm:prSet presAssocID="{22FB95ED-1684-4889-9B6D-282A8389C97E}" presName="horz1" presStyleCnt="0"/>
      <dgm:spPr/>
    </dgm:pt>
    <dgm:pt modelId="{261753F8-92C3-48CD-8F66-B3778E0E85CE}" type="pres">
      <dgm:prSet presAssocID="{22FB95ED-1684-4889-9B6D-282A8389C97E}" presName="tx1" presStyleLbl="revTx" presStyleIdx="0" presStyleCnt="6"/>
      <dgm:spPr/>
    </dgm:pt>
    <dgm:pt modelId="{0D0BD74B-19A2-4866-A310-513A9ECE58DE}" type="pres">
      <dgm:prSet presAssocID="{22FB95ED-1684-4889-9B6D-282A8389C97E}" presName="vert1" presStyleCnt="0"/>
      <dgm:spPr/>
    </dgm:pt>
    <dgm:pt modelId="{BBB69A79-6E5B-47A6-B7D0-267D72292A3D}" type="pres">
      <dgm:prSet presAssocID="{F56AE57A-C64D-42FC-B2FF-13DFA692732B}" presName="thickLine" presStyleLbl="alignNode1" presStyleIdx="1" presStyleCnt="6"/>
      <dgm:spPr/>
    </dgm:pt>
    <dgm:pt modelId="{7D8CB25F-E4A4-48D7-BAA7-A0E415BD5988}" type="pres">
      <dgm:prSet presAssocID="{F56AE57A-C64D-42FC-B2FF-13DFA692732B}" presName="horz1" presStyleCnt="0"/>
      <dgm:spPr/>
    </dgm:pt>
    <dgm:pt modelId="{2D0C9404-6D3A-49BD-A8A5-9525A2DEBE2B}" type="pres">
      <dgm:prSet presAssocID="{F56AE57A-C64D-42FC-B2FF-13DFA692732B}" presName="tx1" presStyleLbl="revTx" presStyleIdx="1" presStyleCnt="6"/>
      <dgm:spPr/>
    </dgm:pt>
    <dgm:pt modelId="{B15D68FF-2DD5-4943-A6FF-BB373C8F66D4}" type="pres">
      <dgm:prSet presAssocID="{F56AE57A-C64D-42FC-B2FF-13DFA692732B}" presName="vert1" presStyleCnt="0"/>
      <dgm:spPr/>
    </dgm:pt>
    <dgm:pt modelId="{ADAC082A-FFE6-402C-9FCB-2C16106D5082}" type="pres">
      <dgm:prSet presAssocID="{2D1CFB44-20B7-4980-B876-3EA01A2DD261}" presName="thickLine" presStyleLbl="alignNode1" presStyleIdx="2" presStyleCnt="6"/>
      <dgm:spPr/>
    </dgm:pt>
    <dgm:pt modelId="{3732BAF3-0338-4C3E-AFB0-F8C030C23BF9}" type="pres">
      <dgm:prSet presAssocID="{2D1CFB44-20B7-4980-B876-3EA01A2DD261}" presName="horz1" presStyleCnt="0"/>
      <dgm:spPr/>
    </dgm:pt>
    <dgm:pt modelId="{A8428468-7756-45D3-A9D8-B218DAF5B754}" type="pres">
      <dgm:prSet presAssocID="{2D1CFB44-20B7-4980-B876-3EA01A2DD261}" presName="tx1" presStyleLbl="revTx" presStyleIdx="2" presStyleCnt="6"/>
      <dgm:spPr/>
    </dgm:pt>
    <dgm:pt modelId="{FD1E6D65-D08C-4230-8259-8ACBB0C71DE9}" type="pres">
      <dgm:prSet presAssocID="{2D1CFB44-20B7-4980-B876-3EA01A2DD261}" presName="vert1" presStyleCnt="0"/>
      <dgm:spPr/>
    </dgm:pt>
    <dgm:pt modelId="{BA81A210-4FC7-492E-8E94-2B9E9FF073DE}" type="pres">
      <dgm:prSet presAssocID="{3AEA4D12-BF3A-4778-ADE3-C75A5B6C90D8}" presName="thickLine" presStyleLbl="alignNode1" presStyleIdx="3" presStyleCnt="6"/>
      <dgm:spPr/>
    </dgm:pt>
    <dgm:pt modelId="{ACDFA1E2-2824-484C-A8B2-001CAD2521B7}" type="pres">
      <dgm:prSet presAssocID="{3AEA4D12-BF3A-4778-ADE3-C75A5B6C90D8}" presName="horz1" presStyleCnt="0"/>
      <dgm:spPr/>
    </dgm:pt>
    <dgm:pt modelId="{512B7E01-6EB9-484D-9830-D615CF135D63}" type="pres">
      <dgm:prSet presAssocID="{3AEA4D12-BF3A-4778-ADE3-C75A5B6C90D8}" presName="tx1" presStyleLbl="revTx" presStyleIdx="3" presStyleCnt="6"/>
      <dgm:spPr/>
    </dgm:pt>
    <dgm:pt modelId="{B7759D1E-2DF6-4BD1-A6B1-E0E8FAECB1EC}" type="pres">
      <dgm:prSet presAssocID="{3AEA4D12-BF3A-4778-ADE3-C75A5B6C90D8}" presName="vert1" presStyleCnt="0"/>
      <dgm:spPr/>
    </dgm:pt>
    <dgm:pt modelId="{2B66DC83-E7E9-4B4B-8F78-8D57C6D81B3F}" type="pres">
      <dgm:prSet presAssocID="{7732045D-A075-447F-98A1-971CD27FA939}" presName="thickLine" presStyleLbl="alignNode1" presStyleIdx="4" presStyleCnt="6"/>
      <dgm:spPr/>
    </dgm:pt>
    <dgm:pt modelId="{03D6E4A7-5D25-4CE9-9F1E-01BB1B6DD445}" type="pres">
      <dgm:prSet presAssocID="{7732045D-A075-447F-98A1-971CD27FA939}" presName="horz1" presStyleCnt="0"/>
      <dgm:spPr/>
    </dgm:pt>
    <dgm:pt modelId="{779FB80C-9AA1-456A-97DD-F03A0C55450E}" type="pres">
      <dgm:prSet presAssocID="{7732045D-A075-447F-98A1-971CD27FA939}" presName="tx1" presStyleLbl="revTx" presStyleIdx="4" presStyleCnt="6"/>
      <dgm:spPr/>
    </dgm:pt>
    <dgm:pt modelId="{4FBBAA75-FC86-440E-A366-7BA606E708EB}" type="pres">
      <dgm:prSet presAssocID="{7732045D-A075-447F-98A1-971CD27FA939}" presName="vert1" presStyleCnt="0"/>
      <dgm:spPr/>
    </dgm:pt>
    <dgm:pt modelId="{9B0F3A57-3189-4350-9C5C-76130E931771}" type="pres">
      <dgm:prSet presAssocID="{A09A13C7-9742-44AA-AC2D-8A0E95A6242B}" presName="thickLine" presStyleLbl="alignNode1" presStyleIdx="5" presStyleCnt="6"/>
      <dgm:spPr/>
    </dgm:pt>
    <dgm:pt modelId="{C218C183-F04A-4296-96F8-B96A8945CC5B}" type="pres">
      <dgm:prSet presAssocID="{A09A13C7-9742-44AA-AC2D-8A0E95A6242B}" presName="horz1" presStyleCnt="0"/>
      <dgm:spPr/>
    </dgm:pt>
    <dgm:pt modelId="{75C9E450-489A-4309-9ECB-CE6C750C2FC4}" type="pres">
      <dgm:prSet presAssocID="{A09A13C7-9742-44AA-AC2D-8A0E95A6242B}" presName="tx1" presStyleLbl="revTx" presStyleIdx="5" presStyleCnt="6"/>
      <dgm:spPr/>
    </dgm:pt>
    <dgm:pt modelId="{CE9FAC90-E557-4D1A-839B-8C6E0962667B}" type="pres">
      <dgm:prSet presAssocID="{A09A13C7-9742-44AA-AC2D-8A0E95A6242B}" presName="vert1" presStyleCnt="0"/>
      <dgm:spPr/>
    </dgm:pt>
  </dgm:ptLst>
  <dgm:cxnLst>
    <dgm:cxn modelId="{4300AA1E-886D-4BD3-8D90-AD52EFB19205}" type="presOf" srcId="{B257B979-814E-43DF-B652-DEFD08963B86}" destId="{081FB5CE-CD0A-4CCF-80C2-4FD30666214A}" srcOrd="0" destOrd="0" presId="urn:microsoft.com/office/officeart/2008/layout/LinedList"/>
    <dgm:cxn modelId="{BBFA1330-7E7C-4BF9-90EC-987F7C617CA3}" srcId="{B257B979-814E-43DF-B652-DEFD08963B86}" destId="{2D1CFB44-20B7-4980-B876-3EA01A2DD261}" srcOrd="2" destOrd="0" parTransId="{FEF8E586-FDF5-4738-9416-C91D05978FD0}" sibTransId="{BA581E68-3A4D-4BB1-A852-8B0B8B5E2B14}"/>
    <dgm:cxn modelId="{BC00EC5B-3662-4347-AB9E-EBE28AE371A6}" type="presOf" srcId="{3AEA4D12-BF3A-4778-ADE3-C75A5B6C90D8}" destId="{512B7E01-6EB9-484D-9830-D615CF135D63}" srcOrd="0" destOrd="0" presId="urn:microsoft.com/office/officeart/2008/layout/LinedList"/>
    <dgm:cxn modelId="{20BAA953-1A73-495D-A824-908CA9B7E532}" type="presOf" srcId="{A09A13C7-9742-44AA-AC2D-8A0E95A6242B}" destId="{75C9E450-489A-4309-9ECB-CE6C750C2FC4}" srcOrd="0" destOrd="0" presId="urn:microsoft.com/office/officeart/2008/layout/LinedList"/>
    <dgm:cxn modelId="{06066C57-11D8-4FFD-9C45-79A734B28DD4}" type="presOf" srcId="{F56AE57A-C64D-42FC-B2FF-13DFA692732B}" destId="{2D0C9404-6D3A-49BD-A8A5-9525A2DEBE2B}" srcOrd="0" destOrd="0" presId="urn:microsoft.com/office/officeart/2008/layout/LinedList"/>
    <dgm:cxn modelId="{1A6A3C82-F949-4FB4-81E4-972DA6B92CE2}" type="presOf" srcId="{2D1CFB44-20B7-4980-B876-3EA01A2DD261}" destId="{A8428468-7756-45D3-A9D8-B218DAF5B754}" srcOrd="0" destOrd="0" presId="urn:microsoft.com/office/officeart/2008/layout/LinedList"/>
    <dgm:cxn modelId="{B6A93388-7147-4782-9768-DADA0ED7BB2D}" srcId="{B257B979-814E-43DF-B652-DEFD08963B86}" destId="{7732045D-A075-447F-98A1-971CD27FA939}" srcOrd="4" destOrd="0" parTransId="{92184F9D-7CF3-401F-8AB1-2E0E0A312650}" sibTransId="{0BC28D78-731A-4877-9D57-BF1C0807F7D3}"/>
    <dgm:cxn modelId="{86F2639B-9F4C-4AC1-9A43-3AEF7C9450EF}" srcId="{B257B979-814E-43DF-B652-DEFD08963B86}" destId="{A09A13C7-9742-44AA-AC2D-8A0E95A6242B}" srcOrd="5" destOrd="0" parTransId="{79F2B50D-8039-44CB-8E0F-110426BEF78C}" sibTransId="{276AF696-4BCF-4819-8046-0DA66D18A240}"/>
    <dgm:cxn modelId="{5485A7B2-8953-45AF-BFCF-8A5AE90C1507}" type="presOf" srcId="{22FB95ED-1684-4889-9B6D-282A8389C97E}" destId="{261753F8-92C3-48CD-8F66-B3778E0E85CE}" srcOrd="0" destOrd="0" presId="urn:microsoft.com/office/officeart/2008/layout/LinedList"/>
    <dgm:cxn modelId="{1F88DAC9-3BEF-4F2B-A616-199EA9380D0B}" type="presOf" srcId="{7732045D-A075-447F-98A1-971CD27FA939}" destId="{779FB80C-9AA1-456A-97DD-F03A0C55450E}" srcOrd="0" destOrd="0" presId="urn:microsoft.com/office/officeart/2008/layout/LinedList"/>
    <dgm:cxn modelId="{26AEE5E4-288E-4EE5-B233-50D06F6DFEBB}" srcId="{B257B979-814E-43DF-B652-DEFD08963B86}" destId="{3AEA4D12-BF3A-4778-ADE3-C75A5B6C90D8}" srcOrd="3" destOrd="0" parTransId="{9292D121-32FC-4D80-BA23-34B5E50C1F06}" sibTransId="{7278A9B8-FBD4-466C-A572-3A7667A84F23}"/>
    <dgm:cxn modelId="{A304D7ED-3277-435E-A144-EBBC2B9E89E1}" srcId="{B257B979-814E-43DF-B652-DEFD08963B86}" destId="{F56AE57A-C64D-42FC-B2FF-13DFA692732B}" srcOrd="1" destOrd="0" parTransId="{1E458408-92CC-4C80-936B-C2882472919C}" sibTransId="{A482B1D3-2CB9-4835-AB25-AFA822FAF94C}"/>
    <dgm:cxn modelId="{46C50FFC-43E8-4A9D-A0D9-155EC66CD45C}" srcId="{B257B979-814E-43DF-B652-DEFD08963B86}" destId="{22FB95ED-1684-4889-9B6D-282A8389C97E}" srcOrd="0" destOrd="0" parTransId="{20AD93A1-751B-4B8C-8CD4-7FE4A76B2C11}" sibTransId="{795D2A15-84C5-4983-89E9-BBD446E938B8}"/>
    <dgm:cxn modelId="{A21EE375-7AB0-4E74-A7C0-EBA57BA37241}" type="presParOf" srcId="{081FB5CE-CD0A-4CCF-80C2-4FD30666214A}" destId="{851F2F8C-C539-42BC-9896-F1DE47FED23B}" srcOrd="0" destOrd="0" presId="urn:microsoft.com/office/officeart/2008/layout/LinedList"/>
    <dgm:cxn modelId="{56C5B1FF-B736-44B1-ABD2-8E19428034F7}" type="presParOf" srcId="{081FB5CE-CD0A-4CCF-80C2-4FD30666214A}" destId="{D903B903-42EC-4641-BD4B-5DC104010844}" srcOrd="1" destOrd="0" presId="urn:microsoft.com/office/officeart/2008/layout/LinedList"/>
    <dgm:cxn modelId="{E95E0A90-3872-432A-BD2B-A4C7AFF4F041}" type="presParOf" srcId="{D903B903-42EC-4641-BD4B-5DC104010844}" destId="{261753F8-92C3-48CD-8F66-B3778E0E85CE}" srcOrd="0" destOrd="0" presId="urn:microsoft.com/office/officeart/2008/layout/LinedList"/>
    <dgm:cxn modelId="{9AB7378E-68A2-4ABA-ADB1-85664B346574}" type="presParOf" srcId="{D903B903-42EC-4641-BD4B-5DC104010844}" destId="{0D0BD74B-19A2-4866-A310-513A9ECE58DE}" srcOrd="1" destOrd="0" presId="urn:microsoft.com/office/officeart/2008/layout/LinedList"/>
    <dgm:cxn modelId="{FAC8BE61-43A8-4486-9089-8338E9DB3782}" type="presParOf" srcId="{081FB5CE-CD0A-4CCF-80C2-4FD30666214A}" destId="{BBB69A79-6E5B-47A6-B7D0-267D72292A3D}" srcOrd="2" destOrd="0" presId="urn:microsoft.com/office/officeart/2008/layout/LinedList"/>
    <dgm:cxn modelId="{620087BC-07AF-430C-95B9-948EFC9D0AEA}" type="presParOf" srcId="{081FB5CE-CD0A-4CCF-80C2-4FD30666214A}" destId="{7D8CB25F-E4A4-48D7-BAA7-A0E415BD5988}" srcOrd="3" destOrd="0" presId="urn:microsoft.com/office/officeart/2008/layout/LinedList"/>
    <dgm:cxn modelId="{412C08EE-2CE2-4685-8CD4-616E10C7FF6A}" type="presParOf" srcId="{7D8CB25F-E4A4-48D7-BAA7-A0E415BD5988}" destId="{2D0C9404-6D3A-49BD-A8A5-9525A2DEBE2B}" srcOrd="0" destOrd="0" presId="urn:microsoft.com/office/officeart/2008/layout/LinedList"/>
    <dgm:cxn modelId="{90912C42-3F33-4036-BA8A-619675E486CC}" type="presParOf" srcId="{7D8CB25F-E4A4-48D7-BAA7-A0E415BD5988}" destId="{B15D68FF-2DD5-4943-A6FF-BB373C8F66D4}" srcOrd="1" destOrd="0" presId="urn:microsoft.com/office/officeart/2008/layout/LinedList"/>
    <dgm:cxn modelId="{94A7B526-3591-4C9F-B017-469AB4B22317}" type="presParOf" srcId="{081FB5CE-CD0A-4CCF-80C2-4FD30666214A}" destId="{ADAC082A-FFE6-402C-9FCB-2C16106D5082}" srcOrd="4" destOrd="0" presId="urn:microsoft.com/office/officeart/2008/layout/LinedList"/>
    <dgm:cxn modelId="{FA5A8B23-711C-4E44-B6B8-A144797BB7F3}" type="presParOf" srcId="{081FB5CE-CD0A-4CCF-80C2-4FD30666214A}" destId="{3732BAF3-0338-4C3E-AFB0-F8C030C23BF9}" srcOrd="5" destOrd="0" presId="urn:microsoft.com/office/officeart/2008/layout/LinedList"/>
    <dgm:cxn modelId="{C36F9912-E654-41B3-BB3A-D4BA6ABDC9DB}" type="presParOf" srcId="{3732BAF3-0338-4C3E-AFB0-F8C030C23BF9}" destId="{A8428468-7756-45D3-A9D8-B218DAF5B754}" srcOrd="0" destOrd="0" presId="urn:microsoft.com/office/officeart/2008/layout/LinedList"/>
    <dgm:cxn modelId="{C8FA2A25-2C3F-423A-BB4F-006C04C7A535}" type="presParOf" srcId="{3732BAF3-0338-4C3E-AFB0-F8C030C23BF9}" destId="{FD1E6D65-D08C-4230-8259-8ACBB0C71DE9}" srcOrd="1" destOrd="0" presId="urn:microsoft.com/office/officeart/2008/layout/LinedList"/>
    <dgm:cxn modelId="{759D8F2E-43A8-4D1B-90B5-5E342C3F1507}" type="presParOf" srcId="{081FB5CE-CD0A-4CCF-80C2-4FD30666214A}" destId="{BA81A210-4FC7-492E-8E94-2B9E9FF073DE}" srcOrd="6" destOrd="0" presId="urn:microsoft.com/office/officeart/2008/layout/LinedList"/>
    <dgm:cxn modelId="{353AD2B3-6359-4F9C-8B3E-A8B9391D5B94}" type="presParOf" srcId="{081FB5CE-CD0A-4CCF-80C2-4FD30666214A}" destId="{ACDFA1E2-2824-484C-A8B2-001CAD2521B7}" srcOrd="7" destOrd="0" presId="urn:microsoft.com/office/officeart/2008/layout/LinedList"/>
    <dgm:cxn modelId="{5327B5DB-96E6-401A-B4E2-72110782650A}" type="presParOf" srcId="{ACDFA1E2-2824-484C-A8B2-001CAD2521B7}" destId="{512B7E01-6EB9-484D-9830-D615CF135D63}" srcOrd="0" destOrd="0" presId="urn:microsoft.com/office/officeart/2008/layout/LinedList"/>
    <dgm:cxn modelId="{1FA3C08A-F830-4E95-8BD2-5978EA5825BC}" type="presParOf" srcId="{ACDFA1E2-2824-484C-A8B2-001CAD2521B7}" destId="{B7759D1E-2DF6-4BD1-A6B1-E0E8FAECB1EC}" srcOrd="1" destOrd="0" presId="urn:microsoft.com/office/officeart/2008/layout/LinedList"/>
    <dgm:cxn modelId="{C3F67213-5338-4665-98A7-80F633A9AA3E}" type="presParOf" srcId="{081FB5CE-CD0A-4CCF-80C2-4FD30666214A}" destId="{2B66DC83-E7E9-4B4B-8F78-8D57C6D81B3F}" srcOrd="8" destOrd="0" presId="urn:microsoft.com/office/officeart/2008/layout/LinedList"/>
    <dgm:cxn modelId="{F5C251A5-4098-493C-A799-564FA1F2D910}" type="presParOf" srcId="{081FB5CE-CD0A-4CCF-80C2-4FD30666214A}" destId="{03D6E4A7-5D25-4CE9-9F1E-01BB1B6DD445}" srcOrd="9" destOrd="0" presId="urn:microsoft.com/office/officeart/2008/layout/LinedList"/>
    <dgm:cxn modelId="{7201B2D1-241C-4D93-8C1E-C8910040F43F}" type="presParOf" srcId="{03D6E4A7-5D25-4CE9-9F1E-01BB1B6DD445}" destId="{779FB80C-9AA1-456A-97DD-F03A0C55450E}" srcOrd="0" destOrd="0" presId="urn:microsoft.com/office/officeart/2008/layout/LinedList"/>
    <dgm:cxn modelId="{1B78E0DB-879F-4A34-B5AE-905437E386A9}" type="presParOf" srcId="{03D6E4A7-5D25-4CE9-9F1E-01BB1B6DD445}" destId="{4FBBAA75-FC86-440E-A366-7BA606E708EB}" srcOrd="1" destOrd="0" presId="urn:microsoft.com/office/officeart/2008/layout/LinedList"/>
    <dgm:cxn modelId="{4F9E4866-4647-4C2D-B474-D4BA2B167438}" type="presParOf" srcId="{081FB5CE-CD0A-4CCF-80C2-4FD30666214A}" destId="{9B0F3A57-3189-4350-9C5C-76130E931771}" srcOrd="10" destOrd="0" presId="urn:microsoft.com/office/officeart/2008/layout/LinedList"/>
    <dgm:cxn modelId="{5263991C-F5D9-4A5F-B4CE-7BC2DCFCC4CE}" type="presParOf" srcId="{081FB5CE-CD0A-4CCF-80C2-4FD30666214A}" destId="{C218C183-F04A-4296-96F8-B96A8945CC5B}" srcOrd="11" destOrd="0" presId="urn:microsoft.com/office/officeart/2008/layout/LinedList"/>
    <dgm:cxn modelId="{947C88F1-2112-4103-AED3-F26F8662116D}" type="presParOf" srcId="{C218C183-F04A-4296-96F8-B96A8945CC5B}" destId="{75C9E450-489A-4309-9ECB-CE6C750C2FC4}" srcOrd="0" destOrd="0" presId="urn:microsoft.com/office/officeart/2008/layout/LinedList"/>
    <dgm:cxn modelId="{E3084931-2594-4168-835B-B0B01854BFF3}" type="presParOf" srcId="{C218C183-F04A-4296-96F8-B96A8945CC5B}" destId="{CE9FAC90-E557-4D1A-839B-8C6E0962667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0BA005-4BD4-4255-8553-CD2632FA8930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9AFF6C4-7846-4005-8759-A3682815F756}">
      <dgm:prSet/>
      <dgm:spPr/>
      <dgm:t>
        <a:bodyPr/>
        <a:lstStyle/>
        <a:p>
          <a:r>
            <a:rPr lang="ru-RU" b="0" i="0" dirty="0"/>
            <a:t>Доходы и расходы семейного	и личного бюджета. Финансовое планирование</a:t>
          </a:r>
          <a:endParaRPr lang="ru-RU" dirty="0"/>
        </a:p>
      </dgm:t>
    </dgm:pt>
    <dgm:pt modelId="{0B6D9060-3203-44AE-8705-36020157B10A}" type="parTrans" cxnId="{8FFE9951-33C3-4AB5-B703-1D1C3221BAFF}">
      <dgm:prSet/>
      <dgm:spPr/>
      <dgm:t>
        <a:bodyPr/>
        <a:lstStyle/>
        <a:p>
          <a:endParaRPr lang="ru-RU"/>
        </a:p>
      </dgm:t>
    </dgm:pt>
    <dgm:pt modelId="{486E7673-30EA-4A9F-8F56-60470366D89E}" type="sibTrans" cxnId="{8FFE9951-33C3-4AB5-B703-1D1C3221BAFF}">
      <dgm:prSet/>
      <dgm:spPr/>
      <dgm:t>
        <a:bodyPr/>
        <a:lstStyle/>
        <a:p>
          <a:endParaRPr lang="ru-RU"/>
        </a:p>
      </dgm:t>
    </dgm:pt>
    <dgm:pt modelId="{47FEF8F1-B4E7-4407-9860-2E1A828AB16B}">
      <dgm:prSet/>
      <dgm:spPr/>
      <dgm:t>
        <a:bodyPr/>
        <a:lstStyle/>
        <a:p>
          <a:r>
            <a:rPr lang="ru-RU" b="0" i="0" dirty="0"/>
            <a:t>Личные сбережения</a:t>
          </a:r>
          <a:endParaRPr lang="ru-RU" dirty="0"/>
        </a:p>
      </dgm:t>
    </dgm:pt>
    <dgm:pt modelId="{468F6A75-2063-4CC3-B8D1-A0284D84B23C}" type="parTrans" cxnId="{D008E10B-A3E2-43F9-B602-2740007B072D}">
      <dgm:prSet/>
      <dgm:spPr/>
      <dgm:t>
        <a:bodyPr/>
        <a:lstStyle/>
        <a:p>
          <a:endParaRPr lang="ru-RU"/>
        </a:p>
      </dgm:t>
    </dgm:pt>
    <dgm:pt modelId="{D3FA7D90-5FD4-48C4-B8C9-D1664A0E85C0}" type="sibTrans" cxnId="{D008E10B-A3E2-43F9-B602-2740007B072D}">
      <dgm:prSet/>
      <dgm:spPr/>
      <dgm:t>
        <a:bodyPr/>
        <a:lstStyle/>
        <a:p>
          <a:endParaRPr lang="ru-RU"/>
        </a:p>
      </dgm:t>
    </dgm:pt>
    <dgm:pt modelId="{827EDEB3-A030-476D-AC35-A4B3ED85C840}">
      <dgm:prSet/>
      <dgm:spPr/>
      <dgm:t>
        <a:bodyPr/>
        <a:lstStyle/>
        <a:p>
          <a:r>
            <a:rPr lang="ru-RU" b="0" i="0"/>
            <a:t>Займы и кредиты</a:t>
          </a:r>
          <a:endParaRPr lang="ru-RU"/>
        </a:p>
      </dgm:t>
    </dgm:pt>
    <dgm:pt modelId="{C7AAF496-9D99-405B-A2BE-BBECEBB7DA5E}" type="parTrans" cxnId="{DD003876-8645-411A-9099-4BD588A2378E}">
      <dgm:prSet/>
      <dgm:spPr/>
      <dgm:t>
        <a:bodyPr/>
        <a:lstStyle/>
        <a:p>
          <a:endParaRPr lang="ru-RU"/>
        </a:p>
      </dgm:t>
    </dgm:pt>
    <dgm:pt modelId="{0F0FBE98-2823-4ED4-9BAF-FCF398B84A63}" type="sibTrans" cxnId="{DD003876-8645-411A-9099-4BD588A2378E}">
      <dgm:prSet/>
      <dgm:spPr/>
      <dgm:t>
        <a:bodyPr/>
        <a:lstStyle/>
        <a:p>
          <a:endParaRPr lang="ru-RU"/>
        </a:p>
      </dgm:t>
    </dgm:pt>
    <dgm:pt modelId="{F1FF8C6B-64E6-4416-9ED4-387DD5309857}">
      <dgm:prSet/>
      <dgm:spPr/>
      <dgm:t>
        <a:bodyPr/>
        <a:lstStyle/>
        <a:p>
          <a:r>
            <a:rPr lang="ru-RU" b="0" i="0" dirty="0"/>
            <a:t>Финансовая безопасность**                                            </a:t>
          </a:r>
          <a:endParaRPr lang="ru-RU" dirty="0"/>
        </a:p>
      </dgm:t>
    </dgm:pt>
    <dgm:pt modelId="{ACB56E19-6823-4C4B-80B9-BDB6487AD7A2}" type="parTrans" cxnId="{20E046F4-AF75-4472-8A28-43D6E7865D30}">
      <dgm:prSet/>
      <dgm:spPr/>
      <dgm:t>
        <a:bodyPr/>
        <a:lstStyle/>
        <a:p>
          <a:endParaRPr lang="ru-RU"/>
        </a:p>
      </dgm:t>
    </dgm:pt>
    <dgm:pt modelId="{A240AAEF-05C4-4111-8183-83486DEB077E}" type="sibTrans" cxnId="{20E046F4-AF75-4472-8A28-43D6E7865D30}">
      <dgm:prSet/>
      <dgm:spPr/>
      <dgm:t>
        <a:bodyPr/>
        <a:lstStyle/>
        <a:p>
          <a:endParaRPr lang="ru-RU"/>
        </a:p>
      </dgm:t>
    </dgm:pt>
    <dgm:pt modelId="{276D3155-A4A6-436D-AA9C-B5BEE9366938}">
      <dgm:prSet/>
      <dgm:spPr/>
      <dgm:t>
        <a:bodyPr/>
        <a:lstStyle/>
        <a:p>
          <a:r>
            <a:rPr lang="ru-RU" b="0" i="0" dirty="0"/>
            <a:t>Цифровая среда**                                                            </a:t>
          </a:r>
          <a:endParaRPr lang="ru-RU" dirty="0"/>
        </a:p>
      </dgm:t>
    </dgm:pt>
    <dgm:pt modelId="{09C4385F-BF6C-4D3E-A9AC-47049831B7DE}" type="parTrans" cxnId="{BA47E76E-6DF5-4C19-ACC7-C9AE7B6F5F86}">
      <dgm:prSet/>
      <dgm:spPr/>
      <dgm:t>
        <a:bodyPr/>
        <a:lstStyle/>
        <a:p>
          <a:endParaRPr lang="ru-RU"/>
        </a:p>
      </dgm:t>
    </dgm:pt>
    <dgm:pt modelId="{AED37A0E-65BF-43A7-ABBB-D5C9C8C28918}" type="sibTrans" cxnId="{BA47E76E-6DF5-4C19-ACC7-C9AE7B6F5F86}">
      <dgm:prSet/>
      <dgm:spPr/>
      <dgm:t>
        <a:bodyPr/>
        <a:lstStyle/>
        <a:p>
          <a:endParaRPr lang="ru-RU"/>
        </a:p>
      </dgm:t>
    </dgm:pt>
    <dgm:pt modelId="{1C8CCC21-E817-4AF9-BABB-1F1AA0A7A80C}" type="pres">
      <dgm:prSet presAssocID="{EE0BA005-4BD4-4255-8553-CD2632FA8930}" presName="vert0" presStyleCnt="0">
        <dgm:presLayoutVars>
          <dgm:dir/>
          <dgm:animOne val="branch"/>
          <dgm:animLvl val="lvl"/>
        </dgm:presLayoutVars>
      </dgm:prSet>
      <dgm:spPr/>
    </dgm:pt>
    <dgm:pt modelId="{5A18B655-8E5F-46FE-813D-F6B2B74628E3}" type="pres">
      <dgm:prSet presAssocID="{F9AFF6C4-7846-4005-8759-A3682815F756}" presName="thickLine" presStyleLbl="alignNode1" presStyleIdx="0" presStyleCnt="5"/>
      <dgm:spPr/>
    </dgm:pt>
    <dgm:pt modelId="{914B9DD3-D595-415B-9C39-9B9242B24B6C}" type="pres">
      <dgm:prSet presAssocID="{F9AFF6C4-7846-4005-8759-A3682815F756}" presName="horz1" presStyleCnt="0"/>
      <dgm:spPr/>
    </dgm:pt>
    <dgm:pt modelId="{2F13AD2A-2D58-4149-B6C6-1E99E5B3E98D}" type="pres">
      <dgm:prSet presAssocID="{F9AFF6C4-7846-4005-8759-A3682815F756}" presName="tx1" presStyleLbl="revTx" presStyleIdx="0" presStyleCnt="5"/>
      <dgm:spPr/>
    </dgm:pt>
    <dgm:pt modelId="{63F403E9-2B2D-46EF-A28B-C142D927A50D}" type="pres">
      <dgm:prSet presAssocID="{F9AFF6C4-7846-4005-8759-A3682815F756}" presName="vert1" presStyleCnt="0"/>
      <dgm:spPr/>
    </dgm:pt>
    <dgm:pt modelId="{426C5994-7F8A-4F39-ADA8-F904061DECD3}" type="pres">
      <dgm:prSet presAssocID="{47FEF8F1-B4E7-4407-9860-2E1A828AB16B}" presName="thickLine" presStyleLbl="alignNode1" presStyleIdx="1" presStyleCnt="5"/>
      <dgm:spPr/>
    </dgm:pt>
    <dgm:pt modelId="{14C3BDA8-7E6A-4276-9B3C-6948514AAFCE}" type="pres">
      <dgm:prSet presAssocID="{47FEF8F1-B4E7-4407-9860-2E1A828AB16B}" presName="horz1" presStyleCnt="0"/>
      <dgm:spPr/>
    </dgm:pt>
    <dgm:pt modelId="{0C95087D-64E8-4CED-A8B7-D76300740FDD}" type="pres">
      <dgm:prSet presAssocID="{47FEF8F1-B4E7-4407-9860-2E1A828AB16B}" presName="tx1" presStyleLbl="revTx" presStyleIdx="1" presStyleCnt="5"/>
      <dgm:spPr/>
    </dgm:pt>
    <dgm:pt modelId="{2EF7F0AC-3AA6-46BA-87B0-D72DAF67347E}" type="pres">
      <dgm:prSet presAssocID="{47FEF8F1-B4E7-4407-9860-2E1A828AB16B}" presName="vert1" presStyleCnt="0"/>
      <dgm:spPr/>
    </dgm:pt>
    <dgm:pt modelId="{CC3B6F4F-C9A5-4489-9870-32EB689BD9FE}" type="pres">
      <dgm:prSet presAssocID="{827EDEB3-A030-476D-AC35-A4B3ED85C840}" presName="thickLine" presStyleLbl="alignNode1" presStyleIdx="2" presStyleCnt="5"/>
      <dgm:spPr/>
    </dgm:pt>
    <dgm:pt modelId="{97C084D8-C69E-4103-8DA4-F9F2C6E36FEF}" type="pres">
      <dgm:prSet presAssocID="{827EDEB3-A030-476D-AC35-A4B3ED85C840}" presName="horz1" presStyleCnt="0"/>
      <dgm:spPr/>
    </dgm:pt>
    <dgm:pt modelId="{2352181A-F997-47BC-AD6A-04F0497166CD}" type="pres">
      <dgm:prSet presAssocID="{827EDEB3-A030-476D-AC35-A4B3ED85C840}" presName="tx1" presStyleLbl="revTx" presStyleIdx="2" presStyleCnt="5"/>
      <dgm:spPr/>
    </dgm:pt>
    <dgm:pt modelId="{63C3ACB7-9FA4-41E6-82F4-5B90BAFBF4D4}" type="pres">
      <dgm:prSet presAssocID="{827EDEB3-A030-476D-AC35-A4B3ED85C840}" presName="vert1" presStyleCnt="0"/>
      <dgm:spPr/>
    </dgm:pt>
    <dgm:pt modelId="{04937FCC-8877-4E5B-A896-4619AFC1AB84}" type="pres">
      <dgm:prSet presAssocID="{F1FF8C6B-64E6-4416-9ED4-387DD5309857}" presName="thickLine" presStyleLbl="alignNode1" presStyleIdx="3" presStyleCnt="5"/>
      <dgm:spPr/>
    </dgm:pt>
    <dgm:pt modelId="{A1485174-AD7F-4026-A130-D74E2E51D4B6}" type="pres">
      <dgm:prSet presAssocID="{F1FF8C6B-64E6-4416-9ED4-387DD5309857}" presName="horz1" presStyleCnt="0"/>
      <dgm:spPr/>
    </dgm:pt>
    <dgm:pt modelId="{BF313F1E-AD96-431F-B110-FFA59CB0CA92}" type="pres">
      <dgm:prSet presAssocID="{F1FF8C6B-64E6-4416-9ED4-387DD5309857}" presName="tx1" presStyleLbl="revTx" presStyleIdx="3" presStyleCnt="5"/>
      <dgm:spPr/>
    </dgm:pt>
    <dgm:pt modelId="{4FD73546-F7C8-4AA0-A7BB-985EE0DF2DDE}" type="pres">
      <dgm:prSet presAssocID="{F1FF8C6B-64E6-4416-9ED4-387DD5309857}" presName="vert1" presStyleCnt="0"/>
      <dgm:spPr/>
    </dgm:pt>
    <dgm:pt modelId="{C6C62B7B-AE0F-4104-B5FF-26EA38C7DCF4}" type="pres">
      <dgm:prSet presAssocID="{276D3155-A4A6-436D-AA9C-B5BEE9366938}" presName="thickLine" presStyleLbl="alignNode1" presStyleIdx="4" presStyleCnt="5"/>
      <dgm:spPr/>
    </dgm:pt>
    <dgm:pt modelId="{AA2023B4-37EC-4FA9-B87C-EABCF53DBAA1}" type="pres">
      <dgm:prSet presAssocID="{276D3155-A4A6-436D-AA9C-B5BEE9366938}" presName="horz1" presStyleCnt="0"/>
      <dgm:spPr/>
    </dgm:pt>
    <dgm:pt modelId="{E94F1458-C4B5-4EDF-AD32-33E64E005F53}" type="pres">
      <dgm:prSet presAssocID="{276D3155-A4A6-436D-AA9C-B5BEE9366938}" presName="tx1" presStyleLbl="revTx" presStyleIdx="4" presStyleCnt="5"/>
      <dgm:spPr/>
    </dgm:pt>
    <dgm:pt modelId="{69CD420B-D9F2-4125-8869-6B01895B9EF8}" type="pres">
      <dgm:prSet presAssocID="{276D3155-A4A6-436D-AA9C-B5BEE9366938}" presName="vert1" presStyleCnt="0"/>
      <dgm:spPr/>
    </dgm:pt>
  </dgm:ptLst>
  <dgm:cxnLst>
    <dgm:cxn modelId="{D008E10B-A3E2-43F9-B602-2740007B072D}" srcId="{EE0BA005-4BD4-4255-8553-CD2632FA8930}" destId="{47FEF8F1-B4E7-4407-9860-2E1A828AB16B}" srcOrd="1" destOrd="0" parTransId="{468F6A75-2063-4CC3-B8D1-A0284D84B23C}" sibTransId="{D3FA7D90-5FD4-48C4-B8C9-D1664A0E85C0}"/>
    <dgm:cxn modelId="{28B54A35-5AE1-495E-9966-28B70EF6C68B}" type="presOf" srcId="{F9AFF6C4-7846-4005-8759-A3682815F756}" destId="{2F13AD2A-2D58-4149-B6C6-1E99E5B3E98D}" srcOrd="0" destOrd="0" presId="urn:microsoft.com/office/officeart/2008/layout/LinedList"/>
    <dgm:cxn modelId="{3977786C-DA0F-43FF-B727-A6F49A7E84EF}" type="presOf" srcId="{276D3155-A4A6-436D-AA9C-B5BEE9366938}" destId="{E94F1458-C4B5-4EDF-AD32-33E64E005F53}" srcOrd="0" destOrd="0" presId="urn:microsoft.com/office/officeart/2008/layout/LinedList"/>
    <dgm:cxn modelId="{BA47E76E-6DF5-4C19-ACC7-C9AE7B6F5F86}" srcId="{EE0BA005-4BD4-4255-8553-CD2632FA8930}" destId="{276D3155-A4A6-436D-AA9C-B5BEE9366938}" srcOrd="4" destOrd="0" parTransId="{09C4385F-BF6C-4D3E-A9AC-47049831B7DE}" sibTransId="{AED37A0E-65BF-43A7-ABBB-D5C9C8C28918}"/>
    <dgm:cxn modelId="{8FFE9951-33C3-4AB5-B703-1D1C3221BAFF}" srcId="{EE0BA005-4BD4-4255-8553-CD2632FA8930}" destId="{F9AFF6C4-7846-4005-8759-A3682815F756}" srcOrd="0" destOrd="0" parTransId="{0B6D9060-3203-44AE-8705-36020157B10A}" sibTransId="{486E7673-30EA-4A9F-8F56-60470366D89E}"/>
    <dgm:cxn modelId="{265DAF54-3B6B-442C-9D66-2E2F0A0A0BAD}" type="presOf" srcId="{EE0BA005-4BD4-4255-8553-CD2632FA8930}" destId="{1C8CCC21-E817-4AF9-BABB-1F1AA0A7A80C}" srcOrd="0" destOrd="0" presId="urn:microsoft.com/office/officeart/2008/layout/LinedList"/>
    <dgm:cxn modelId="{DD003876-8645-411A-9099-4BD588A2378E}" srcId="{EE0BA005-4BD4-4255-8553-CD2632FA8930}" destId="{827EDEB3-A030-476D-AC35-A4B3ED85C840}" srcOrd="2" destOrd="0" parTransId="{C7AAF496-9D99-405B-A2BE-BBECEBB7DA5E}" sibTransId="{0F0FBE98-2823-4ED4-9BAF-FCF398B84A63}"/>
    <dgm:cxn modelId="{05EFC4AE-2CA1-4A61-B508-8B67DE488DE9}" type="presOf" srcId="{F1FF8C6B-64E6-4416-9ED4-387DD5309857}" destId="{BF313F1E-AD96-431F-B110-FFA59CB0CA92}" srcOrd="0" destOrd="0" presId="urn:microsoft.com/office/officeart/2008/layout/LinedList"/>
    <dgm:cxn modelId="{51F80DB7-74A9-4BDF-B383-F6D39671B9FA}" type="presOf" srcId="{827EDEB3-A030-476D-AC35-A4B3ED85C840}" destId="{2352181A-F997-47BC-AD6A-04F0497166CD}" srcOrd="0" destOrd="0" presId="urn:microsoft.com/office/officeart/2008/layout/LinedList"/>
    <dgm:cxn modelId="{8DB969B7-FD55-4D30-A631-F04DE3A619AC}" type="presOf" srcId="{47FEF8F1-B4E7-4407-9860-2E1A828AB16B}" destId="{0C95087D-64E8-4CED-A8B7-D76300740FDD}" srcOrd="0" destOrd="0" presId="urn:microsoft.com/office/officeart/2008/layout/LinedList"/>
    <dgm:cxn modelId="{20E046F4-AF75-4472-8A28-43D6E7865D30}" srcId="{EE0BA005-4BD4-4255-8553-CD2632FA8930}" destId="{F1FF8C6B-64E6-4416-9ED4-387DD5309857}" srcOrd="3" destOrd="0" parTransId="{ACB56E19-6823-4C4B-80B9-BDB6487AD7A2}" sibTransId="{A240AAEF-05C4-4111-8183-83486DEB077E}"/>
    <dgm:cxn modelId="{B905A557-161E-471D-A926-5554FE07727F}" type="presParOf" srcId="{1C8CCC21-E817-4AF9-BABB-1F1AA0A7A80C}" destId="{5A18B655-8E5F-46FE-813D-F6B2B74628E3}" srcOrd="0" destOrd="0" presId="urn:microsoft.com/office/officeart/2008/layout/LinedList"/>
    <dgm:cxn modelId="{5144ECB7-8598-4CEE-95E7-07E6823CF4E7}" type="presParOf" srcId="{1C8CCC21-E817-4AF9-BABB-1F1AA0A7A80C}" destId="{914B9DD3-D595-415B-9C39-9B9242B24B6C}" srcOrd="1" destOrd="0" presId="urn:microsoft.com/office/officeart/2008/layout/LinedList"/>
    <dgm:cxn modelId="{66BC3CC5-B050-4650-96B2-DD946D49D2DA}" type="presParOf" srcId="{914B9DD3-D595-415B-9C39-9B9242B24B6C}" destId="{2F13AD2A-2D58-4149-B6C6-1E99E5B3E98D}" srcOrd="0" destOrd="0" presId="urn:microsoft.com/office/officeart/2008/layout/LinedList"/>
    <dgm:cxn modelId="{EBB320EB-8E0B-4F64-A002-C630223DC3B8}" type="presParOf" srcId="{914B9DD3-D595-415B-9C39-9B9242B24B6C}" destId="{63F403E9-2B2D-46EF-A28B-C142D927A50D}" srcOrd="1" destOrd="0" presId="urn:microsoft.com/office/officeart/2008/layout/LinedList"/>
    <dgm:cxn modelId="{C8244E1C-B9DB-45BA-95C6-DB7C69E6251F}" type="presParOf" srcId="{1C8CCC21-E817-4AF9-BABB-1F1AA0A7A80C}" destId="{426C5994-7F8A-4F39-ADA8-F904061DECD3}" srcOrd="2" destOrd="0" presId="urn:microsoft.com/office/officeart/2008/layout/LinedList"/>
    <dgm:cxn modelId="{CA0D0414-CE0D-4CA5-A3F4-1BB4059A07D4}" type="presParOf" srcId="{1C8CCC21-E817-4AF9-BABB-1F1AA0A7A80C}" destId="{14C3BDA8-7E6A-4276-9B3C-6948514AAFCE}" srcOrd="3" destOrd="0" presId="urn:microsoft.com/office/officeart/2008/layout/LinedList"/>
    <dgm:cxn modelId="{307F72E1-A504-40D8-B27C-2939635C2887}" type="presParOf" srcId="{14C3BDA8-7E6A-4276-9B3C-6948514AAFCE}" destId="{0C95087D-64E8-4CED-A8B7-D76300740FDD}" srcOrd="0" destOrd="0" presId="urn:microsoft.com/office/officeart/2008/layout/LinedList"/>
    <dgm:cxn modelId="{DC8012B7-9485-4B4F-A196-237572F40364}" type="presParOf" srcId="{14C3BDA8-7E6A-4276-9B3C-6948514AAFCE}" destId="{2EF7F0AC-3AA6-46BA-87B0-D72DAF67347E}" srcOrd="1" destOrd="0" presId="urn:microsoft.com/office/officeart/2008/layout/LinedList"/>
    <dgm:cxn modelId="{A24FA3E4-5575-41CB-9F1F-2E1712D50316}" type="presParOf" srcId="{1C8CCC21-E817-4AF9-BABB-1F1AA0A7A80C}" destId="{CC3B6F4F-C9A5-4489-9870-32EB689BD9FE}" srcOrd="4" destOrd="0" presId="urn:microsoft.com/office/officeart/2008/layout/LinedList"/>
    <dgm:cxn modelId="{D27C1899-B48F-478D-BADF-D5408F684129}" type="presParOf" srcId="{1C8CCC21-E817-4AF9-BABB-1F1AA0A7A80C}" destId="{97C084D8-C69E-4103-8DA4-F9F2C6E36FEF}" srcOrd="5" destOrd="0" presId="urn:microsoft.com/office/officeart/2008/layout/LinedList"/>
    <dgm:cxn modelId="{30BECEBD-219D-408A-8325-6F872626FBD6}" type="presParOf" srcId="{97C084D8-C69E-4103-8DA4-F9F2C6E36FEF}" destId="{2352181A-F997-47BC-AD6A-04F0497166CD}" srcOrd="0" destOrd="0" presId="urn:microsoft.com/office/officeart/2008/layout/LinedList"/>
    <dgm:cxn modelId="{2EC245A4-1EFE-417B-B024-257D9F9B164C}" type="presParOf" srcId="{97C084D8-C69E-4103-8DA4-F9F2C6E36FEF}" destId="{63C3ACB7-9FA4-41E6-82F4-5B90BAFBF4D4}" srcOrd="1" destOrd="0" presId="urn:microsoft.com/office/officeart/2008/layout/LinedList"/>
    <dgm:cxn modelId="{8DA77F8A-DB23-44F8-9A85-AE46139276A0}" type="presParOf" srcId="{1C8CCC21-E817-4AF9-BABB-1F1AA0A7A80C}" destId="{04937FCC-8877-4E5B-A896-4619AFC1AB84}" srcOrd="6" destOrd="0" presId="urn:microsoft.com/office/officeart/2008/layout/LinedList"/>
    <dgm:cxn modelId="{A190C9EC-AAB9-4D2B-AF0B-701C86D3ADD2}" type="presParOf" srcId="{1C8CCC21-E817-4AF9-BABB-1F1AA0A7A80C}" destId="{A1485174-AD7F-4026-A130-D74E2E51D4B6}" srcOrd="7" destOrd="0" presId="urn:microsoft.com/office/officeart/2008/layout/LinedList"/>
    <dgm:cxn modelId="{217EFFAF-B48B-4A0C-96E5-BBE87B1C9EF8}" type="presParOf" srcId="{A1485174-AD7F-4026-A130-D74E2E51D4B6}" destId="{BF313F1E-AD96-431F-B110-FFA59CB0CA92}" srcOrd="0" destOrd="0" presId="urn:microsoft.com/office/officeart/2008/layout/LinedList"/>
    <dgm:cxn modelId="{7AAFB5F6-85AF-4B17-B273-EE0112DE8EF2}" type="presParOf" srcId="{A1485174-AD7F-4026-A130-D74E2E51D4B6}" destId="{4FD73546-F7C8-4AA0-A7BB-985EE0DF2DDE}" srcOrd="1" destOrd="0" presId="urn:microsoft.com/office/officeart/2008/layout/LinedList"/>
    <dgm:cxn modelId="{3CC42639-5865-44AF-BEB6-ED52842238FE}" type="presParOf" srcId="{1C8CCC21-E817-4AF9-BABB-1F1AA0A7A80C}" destId="{C6C62B7B-AE0F-4104-B5FF-26EA38C7DCF4}" srcOrd="8" destOrd="0" presId="urn:microsoft.com/office/officeart/2008/layout/LinedList"/>
    <dgm:cxn modelId="{D17BAD54-C919-4803-8AD3-981AA758591A}" type="presParOf" srcId="{1C8CCC21-E817-4AF9-BABB-1F1AA0A7A80C}" destId="{AA2023B4-37EC-4FA9-B87C-EABCF53DBAA1}" srcOrd="9" destOrd="0" presId="urn:microsoft.com/office/officeart/2008/layout/LinedList"/>
    <dgm:cxn modelId="{C73A18A8-BFA7-4601-8B79-53ABE797F20D}" type="presParOf" srcId="{AA2023B4-37EC-4FA9-B87C-EABCF53DBAA1}" destId="{E94F1458-C4B5-4EDF-AD32-33E64E005F53}" srcOrd="0" destOrd="0" presId="urn:microsoft.com/office/officeart/2008/layout/LinedList"/>
    <dgm:cxn modelId="{54548291-51C7-46E4-8AE6-1233EAD74BDE}" type="presParOf" srcId="{AA2023B4-37EC-4FA9-B87C-EABCF53DBAA1}" destId="{69CD420B-D9F2-4125-8869-6B01895B9EF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3DA4813-2240-4397-9E51-02EDE6134C76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D5D9F6A-8719-4DCA-8DD1-501B16430C67}">
      <dgm:prSet/>
      <dgm:spPr/>
      <dgm:t>
        <a:bodyPr/>
        <a:lstStyle/>
        <a:p>
          <a:r>
            <a:rPr lang="ru-RU" b="0" i="0"/>
            <a:t>Инвестирование</a:t>
          </a:r>
          <a:endParaRPr lang="ru-RU"/>
        </a:p>
      </dgm:t>
    </dgm:pt>
    <dgm:pt modelId="{C74C5EC0-BB50-46DB-B114-C7C7EB6DE5E5}" type="parTrans" cxnId="{DC3AA08B-3CFF-4340-8210-DCF46B4F44CF}">
      <dgm:prSet/>
      <dgm:spPr/>
      <dgm:t>
        <a:bodyPr/>
        <a:lstStyle/>
        <a:p>
          <a:endParaRPr lang="ru-RU"/>
        </a:p>
      </dgm:t>
    </dgm:pt>
    <dgm:pt modelId="{DF52BC6E-E216-4DA5-913E-E25F76EEC5A0}" type="sibTrans" cxnId="{DC3AA08B-3CFF-4340-8210-DCF46B4F44CF}">
      <dgm:prSet/>
      <dgm:spPr/>
      <dgm:t>
        <a:bodyPr/>
        <a:lstStyle/>
        <a:p>
          <a:endParaRPr lang="ru-RU"/>
        </a:p>
      </dgm:t>
    </dgm:pt>
    <dgm:pt modelId="{2F36AA0A-D4E1-495D-9C4B-FAA90FAC9E77}">
      <dgm:prSet/>
      <dgm:spPr/>
      <dgm:t>
        <a:bodyPr/>
        <a:lstStyle/>
        <a:p>
          <a:r>
            <a:rPr lang="ru-RU" b="0" i="0"/>
            <a:t>Страхование </a:t>
          </a:r>
          <a:endParaRPr lang="ru-RU"/>
        </a:p>
      </dgm:t>
    </dgm:pt>
    <dgm:pt modelId="{8D5D99DD-5846-4FDD-BA33-1EA7356A0E0E}" type="parTrans" cxnId="{80F2D746-EEA0-4908-BAAC-9FB67F3E59E5}">
      <dgm:prSet/>
      <dgm:spPr/>
      <dgm:t>
        <a:bodyPr/>
        <a:lstStyle/>
        <a:p>
          <a:endParaRPr lang="ru-RU"/>
        </a:p>
      </dgm:t>
    </dgm:pt>
    <dgm:pt modelId="{E80B87B7-385F-409D-B22C-153E5B1F04F9}" type="sibTrans" cxnId="{80F2D746-EEA0-4908-BAAC-9FB67F3E59E5}">
      <dgm:prSet/>
      <dgm:spPr/>
      <dgm:t>
        <a:bodyPr/>
        <a:lstStyle/>
        <a:p>
          <a:endParaRPr lang="ru-RU"/>
        </a:p>
      </dgm:t>
    </dgm:pt>
    <dgm:pt modelId="{FCC10FAE-C46D-41A9-90B4-CE1AB552686B}">
      <dgm:prSet/>
      <dgm:spPr/>
      <dgm:t>
        <a:bodyPr/>
        <a:lstStyle/>
        <a:p>
          <a:r>
            <a:rPr lang="ru-RU" b="0" i="0"/>
            <a:t>Предпринимательство</a:t>
          </a:r>
          <a:endParaRPr lang="ru-RU"/>
        </a:p>
      </dgm:t>
    </dgm:pt>
    <dgm:pt modelId="{D91578DD-BDD8-4EDF-B53B-DD17BEC8E231}" type="parTrans" cxnId="{D178C645-87DC-4548-94FF-5D7CD6851451}">
      <dgm:prSet/>
      <dgm:spPr/>
      <dgm:t>
        <a:bodyPr/>
        <a:lstStyle/>
        <a:p>
          <a:endParaRPr lang="ru-RU"/>
        </a:p>
      </dgm:t>
    </dgm:pt>
    <dgm:pt modelId="{52442FFE-F01B-479D-86CD-8AE5B327A2AF}" type="sibTrans" cxnId="{D178C645-87DC-4548-94FF-5D7CD6851451}">
      <dgm:prSet/>
      <dgm:spPr/>
      <dgm:t>
        <a:bodyPr/>
        <a:lstStyle/>
        <a:p>
          <a:endParaRPr lang="ru-RU"/>
        </a:p>
      </dgm:t>
    </dgm:pt>
    <dgm:pt modelId="{94ECE33D-DCCB-473B-B87D-E599935E55C6}">
      <dgm:prSet/>
      <dgm:spPr/>
      <dgm:t>
        <a:bodyPr/>
        <a:lstStyle/>
        <a:p>
          <a:r>
            <a:rPr lang="ru-RU" b="0" i="0" dirty="0"/>
            <a:t>Финансовая безопасность**                                            </a:t>
          </a:r>
          <a:endParaRPr lang="ru-RU" dirty="0"/>
        </a:p>
      </dgm:t>
    </dgm:pt>
    <dgm:pt modelId="{0F2F8CB5-73D5-4DF3-8A09-443DFF03B97C}" type="parTrans" cxnId="{1B7BA323-1673-418A-A673-60F98B9970DB}">
      <dgm:prSet/>
      <dgm:spPr/>
      <dgm:t>
        <a:bodyPr/>
        <a:lstStyle/>
        <a:p>
          <a:endParaRPr lang="ru-RU"/>
        </a:p>
      </dgm:t>
    </dgm:pt>
    <dgm:pt modelId="{4D1C5DE8-EE47-4886-8AD4-ADB4C5622E39}" type="sibTrans" cxnId="{1B7BA323-1673-418A-A673-60F98B9970DB}">
      <dgm:prSet/>
      <dgm:spPr/>
      <dgm:t>
        <a:bodyPr/>
        <a:lstStyle/>
        <a:p>
          <a:endParaRPr lang="ru-RU"/>
        </a:p>
      </dgm:t>
    </dgm:pt>
    <dgm:pt modelId="{903CFE49-D04A-42F7-84CE-62E6F7EEB526}">
      <dgm:prSet/>
      <dgm:spPr/>
      <dgm:t>
        <a:bodyPr/>
        <a:lstStyle/>
        <a:p>
          <a:r>
            <a:rPr lang="ru-RU" b="0" i="0" dirty="0"/>
            <a:t>Цифровая среда**                                                            </a:t>
          </a:r>
          <a:endParaRPr lang="ru-RU" dirty="0"/>
        </a:p>
      </dgm:t>
    </dgm:pt>
    <dgm:pt modelId="{2B3C16D8-799B-49F2-AFB0-DB803B544EF6}" type="parTrans" cxnId="{B6C18D11-DA89-4C89-BCA4-DE12331AF2F5}">
      <dgm:prSet/>
      <dgm:spPr/>
      <dgm:t>
        <a:bodyPr/>
        <a:lstStyle/>
        <a:p>
          <a:endParaRPr lang="ru-RU"/>
        </a:p>
      </dgm:t>
    </dgm:pt>
    <dgm:pt modelId="{AF59628C-0482-454B-8805-6161E5749182}" type="sibTrans" cxnId="{B6C18D11-DA89-4C89-BCA4-DE12331AF2F5}">
      <dgm:prSet/>
      <dgm:spPr/>
      <dgm:t>
        <a:bodyPr/>
        <a:lstStyle/>
        <a:p>
          <a:endParaRPr lang="ru-RU"/>
        </a:p>
      </dgm:t>
    </dgm:pt>
    <dgm:pt modelId="{3A8EE0D5-87BB-44C7-AFA9-1E9A0C464E3F}" type="pres">
      <dgm:prSet presAssocID="{63DA4813-2240-4397-9E51-02EDE6134C76}" presName="vert0" presStyleCnt="0">
        <dgm:presLayoutVars>
          <dgm:dir/>
          <dgm:animOne val="branch"/>
          <dgm:animLvl val="lvl"/>
        </dgm:presLayoutVars>
      </dgm:prSet>
      <dgm:spPr/>
    </dgm:pt>
    <dgm:pt modelId="{45F829AA-1C18-4862-A855-ECEA1D6F69B5}" type="pres">
      <dgm:prSet presAssocID="{AD5D9F6A-8719-4DCA-8DD1-501B16430C67}" presName="thickLine" presStyleLbl="alignNode1" presStyleIdx="0" presStyleCnt="5"/>
      <dgm:spPr/>
    </dgm:pt>
    <dgm:pt modelId="{CE8B25A3-175A-4809-8203-122E8F997C47}" type="pres">
      <dgm:prSet presAssocID="{AD5D9F6A-8719-4DCA-8DD1-501B16430C67}" presName="horz1" presStyleCnt="0"/>
      <dgm:spPr/>
    </dgm:pt>
    <dgm:pt modelId="{F43F7F5D-A629-4300-94B7-2A4CFD2227AF}" type="pres">
      <dgm:prSet presAssocID="{AD5D9F6A-8719-4DCA-8DD1-501B16430C67}" presName="tx1" presStyleLbl="revTx" presStyleIdx="0" presStyleCnt="5"/>
      <dgm:spPr/>
    </dgm:pt>
    <dgm:pt modelId="{E664BC8C-BF3C-4DD2-9985-90D9175A8692}" type="pres">
      <dgm:prSet presAssocID="{AD5D9F6A-8719-4DCA-8DD1-501B16430C67}" presName="vert1" presStyleCnt="0"/>
      <dgm:spPr/>
    </dgm:pt>
    <dgm:pt modelId="{B8DA1869-F163-459E-B51C-B1968D307072}" type="pres">
      <dgm:prSet presAssocID="{2F36AA0A-D4E1-495D-9C4B-FAA90FAC9E77}" presName="thickLine" presStyleLbl="alignNode1" presStyleIdx="1" presStyleCnt="5"/>
      <dgm:spPr/>
    </dgm:pt>
    <dgm:pt modelId="{0F2A2782-DD72-467B-9267-A273A4014E24}" type="pres">
      <dgm:prSet presAssocID="{2F36AA0A-D4E1-495D-9C4B-FAA90FAC9E77}" presName="horz1" presStyleCnt="0"/>
      <dgm:spPr/>
    </dgm:pt>
    <dgm:pt modelId="{1EB1A081-7FDB-459B-8015-45D7B5C81B17}" type="pres">
      <dgm:prSet presAssocID="{2F36AA0A-D4E1-495D-9C4B-FAA90FAC9E77}" presName="tx1" presStyleLbl="revTx" presStyleIdx="1" presStyleCnt="5"/>
      <dgm:spPr/>
    </dgm:pt>
    <dgm:pt modelId="{6EEA65ED-8E34-4D74-9059-E62691D8AFF5}" type="pres">
      <dgm:prSet presAssocID="{2F36AA0A-D4E1-495D-9C4B-FAA90FAC9E77}" presName="vert1" presStyleCnt="0"/>
      <dgm:spPr/>
    </dgm:pt>
    <dgm:pt modelId="{37988AD8-226C-4D04-897A-1A8266ACDF2D}" type="pres">
      <dgm:prSet presAssocID="{FCC10FAE-C46D-41A9-90B4-CE1AB552686B}" presName="thickLine" presStyleLbl="alignNode1" presStyleIdx="2" presStyleCnt="5"/>
      <dgm:spPr/>
    </dgm:pt>
    <dgm:pt modelId="{BF9EA08C-F786-459C-9363-9C54695B70E9}" type="pres">
      <dgm:prSet presAssocID="{FCC10FAE-C46D-41A9-90B4-CE1AB552686B}" presName="horz1" presStyleCnt="0"/>
      <dgm:spPr/>
    </dgm:pt>
    <dgm:pt modelId="{6149CCC4-5112-4F70-A597-59085492757B}" type="pres">
      <dgm:prSet presAssocID="{FCC10FAE-C46D-41A9-90B4-CE1AB552686B}" presName="tx1" presStyleLbl="revTx" presStyleIdx="2" presStyleCnt="5"/>
      <dgm:spPr/>
    </dgm:pt>
    <dgm:pt modelId="{FC8C509C-ED98-474D-AEDA-A9D1A8265DBF}" type="pres">
      <dgm:prSet presAssocID="{FCC10FAE-C46D-41A9-90B4-CE1AB552686B}" presName="vert1" presStyleCnt="0"/>
      <dgm:spPr/>
    </dgm:pt>
    <dgm:pt modelId="{1EEF1BE9-211B-47FD-8E1B-0DF931CA5001}" type="pres">
      <dgm:prSet presAssocID="{94ECE33D-DCCB-473B-B87D-E599935E55C6}" presName="thickLine" presStyleLbl="alignNode1" presStyleIdx="3" presStyleCnt="5"/>
      <dgm:spPr/>
    </dgm:pt>
    <dgm:pt modelId="{6BD08CF5-8D06-4B80-959B-712B0B525ADD}" type="pres">
      <dgm:prSet presAssocID="{94ECE33D-DCCB-473B-B87D-E599935E55C6}" presName="horz1" presStyleCnt="0"/>
      <dgm:spPr/>
    </dgm:pt>
    <dgm:pt modelId="{A4DF0E92-373A-4C1A-B47E-9A6BDACCF351}" type="pres">
      <dgm:prSet presAssocID="{94ECE33D-DCCB-473B-B87D-E599935E55C6}" presName="tx1" presStyleLbl="revTx" presStyleIdx="3" presStyleCnt="5"/>
      <dgm:spPr/>
    </dgm:pt>
    <dgm:pt modelId="{A142AFA9-01AD-4070-8400-EA0E48BAC747}" type="pres">
      <dgm:prSet presAssocID="{94ECE33D-DCCB-473B-B87D-E599935E55C6}" presName="vert1" presStyleCnt="0"/>
      <dgm:spPr/>
    </dgm:pt>
    <dgm:pt modelId="{89373239-40AC-45A7-8914-77AE6D31B715}" type="pres">
      <dgm:prSet presAssocID="{903CFE49-D04A-42F7-84CE-62E6F7EEB526}" presName="thickLine" presStyleLbl="alignNode1" presStyleIdx="4" presStyleCnt="5"/>
      <dgm:spPr/>
    </dgm:pt>
    <dgm:pt modelId="{6C7170CF-C9E4-47BF-9EC5-9D184DB6D95A}" type="pres">
      <dgm:prSet presAssocID="{903CFE49-D04A-42F7-84CE-62E6F7EEB526}" presName="horz1" presStyleCnt="0"/>
      <dgm:spPr/>
    </dgm:pt>
    <dgm:pt modelId="{B7D7B58A-2030-465F-AF8F-CA45CA690D25}" type="pres">
      <dgm:prSet presAssocID="{903CFE49-D04A-42F7-84CE-62E6F7EEB526}" presName="tx1" presStyleLbl="revTx" presStyleIdx="4" presStyleCnt="5"/>
      <dgm:spPr/>
    </dgm:pt>
    <dgm:pt modelId="{A9A487EA-AB7D-4526-9CE8-E14E2A9D7FB9}" type="pres">
      <dgm:prSet presAssocID="{903CFE49-D04A-42F7-84CE-62E6F7EEB526}" presName="vert1" presStyleCnt="0"/>
      <dgm:spPr/>
    </dgm:pt>
  </dgm:ptLst>
  <dgm:cxnLst>
    <dgm:cxn modelId="{B6C18D11-DA89-4C89-BCA4-DE12331AF2F5}" srcId="{63DA4813-2240-4397-9E51-02EDE6134C76}" destId="{903CFE49-D04A-42F7-84CE-62E6F7EEB526}" srcOrd="4" destOrd="0" parTransId="{2B3C16D8-799B-49F2-AFB0-DB803B544EF6}" sibTransId="{AF59628C-0482-454B-8805-6161E5749182}"/>
    <dgm:cxn modelId="{1B7BA323-1673-418A-A673-60F98B9970DB}" srcId="{63DA4813-2240-4397-9E51-02EDE6134C76}" destId="{94ECE33D-DCCB-473B-B87D-E599935E55C6}" srcOrd="3" destOrd="0" parTransId="{0F2F8CB5-73D5-4DF3-8A09-443DFF03B97C}" sibTransId="{4D1C5DE8-EE47-4886-8AD4-ADB4C5622E39}"/>
    <dgm:cxn modelId="{98F6D02C-94F7-4F65-AAAE-B3FEB86A8D1C}" type="presOf" srcId="{63DA4813-2240-4397-9E51-02EDE6134C76}" destId="{3A8EE0D5-87BB-44C7-AFA9-1E9A0C464E3F}" srcOrd="0" destOrd="0" presId="urn:microsoft.com/office/officeart/2008/layout/LinedList"/>
    <dgm:cxn modelId="{D178C645-87DC-4548-94FF-5D7CD6851451}" srcId="{63DA4813-2240-4397-9E51-02EDE6134C76}" destId="{FCC10FAE-C46D-41A9-90B4-CE1AB552686B}" srcOrd="2" destOrd="0" parTransId="{D91578DD-BDD8-4EDF-B53B-DD17BEC8E231}" sibTransId="{52442FFE-F01B-479D-86CD-8AE5B327A2AF}"/>
    <dgm:cxn modelId="{80F2D746-EEA0-4908-BAAC-9FB67F3E59E5}" srcId="{63DA4813-2240-4397-9E51-02EDE6134C76}" destId="{2F36AA0A-D4E1-495D-9C4B-FAA90FAC9E77}" srcOrd="1" destOrd="0" parTransId="{8D5D99DD-5846-4FDD-BA33-1EA7356A0E0E}" sibTransId="{E80B87B7-385F-409D-B22C-153E5B1F04F9}"/>
    <dgm:cxn modelId="{3578F34B-4A0B-45A0-A419-93792F4A43D2}" type="presOf" srcId="{94ECE33D-DCCB-473B-B87D-E599935E55C6}" destId="{A4DF0E92-373A-4C1A-B47E-9A6BDACCF351}" srcOrd="0" destOrd="0" presId="urn:microsoft.com/office/officeart/2008/layout/LinedList"/>
    <dgm:cxn modelId="{AC906578-4354-466B-A53F-FA1F0ADD1410}" type="presOf" srcId="{2F36AA0A-D4E1-495D-9C4B-FAA90FAC9E77}" destId="{1EB1A081-7FDB-459B-8015-45D7B5C81B17}" srcOrd="0" destOrd="0" presId="urn:microsoft.com/office/officeart/2008/layout/LinedList"/>
    <dgm:cxn modelId="{04BA2187-0CDE-44A0-9E49-D852A573772C}" type="presOf" srcId="{FCC10FAE-C46D-41A9-90B4-CE1AB552686B}" destId="{6149CCC4-5112-4F70-A597-59085492757B}" srcOrd="0" destOrd="0" presId="urn:microsoft.com/office/officeart/2008/layout/LinedList"/>
    <dgm:cxn modelId="{DC3AA08B-3CFF-4340-8210-DCF46B4F44CF}" srcId="{63DA4813-2240-4397-9E51-02EDE6134C76}" destId="{AD5D9F6A-8719-4DCA-8DD1-501B16430C67}" srcOrd="0" destOrd="0" parTransId="{C74C5EC0-BB50-46DB-B114-C7C7EB6DE5E5}" sibTransId="{DF52BC6E-E216-4DA5-913E-E25F76EEC5A0}"/>
    <dgm:cxn modelId="{480B0BCF-B104-421B-92BF-169885C79EE9}" type="presOf" srcId="{903CFE49-D04A-42F7-84CE-62E6F7EEB526}" destId="{B7D7B58A-2030-465F-AF8F-CA45CA690D25}" srcOrd="0" destOrd="0" presId="urn:microsoft.com/office/officeart/2008/layout/LinedList"/>
    <dgm:cxn modelId="{0827F6F3-E1EA-4507-A1DD-3E5DA427806E}" type="presOf" srcId="{AD5D9F6A-8719-4DCA-8DD1-501B16430C67}" destId="{F43F7F5D-A629-4300-94B7-2A4CFD2227AF}" srcOrd="0" destOrd="0" presId="urn:microsoft.com/office/officeart/2008/layout/LinedList"/>
    <dgm:cxn modelId="{75D44464-5B7F-4038-B79D-2061AF01FDB9}" type="presParOf" srcId="{3A8EE0D5-87BB-44C7-AFA9-1E9A0C464E3F}" destId="{45F829AA-1C18-4862-A855-ECEA1D6F69B5}" srcOrd="0" destOrd="0" presId="urn:microsoft.com/office/officeart/2008/layout/LinedList"/>
    <dgm:cxn modelId="{EA9F35B3-D41C-4A15-BADF-4A2DD818CC05}" type="presParOf" srcId="{3A8EE0D5-87BB-44C7-AFA9-1E9A0C464E3F}" destId="{CE8B25A3-175A-4809-8203-122E8F997C47}" srcOrd="1" destOrd="0" presId="urn:microsoft.com/office/officeart/2008/layout/LinedList"/>
    <dgm:cxn modelId="{7EFB7D97-3C18-436C-813E-6F9CC06F2AFF}" type="presParOf" srcId="{CE8B25A3-175A-4809-8203-122E8F997C47}" destId="{F43F7F5D-A629-4300-94B7-2A4CFD2227AF}" srcOrd="0" destOrd="0" presId="urn:microsoft.com/office/officeart/2008/layout/LinedList"/>
    <dgm:cxn modelId="{145B3E16-EE8C-434B-ABB0-E195EF711E99}" type="presParOf" srcId="{CE8B25A3-175A-4809-8203-122E8F997C47}" destId="{E664BC8C-BF3C-4DD2-9985-90D9175A8692}" srcOrd="1" destOrd="0" presId="urn:microsoft.com/office/officeart/2008/layout/LinedList"/>
    <dgm:cxn modelId="{AB4F38AB-FFFB-43FE-A47F-CED3514A0613}" type="presParOf" srcId="{3A8EE0D5-87BB-44C7-AFA9-1E9A0C464E3F}" destId="{B8DA1869-F163-459E-B51C-B1968D307072}" srcOrd="2" destOrd="0" presId="urn:microsoft.com/office/officeart/2008/layout/LinedList"/>
    <dgm:cxn modelId="{455E2116-0D0A-48CB-A453-9E9EC26BDB51}" type="presParOf" srcId="{3A8EE0D5-87BB-44C7-AFA9-1E9A0C464E3F}" destId="{0F2A2782-DD72-467B-9267-A273A4014E24}" srcOrd="3" destOrd="0" presId="urn:microsoft.com/office/officeart/2008/layout/LinedList"/>
    <dgm:cxn modelId="{99F2F486-6CE6-4D1C-91D6-24570502665C}" type="presParOf" srcId="{0F2A2782-DD72-467B-9267-A273A4014E24}" destId="{1EB1A081-7FDB-459B-8015-45D7B5C81B17}" srcOrd="0" destOrd="0" presId="urn:microsoft.com/office/officeart/2008/layout/LinedList"/>
    <dgm:cxn modelId="{2E615209-AB15-470F-A049-B1E761DF5400}" type="presParOf" srcId="{0F2A2782-DD72-467B-9267-A273A4014E24}" destId="{6EEA65ED-8E34-4D74-9059-E62691D8AFF5}" srcOrd="1" destOrd="0" presId="urn:microsoft.com/office/officeart/2008/layout/LinedList"/>
    <dgm:cxn modelId="{074540EB-7543-48CB-9DD2-56C744E4E4B5}" type="presParOf" srcId="{3A8EE0D5-87BB-44C7-AFA9-1E9A0C464E3F}" destId="{37988AD8-226C-4D04-897A-1A8266ACDF2D}" srcOrd="4" destOrd="0" presId="urn:microsoft.com/office/officeart/2008/layout/LinedList"/>
    <dgm:cxn modelId="{F78D634C-CF3D-4FCB-A9A7-C9393FF67F9D}" type="presParOf" srcId="{3A8EE0D5-87BB-44C7-AFA9-1E9A0C464E3F}" destId="{BF9EA08C-F786-459C-9363-9C54695B70E9}" srcOrd="5" destOrd="0" presId="urn:microsoft.com/office/officeart/2008/layout/LinedList"/>
    <dgm:cxn modelId="{A70D26C0-C6CB-4834-B4A2-BD5B4C9C5E11}" type="presParOf" srcId="{BF9EA08C-F786-459C-9363-9C54695B70E9}" destId="{6149CCC4-5112-4F70-A597-59085492757B}" srcOrd="0" destOrd="0" presId="urn:microsoft.com/office/officeart/2008/layout/LinedList"/>
    <dgm:cxn modelId="{A9CACA7F-68ED-4A88-93F7-BA1609DE3873}" type="presParOf" srcId="{BF9EA08C-F786-459C-9363-9C54695B70E9}" destId="{FC8C509C-ED98-474D-AEDA-A9D1A8265DBF}" srcOrd="1" destOrd="0" presId="urn:microsoft.com/office/officeart/2008/layout/LinedList"/>
    <dgm:cxn modelId="{2E07FC43-249F-40AC-A54F-5E024A0AE928}" type="presParOf" srcId="{3A8EE0D5-87BB-44C7-AFA9-1E9A0C464E3F}" destId="{1EEF1BE9-211B-47FD-8E1B-0DF931CA5001}" srcOrd="6" destOrd="0" presId="urn:microsoft.com/office/officeart/2008/layout/LinedList"/>
    <dgm:cxn modelId="{7E04253A-5EC3-48DB-A643-29CAC1CD7B54}" type="presParOf" srcId="{3A8EE0D5-87BB-44C7-AFA9-1E9A0C464E3F}" destId="{6BD08CF5-8D06-4B80-959B-712B0B525ADD}" srcOrd="7" destOrd="0" presId="urn:microsoft.com/office/officeart/2008/layout/LinedList"/>
    <dgm:cxn modelId="{E9D2FE2E-CEF7-4FB1-9397-6165CEEC649F}" type="presParOf" srcId="{6BD08CF5-8D06-4B80-959B-712B0B525ADD}" destId="{A4DF0E92-373A-4C1A-B47E-9A6BDACCF351}" srcOrd="0" destOrd="0" presId="urn:microsoft.com/office/officeart/2008/layout/LinedList"/>
    <dgm:cxn modelId="{ADBA84A9-DCC3-432B-8C08-A11E6E92ED32}" type="presParOf" srcId="{6BD08CF5-8D06-4B80-959B-712B0B525ADD}" destId="{A142AFA9-01AD-4070-8400-EA0E48BAC747}" srcOrd="1" destOrd="0" presId="urn:microsoft.com/office/officeart/2008/layout/LinedList"/>
    <dgm:cxn modelId="{0A1519E1-B6C8-40D0-BFAD-760F9CDD442B}" type="presParOf" srcId="{3A8EE0D5-87BB-44C7-AFA9-1E9A0C464E3F}" destId="{89373239-40AC-45A7-8914-77AE6D31B715}" srcOrd="8" destOrd="0" presId="urn:microsoft.com/office/officeart/2008/layout/LinedList"/>
    <dgm:cxn modelId="{4F8AD47A-B163-459D-A437-7B937A5E48F8}" type="presParOf" srcId="{3A8EE0D5-87BB-44C7-AFA9-1E9A0C464E3F}" destId="{6C7170CF-C9E4-47BF-9EC5-9D184DB6D95A}" srcOrd="9" destOrd="0" presId="urn:microsoft.com/office/officeart/2008/layout/LinedList"/>
    <dgm:cxn modelId="{F2A83F85-DCE1-4B95-B796-D327D2D62056}" type="presParOf" srcId="{6C7170CF-C9E4-47BF-9EC5-9D184DB6D95A}" destId="{B7D7B58A-2030-465F-AF8F-CA45CA690D25}" srcOrd="0" destOrd="0" presId="urn:microsoft.com/office/officeart/2008/layout/LinedList"/>
    <dgm:cxn modelId="{82786D4E-30B8-409D-B140-890E532964BC}" type="presParOf" srcId="{6C7170CF-C9E4-47BF-9EC5-9D184DB6D95A}" destId="{A9A487EA-AB7D-4526-9CE8-E14E2A9D7FB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C0C49EF-F10D-4C94-B0AA-578254F992A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93EB898-25FB-4E54-BF90-E9BA23970E7C}">
      <dgm:prSet/>
      <dgm:spPr/>
      <dgm:t>
        <a:bodyPr/>
        <a:lstStyle/>
        <a:p>
          <a:r>
            <a:rPr lang="ru-RU" b="0" i="0" dirty="0"/>
            <a:t>Права и обязанности пользователей финансовых услуг</a:t>
          </a:r>
          <a:endParaRPr lang="ru-RU" dirty="0"/>
        </a:p>
      </dgm:t>
    </dgm:pt>
    <dgm:pt modelId="{2349E67C-AA39-40A3-A3CF-8E0DE730709F}" type="parTrans" cxnId="{7C91D042-0F82-44F1-8BCE-37413CC86AFB}">
      <dgm:prSet/>
      <dgm:spPr/>
      <dgm:t>
        <a:bodyPr/>
        <a:lstStyle/>
        <a:p>
          <a:endParaRPr lang="ru-RU"/>
        </a:p>
      </dgm:t>
    </dgm:pt>
    <dgm:pt modelId="{F0CBD430-B15E-4457-AD08-9CCE6FD565AE}" type="sibTrans" cxnId="{7C91D042-0F82-44F1-8BCE-37413CC86AFB}">
      <dgm:prSet/>
      <dgm:spPr/>
      <dgm:t>
        <a:bodyPr/>
        <a:lstStyle/>
        <a:p>
          <a:endParaRPr lang="ru-RU"/>
        </a:p>
      </dgm:t>
    </dgm:pt>
    <dgm:pt modelId="{53E61476-BA93-4D75-8D21-9F0A666F8323}">
      <dgm:prSet/>
      <dgm:spPr/>
      <dgm:t>
        <a:bodyPr/>
        <a:lstStyle/>
        <a:p>
          <a:r>
            <a:rPr lang="ru-RU" b="0" i="0" dirty="0"/>
            <a:t>Финансовые взаимоотношения с государством</a:t>
          </a:r>
          <a:endParaRPr lang="ru-RU" dirty="0"/>
        </a:p>
      </dgm:t>
    </dgm:pt>
    <dgm:pt modelId="{04ECA109-1BF5-461F-9BF6-EDD22B79575F}" type="parTrans" cxnId="{BCF58EC4-50FA-4039-96E2-34172D58705D}">
      <dgm:prSet/>
      <dgm:spPr/>
      <dgm:t>
        <a:bodyPr/>
        <a:lstStyle/>
        <a:p>
          <a:endParaRPr lang="ru-RU"/>
        </a:p>
      </dgm:t>
    </dgm:pt>
    <dgm:pt modelId="{34F70CF9-90FC-4262-8B5E-05D1384301E8}" type="sibTrans" cxnId="{BCF58EC4-50FA-4039-96E2-34172D58705D}">
      <dgm:prSet/>
      <dgm:spPr/>
      <dgm:t>
        <a:bodyPr/>
        <a:lstStyle/>
        <a:p>
          <a:endParaRPr lang="ru-RU"/>
        </a:p>
      </dgm:t>
    </dgm:pt>
    <dgm:pt modelId="{5EA64573-8710-4702-8E3B-D45638987D8D}">
      <dgm:prSet/>
      <dgm:spPr/>
      <dgm:t>
        <a:bodyPr/>
        <a:lstStyle/>
        <a:p>
          <a:r>
            <a:rPr lang="ru-RU" b="0" i="0" dirty="0"/>
            <a:t>Финансовая безопасность**                                            </a:t>
          </a:r>
          <a:endParaRPr lang="ru-RU" dirty="0"/>
        </a:p>
      </dgm:t>
    </dgm:pt>
    <dgm:pt modelId="{B45F68EB-E052-4FC6-9A78-111AE1487DD2}" type="parTrans" cxnId="{A3AC69D8-B6D6-4B95-AB94-5324BDD370F3}">
      <dgm:prSet/>
      <dgm:spPr/>
      <dgm:t>
        <a:bodyPr/>
        <a:lstStyle/>
        <a:p>
          <a:endParaRPr lang="ru-RU"/>
        </a:p>
      </dgm:t>
    </dgm:pt>
    <dgm:pt modelId="{3F4FEE21-5892-4AE9-8618-CFD63D0C2D7D}" type="sibTrans" cxnId="{A3AC69D8-B6D6-4B95-AB94-5324BDD370F3}">
      <dgm:prSet/>
      <dgm:spPr/>
      <dgm:t>
        <a:bodyPr/>
        <a:lstStyle/>
        <a:p>
          <a:endParaRPr lang="ru-RU"/>
        </a:p>
      </dgm:t>
    </dgm:pt>
    <dgm:pt modelId="{4D1D0A85-C759-4088-920E-88B779ABB4AE}">
      <dgm:prSet/>
      <dgm:spPr/>
      <dgm:t>
        <a:bodyPr/>
        <a:lstStyle/>
        <a:p>
          <a:r>
            <a:rPr lang="ru-RU" b="0" i="0" dirty="0"/>
            <a:t>Цифровая среда**                                                            </a:t>
          </a:r>
          <a:endParaRPr lang="ru-RU" dirty="0"/>
        </a:p>
      </dgm:t>
    </dgm:pt>
    <dgm:pt modelId="{D579A373-4C3F-4A02-B463-E9FDB065A862}" type="parTrans" cxnId="{A5FE32DA-0AB3-404E-A23D-76E812EDD30D}">
      <dgm:prSet/>
      <dgm:spPr/>
      <dgm:t>
        <a:bodyPr/>
        <a:lstStyle/>
        <a:p>
          <a:endParaRPr lang="ru-RU"/>
        </a:p>
      </dgm:t>
    </dgm:pt>
    <dgm:pt modelId="{A2B36D99-E016-4DE5-9893-945412607788}" type="sibTrans" cxnId="{A5FE32DA-0AB3-404E-A23D-76E812EDD30D}">
      <dgm:prSet/>
      <dgm:spPr/>
      <dgm:t>
        <a:bodyPr/>
        <a:lstStyle/>
        <a:p>
          <a:endParaRPr lang="ru-RU"/>
        </a:p>
      </dgm:t>
    </dgm:pt>
    <dgm:pt modelId="{C92EDEFD-901A-4AE0-8D82-10A3904ECC47}" type="pres">
      <dgm:prSet presAssocID="{3C0C49EF-F10D-4C94-B0AA-578254F992AD}" presName="vert0" presStyleCnt="0">
        <dgm:presLayoutVars>
          <dgm:dir/>
          <dgm:animOne val="branch"/>
          <dgm:animLvl val="lvl"/>
        </dgm:presLayoutVars>
      </dgm:prSet>
      <dgm:spPr/>
    </dgm:pt>
    <dgm:pt modelId="{7E94E87F-E946-490D-B757-6712DB7691E0}" type="pres">
      <dgm:prSet presAssocID="{F93EB898-25FB-4E54-BF90-E9BA23970E7C}" presName="thickLine" presStyleLbl="alignNode1" presStyleIdx="0" presStyleCnt="4"/>
      <dgm:spPr/>
    </dgm:pt>
    <dgm:pt modelId="{94FFB5EF-E36A-4F74-BACA-01BE013D52C2}" type="pres">
      <dgm:prSet presAssocID="{F93EB898-25FB-4E54-BF90-E9BA23970E7C}" presName="horz1" presStyleCnt="0"/>
      <dgm:spPr/>
    </dgm:pt>
    <dgm:pt modelId="{B42B4888-6235-4A44-8423-69B56FBB1094}" type="pres">
      <dgm:prSet presAssocID="{F93EB898-25FB-4E54-BF90-E9BA23970E7C}" presName="tx1" presStyleLbl="revTx" presStyleIdx="0" presStyleCnt="4"/>
      <dgm:spPr/>
    </dgm:pt>
    <dgm:pt modelId="{8CECF642-1253-417F-AD5C-049F3CF7A982}" type="pres">
      <dgm:prSet presAssocID="{F93EB898-25FB-4E54-BF90-E9BA23970E7C}" presName="vert1" presStyleCnt="0"/>
      <dgm:spPr/>
    </dgm:pt>
    <dgm:pt modelId="{27207116-6D68-48DE-A20C-0433716A4A62}" type="pres">
      <dgm:prSet presAssocID="{53E61476-BA93-4D75-8D21-9F0A666F8323}" presName="thickLine" presStyleLbl="alignNode1" presStyleIdx="1" presStyleCnt="4"/>
      <dgm:spPr/>
    </dgm:pt>
    <dgm:pt modelId="{8FF70E8B-AE81-45BD-B6F1-657E5391A780}" type="pres">
      <dgm:prSet presAssocID="{53E61476-BA93-4D75-8D21-9F0A666F8323}" presName="horz1" presStyleCnt="0"/>
      <dgm:spPr/>
    </dgm:pt>
    <dgm:pt modelId="{61070C1D-A06F-4F2A-9313-6418A5650082}" type="pres">
      <dgm:prSet presAssocID="{53E61476-BA93-4D75-8D21-9F0A666F8323}" presName="tx1" presStyleLbl="revTx" presStyleIdx="1" presStyleCnt="4"/>
      <dgm:spPr/>
    </dgm:pt>
    <dgm:pt modelId="{215D78D3-B33D-4B0E-BD7D-A736245C209B}" type="pres">
      <dgm:prSet presAssocID="{53E61476-BA93-4D75-8D21-9F0A666F8323}" presName="vert1" presStyleCnt="0"/>
      <dgm:spPr/>
    </dgm:pt>
    <dgm:pt modelId="{B2DDB95C-6968-4F7F-8898-ECA19C1B9FF2}" type="pres">
      <dgm:prSet presAssocID="{5EA64573-8710-4702-8E3B-D45638987D8D}" presName="thickLine" presStyleLbl="alignNode1" presStyleIdx="2" presStyleCnt="4"/>
      <dgm:spPr/>
    </dgm:pt>
    <dgm:pt modelId="{DD6F4890-CF5B-4061-BE08-CA0316C8C471}" type="pres">
      <dgm:prSet presAssocID="{5EA64573-8710-4702-8E3B-D45638987D8D}" presName="horz1" presStyleCnt="0"/>
      <dgm:spPr/>
    </dgm:pt>
    <dgm:pt modelId="{D117B9CB-00E5-4B15-A6BC-F7D2BC96BFE7}" type="pres">
      <dgm:prSet presAssocID="{5EA64573-8710-4702-8E3B-D45638987D8D}" presName="tx1" presStyleLbl="revTx" presStyleIdx="2" presStyleCnt="4"/>
      <dgm:spPr/>
    </dgm:pt>
    <dgm:pt modelId="{3F322827-C2A0-420C-AC7F-0529140727A0}" type="pres">
      <dgm:prSet presAssocID="{5EA64573-8710-4702-8E3B-D45638987D8D}" presName="vert1" presStyleCnt="0"/>
      <dgm:spPr/>
    </dgm:pt>
    <dgm:pt modelId="{16798716-BEFE-438A-B0BD-9FC1CBE97428}" type="pres">
      <dgm:prSet presAssocID="{4D1D0A85-C759-4088-920E-88B779ABB4AE}" presName="thickLine" presStyleLbl="alignNode1" presStyleIdx="3" presStyleCnt="4"/>
      <dgm:spPr/>
    </dgm:pt>
    <dgm:pt modelId="{C048E976-44D9-46CA-B2C3-586BED7B72B7}" type="pres">
      <dgm:prSet presAssocID="{4D1D0A85-C759-4088-920E-88B779ABB4AE}" presName="horz1" presStyleCnt="0"/>
      <dgm:spPr/>
    </dgm:pt>
    <dgm:pt modelId="{EA15A268-6AA2-49DD-A4E9-1707506A17A2}" type="pres">
      <dgm:prSet presAssocID="{4D1D0A85-C759-4088-920E-88B779ABB4AE}" presName="tx1" presStyleLbl="revTx" presStyleIdx="3" presStyleCnt="4"/>
      <dgm:spPr/>
    </dgm:pt>
    <dgm:pt modelId="{AE580895-FE95-4BFE-91FD-09AA85CC20F6}" type="pres">
      <dgm:prSet presAssocID="{4D1D0A85-C759-4088-920E-88B779ABB4AE}" presName="vert1" presStyleCnt="0"/>
      <dgm:spPr/>
    </dgm:pt>
  </dgm:ptLst>
  <dgm:cxnLst>
    <dgm:cxn modelId="{A35D3F0A-0EC7-424A-AE72-EC9325BDEA84}" type="presOf" srcId="{4D1D0A85-C759-4088-920E-88B779ABB4AE}" destId="{EA15A268-6AA2-49DD-A4E9-1707506A17A2}" srcOrd="0" destOrd="0" presId="urn:microsoft.com/office/officeart/2008/layout/LinedList"/>
    <dgm:cxn modelId="{7C91D042-0F82-44F1-8BCE-37413CC86AFB}" srcId="{3C0C49EF-F10D-4C94-B0AA-578254F992AD}" destId="{F93EB898-25FB-4E54-BF90-E9BA23970E7C}" srcOrd="0" destOrd="0" parTransId="{2349E67C-AA39-40A3-A3CF-8E0DE730709F}" sibTransId="{F0CBD430-B15E-4457-AD08-9CCE6FD565AE}"/>
    <dgm:cxn modelId="{0B200A98-4E92-4078-BAE1-26B3C4E5BF95}" type="presOf" srcId="{3C0C49EF-F10D-4C94-B0AA-578254F992AD}" destId="{C92EDEFD-901A-4AE0-8D82-10A3904ECC47}" srcOrd="0" destOrd="0" presId="urn:microsoft.com/office/officeart/2008/layout/LinedList"/>
    <dgm:cxn modelId="{652236AF-58EE-41F1-AA08-C52D37F714AF}" type="presOf" srcId="{F93EB898-25FB-4E54-BF90-E9BA23970E7C}" destId="{B42B4888-6235-4A44-8423-69B56FBB1094}" srcOrd="0" destOrd="0" presId="urn:microsoft.com/office/officeart/2008/layout/LinedList"/>
    <dgm:cxn modelId="{E368B2BE-DE49-455E-9838-A48AE3A2246C}" type="presOf" srcId="{53E61476-BA93-4D75-8D21-9F0A666F8323}" destId="{61070C1D-A06F-4F2A-9313-6418A5650082}" srcOrd="0" destOrd="0" presId="urn:microsoft.com/office/officeart/2008/layout/LinedList"/>
    <dgm:cxn modelId="{BCF58EC4-50FA-4039-96E2-34172D58705D}" srcId="{3C0C49EF-F10D-4C94-B0AA-578254F992AD}" destId="{53E61476-BA93-4D75-8D21-9F0A666F8323}" srcOrd="1" destOrd="0" parTransId="{04ECA109-1BF5-461F-9BF6-EDD22B79575F}" sibTransId="{34F70CF9-90FC-4262-8B5E-05D1384301E8}"/>
    <dgm:cxn modelId="{5983F4C6-AD20-43AC-856F-79A6C6940025}" type="presOf" srcId="{5EA64573-8710-4702-8E3B-D45638987D8D}" destId="{D117B9CB-00E5-4B15-A6BC-F7D2BC96BFE7}" srcOrd="0" destOrd="0" presId="urn:microsoft.com/office/officeart/2008/layout/LinedList"/>
    <dgm:cxn modelId="{A3AC69D8-B6D6-4B95-AB94-5324BDD370F3}" srcId="{3C0C49EF-F10D-4C94-B0AA-578254F992AD}" destId="{5EA64573-8710-4702-8E3B-D45638987D8D}" srcOrd="2" destOrd="0" parTransId="{B45F68EB-E052-4FC6-9A78-111AE1487DD2}" sibTransId="{3F4FEE21-5892-4AE9-8618-CFD63D0C2D7D}"/>
    <dgm:cxn modelId="{A5FE32DA-0AB3-404E-A23D-76E812EDD30D}" srcId="{3C0C49EF-F10D-4C94-B0AA-578254F992AD}" destId="{4D1D0A85-C759-4088-920E-88B779ABB4AE}" srcOrd="3" destOrd="0" parTransId="{D579A373-4C3F-4A02-B463-E9FDB065A862}" sibTransId="{A2B36D99-E016-4DE5-9893-945412607788}"/>
    <dgm:cxn modelId="{7B2A93F4-4706-4EE7-84AA-1EDE05C1749B}" type="presParOf" srcId="{C92EDEFD-901A-4AE0-8D82-10A3904ECC47}" destId="{7E94E87F-E946-490D-B757-6712DB7691E0}" srcOrd="0" destOrd="0" presId="urn:microsoft.com/office/officeart/2008/layout/LinedList"/>
    <dgm:cxn modelId="{1F64EAB1-8A7F-4B50-8918-7A1017414FB7}" type="presParOf" srcId="{C92EDEFD-901A-4AE0-8D82-10A3904ECC47}" destId="{94FFB5EF-E36A-4F74-BACA-01BE013D52C2}" srcOrd="1" destOrd="0" presId="urn:microsoft.com/office/officeart/2008/layout/LinedList"/>
    <dgm:cxn modelId="{53A6F99E-A9EF-4A81-BCD8-D43ED86D1211}" type="presParOf" srcId="{94FFB5EF-E36A-4F74-BACA-01BE013D52C2}" destId="{B42B4888-6235-4A44-8423-69B56FBB1094}" srcOrd="0" destOrd="0" presId="urn:microsoft.com/office/officeart/2008/layout/LinedList"/>
    <dgm:cxn modelId="{0A1A9789-44C0-416F-87C9-608BF2E4A1C3}" type="presParOf" srcId="{94FFB5EF-E36A-4F74-BACA-01BE013D52C2}" destId="{8CECF642-1253-417F-AD5C-049F3CF7A982}" srcOrd="1" destOrd="0" presId="urn:microsoft.com/office/officeart/2008/layout/LinedList"/>
    <dgm:cxn modelId="{9F930BA5-E354-4B77-94D6-18CB552925D6}" type="presParOf" srcId="{C92EDEFD-901A-4AE0-8D82-10A3904ECC47}" destId="{27207116-6D68-48DE-A20C-0433716A4A62}" srcOrd="2" destOrd="0" presId="urn:microsoft.com/office/officeart/2008/layout/LinedList"/>
    <dgm:cxn modelId="{C0F5C7C2-52E2-4634-ABF8-A9F960395FCC}" type="presParOf" srcId="{C92EDEFD-901A-4AE0-8D82-10A3904ECC47}" destId="{8FF70E8B-AE81-45BD-B6F1-657E5391A780}" srcOrd="3" destOrd="0" presId="urn:microsoft.com/office/officeart/2008/layout/LinedList"/>
    <dgm:cxn modelId="{4B53F78B-6131-49FA-807D-D79CAF7CCBD8}" type="presParOf" srcId="{8FF70E8B-AE81-45BD-B6F1-657E5391A780}" destId="{61070C1D-A06F-4F2A-9313-6418A5650082}" srcOrd="0" destOrd="0" presId="urn:microsoft.com/office/officeart/2008/layout/LinedList"/>
    <dgm:cxn modelId="{EB9D4A2A-D789-4BEC-B689-B02C40B19382}" type="presParOf" srcId="{8FF70E8B-AE81-45BD-B6F1-657E5391A780}" destId="{215D78D3-B33D-4B0E-BD7D-A736245C209B}" srcOrd="1" destOrd="0" presId="urn:microsoft.com/office/officeart/2008/layout/LinedList"/>
    <dgm:cxn modelId="{A510637E-17B8-428D-A470-8ACC509153C3}" type="presParOf" srcId="{C92EDEFD-901A-4AE0-8D82-10A3904ECC47}" destId="{B2DDB95C-6968-4F7F-8898-ECA19C1B9FF2}" srcOrd="4" destOrd="0" presId="urn:microsoft.com/office/officeart/2008/layout/LinedList"/>
    <dgm:cxn modelId="{5EBF4F23-4CCF-4381-AF23-B01C4231B8F9}" type="presParOf" srcId="{C92EDEFD-901A-4AE0-8D82-10A3904ECC47}" destId="{DD6F4890-CF5B-4061-BE08-CA0316C8C471}" srcOrd="5" destOrd="0" presId="urn:microsoft.com/office/officeart/2008/layout/LinedList"/>
    <dgm:cxn modelId="{790AD972-951D-468A-87C2-50EC77E7295E}" type="presParOf" srcId="{DD6F4890-CF5B-4061-BE08-CA0316C8C471}" destId="{D117B9CB-00E5-4B15-A6BC-F7D2BC96BFE7}" srcOrd="0" destOrd="0" presId="urn:microsoft.com/office/officeart/2008/layout/LinedList"/>
    <dgm:cxn modelId="{DD8550FC-86D9-4E30-9CA3-04F8EA32691D}" type="presParOf" srcId="{DD6F4890-CF5B-4061-BE08-CA0316C8C471}" destId="{3F322827-C2A0-420C-AC7F-0529140727A0}" srcOrd="1" destOrd="0" presId="urn:microsoft.com/office/officeart/2008/layout/LinedList"/>
    <dgm:cxn modelId="{F2632D0D-65F0-4CE5-96CD-FACFC34B256D}" type="presParOf" srcId="{C92EDEFD-901A-4AE0-8D82-10A3904ECC47}" destId="{16798716-BEFE-438A-B0BD-9FC1CBE97428}" srcOrd="6" destOrd="0" presId="urn:microsoft.com/office/officeart/2008/layout/LinedList"/>
    <dgm:cxn modelId="{2ECD1765-3414-49C4-A1EB-50DDFA569257}" type="presParOf" srcId="{C92EDEFD-901A-4AE0-8D82-10A3904ECC47}" destId="{C048E976-44D9-46CA-B2C3-586BED7B72B7}" srcOrd="7" destOrd="0" presId="urn:microsoft.com/office/officeart/2008/layout/LinedList"/>
    <dgm:cxn modelId="{F8CB801E-A713-463E-AC29-56913443B50C}" type="presParOf" srcId="{C048E976-44D9-46CA-B2C3-586BED7B72B7}" destId="{EA15A268-6AA2-49DD-A4E9-1707506A17A2}" srcOrd="0" destOrd="0" presId="urn:microsoft.com/office/officeart/2008/layout/LinedList"/>
    <dgm:cxn modelId="{09550DEC-1C91-4324-8E94-4C749CF2314D}" type="presParOf" srcId="{C048E976-44D9-46CA-B2C3-586BED7B72B7}" destId="{AE580895-FE95-4BFE-91FD-09AA85CC20F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1F2F8C-C539-42BC-9896-F1DE47FED23B}">
      <dsp:nvSpPr>
        <dsp:cNvPr id="0" name=""/>
        <dsp:cNvSpPr/>
      </dsp:nvSpPr>
      <dsp:spPr>
        <a:xfrm>
          <a:off x="0" y="3132"/>
          <a:ext cx="706794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1753F8-92C3-48CD-8F66-B3778E0E85CE}">
      <dsp:nvSpPr>
        <dsp:cNvPr id="0" name=""/>
        <dsp:cNvSpPr/>
      </dsp:nvSpPr>
      <dsp:spPr>
        <a:xfrm>
          <a:off x="0" y="3132"/>
          <a:ext cx="7067941" cy="1068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000" b="0" i="0" kern="1200" dirty="0"/>
            <a:t>Сущность и функции денег                                          </a:t>
          </a:r>
          <a:endParaRPr lang="ru-RU" sz="4000" kern="1200" dirty="0"/>
        </a:p>
      </dsp:txBody>
      <dsp:txXfrm>
        <a:off x="0" y="3132"/>
        <a:ext cx="7067941" cy="1068137"/>
      </dsp:txXfrm>
    </dsp:sp>
    <dsp:sp modelId="{BBB69A79-6E5B-47A6-B7D0-267D72292A3D}">
      <dsp:nvSpPr>
        <dsp:cNvPr id="0" name=""/>
        <dsp:cNvSpPr/>
      </dsp:nvSpPr>
      <dsp:spPr>
        <a:xfrm>
          <a:off x="0" y="1071269"/>
          <a:ext cx="706794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0C9404-6D3A-49BD-A8A5-9525A2DEBE2B}">
      <dsp:nvSpPr>
        <dsp:cNvPr id="0" name=""/>
        <dsp:cNvSpPr/>
      </dsp:nvSpPr>
      <dsp:spPr>
        <a:xfrm>
          <a:off x="0" y="1071269"/>
          <a:ext cx="7067941" cy="1068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000" b="0" i="0" kern="1200" dirty="0"/>
            <a:t>Платежи и покупки                                           </a:t>
          </a:r>
          <a:endParaRPr lang="ru-RU" sz="4000" kern="1200" dirty="0"/>
        </a:p>
      </dsp:txBody>
      <dsp:txXfrm>
        <a:off x="0" y="1071269"/>
        <a:ext cx="7067941" cy="1068137"/>
      </dsp:txXfrm>
    </dsp:sp>
    <dsp:sp modelId="{ADAC082A-FFE6-402C-9FCB-2C16106D5082}">
      <dsp:nvSpPr>
        <dsp:cNvPr id="0" name=""/>
        <dsp:cNvSpPr/>
      </dsp:nvSpPr>
      <dsp:spPr>
        <a:xfrm>
          <a:off x="0" y="2139406"/>
          <a:ext cx="706794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428468-7756-45D3-A9D8-B218DAF5B754}">
      <dsp:nvSpPr>
        <dsp:cNvPr id="0" name=""/>
        <dsp:cNvSpPr/>
      </dsp:nvSpPr>
      <dsp:spPr>
        <a:xfrm>
          <a:off x="0" y="2139406"/>
          <a:ext cx="7067941" cy="1068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000" b="0" i="0" kern="1200" dirty="0"/>
            <a:t>Цены на товары и услуги                                               </a:t>
          </a:r>
          <a:endParaRPr lang="ru-RU" sz="4000" kern="1200" dirty="0"/>
        </a:p>
      </dsp:txBody>
      <dsp:txXfrm>
        <a:off x="0" y="2139406"/>
        <a:ext cx="7067941" cy="1068137"/>
      </dsp:txXfrm>
    </dsp:sp>
    <dsp:sp modelId="{BA81A210-4FC7-492E-8E94-2B9E9FF073DE}">
      <dsp:nvSpPr>
        <dsp:cNvPr id="0" name=""/>
        <dsp:cNvSpPr/>
      </dsp:nvSpPr>
      <dsp:spPr>
        <a:xfrm>
          <a:off x="0" y="3207543"/>
          <a:ext cx="706794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2B7E01-6EB9-484D-9830-D615CF135D63}">
      <dsp:nvSpPr>
        <dsp:cNvPr id="0" name=""/>
        <dsp:cNvSpPr/>
      </dsp:nvSpPr>
      <dsp:spPr>
        <a:xfrm>
          <a:off x="0" y="3207543"/>
          <a:ext cx="7067941" cy="1068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000" b="0" i="0" kern="1200"/>
            <a:t>Иностранная валюта                                                     </a:t>
          </a:r>
          <a:endParaRPr lang="ru-RU" sz="4000" kern="1200"/>
        </a:p>
      </dsp:txBody>
      <dsp:txXfrm>
        <a:off x="0" y="3207543"/>
        <a:ext cx="7067941" cy="1068137"/>
      </dsp:txXfrm>
    </dsp:sp>
    <dsp:sp modelId="{2B66DC83-E7E9-4B4B-8F78-8D57C6D81B3F}">
      <dsp:nvSpPr>
        <dsp:cNvPr id="0" name=""/>
        <dsp:cNvSpPr/>
      </dsp:nvSpPr>
      <dsp:spPr>
        <a:xfrm>
          <a:off x="0" y="4275681"/>
          <a:ext cx="706794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9FB80C-9AA1-456A-97DD-F03A0C55450E}">
      <dsp:nvSpPr>
        <dsp:cNvPr id="0" name=""/>
        <dsp:cNvSpPr/>
      </dsp:nvSpPr>
      <dsp:spPr>
        <a:xfrm>
          <a:off x="0" y="4275681"/>
          <a:ext cx="7067941" cy="1068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000" b="0" i="0" kern="1200" dirty="0"/>
            <a:t>Финансовая безопасность**                                            </a:t>
          </a:r>
          <a:endParaRPr lang="ru-RU" sz="4000" kern="1200" dirty="0"/>
        </a:p>
      </dsp:txBody>
      <dsp:txXfrm>
        <a:off x="0" y="4275681"/>
        <a:ext cx="7067941" cy="1068137"/>
      </dsp:txXfrm>
    </dsp:sp>
    <dsp:sp modelId="{9B0F3A57-3189-4350-9C5C-76130E931771}">
      <dsp:nvSpPr>
        <dsp:cNvPr id="0" name=""/>
        <dsp:cNvSpPr/>
      </dsp:nvSpPr>
      <dsp:spPr>
        <a:xfrm>
          <a:off x="0" y="5343818"/>
          <a:ext cx="706794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C9E450-489A-4309-9ECB-CE6C750C2FC4}">
      <dsp:nvSpPr>
        <dsp:cNvPr id="0" name=""/>
        <dsp:cNvSpPr/>
      </dsp:nvSpPr>
      <dsp:spPr>
        <a:xfrm>
          <a:off x="0" y="5343818"/>
          <a:ext cx="7067941" cy="1068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000" b="0" i="0" kern="1200" dirty="0"/>
            <a:t>Цифровая среда**                                                            </a:t>
          </a:r>
          <a:endParaRPr lang="ru-RU" sz="4000" kern="1200" dirty="0"/>
        </a:p>
      </dsp:txBody>
      <dsp:txXfrm>
        <a:off x="0" y="5343818"/>
        <a:ext cx="7067941" cy="10681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18B655-8E5F-46FE-813D-F6B2B74628E3}">
      <dsp:nvSpPr>
        <dsp:cNvPr id="0" name=""/>
        <dsp:cNvSpPr/>
      </dsp:nvSpPr>
      <dsp:spPr>
        <a:xfrm>
          <a:off x="0" y="783"/>
          <a:ext cx="1037719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13AD2A-2D58-4149-B6C6-1E99E5B3E98D}">
      <dsp:nvSpPr>
        <dsp:cNvPr id="0" name=""/>
        <dsp:cNvSpPr/>
      </dsp:nvSpPr>
      <dsp:spPr>
        <a:xfrm>
          <a:off x="0" y="783"/>
          <a:ext cx="10377198" cy="12827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700" b="0" i="0" kern="1200" dirty="0"/>
            <a:t>Доходы и расходы семейного	и личного бюджета. Финансовое планирование</a:t>
          </a:r>
          <a:endParaRPr lang="ru-RU" sz="3700" kern="1200" dirty="0"/>
        </a:p>
      </dsp:txBody>
      <dsp:txXfrm>
        <a:off x="0" y="783"/>
        <a:ext cx="10377198" cy="1282704"/>
      </dsp:txXfrm>
    </dsp:sp>
    <dsp:sp modelId="{426C5994-7F8A-4F39-ADA8-F904061DECD3}">
      <dsp:nvSpPr>
        <dsp:cNvPr id="0" name=""/>
        <dsp:cNvSpPr/>
      </dsp:nvSpPr>
      <dsp:spPr>
        <a:xfrm>
          <a:off x="0" y="1283487"/>
          <a:ext cx="1037719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95087D-64E8-4CED-A8B7-D76300740FDD}">
      <dsp:nvSpPr>
        <dsp:cNvPr id="0" name=""/>
        <dsp:cNvSpPr/>
      </dsp:nvSpPr>
      <dsp:spPr>
        <a:xfrm>
          <a:off x="0" y="1283487"/>
          <a:ext cx="10377198" cy="12827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700" b="0" i="0" kern="1200" dirty="0"/>
            <a:t>Личные сбережения</a:t>
          </a:r>
          <a:endParaRPr lang="ru-RU" sz="3700" kern="1200" dirty="0"/>
        </a:p>
      </dsp:txBody>
      <dsp:txXfrm>
        <a:off x="0" y="1283487"/>
        <a:ext cx="10377198" cy="1282704"/>
      </dsp:txXfrm>
    </dsp:sp>
    <dsp:sp modelId="{CC3B6F4F-C9A5-4489-9870-32EB689BD9FE}">
      <dsp:nvSpPr>
        <dsp:cNvPr id="0" name=""/>
        <dsp:cNvSpPr/>
      </dsp:nvSpPr>
      <dsp:spPr>
        <a:xfrm>
          <a:off x="0" y="2566191"/>
          <a:ext cx="1037719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52181A-F997-47BC-AD6A-04F0497166CD}">
      <dsp:nvSpPr>
        <dsp:cNvPr id="0" name=""/>
        <dsp:cNvSpPr/>
      </dsp:nvSpPr>
      <dsp:spPr>
        <a:xfrm>
          <a:off x="0" y="2566191"/>
          <a:ext cx="10377198" cy="12827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700" b="0" i="0" kern="1200"/>
            <a:t>Займы и кредиты</a:t>
          </a:r>
          <a:endParaRPr lang="ru-RU" sz="3700" kern="1200"/>
        </a:p>
      </dsp:txBody>
      <dsp:txXfrm>
        <a:off x="0" y="2566191"/>
        <a:ext cx="10377198" cy="1282704"/>
      </dsp:txXfrm>
    </dsp:sp>
    <dsp:sp modelId="{04937FCC-8877-4E5B-A896-4619AFC1AB84}">
      <dsp:nvSpPr>
        <dsp:cNvPr id="0" name=""/>
        <dsp:cNvSpPr/>
      </dsp:nvSpPr>
      <dsp:spPr>
        <a:xfrm>
          <a:off x="0" y="3848896"/>
          <a:ext cx="1037719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313F1E-AD96-431F-B110-FFA59CB0CA92}">
      <dsp:nvSpPr>
        <dsp:cNvPr id="0" name=""/>
        <dsp:cNvSpPr/>
      </dsp:nvSpPr>
      <dsp:spPr>
        <a:xfrm>
          <a:off x="0" y="3848896"/>
          <a:ext cx="10377198" cy="12827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700" b="0" i="0" kern="1200" dirty="0"/>
            <a:t>Финансовая безопасность**                                            </a:t>
          </a:r>
          <a:endParaRPr lang="ru-RU" sz="3700" kern="1200" dirty="0"/>
        </a:p>
      </dsp:txBody>
      <dsp:txXfrm>
        <a:off x="0" y="3848896"/>
        <a:ext cx="10377198" cy="1282704"/>
      </dsp:txXfrm>
    </dsp:sp>
    <dsp:sp modelId="{C6C62B7B-AE0F-4104-B5FF-26EA38C7DCF4}">
      <dsp:nvSpPr>
        <dsp:cNvPr id="0" name=""/>
        <dsp:cNvSpPr/>
      </dsp:nvSpPr>
      <dsp:spPr>
        <a:xfrm>
          <a:off x="0" y="5131600"/>
          <a:ext cx="1037719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4F1458-C4B5-4EDF-AD32-33E64E005F53}">
      <dsp:nvSpPr>
        <dsp:cNvPr id="0" name=""/>
        <dsp:cNvSpPr/>
      </dsp:nvSpPr>
      <dsp:spPr>
        <a:xfrm>
          <a:off x="0" y="5131600"/>
          <a:ext cx="10377198" cy="12827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700" b="0" i="0" kern="1200" dirty="0"/>
            <a:t>Цифровая среда**                                                            </a:t>
          </a:r>
          <a:endParaRPr lang="ru-RU" sz="3700" kern="1200" dirty="0"/>
        </a:p>
      </dsp:txBody>
      <dsp:txXfrm>
        <a:off x="0" y="5131600"/>
        <a:ext cx="10377198" cy="128270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F829AA-1C18-4862-A855-ECEA1D6F69B5}">
      <dsp:nvSpPr>
        <dsp:cNvPr id="0" name=""/>
        <dsp:cNvSpPr/>
      </dsp:nvSpPr>
      <dsp:spPr>
        <a:xfrm>
          <a:off x="0" y="783"/>
          <a:ext cx="706794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3F7F5D-A629-4300-94B7-2A4CFD2227AF}">
      <dsp:nvSpPr>
        <dsp:cNvPr id="0" name=""/>
        <dsp:cNvSpPr/>
      </dsp:nvSpPr>
      <dsp:spPr>
        <a:xfrm>
          <a:off x="0" y="783"/>
          <a:ext cx="7067941" cy="12827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000" b="0" i="0" kern="1200"/>
            <a:t>Инвестирование</a:t>
          </a:r>
          <a:endParaRPr lang="ru-RU" sz="4000" kern="1200"/>
        </a:p>
      </dsp:txBody>
      <dsp:txXfrm>
        <a:off x="0" y="783"/>
        <a:ext cx="7067941" cy="1282704"/>
      </dsp:txXfrm>
    </dsp:sp>
    <dsp:sp modelId="{B8DA1869-F163-459E-B51C-B1968D307072}">
      <dsp:nvSpPr>
        <dsp:cNvPr id="0" name=""/>
        <dsp:cNvSpPr/>
      </dsp:nvSpPr>
      <dsp:spPr>
        <a:xfrm>
          <a:off x="0" y="1283487"/>
          <a:ext cx="706794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B1A081-7FDB-459B-8015-45D7B5C81B17}">
      <dsp:nvSpPr>
        <dsp:cNvPr id="0" name=""/>
        <dsp:cNvSpPr/>
      </dsp:nvSpPr>
      <dsp:spPr>
        <a:xfrm>
          <a:off x="0" y="1283487"/>
          <a:ext cx="7067941" cy="12827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000" b="0" i="0" kern="1200"/>
            <a:t>Страхование </a:t>
          </a:r>
          <a:endParaRPr lang="ru-RU" sz="4000" kern="1200"/>
        </a:p>
      </dsp:txBody>
      <dsp:txXfrm>
        <a:off x="0" y="1283487"/>
        <a:ext cx="7067941" cy="1282704"/>
      </dsp:txXfrm>
    </dsp:sp>
    <dsp:sp modelId="{37988AD8-226C-4D04-897A-1A8266ACDF2D}">
      <dsp:nvSpPr>
        <dsp:cNvPr id="0" name=""/>
        <dsp:cNvSpPr/>
      </dsp:nvSpPr>
      <dsp:spPr>
        <a:xfrm>
          <a:off x="0" y="2566191"/>
          <a:ext cx="706794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49CCC4-5112-4F70-A597-59085492757B}">
      <dsp:nvSpPr>
        <dsp:cNvPr id="0" name=""/>
        <dsp:cNvSpPr/>
      </dsp:nvSpPr>
      <dsp:spPr>
        <a:xfrm>
          <a:off x="0" y="2566191"/>
          <a:ext cx="7067941" cy="12827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000" b="0" i="0" kern="1200"/>
            <a:t>Предпринимательство</a:t>
          </a:r>
          <a:endParaRPr lang="ru-RU" sz="4000" kern="1200"/>
        </a:p>
      </dsp:txBody>
      <dsp:txXfrm>
        <a:off x="0" y="2566191"/>
        <a:ext cx="7067941" cy="1282704"/>
      </dsp:txXfrm>
    </dsp:sp>
    <dsp:sp modelId="{1EEF1BE9-211B-47FD-8E1B-0DF931CA5001}">
      <dsp:nvSpPr>
        <dsp:cNvPr id="0" name=""/>
        <dsp:cNvSpPr/>
      </dsp:nvSpPr>
      <dsp:spPr>
        <a:xfrm>
          <a:off x="0" y="3848896"/>
          <a:ext cx="706794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DF0E92-373A-4C1A-B47E-9A6BDACCF351}">
      <dsp:nvSpPr>
        <dsp:cNvPr id="0" name=""/>
        <dsp:cNvSpPr/>
      </dsp:nvSpPr>
      <dsp:spPr>
        <a:xfrm>
          <a:off x="0" y="3848896"/>
          <a:ext cx="7067941" cy="12827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000" b="0" i="0" kern="1200" dirty="0"/>
            <a:t>Финансовая безопасность**                                            </a:t>
          </a:r>
          <a:endParaRPr lang="ru-RU" sz="4000" kern="1200" dirty="0"/>
        </a:p>
      </dsp:txBody>
      <dsp:txXfrm>
        <a:off x="0" y="3848896"/>
        <a:ext cx="7067941" cy="1282704"/>
      </dsp:txXfrm>
    </dsp:sp>
    <dsp:sp modelId="{89373239-40AC-45A7-8914-77AE6D31B715}">
      <dsp:nvSpPr>
        <dsp:cNvPr id="0" name=""/>
        <dsp:cNvSpPr/>
      </dsp:nvSpPr>
      <dsp:spPr>
        <a:xfrm>
          <a:off x="0" y="5131600"/>
          <a:ext cx="706794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D7B58A-2030-465F-AF8F-CA45CA690D25}">
      <dsp:nvSpPr>
        <dsp:cNvPr id="0" name=""/>
        <dsp:cNvSpPr/>
      </dsp:nvSpPr>
      <dsp:spPr>
        <a:xfrm>
          <a:off x="0" y="5131600"/>
          <a:ext cx="7067941" cy="12827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000" b="0" i="0" kern="1200" dirty="0"/>
            <a:t>Цифровая среда**                                                            </a:t>
          </a:r>
          <a:endParaRPr lang="ru-RU" sz="4000" kern="1200" dirty="0"/>
        </a:p>
      </dsp:txBody>
      <dsp:txXfrm>
        <a:off x="0" y="5131600"/>
        <a:ext cx="7067941" cy="128270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94E87F-E946-490D-B757-6712DB7691E0}">
      <dsp:nvSpPr>
        <dsp:cNvPr id="0" name=""/>
        <dsp:cNvSpPr/>
      </dsp:nvSpPr>
      <dsp:spPr>
        <a:xfrm>
          <a:off x="0" y="0"/>
          <a:ext cx="1062394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2B4888-6235-4A44-8423-69B56FBB1094}">
      <dsp:nvSpPr>
        <dsp:cNvPr id="0" name=""/>
        <dsp:cNvSpPr/>
      </dsp:nvSpPr>
      <dsp:spPr>
        <a:xfrm>
          <a:off x="0" y="0"/>
          <a:ext cx="10623941" cy="16037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t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700" b="0" i="0" kern="1200" dirty="0"/>
            <a:t>Права и обязанности пользователей финансовых услуг</a:t>
          </a:r>
          <a:endParaRPr lang="ru-RU" sz="4700" kern="1200" dirty="0"/>
        </a:p>
      </dsp:txBody>
      <dsp:txXfrm>
        <a:off x="0" y="0"/>
        <a:ext cx="10623941" cy="1603772"/>
      </dsp:txXfrm>
    </dsp:sp>
    <dsp:sp modelId="{27207116-6D68-48DE-A20C-0433716A4A62}">
      <dsp:nvSpPr>
        <dsp:cNvPr id="0" name=""/>
        <dsp:cNvSpPr/>
      </dsp:nvSpPr>
      <dsp:spPr>
        <a:xfrm>
          <a:off x="0" y="1603772"/>
          <a:ext cx="1062394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070C1D-A06F-4F2A-9313-6418A5650082}">
      <dsp:nvSpPr>
        <dsp:cNvPr id="0" name=""/>
        <dsp:cNvSpPr/>
      </dsp:nvSpPr>
      <dsp:spPr>
        <a:xfrm>
          <a:off x="0" y="1603772"/>
          <a:ext cx="10623941" cy="16037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t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700" b="0" i="0" kern="1200" dirty="0"/>
            <a:t>Финансовые взаимоотношения с государством</a:t>
          </a:r>
          <a:endParaRPr lang="ru-RU" sz="4700" kern="1200" dirty="0"/>
        </a:p>
      </dsp:txBody>
      <dsp:txXfrm>
        <a:off x="0" y="1603772"/>
        <a:ext cx="10623941" cy="1603772"/>
      </dsp:txXfrm>
    </dsp:sp>
    <dsp:sp modelId="{B2DDB95C-6968-4F7F-8898-ECA19C1B9FF2}">
      <dsp:nvSpPr>
        <dsp:cNvPr id="0" name=""/>
        <dsp:cNvSpPr/>
      </dsp:nvSpPr>
      <dsp:spPr>
        <a:xfrm>
          <a:off x="0" y="3207544"/>
          <a:ext cx="1062394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17B9CB-00E5-4B15-A6BC-F7D2BC96BFE7}">
      <dsp:nvSpPr>
        <dsp:cNvPr id="0" name=""/>
        <dsp:cNvSpPr/>
      </dsp:nvSpPr>
      <dsp:spPr>
        <a:xfrm>
          <a:off x="0" y="3207544"/>
          <a:ext cx="10623941" cy="16037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t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700" b="0" i="0" kern="1200" dirty="0"/>
            <a:t>Финансовая безопасность**                                            </a:t>
          </a:r>
          <a:endParaRPr lang="ru-RU" sz="4700" kern="1200" dirty="0"/>
        </a:p>
      </dsp:txBody>
      <dsp:txXfrm>
        <a:off x="0" y="3207544"/>
        <a:ext cx="10623941" cy="1603772"/>
      </dsp:txXfrm>
    </dsp:sp>
    <dsp:sp modelId="{16798716-BEFE-438A-B0BD-9FC1CBE97428}">
      <dsp:nvSpPr>
        <dsp:cNvPr id="0" name=""/>
        <dsp:cNvSpPr/>
      </dsp:nvSpPr>
      <dsp:spPr>
        <a:xfrm>
          <a:off x="0" y="4811316"/>
          <a:ext cx="1062394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15A268-6AA2-49DD-A4E9-1707506A17A2}">
      <dsp:nvSpPr>
        <dsp:cNvPr id="0" name=""/>
        <dsp:cNvSpPr/>
      </dsp:nvSpPr>
      <dsp:spPr>
        <a:xfrm>
          <a:off x="0" y="4811316"/>
          <a:ext cx="10623941" cy="16037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t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700" b="0" i="0" kern="1200" dirty="0"/>
            <a:t>Цифровая среда**                                                            </a:t>
          </a:r>
          <a:endParaRPr lang="ru-RU" sz="4700" kern="1200" dirty="0"/>
        </a:p>
      </dsp:txBody>
      <dsp:txXfrm>
        <a:off x="0" y="4811316"/>
        <a:ext cx="10623941" cy="16037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8044836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54863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959618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519410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854108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68868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687158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849586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836709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909548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897424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411752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140224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591059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404497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340441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210949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951585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352677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348449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6182924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5347429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30895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7280008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4314854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7641797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0997734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9926957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673325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2849988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9571949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2268040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0469366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96942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1349502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0493422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7483069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4404033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5697798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2403278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112489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2513706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4284344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3502459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886746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5513822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2651344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7259789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0938320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2331405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2893657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286581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2066531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5412243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7391105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054856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0244069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7322514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17800070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2935767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27904064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29584482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56680385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88733103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1625182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94316860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6" name="Google Shape;12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593367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969520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597353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30104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2163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preserve="1" userDrawn="1">
  <p:cSld name="1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9013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2451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userDrawn="1">
  <p:cSld name="SECTION_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preserve="1" userDrawn="1">
  <p:cSld name="1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9524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preserve="1" userDrawn="1">
  <p:cSld name="1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4099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preserve="1" userDrawn="1">
  <p:cSld name="1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63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preserve="1" userDrawn="1">
  <p:cSld name="1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4552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preserve="1" userDrawn="1">
  <p:cSld name="1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4542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preserve="1" userDrawn="1">
  <p:cSld name="1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7050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>
            <a:spLocks noGrp="1"/>
          </p:cNvSpPr>
          <p:nvPr>
            <p:ph type="title"/>
          </p:nvPr>
        </p:nvSpPr>
        <p:spPr>
          <a:xfrm>
            <a:off x="1422916" y="950383"/>
            <a:ext cx="16126381" cy="1781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7"/>
          <p:cNvSpPr txBox="1">
            <a:spLocks noGrp="1"/>
          </p:cNvSpPr>
          <p:nvPr>
            <p:ph type="body" idx="1"/>
          </p:nvPr>
        </p:nvSpPr>
        <p:spPr>
          <a:xfrm>
            <a:off x="1422916" y="3088746"/>
            <a:ext cx="16126381" cy="6415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7"/>
          <p:cNvSpPr txBox="1">
            <a:spLocks noGrp="1"/>
          </p:cNvSpPr>
          <p:nvPr>
            <p:ph type="dt" idx="10"/>
          </p:nvPr>
        </p:nvSpPr>
        <p:spPr>
          <a:xfrm>
            <a:off x="1422916" y="9741429"/>
            <a:ext cx="3952544" cy="712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7"/>
          <p:cNvSpPr txBox="1">
            <a:spLocks noGrp="1"/>
          </p:cNvSpPr>
          <p:nvPr>
            <p:ph type="ftr" idx="11"/>
          </p:nvPr>
        </p:nvSpPr>
        <p:spPr>
          <a:xfrm>
            <a:off x="6482173" y="9741429"/>
            <a:ext cx="6007867" cy="712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ldNum" idx="12"/>
          </p:nvPr>
        </p:nvSpPr>
        <p:spPr>
          <a:xfrm>
            <a:off x="13596753" y="9741429"/>
            <a:ext cx="3952544" cy="712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52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2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hyperlink" Target="https://quick.apkpro.ru/q/t4VcU72t" TargetMode="External"/><Relationship Id="rId4" Type="http://schemas.openxmlformats.org/officeDocument/2006/relationships/hyperlink" Target="https://quick.apkpro.ru/q/zE5H7fxD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2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2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hyperlink" Target="https://smp.edu.ru/" TargetMode="External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edsoo.ru/god-pedagoga-i-nastavnika/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hyperlink" Target="https://clck.ru/3ArEVK" TargetMode="External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hyperlink" Target="https://clck.ru/3ArEWe" TargetMode="External"/><Relationship Id="rId3" Type="http://schemas.openxmlformats.org/officeDocument/2006/relationships/image" Target="../media/image12.png"/><Relationship Id="rId7" Type="http://schemas.openxmlformats.org/officeDocument/2006/relationships/hyperlink" Target="https://clck.ru/3ArEZn" TargetMode="External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hyperlink" Target="https://clck.ru/3ArEY4" TargetMode="Externa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hyperlink" Target="https://clck.ru/3ArEg4" TargetMode="Externa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cbr.ru/Content/Document/File/150059/report_19072023.pdf" TargetMode="External"/><Relationship Id="rId3" Type="http://schemas.openxmlformats.org/officeDocument/2006/relationships/image" Target="../media/image12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 txBox="1"/>
          <p:nvPr/>
        </p:nvSpPr>
        <p:spPr>
          <a:xfrm>
            <a:off x="3141192" y="3460093"/>
            <a:ext cx="12621321" cy="26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lvl="0" algn="ctr"/>
            <a:r>
              <a:rPr lang="ru-RU" sz="3200" b="1" dirty="0">
                <a:solidFill>
                  <a:schemeClr val="dk1"/>
                </a:solidFill>
                <a:latin typeface="+mj-lt"/>
                <a:ea typeface="Proxima Nova"/>
                <a:cs typeface="Proxima Nova"/>
                <a:sym typeface="Proxima Nova"/>
              </a:rPr>
              <a:t>ПРОГРАММА ПОВЫШЕНИЯ КВАЛИФИКАЦИИ</a:t>
            </a:r>
          </a:p>
          <a:p>
            <a:pPr lvl="0" algn="ctr"/>
            <a:r>
              <a:rPr lang="ru-RU" sz="3200" b="1" dirty="0">
                <a:solidFill>
                  <a:schemeClr val="dk1"/>
                </a:solidFill>
                <a:latin typeface="+mj-lt"/>
                <a:ea typeface="Proxima Nova"/>
                <a:cs typeface="Proxima Nova"/>
                <a:sym typeface="Proxima Nova"/>
              </a:rPr>
              <a:t>«Организационно – методические условия подготовки учителей к преподаванию финансовой грамотности на уроках обществознания в соответствии с ФГОС основного общего и среднего общего образования»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48" y="240433"/>
            <a:ext cx="10149123" cy="86354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Заголовок 3">
            <a:extLst>
              <a:ext uri="{FF2B5EF4-FFF2-40B4-BE49-F238E27FC236}">
                <a16:creationId xmlns:a16="http://schemas.microsoft.com/office/drawing/2014/main" id="{966BA058-20C6-42F6-A257-F52E7262C96A}"/>
              </a:ext>
            </a:extLst>
          </p:cNvPr>
          <p:cNvSpPr txBox="1">
            <a:spLocks/>
          </p:cNvSpPr>
          <p:nvPr/>
        </p:nvSpPr>
        <p:spPr>
          <a:xfrm>
            <a:off x="1422916" y="950383"/>
            <a:ext cx="16126381" cy="1781969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3200" b="1" dirty="0">
                <a:latin typeface="+mn-lt"/>
              </a:rPr>
              <a:t>Категории образовательных результатов для каждой темы / раздела</a:t>
            </a:r>
            <a:endParaRPr lang="ru-RU" dirty="0">
              <a:latin typeface="+mn-lt"/>
            </a:endParaRPr>
          </a:p>
        </p:txBody>
      </p:sp>
      <p:sp>
        <p:nvSpPr>
          <p:cNvPr id="10" name="Объект 4">
            <a:extLst>
              <a:ext uri="{FF2B5EF4-FFF2-40B4-BE49-F238E27FC236}">
                <a16:creationId xmlns:a16="http://schemas.microsoft.com/office/drawing/2014/main" id="{CD7234F1-C655-464A-89DB-08C9F8DE387C}"/>
              </a:ext>
            </a:extLst>
          </p:cNvPr>
          <p:cNvSpPr txBox="1">
            <a:spLocks/>
          </p:cNvSpPr>
          <p:nvPr/>
        </p:nvSpPr>
        <p:spPr>
          <a:xfrm>
            <a:off x="1422916" y="2732352"/>
            <a:ext cx="16126381" cy="641508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ru-RU" sz="2800" b="1" dirty="0"/>
              <a:t>«Осведомленность, знания и понимание» </a:t>
            </a:r>
          </a:p>
          <a:p>
            <a:pPr algn="just"/>
            <a:r>
              <a:rPr lang="ru-RU" sz="2600" dirty="0"/>
              <a:t>- информация, которая получена лицом и которую он может воспроизвести самостоятельно или актуализировать путем несложного для себя поиска. </a:t>
            </a:r>
          </a:p>
          <a:p>
            <a:pPr algn="just"/>
            <a:r>
              <a:rPr lang="ru-RU" sz="2600" i="1" dirty="0"/>
              <a:t>Образовательные результаты: </a:t>
            </a:r>
            <a:r>
              <a:rPr lang="ru-RU" sz="2600" dirty="0"/>
              <a:t>«Знать», «Понимать», «Иметь представление»</a:t>
            </a:r>
          </a:p>
          <a:p>
            <a:pPr algn="just"/>
            <a:endParaRPr lang="ru-RU" sz="2600" dirty="0"/>
          </a:p>
          <a:p>
            <a:pPr algn="just"/>
            <a:r>
              <a:rPr lang="ru-RU" sz="2800" b="1" dirty="0"/>
              <a:t>«Умения, навыки и поведение»</a:t>
            </a:r>
          </a:p>
          <a:p>
            <a:pPr algn="just"/>
            <a:r>
              <a:rPr lang="ru-RU" sz="2600" dirty="0"/>
              <a:t>- привычные действия, необходимые, чтобы действовать соответствующим образом для достижения положительных результатов и модели поведения, которые будучи сформированными, скорее всего, приведут к финансовому благополучию. </a:t>
            </a:r>
          </a:p>
          <a:p>
            <a:pPr algn="just"/>
            <a:r>
              <a:rPr lang="ru-RU" sz="2600" i="1" dirty="0"/>
              <a:t>Образовательные результаты: </a:t>
            </a:r>
            <a:r>
              <a:rPr lang="ru-RU" sz="2600" dirty="0"/>
              <a:t>«Уметь», «Обращаться за советом», «Проверять», «Использовать», «Оценивать» и др.</a:t>
            </a:r>
          </a:p>
          <a:p>
            <a:pPr algn="just"/>
            <a:endParaRPr lang="ru-RU" sz="2800" b="1" dirty="0"/>
          </a:p>
          <a:p>
            <a:pPr algn="just"/>
            <a:r>
              <a:rPr lang="ru-RU" sz="2800" b="1" dirty="0"/>
              <a:t>«Личные характеристики и установки (включая уверенность и мотивацию)»</a:t>
            </a:r>
          </a:p>
          <a:p>
            <a:pPr algn="just"/>
            <a:r>
              <a:rPr lang="ru-RU" sz="2600" dirty="0"/>
              <a:t>- сложившиеся, устойчивые для данного индивида внутренние, психологические механизмы и убеждения, которые могут способствовать принятию правильных решений и достижения благополучия. </a:t>
            </a:r>
          </a:p>
          <a:p>
            <a:pPr algn="just"/>
            <a:r>
              <a:rPr lang="ru-RU" sz="2600" i="1" dirty="0"/>
              <a:t>Образовательные результаты: </a:t>
            </a:r>
            <a:r>
              <a:rPr lang="ru-RU" sz="2600" dirty="0"/>
              <a:t>«Признавать», «Уважать», «Стремиться», «Быть убежденным», «Быть нацеленным», «Быть мотивированным», «Быть готовым» и </a:t>
            </a:r>
            <a:r>
              <a:rPr lang="ru-RU" sz="2600" dirty="0" err="1"/>
              <a:t>др</a:t>
            </a:r>
            <a:endParaRPr lang="ru-RU" sz="26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2238C5C-56C7-441C-A577-50451637E17E}"/>
              </a:ext>
            </a:extLst>
          </p:cNvPr>
          <p:cNvSpPr/>
          <p:nvPr/>
        </p:nvSpPr>
        <p:spPr>
          <a:xfrm>
            <a:off x="18650857" y="10183813"/>
            <a:ext cx="205242" cy="508000"/>
          </a:xfrm>
          <a:prstGeom prst="rect">
            <a:avLst/>
          </a:prstGeom>
          <a:solidFill>
            <a:srgbClr val="24B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0486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231296"/>
            <a:ext cx="6983566" cy="59420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Заголовок 3">
            <a:extLst>
              <a:ext uri="{FF2B5EF4-FFF2-40B4-BE49-F238E27FC236}">
                <a16:creationId xmlns:a16="http://schemas.microsoft.com/office/drawing/2014/main" id="{966BA058-20C6-42F6-A257-F52E7262C96A}"/>
              </a:ext>
            </a:extLst>
          </p:cNvPr>
          <p:cNvSpPr txBox="1">
            <a:spLocks/>
          </p:cNvSpPr>
          <p:nvPr/>
        </p:nvSpPr>
        <p:spPr>
          <a:xfrm>
            <a:off x="1422916" y="950383"/>
            <a:ext cx="16126381" cy="1781969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3200" b="1" dirty="0">
                <a:latin typeface="+mn-lt"/>
              </a:rPr>
              <a:t>Как пользоваться единой рамкой</a:t>
            </a:r>
          </a:p>
        </p:txBody>
      </p:sp>
      <p:sp>
        <p:nvSpPr>
          <p:cNvPr id="10" name="Объект 4">
            <a:extLst>
              <a:ext uri="{FF2B5EF4-FFF2-40B4-BE49-F238E27FC236}">
                <a16:creationId xmlns:a16="http://schemas.microsoft.com/office/drawing/2014/main" id="{CD7234F1-C655-464A-89DB-08C9F8DE387C}"/>
              </a:ext>
            </a:extLst>
          </p:cNvPr>
          <p:cNvSpPr txBox="1">
            <a:spLocks/>
          </p:cNvSpPr>
          <p:nvPr/>
        </p:nvSpPr>
        <p:spPr>
          <a:xfrm>
            <a:off x="1422400" y="3091542"/>
            <a:ext cx="16126897" cy="6412291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/>
              <a:t>Целиком или по отдельным предметным областям, темам (разделам) и подразделам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/>
              <a:t>Гибко использовать рамку, разработав различный порядок очередности и состав компетенций, необходимых для решения той или иной задачи по повышению финансовой грамотности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/>
              <a:t>При изучении темы рекомендуется изучить всю Рамку и предметную область, в которой находится тема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/>
              <a:t>Образовательные	 результаты базового	 уровня являются приоритетными и обязательными для освоения	 компетенций продвинутого уровня.	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/>
              <a:t>Порядок, в котором образовательные результаты приведены в рамках конкретного уровня в таблице, не  указывает на приоритет или относительную сложность их освоения </a:t>
            </a:r>
            <a:r>
              <a:rPr lang="ru-RU" sz="2600" dirty="0"/>
              <a:t>(реальные приоритет и сложность будут различаться для каждой целевой группы обучающихся)</a:t>
            </a:r>
            <a:r>
              <a:rPr lang="ru-RU" sz="2800" dirty="0"/>
              <a:t>	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/>
              <a:t>В большинстве образовательных результатов наглядные примеры отсутствуют, что позволяет подстраивать их конкретное наполнение	 под развитие финансового рынка и складывающуюся на нем практику взаимодействия между различными участниками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2238C5C-56C7-441C-A577-50451637E17E}"/>
              </a:ext>
            </a:extLst>
          </p:cNvPr>
          <p:cNvSpPr/>
          <p:nvPr/>
        </p:nvSpPr>
        <p:spPr>
          <a:xfrm>
            <a:off x="18650857" y="10183813"/>
            <a:ext cx="205242" cy="508000"/>
          </a:xfrm>
          <a:prstGeom prst="rect">
            <a:avLst/>
          </a:prstGeom>
          <a:solidFill>
            <a:srgbClr val="24B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4493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Заголовок 3">
            <a:extLst>
              <a:ext uri="{FF2B5EF4-FFF2-40B4-BE49-F238E27FC236}">
                <a16:creationId xmlns:a16="http://schemas.microsoft.com/office/drawing/2014/main" id="{966BA058-20C6-42F6-A257-F52E7262C96A}"/>
              </a:ext>
            </a:extLst>
          </p:cNvPr>
          <p:cNvSpPr txBox="1">
            <a:spLocks/>
          </p:cNvSpPr>
          <p:nvPr/>
        </p:nvSpPr>
        <p:spPr>
          <a:xfrm>
            <a:off x="1422916" y="950383"/>
            <a:ext cx="16126381" cy="1781969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ru-RU" dirty="0"/>
          </a:p>
        </p:txBody>
      </p:sp>
      <p:sp>
        <p:nvSpPr>
          <p:cNvPr id="10" name="Объект 4">
            <a:extLst>
              <a:ext uri="{FF2B5EF4-FFF2-40B4-BE49-F238E27FC236}">
                <a16:creationId xmlns:a16="http://schemas.microsoft.com/office/drawing/2014/main" id="{CD7234F1-C655-464A-89DB-08C9F8DE387C}"/>
              </a:ext>
            </a:extLst>
          </p:cNvPr>
          <p:cNvSpPr txBox="1">
            <a:spLocks/>
          </p:cNvSpPr>
          <p:nvPr/>
        </p:nvSpPr>
        <p:spPr>
          <a:xfrm>
            <a:off x="1422916" y="3088746"/>
            <a:ext cx="16126381" cy="6415088"/>
          </a:xfrm>
          <a:prstGeom prst="rect">
            <a:avLst/>
          </a:prstGeom>
        </p:spPr>
        <p:txBody>
          <a:bodyPr numCol="1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ru-RU" sz="2800" b="1" dirty="0"/>
              <a:t>Письмо</a:t>
            </a:r>
            <a:r>
              <a:rPr lang="en-US" sz="2800" b="1" dirty="0"/>
              <a:t> </a:t>
            </a:r>
            <a:r>
              <a:rPr lang="ru-RU" sz="2800" b="1" dirty="0" err="1"/>
              <a:t>Минпросвещения</a:t>
            </a:r>
            <a:r>
              <a:rPr lang="ru-RU" sz="2800" b="1" dirty="0"/>
              <a:t> России от 20.02.2024 N 03-208</a:t>
            </a:r>
            <a:r>
              <a:rPr lang="en-US" sz="2800" b="1" dirty="0"/>
              <a:t> </a:t>
            </a:r>
            <a:r>
              <a:rPr lang="ru-RU" sz="2800" b="1" dirty="0"/>
              <a:t>«О направлении методических рекомендаций» (вместе с «Методическими рекомендациями по обеспечению общеобразовательными организациями достижения результатов реализации основных образовательных программ по финансовой грамотности на уровне начального общего и основного общего образования»)</a:t>
            </a:r>
          </a:p>
          <a:p>
            <a:pPr algn="ctr"/>
            <a:endParaRPr lang="ru-RU" sz="2800" b="1" dirty="0"/>
          </a:p>
          <a:p>
            <a:pPr algn="just"/>
            <a:r>
              <a:rPr lang="ru-RU" sz="2800" dirty="0"/>
              <a:t>2. Рекомендации по достижению требований к содержанию и результатам освоения образовательных программ по финансовой грамотности в начальной школе в соответствии с </a:t>
            </a:r>
            <a:r>
              <a:rPr lang="ru-RU" sz="2800" b="1" dirty="0"/>
              <a:t>ФГОС НОО, ФОП НОО </a:t>
            </a:r>
            <a:r>
              <a:rPr lang="ru-RU" sz="2800" dirty="0"/>
              <a:t>и </a:t>
            </a:r>
            <a:r>
              <a:rPr lang="ru-RU" sz="2800" dirty="0">
                <a:highlight>
                  <a:srgbClr val="FFFF00"/>
                </a:highlight>
              </a:rPr>
              <a:t>Единой рамкой компетенций по финансовой грамотности.</a:t>
            </a:r>
            <a:endParaRPr lang="en-US" sz="2800" dirty="0">
              <a:highlight>
                <a:srgbClr val="FFFF00"/>
              </a:highlight>
            </a:endParaRPr>
          </a:p>
          <a:p>
            <a:pPr algn="just"/>
            <a:endParaRPr lang="en-US" sz="2800" dirty="0">
              <a:highlight>
                <a:srgbClr val="FFFF00"/>
              </a:highlight>
            </a:endParaRPr>
          </a:p>
          <a:p>
            <a:pPr algn="just"/>
            <a:r>
              <a:rPr lang="ru-RU" sz="2800" dirty="0"/>
              <a:t>3. Рекомендации по достижению требований к содержанию и результатам освоения образовательных программ по финансовой грамотности в основной школе в соответствии с </a:t>
            </a:r>
            <a:r>
              <a:rPr lang="ru-RU" sz="2800" b="1" dirty="0"/>
              <a:t>ФГОС ООО </a:t>
            </a:r>
            <a:r>
              <a:rPr lang="ru-RU" sz="2800" dirty="0"/>
              <a:t>и </a:t>
            </a:r>
            <a:r>
              <a:rPr lang="ru-RU" sz="2800" dirty="0">
                <a:highlight>
                  <a:srgbClr val="FFFF00"/>
                </a:highlight>
              </a:rPr>
              <a:t>Единой рамкой компетенций по финансовой грамотности</a:t>
            </a:r>
            <a:r>
              <a:rPr lang="en-US" sz="2800" dirty="0">
                <a:highlight>
                  <a:srgbClr val="FFFF00"/>
                </a:highlight>
              </a:rPr>
              <a:t>.</a:t>
            </a:r>
            <a:endParaRPr lang="ru-RU" sz="2800" dirty="0">
              <a:highlight>
                <a:srgbClr val="FFFF00"/>
              </a:highlight>
            </a:endParaRPr>
          </a:p>
          <a:p>
            <a:pPr algn="just"/>
            <a:endParaRPr lang="ru-RU" sz="2800" dirty="0">
              <a:highlight>
                <a:srgbClr val="FFFF00"/>
              </a:highlight>
            </a:endParaRPr>
          </a:p>
          <a:p>
            <a:pPr algn="ctr"/>
            <a:endParaRPr lang="ru-RU" sz="28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2238C5C-56C7-441C-A577-50451637E17E}"/>
              </a:ext>
            </a:extLst>
          </p:cNvPr>
          <p:cNvSpPr/>
          <p:nvPr/>
        </p:nvSpPr>
        <p:spPr>
          <a:xfrm>
            <a:off x="18650857" y="10183813"/>
            <a:ext cx="205242" cy="508000"/>
          </a:xfrm>
          <a:prstGeom prst="rect">
            <a:avLst/>
          </a:prstGeom>
          <a:solidFill>
            <a:srgbClr val="24B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363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Заголовок 3">
            <a:extLst>
              <a:ext uri="{FF2B5EF4-FFF2-40B4-BE49-F238E27FC236}">
                <a16:creationId xmlns:a16="http://schemas.microsoft.com/office/drawing/2014/main" id="{966BA058-20C6-42F6-A257-F52E7262C96A}"/>
              </a:ext>
            </a:extLst>
          </p:cNvPr>
          <p:cNvSpPr txBox="1">
            <a:spLocks/>
          </p:cNvSpPr>
          <p:nvPr/>
        </p:nvSpPr>
        <p:spPr>
          <a:xfrm>
            <a:off x="1422916" y="950383"/>
            <a:ext cx="16126381" cy="1781969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ru-RU" sz="3200" b="1" dirty="0"/>
          </a:p>
          <a:p>
            <a:r>
              <a:rPr lang="ru-RU" sz="3200" b="1" dirty="0"/>
              <a:t>Предметная область 1. Деньги и операции с ними</a:t>
            </a:r>
          </a:p>
          <a:p>
            <a:endParaRPr lang="ru-RU" sz="3200" b="1" dirty="0"/>
          </a:p>
          <a:p>
            <a:r>
              <a:rPr lang="ru-RU" sz="3200" b="1" dirty="0"/>
              <a:t>Темы:</a:t>
            </a:r>
          </a:p>
        </p:txBody>
      </p:sp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182AD8E6-45B6-4AA1-A49F-DE5BE5813D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70106895"/>
              </p:ext>
            </p:extLst>
          </p:nvPr>
        </p:nvGraphicFramePr>
        <p:xfrm>
          <a:off x="1422916" y="3088746"/>
          <a:ext cx="7067941" cy="6415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2238C5C-56C7-441C-A577-50451637E17E}"/>
              </a:ext>
            </a:extLst>
          </p:cNvPr>
          <p:cNvSpPr/>
          <p:nvPr/>
        </p:nvSpPr>
        <p:spPr>
          <a:xfrm>
            <a:off x="18650857" y="10183813"/>
            <a:ext cx="205242" cy="508000"/>
          </a:xfrm>
          <a:prstGeom prst="rect">
            <a:avLst/>
          </a:prstGeom>
          <a:solidFill>
            <a:srgbClr val="24B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87488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Заголовок 3">
            <a:extLst>
              <a:ext uri="{FF2B5EF4-FFF2-40B4-BE49-F238E27FC236}">
                <a16:creationId xmlns:a16="http://schemas.microsoft.com/office/drawing/2014/main" id="{966BA058-20C6-42F6-A257-F52E7262C96A}"/>
              </a:ext>
            </a:extLst>
          </p:cNvPr>
          <p:cNvSpPr txBox="1">
            <a:spLocks/>
          </p:cNvSpPr>
          <p:nvPr/>
        </p:nvSpPr>
        <p:spPr>
          <a:xfrm>
            <a:off x="1422916" y="950383"/>
            <a:ext cx="16126381" cy="1781969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3200" b="1" dirty="0"/>
              <a:t>Тема «Сущность и функции денег»                                        </a:t>
            </a:r>
            <a:r>
              <a:rPr lang="ru-RU" sz="3200" b="1" dirty="0">
                <a:highlight>
                  <a:srgbClr val="00FF00"/>
                </a:highlight>
              </a:rPr>
              <a:t>БАЗОВЫЙ УРОВЕНЬ</a:t>
            </a:r>
            <a:r>
              <a:rPr lang="ru-RU" sz="3200" b="1" dirty="0"/>
              <a:t> </a:t>
            </a:r>
            <a:endParaRPr lang="ru-RU" sz="3200" b="1" dirty="0">
              <a:highlight>
                <a:srgbClr val="00FFFF"/>
              </a:highlight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2238C5C-56C7-441C-A577-50451637E17E}"/>
              </a:ext>
            </a:extLst>
          </p:cNvPr>
          <p:cNvSpPr/>
          <p:nvPr/>
        </p:nvSpPr>
        <p:spPr>
          <a:xfrm>
            <a:off x="18650857" y="10183813"/>
            <a:ext cx="205242" cy="508000"/>
          </a:xfrm>
          <a:prstGeom prst="rect">
            <a:avLst/>
          </a:prstGeom>
          <a:solidFill>
            <a:srgbClr val="24B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ъект 4">
            <a:extLst>
              <a:ext uri="{FF2B5EF4-FFF2-40B4-BE49-F238E27FC236}">
                <a16:creationId xmlns:a16="http://schemas.microsoft.com/office/drawing/2014/main" id="{4FE12E8A-1ED2-4247-A2CD-5C97A101A3AC}"/>
              </a:ext>
            </a:extLst>
          </p:cNvPr>
          <p:cNvSpPr txBox="1">
            <a:spLocks/>
          </p:cNvSpPr>
          <p:nvPr/>
        </p:nvSpPr>
        <p:spPr>
          <a:xfrm>
            <a:off x="1407886" y="2394857"/>
            <a:ext cx="16141411" cy="640144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/>
              <a:t>Осведомлённость, знания и понимание</a:t>
            </a:r>
          </a:p>
          <a:p>
            <a:pPr algn="just"/>
            <a:r>
              <a:rPr lang="ru-RU" sz="2400" b="1" dirty="0"/>
              <a:t>Знать: </a:t>
            </a:r>
            <a:r>
              <a:rPr lang="ru-RU" sz="2400" dirty="0"/>
              <a:t>какие виды денег бывают и как они переходят (трансформируются, превращаются) друг в друга; виды денежных знаков, которые находятся в обращении в РФ*; признаки подлинности денег; функции денег; действующие правила доступа к собственным деньгам в конкретной ситуации*; что такое цифровые валюты; </a:t>
            </a:r>
          </a:p>
          <a:p>
            <a:pPr algn="just"/>
            <a:r>
              <a:rPr lang="ru-RU" sz="2400" b="1" dirty="0"/>
              <a:t>Понимать: </a:t>
            </a:r>
            <a:r>
              <a:rPr lang="ru-RU" sz="2400" dirty="0"/>
              <a:t>роль денег в семье и обществе; что такое инфляция; что в условиях инфляции деньги теряют свою покупательную способность*; </a:t>
            </a:r>
            <a:r>
              <a:rPr lang="ru-RU" sz="2400" b="1" dirty="0"/>
              <a:t>цифровой рубль</a:t>
            </a:r>
            <a:r>
              <a:rPr lang="ru-RU" sz="2400" dirty="0"/>
              <a:t> как цифровую форму российской национальной валюты; что такое электронный кошелёк, цифровой кошелёк</a:t>
            </a:r>
          </a:p>
          <a:p>
            <a:pPr algn="just"/>
            <a:endParaRPr lang="ru-RU" sz="24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/>
              <a:t>Умения, навыки и поведение</a:t>
            </a:r>
          </a:p>
          <a:p>
            <a:pPr algn="just"/>
            <a:r>
              <a:rPr lang="ru-RU" sz="2400" b="1" dirty="0"/>
              <a:t>Уметь </a:t>
            </a:r>
            <a:r>
              <a:rPr lang="ru-RU" sz="2400" dirty="0"/>
              <a:t>пользоваться разными видами денег, в том числе оценивать достаточность имеющейся суммы для осуществления запланированных действий; </a:t>
            </a:r>
          </a:p>
          <a:p>
            <a:pPr algn="just"/>
            <a:r>
              <a:rPr lang="ru-RU" sz="2400" b="1" dirty="0"/>
              <a:t>Осуществлять выбор</a:t>
            </a:r>
            <a:r>
              <a:rPr lang="ru-RU" sz="2400" dirty="0"/>
              <a:t> вида денег, которым лучше воспользоваться в конкретной ситуации; </a:t>
            </a:r>
          </a:p>
          <a:p>
            <a:pPr algn="just"/>
            <a:r>
              <a:rPr lang="ru-RU" sz="2400" b="1" dirty="0"/>
              <a:t>Предпринимать</a:t>
            </a:r>
            <a:r>
              <a:rPr lang="ru-RU" sz="2400" dirty="0"/>
              <a:t> правомерные действия при обнаружении фальшивых денег</a:t>
            </a:r>
          </a:p>
          <a:p>
            <a:pPr algn="just"/>
            <a:endParaRPr lang="ru-RU" sz="24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/>
              <a:t>Личные характеристики и установки (включая уверенность и мотивацию)</a:t>
            </a:r>
          </a:p>
          <a:p>
            <a:r>
              <a:rPr lang="ru-RU" sz="2400" b="1" dirty="0"/>
              <a:t>Осознавать</a:t>
            </a:r>
            <a:r>
              <a:rPr lang="ru-RU" sz="2400" dirty="0"/>
              <a:t> свои собственные привычки при пользовании деньгами и возможности изменения этих привычек при формировании модели финансово грамотного поведения;</a:t>
            </a:r>
          </a:p>
          <a:p>
            <a:r>
              <a:rPr lang="ru-RU" sz="2400" b="1" dirty="0"/>
              <a:t>Проявлять уверенность</a:t>
            </a:r>
            <a:r>
              <a:rPr lang="ru-RU" sz="2400" dirty="0"/>
              <a:t> в выборе определенного вида денег для использования в конкретной жизненной ситуации; </a:t>
            </a:r>
          </a:p>
          <a:p>
            <a:r>
              <a:rPr lang="ru-RU" sz="2400" b="1" dirty="0"/>
              <a:t>Видеть</a:t>
            </a:r>
            <a:r>
              <a:rPr lang="ru-RU" sz="2400" dirty="0"/>
              <a:t> в деньгах инструмент достижения финансовых целей, а не цель своей деятельности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4F14DE9-0A88-40CA-B47D-E1EEC1855256}"/>
              </a:ext>
            </a:extLst>
          </p:cNvPr>
          <p:cNvSpPr/>
          <p:nvPr/>
        </p:nvSpPr>
        <p:spPr>
          <a:xfrm>
            <a:off x="3918856" y="10232571"/>
            <a:ext cx="46010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* наглядные примеры представлены в Рамке 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9717885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Заголовок 3">
            <a:extLst>
              <a:ext uri="{FF2B5EF4-FFF2-40B4-BE49-F238E27FC236}">
                <a16:creationId xmlns:a16="http://schemas.microsoft.com/office/drawing/2014/main" id="{966BA058-20C6-42F6-A257-F52E7262C96A}"/>
              </a:ext>
            </a:extLst>
          </p:cNvPr>
          <p:cNvSpPr txBox="1">
            <a:spLocks/>
          </p:cNvSpPr>
          <p:nvPr/>
        </p:nvSpPr>
        <p:spPr>
          <a:xfrm>
            <a:off x="1422916" y="950383"/>
            <a:ext cx="16126381" cy="1781969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3200" b="1" dirty="0"/>
              <a:t>Тема «Сущность и функции денег»                               </a:t>
            </a:r>
            <a:r>
              <a:rPr lang="ru-RU" sz="3200" b="1" dirty="0">
                <a:highlight>
                  <a:srgbClr val="00FFFF"/>
                </a:highlight>
              </a:rPr>
              <a:t>ПРОДВИНУТЫЙ УРОВЕНЬ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2238C5C-56C7-441C-A577-50451637E17E}"/>
              </a:ext>
            </a:extLst>
          </p:cNvPr>
          <p:cNvSpPr/>
          <p:nvPr/>
        </p:nvSpPr>
        <p:spPr>
          <a:xfrm>
            <a:off x="18650857" y="10183813"/>
            <a:ext cx="205242" cy="508000"/>
          </a:xfrm>
          <a:prstGeom prst="rect">
            <a:avLst/>
          </a:prstGeom>
          <a:solidFill>
            <a:srgbClr val="24B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бъект 4">
            <a:extLst>
              <a:ext uri="{FF2B5EF4-FFF2-40B4-BE49-F238E27FC236}">
                <a16:creationId xmlns:a16="http://schemas.microsoft.com/office/drawing/2014/main" id="{92EF3CEB-A4F3-4D55-8975-8D39EB882141}"/>
              </a:ext>
            </a:extLst>
          </p:cNvPr>
          <p:cNvSpPr txBox="1">
            <a:spLocks/>
          </p:cNvSpPr>
          <p:nvPr/>
        </p:nvSpPr>
        <p:spPr>
          <a:xfrm>
            <a:off x="1407886" y="2394857"/>
            <a:ext cx="16141411" cy="640144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/>
              <a:t>Осведомлённость, знания и понимание</a:t>
            </a:r>
          </a:p>
          <a:p>
            <a:pPr algn="just"/>
            <a:r>
              <a:rPr lang="ru-RU" sz="2400" b="1" dirty="0"/>
              <a:t>не указан</a:t>
            </a:r>
            <a:endParaRPr lang="ru-RU" sz="2400" dirty="0"/>
          </a:p>
          <a:p>
            <a:pPr algn="just"/>
            <a:endParaRPr lang="ru-RU" sz="24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/>
              <a:t>Умения, навыки и поведение</a:t>
            </a:r>
          </a:p>
          <a:p>
            <a:pPr algn="just"/>
            <a:r>
              <a:rPr lang="ru-RU" sz="2400" b="1" dirty="0"/>
              <a:t>Осуществлять </a:t>
            </a:r>
            <a:r>
              <a:rPr lang="ru-RU" sz="2400" dirty="0"/>
              <a:t>выбор вида денег, которым лучше воспользоваться в конкретной ситуации;</a:t>
            </a:r>
          </a:p>
          <a:p>
            <a:pPr algn="just"/>
            <a:r>
              <a:rPr lang="ru-RU" sz="2400" b="1" dirty="0"/>
              <a:t>Определять</a:t>
            </a:r>
            <a:r>
              <a:rPr lang="ru-RU" sz="2400" dirty="0"/>
              <a:t> функции денег на основе анализа практической ситуации</a:t>
            </a:r>
          </a:p>
          <a:p>
            <a:pPr algn="just"/>
            <a:endParaRPr lang="ru-RU" sz="24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/>
              <a:t>Личные характеристики и установки (включая уверенность и мотивацию)</a:t>
            </a:r>
          </a:p>
          <a:p>
            <a:r>
              <a:rPr lang="ru-RU" sz="2400" b="1" dirty="0"/>
              <a:t>Уважать</a:t>
            </a:r>
            <a:r>
              <a:rPr lang="ru-RU" sz="2400" dirty="0"/>
              <a:t> различные предпочтения людей в отношении расходования или накопления денег; </a:t>
            </a:r>
          </a:p>
          <a:p>
            <a:r>
              <a:rPr lang="ru-RU" sz="2400" b="1" dirty="0"/>
              <a:t>Проявлять уверенность </a:t>
            </a:r>
            <a:r>
              <a:rPr lang="ru-RU" sz="2400" dirty="0"/>
              <a:t>при оценке выгод и издержек, связанных с использованием разных видов денег </a:t>
            </a:r>
          </a:p>
        </p:txBody>
      </p:sp>
    </p:spTree>
    <p:extLst>
      <p:ext uri="{BB962C8B-B14F-4D97-AF65-F5344CB8AC3E}">
        <p14:creationId xmlns:p14="http://schemas.microsoft.com/office/powerpoint/2010/main" val="38132560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Заголовок 3">
            <a:extLst>
              <a:ext uri="{FF2B5EF4-FFF2-40B4-BE49-F238E27FC236}">
                <a16:creationId xmlns:a16="http://schemas.microsoft.com/office/drawing/2014/main" id="{966BA058-20C6-42F6-A257-F52E7262C96A}"/>
              </a:ext>
            </a:extLst>
          </p:cNvPr>
          <p:cNvSpPr txBox="1">
            <a:spLocks/>
          </p:cNvSpPr>
          <p:nvPr/>
        </p:nvSpPr>
        <p:spPr>
          <a:xfrm>
            <a:off x="1422916" y="950383"/>
            <a:ext cx="16126381" cy="1781969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3200" b="1" dirty="0"/>
              <a:t>Тема «Платежи и покупки»                                                       </a:t>
            </a:r>
            <a:r>
              <a:rPr lang="ru-RU" sz="3200" b="1" dirty="0">
                <a:highlight>
                  <a:srgbClr val="00FF00"/>
                </a:highlight>
              </a:rPr>
              <a:t>БАЗОВЫЙ УРОВЕНЬ</a:t>
            </a:r>
            <a:r>
              <a:rPr lang="ru-RU" sz="3200" b="1" dirty="0"/>
              <a:t> </a:t>
            </a:r>
            <a:endParaRPr lang="ru-RU" sz="3200" b="1" dirty="0">
              <a:highlight>
                <a:srgbClr val="00FFFF"/>
              </a:highlight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2238C5C-56C7-441C-A577-50451637E17E}"/>
              </a:ext>
            </a:extLst>
          </p:cNvPr>
          <p:cNvSpPr/>
          <p:nvPr/>
        </p:nvSpPr>
        <p:spPr>
          <a:xfrm>
            <a:off x="18650857" y="10183813"/>
            <a:ext cx="205242" cy="508000"/>
          </a:xfrm>
          <a:prstGeom prst="rect">
            <a:avLst/>
          </a:prstGeom>
          <a:solidFill>
            <a:srgbClr val="24B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ъект 4">
            <a:extLst>
              <a:ext uri="{FF2B5EF4-FFF2-40B4-BE49-F238E27FC236}">
                <a16:creationId xmlns:a16="http://schemas.microsoft.com/office/drawing/2014/main" id="{4FE12E8A-1ED2-4247-A2CD-5C97A101A3AC}"/>
              </a:ext>
            </a:extLst>
          </p:cNvPr>
          <p:cNvSpPr txBox="1">
            <a:spLocks/>
          </p:cNvSpPr>
          <p:nvPr/>
        </p:nvSpPr>
        <p:spPr>
          <a:xfrm>
            <a:off x="1407886" y="2394857"/>
            <a:ext cx="16141411" cy="640144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dirty="0"/>
              <a:t>Осведомлённость, знания и понимание</a:t>
            </a:r>
          </a:p>
          <a:p>
            <a:pPr algn="just"/>
            <a:r>
              <a:rPr lang="ru-RU" sz="2400" b="1" dirty="0"/>
              <a:t>Знать:</a:t>
            </a:r>
            <a:r>
              <a:rPr lang="ru-RU" sz="2400" dirty="0"/>
              <a:t> различные способы оплаты товаров и услуг и разницу в условиях оплаты данными способами; какая информация находится на платежных средствах (в том числе на банковской карте) и каковы алгоритмы ее использования; что любой платеж должен быть подтвержден документом*; возможности использования платежной системы «МИР»; что такое система быстрых платежей*;</a:t>
            </a:r>
          </a:p>
          <a:p>
            <a:pPr algn="just"/>
            <a:r>
              <a:rPr lang="ru-RU" sz="2400" b="1" dirty="0"/>
              <a:t>Знать и понимать</a:t>
            </a:r>
            <a:r>
              <a:rPr lang="ru-RU" sz="2400" dirty="0"/>
              <a:t> возможность дополнительных расходов, в т.ч. комиссий, при совершении финансовых операций с использованием определенных платежных систем, банковских карт, электронных кошельков и других средств платежа</a:t>
            </a:r>
          </a:p>
          <a:p>
            <a:pPr algn="just"/>
            <a:endParaRPr lang="ru-RU" sz="2400" dirty="0"/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dirty="0"/>
              <a:t>Умения, навыки и поведение</a:t>
            </a:r>
          </a:p>
          <a:p>
            <a:pPr algn="just"/>
            <a:r>
              <a:rPr lang="ru-RU" sz="2400" b="1" dirty="0"/>
              <a:t>Уметь: </a:t>
            </a:r>
            <a:r>
              <a:rPr lang="ru-RU" sz="2400" dirty="0"/>
              <a:t>отличать рекламу от информации о продукте или услуге; использовать наличный расчет, правильно считать сдачу; заявлять о получении неправильной сдачи; использовать безналичный расчет; обращаться с заявлением о взимании неправильной суммы со счета;</a:t>
            </a:r>
          </a:p>
          <a:p>
            <a:pPr algn="just"/>
            <a:r>
              <a:rPr lang="ru-RU" sz="2400" b="1" dirty="0"/>
              <a:t>Проверять</a:t>
            </a:r>
            <a:r>
              <a:rPr lang="ru-RU" sz="2400" dirty="0"/>
              <a:t> чеки и квитанции после совершения покупок и сохранять их на случай, если они понадобятся в будущем</a:t>
            </a:r>
          </a:p>
          <a:p>
            <a:pPr algn="just"/>
            <a:endParaRPr lang="ru-RU" sz="2400" dirty="0"/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dirty="0"/>
              <a:t>Личные характеристики и установки (включая уверенность и мотивацию)</a:t>
            </a:r>
          </a:p>
          <a:p>
            <a:pPr algn="just"/>
            <a:r>
              <a:rPr lang="ru-RU" sz="2400" b="1" dirty="0"/>
              <a:t>Проявлять уверенность: </a:t>
            </a:r>
            <a:r>
              <a:rPr lang="ru-RU" sz="2400" dirty="0"/>
              <a:t>при совершении платежей разными способами; в выявлении информации из финансовых документов о приобретенных товарах и услугах (чеки, квитанции, договоры и т.п.) и в осуществлении правомерных действий на основе этой информации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4F14DE9-0A88-40CA-B47D-E1EEC1855256}"/>
              </a:ext>
            </a:extLst>
          </p:cNvPr>
          <p:cNvSpPr/>
          <p:nvPr/>
        </p:nvSpPr>
        <p:spPr>
          <a:xfrm>
            <a:off x="3918856" y="10232571"/>
            <a:ext cx="46010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* наглядные примеры представлены в Рамке 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40086878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Заголовок 3">
            <a:extLst>
              <a:ext uri="{FF2B5EF4-FFF2-40B4-BE49-F238E27FC236}">
                <a16:creationId xmlns:a16="http://schemas.microsoft.com/office/drawing/2014/main" id="{966BA058-20C6-42F6-A257-F52E7262C96A}"/>
              </a:ext>
            </a:extLst>
          </p:cNvPr>
          <p:cNvSpPr txBox="1">
            <a:spLocks/>
          </p:cNvSpPr>
          <p:nvPr/>
        </p:nvSpPr>
        <p:spPr>
          <a:xfrm>
            <a:off x="1422916" y="950383"/>
            <a:ext cx="16126381" cy="1781969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3200" b="1" dirty="0"/>
              <a:t>Тема «Платежи и покупки»                                              </a:t>
            </a:r>
            <a:r>
              <a:rPr lang="ru-RU" sz="3200" b="1" dirty="0">
                <a:highlight>
                  <a:srgbClr val="00FFFF"/>
                </a:highlight>
              </a:rPr>
              <a:t>ПРОДВИНУТЫЙ УРОВЕНЬ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2238C5C-56C7-441C-A577-50451637E17E}"/>
              </a:ext>
            </a:extLst>
          </p:cNvPr>
          <p:cNvSpPr/>
          <p:nvPr/>
        </p:nvSpPr>
        <p:spPr>
          <a:xfrm>
            <a:off x="18650857" y="10183813"/>
            <a:ext cx="205242" cy="508000"/>
          </a:xfrm>
          <a:prstGeom prst="rect">
            <a:avLst/>
          </a:prstGeom>
          <a:solidFill>
            <a:srgbClr val="24B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бъект 4">
            <a:extLst>
              <a:ext uri="{FF2B5EF4-FFF2-40B4-BE49-F238E27FC236}">
                <a16:creationId xmlns:a16="http://schemas.microsoft.com/office/drawing/2014/main" id="{92EF3CEB-A4F3-4D55-8975-8D39EB882141}"/>
              </a:ext>
            </a:extLst>
          </p:cNvPr>
          <p:cNvSpPr txBox="1">
            <a:spLocks/>
          </p:cNvSpPr>
          <p:nvPr/>
        </p:nvSpPr>
        <p:spPr>
          <a:xfrm>
            <a:off x="1407886" y="2394857"/>
            <a:ext cx="16141411" cy="640144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/>
              <a:t>Осведомлённость, знания и понимание</a:t>
            </a:r>
          </a:p>
          <a:p>
            <a:pPr algn="just"/>
            <a:r>
              <a:rPr lang="ru-RU" sz="2400" b="1" dirty="0"/>
              <a:t>Знать: </a:t>
            </a:r>
            <a:r>
              <a:rPr lang="ru-RU" sz="2400" dirty="0"/>
              <a:t>о разных технологиях и методах оплаты товаров и услуг; когда может быть уместно использовать те или иные платежные средства (например, дебетовую или кредитную карту); чем отличаются последствия использования собственных или заемных средств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ru-RU" sz="28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/>
              <a:t>Умения, навыки и поведение</a:t>
            </a:r>
          </a:p>
          <a:p>
            <a:pPr algn="just"/>
            <a:r>
              <a:rPr lang="ru-RU" sz="2400" b="1" dirty="0"/>
              <a:t>Уметь: </a:t>
            </a:r>
            <a:r>
              <a:rPr lang="ru-RU" sz="2400" dirty="0"/>
              <a:t>сравнивать и сопоставлять различные способы оплаты за товары и услуги; сравнивать и сопоставлять различные способы передачи денег физическим лицам и организациям; проверять выписки за коммунальные услуги, чеки и другие документы, связанные с повседневными платежами и покупками; оценивать потенциальные риски использования различных способов оплаты товаров и услуг / совершения платежей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ru-RU" sz="28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/>
              <a:t>Личные характеристики и установки (включая уверенность и мотивацию)</a:t>
            </a:r>
          </a:p>
          <a:p>
            <a:r>
              <a:rPr lang="ru-RU" sz="2400" b="1" dirty="0"/>
              <a:t>Проявлять уверенность</a:t>
            </a:r>
            <a:r>
              <a:rPr lang="ru-RU" sz="2400" dirty="0"/>
              <a:t> при оценке преимуществ и недостатков различных способов оплаты на основе своей собственной точки зрения и мнений других; </a:t>
            </a:r>
          </a:p>
          <a:p>
            <a:r>
              <a:rPr lang="ru-RU" sz="2400" b="1" dirty="0"/>
              <a:t>Избегать</a:t>
            </a:r>
            <a:r>
              <a:rPr lang="ru-RU" sz="2400" dirty="0"/>
              <a:t> эмоциональных покупок; </a:t>
            </a:r>
          </a:p>
          <a:p>
            <a:r>
              <a:rPr lang="ru-RU" sz="2400" b="1" dirty="0"/>
              <a:t>Быть мотивированным</a:t>
            </a:r>
            <a:r>
              <a:rPr lang="ru-RU" sz="2400" dirty="0"/>
              <a:t> на выбор наиболее подходящего под конкретные условия способа оплаты товаров и услуг / совершение платежей</a:t>
            </a:r>
          </a:p>
        </p:txBody>
      </p:sp>
    </p:spTree>
    <p:extLst>
      <p:ext uri="{BB962C8B-B14F-4D97-AF65-F5344CB8AC3E}">
        <p14:creationId xmlns:p14="http://schemas.microsoft.com/office/powerpoint/2010/main" val="24742991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Заголовок 3">
            <a:extLst>
              <a:ext uri="{FF2B5EF4-FFF2-40B4-BE49-F238E27FC236}">
                <a16:creationId xmlns:a16="http://schemas.microsoft.com/office/drawing/2014/main" id="{966BA058-20C6-42F6-A257-F52E7262C96A}"/>
              </a:ext>
            </a:extLst>
          </p:cNvPr>
          <p:cNvSpPr txBox="1">
            <a:spLocks/>
          </p:cNvSpPr>
          <p:nvPr/>
        </p:nvSpPr>
        <p:spPr>
          <a:xfrm>
            <a:off x="1422916" y="950383"/>
            <a:ext cx="16126381" cy="1781969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3200" b="1" dirty="0"/>
              <a:t>Тема «Цены на товары и услуги»                                            </a:t>
            </a:r>
            <a:r>
              <a:rPr lang="ru-RU" sz="3200" b="1" dirty="0">
                <a:highlight>
                  <a:srgbClr val="00FF00"/>
                </a:highlight>
              </a:rPr>
              <a:t>БАЗОВЫЙ УРОВЕНЬ</a:t>
            </a:r>
            <a:r>
              <a:rPr lang="ru-RU" sz="3200" b="1" dirty="0"/>
              <a:t> </a:t>
            </a:r>
            <a:endParaRPr lang="ru-RU" sz="3200" b="1" dirty="0">
              <a:highlight>
                <a:srgbClr val="00FFFF"/>
              </a:highlight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2238C5C-56C7-441C-A577-50451637E17E}"/>
              </a:ext>
            </a:extLst>
          </p:cNvPr>
          <p:cNvSpPr/>
          <p:nvPr/>
        </p:nvSpPr>
        <p:spPr>
          <a:xfrm>
            <a:off x="18650857" y="10183813"/>
            <a:ext cx="205242" cy="508000"/>
          </a:xfrm>
          <a:prstGeom prst="rect">
            <a:avLst/>
          </a:prstGeom>
          <a:solidFill>
            <a:srgbClr val="24B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ъект 4">
            <a:extLst>
              <a:ext uri="{FF2B5EF4-FFF2-40B4-BE49-F238E27FC236}">
                <a16:creationId xmlns:a16="http://schemas.microsoft.com/office/drawing/2014/main" id="{4FE12E8A-1ED2-4247-A2CD-5C97A101A3AC}"/>
              </a:ext>
            </a:extLst>
          </p:cNvPr>
          <p:cNvSpPr txBox="1">
            <a:spLocks/>
          </p:cNvSpPr>
          <p:nvPr/>
        </p:nvSpPr>
        <p:spPr>
          <a:xfrm>
            <a:off x="1407886" y="2394857"/>
            <a:ext cx="16141411" cy="640144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dirty="0"/>
              <a:t>Осведомлённость, знания и понимание</a:t>
            </a:r>
          </a:p>
          <a:p>
            <a:pPr algn="just"/>
            <a:r>
              <a:rPr lang="ru-RU" sz="2400" b="1" dirty="0"/>
              <a:t>Знать: </a:t>
            </a:r>
            <a:r>
              <a:rPr lang="ru-RU" sz="2400" dirty="0"/>
              <a:t>что одни и те же товары или услуги могут иметь разную цену в разных местах, в разное время, у разных продавцов, при разных условиях и формах оплаты; </a:t>
            </a:r>
          </a:p>
          <a:p>
            <a:pPr algn="just"/>
            <a:r>
              <a:rPr lang="ru-RU" sz="2400" b="1" dirty="0"/>
              <a:t>Понимать: </a:t>
            </a:r>
            <a:r>
              <a:rPr lang="ru-RU" sz="2400" dirty="0"/>
              <a:t>что такое цены на товары и услуги, и ценность этих товаров и услуг; что высокая цена не всегда обеспечивает высокое качество товара / услуги; что такое полезность товара / услуги, как ее можно измерить, и что для разных людей, разные товары / услуги могут иметь разную полезность</a:t>
            </a:r>
          </a:p>
          <a:p>
            <a:pPr algn="just"/>
            <a:endParaRPr lang="ru-RU" sz="2400" dirty="0"/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dirty="0"/>
              <a:t>Умения, навыки и поведение</a:t>
            </a:r>
          </a:p>
          <a:p>
            <a:pPr algn="just"/>
            <a:r>
              <a:rPr lang="ru-RU" sz="2400" b="1" dirty="0"/>
              <a:t>Уметь сравнивать:</a:t>
            </a:r>
            <a:r>
              <a:rPr lang="ru-RU" sz="2400" dirty="0"/>
              <a:t> полезность приобретаемого товара или услуги с его ценой; цены на один и тот же товар в разных местах с учетом различных условий оплаты, поставки, временной стоимости денег и пр.</a:t>
            </a:r>
          </a:p>
          <a:p>
            <a:pPr algn="just"/>
            <a:r>
              <a:rPr lang="ru-RU" sz="2400" dirty="0"/>
              <a:t> 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dirty="0"/>
              <a:t>Личные характеристики и установки (включая уверенность и мотивацию)</a:t>
            </a:r>
          </a:p>
          <a:p>
            <a:pPr algn="just"/>
            <a:r>
              <a:rPr lang="ru-RU" sz="2400" b="1" dirty="0"/>
              <a:t>Быть мотивированным</a:t>
            </a:r>
            <a:r>
              <a:rPr lang="ru-RU" sz="2400" dirty="0"/>
              <a:t> на сравнение цен при покупке повседневных товаров и их покупку по приемлемой для себя цене</a:t>
            </a:r>
          </a:p>
        </p:txBody>
      </p:sp>
    </p:spTree>
    <p:extLst>
      <p:ext uri="{BB962C8B-B14F-4D97-AF65-F5344CB8AC3E}">
        <p14:creationId xmlns:p14="http://schemas.microsoft.com/office/powerpoint/2010/main" val="10022297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Заголовок 3">
            <a:extLst>
              <a:ext uri="{FF2B5EF4-FFF2-40B4-BE49-F238E27FC236}">
                <a16:creationId xmlns:a16="http://schemas.microsoft.com/office/drawing/2014/main" id="{966BA058-20C6-42F6-A257-F52E7262C96A}"/>
              </a:ext>
            </a:extLst>
          </p:cNvPr>
          <p:cNvSpPr txBox="1">
            <a:spLocks/>
          </p:cNvSpPr>
          <p:nvPr/>
        </p:nvSpPr>
        <p:spPr>
          <a:xfrm>
            <a:off x="1422916" y="950383"/>
            <a:ext cx="16126381" cy="1781969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3200" b="1" dirty="0"/>
              <a:t>Тема «Цены на товары и услуги»                                  </a:t>
            </a:r>
            <a:r>
              <a:rPr lang="ru-RU" sz="3200" b="1" dirty="0">
                <a:highlight>
                  <a:srgbClr val="00FFFF"/>
                </a:highlight>
              </a:rPr>
              <a:t>ПРОДВИНУТЫЙ УРОВЕНЬ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2238C5C-56C7-441C-A577-50451637E17E}"/>
              </a:ext>
            </a:extLst>
          </p:cNvPr>
          <p:cNvSpPr/>
          <p:nvPr/>
        </p:nvSpPr>
        <p:spPr>
          <a:xfrm>
            <a:off x="18650857" y="10183813"/>
            <a:ext cx="205242" cy="508000"/>
          </a:xfrm>
          <a:prstGeom prst="rect">
            <a:avLst/>
          </a:prstGeom>
          <a:solidFill>
            <a:srgbClr val="24B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бъект 4">
            <a:extLst>
              <a:ext uri="{FF2B5EF4-FFF2-40B4-BE49-F238E27FC236}">
                <a16:creationId xmlns:a16="http://schemas.microsoft.com/office/drawing/2014/main" id="{92EF3CEB-A4F3-4D55-8975-8D39EB882141}"/>
              </a:ext>
            </a:extLst>
          </p:cNvPr>
          <p:cNvSpPr txBox="1">
            <a:spLocks/>
          </p:cNvSpPr>
          <p:nvPr/>
        </p:nvSpPr>
        <p:spPr>
          <a:xfrm>
            <a:off x="1407886" y="2394857"/>
            <a:ext cx="16141411" cy="640144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dirty="0"/>
              <a:t>Осведомлённость, знания и понимание</a:t>
            </a:r>
          </a:p>
          <a:p>
            <a:pPr algn="just"/>
            <a:r>
              <a:rPr lang="ru-RU" sz="2400" b="1" dirty="0"/>
              <a:t>Понимать</a:t>
            </a:r>
            <a:r>
              <a:rPr lang="ru-RU" sz="2400" dirty="0"/>
              <a:t>, что цены отражают целый ряд факторов, включающих конкуренцию между различными поставщиками, а также наличие альтернативных товаров;</a:t>
            </a:r>
          </a:p>
          <a:p>
            <a:pPr algn="just"/>
            <a:r>
              <a:rPr lang="ru-RU" sz="2400" b="1" dirty="0"/>
              <a:t>Понимать и уметь </a:t>
            </a:r>
            <a:r>
              <a:rPr lang="ru-RU" sz="2400" dirty="0"/>
              <a:t>определять соотношение между ценой и ценностью товаров и услуг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endParaRPr lang="ru-RU" sz="2800" dirty="0"/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dirty="0"/>
              <a:t>Умения, навыки и поведение</a:t>
            </a:r>
          </a:p>
          <a:p>
            <a:pPr algn="just"/>
            <a:r>
              <a:rPr lang="ru-RU" sz="2400" b="1" dirty="0"/>
              <a:t>Уметь</a:t>
            </a:r>
            <a:r>
              <a:rPr lang="ru-RU" sz="2400" dirty="0"/>
              <a:t> делать выбор товаров и услуг с учетом их цен, качества товара и конкурентных предложений</a:t>
            </a:r>
          </a:p>
          <a:p>
            <a:pPr algn="just"/>
            <a:endParaRPr lang="ru-RU" sz="2800" dirty="0"/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dirty="0"/>
              <a:t>Личные характеристики и установки (включая уверенность и мотивацию)</a:t>
            </a:r>
          </a:p>
          <a:p>
            <a:pPr algn="just"/>
            <a:r>
              <a:rPr lang="ru-RU" sz="2400" b="1" dirty="0"/>
              <a:t>Быть мотивированным </a:t>
            </a:r>
            <a:r>
              <a:rPr lang="ru-RU" sz="2400" dirty="0"/>
              <a:t>на приобретение товаров и услуг на основе оптимального сочетания их цены и важных для себя качеств</a:t>
            </a:r>
          </a:p>
        </p:txBody>
      </p:sp>
    </p:spTree>
    <p:extLst>
      <p:ext uri="{BB962C8B-B14F-4D97-AF65-F5344CB8AC3E}">
        <p14:creationId xmlns:p14="http://schemas.microsoft.com/office/powerpoint/2010/main" val="4104356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732853" y="4442965"/>
            <a:ext cx="17852803" cy="1805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lvl="0" algn="ctr"/>
            <a:r>
              <a:rPr lang="ru-RU" sz="3600" b="1" dirty="0">
                <a:solidFill>
                  <a:schemeClr val="dk1"/>
                </a:solidFill>
                <a:latin typeface="+mj-lt"/>
                <a:ea typeface="Proxima Nova"/>
                <a:cs typeface="Proxima Nova"/>
                <a:sym typeface="Proxima Nova"/>
              </a:rPr>
              <a:t>Тема 1.3 «Единая рамка компетенций по финансовой грамотности»</a:t>
            </a:r>
          </a:p>
          <a:p>
            <a:pPr lvl="0" algn="ctr"/>
            <a:endParaRPr lang="ru-RU" sz="3600" b="1" dirty="0">
              <a:solidFill>
                <a:schemeClr val="dk1"/>
              </a:solidFill>
              <a:latin typeface="+mj-lt"/>
              <a:ea typeface="Proxima Nova"/>
              <a:cs typeface="Proxima Nova"/>
              <a:sym typeface="Proxima Nova"/>
            </a:endParaRPr>
          </a:p>
          <a:p>
            <a:pPr lvl="0" algn="ctr"/>
            <a:r>
              <a:rPr lang="ru-RU" sz="3600" b="1" dirty="0">
                <a:solidFill>
                  <a:srgbClr val="26B7BC"/>
                </a:solidFill>
                <a:latin typeface="+mj-lt"/>
                <a:ea typeface="Proxima Nova"/>
                <a:cs typeface="Proxima Nova"/>
                <a:sym typeface="Proxima Nova"/>
              </a:rPr>
              <a:t>Красноусов Сергей Дмитриевич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231297"/>
            <a:ext cx="6983566" cy="594204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8D20DBE-8EF2-48FB-AE41-2B5B484D0AA0}"/>
              </a:ext>
            </a:extLst>
          </p:cNvPr>
          <p:cNvSpPr/>
          <p:nvPr/>
        </p:nvSpPr>
        <p:spPr>
          <a:xfrm>
            <a:off x="18585656" y="10058401"/>
            <a:ext cx="246743" cy="508000"/>
          </a:xfrm>
          <a:prstGeom prst="rect">
            <a:avLst/>
          </a:prstGeom>
          <a:solidFill>
            <a:srgbClr val="24B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Заголовок 3">
            <a:extLst>
              <a:ext uri="{FF2B5EF4-FFF2-40B4-BE49-F238E27FC236}">
                <a16:creationId xmlns:a16="http://schemas.microsoft.com/office/drawing/2014/main" id="{966BA058-20C6-42F6-A257-F52E7262C96A}"/>
              </a:ext>
            </a:extLst>
          </p:cNvPr>
          <p:cNvSpPr txBox="1">
            <a:spLocks/>
          </p:cNvSpPr>
          <p:nvPr/>
        </p:nvSpPr>
        <p:spPr>
          <a:xfrm>
            <a:off x="1422916" y="950383"/>
            <a:ext cx="16126381" cy="1781969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3200" b="1" dirty="0"/>
              <a:t>Тема «Иностранная валюта»                                                    </a:t>
            </a:r>
            <a:r>
              <a:rPr lang="ru-RU" sz="3200" b="1" dirty="0">
                <a:highlight>
                  <a:srgbClr val="00FF00"/>
                </a:highlight>
              </a:rPr>
              <a:t>БАЗОВЫЙ УРОВЕНЬ</a:t>
            </a:r>
            <a:r>
              <a:rPr lang="ru-RU" sz="3200" b="1" dirty="0"/>
              <a:t> </a:t>
            </a:r>
            <a:endParaRPr lang="ru-RU" sz="3200" b="1" dirty="0">
              <a:highlight>
                <a:srgbClr val="00FFFF"/>
              </a:highlight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2238C5C-56C7-441C-A577-50451637E17E}"/>
              </a:ext>
            </a:extLst>
          </p:cNvPr>
          <p:cNvSpPr/>
          <p:nvPr/>
        </p:nvSpPr>
        <p:spPr>
          <a:xfrm>
            <a:off x="18650857" y="10183813"/>
            <a:ext cx="205242" cy="508000"/>
          </a:xfrm>
          <a:prstGeom prst="rect">
            <a:avLst/>
          </a:prstGeom>
          <a:solidFill>
            <a:srgbClr val="24B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ъект 4">
            <a:extLst>
              <a:ext uri="{FF2B5EF4-FFF2-40B4-BE49-F238E27FC236}">
                <a16:creationId xmlns:a16="http://schemas.microsoft.com/office/drawing/2014/main" id="{4FE12E8A-1ED2-4247-A2CD-5C97A101A3AC}"/>
              </a:ext>
            </a:extLst>
          </p:cNvPr>
          <p:cNvSpPr txBox="1">
            <a:spLocks/>
          </p:cNvSpPr>
          <p:nvPr/>
        </p:nvSpPr>
        <p:spPr>
          <a:xfrm>
            <a:off x="1407886" y="2394857"/>
            <a:ext cx="16141411" cy="640144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dirty="0"/>
              <a:t>Осведомлённость, знания и понимание</a:t>
            </a:r>
          </a:p>
          <a:p>
            <a:pPr algn="just"/>
            <a:r>
              <a:rPr lang="ru-RU" sz="2400" b="1" dirty="0"/>
              <a:t>Знать:</a:t>
            </a:r>
            <a:r>
              <a:rPr lang="ru-RU" sz="2400" dirty="0"/>
              <a:t> что такое валюта (национальная, иностранная); правила обмена валют в России, перевода в/из России иностранной валюты, вывоза из России и ввоза в Россию наличной иностранной валюты; что курсы обмена валют могут изменяться во времени;</a:t>
            </a:r>
          </a:p>
          <a:p>
            <a:pPr algn="just"/>
            <a:r>
              <a:rPr lang="ru-RU" sz="2400" b="1" dirty="0"/>
              <a:t>Понимать: </a:t>
            </a:r>
            <a:r>
              <a:rPr lang="ru-RU" sz="2400" dirty="0"/>
              <a:t>что такое валютный курс; правила обмена валют в России, перевода в/из России иностранной валюты, вывоза из России и ввоза в Россию наличной иностранной валюты; что курсы обмена валют могут изменяться во времени; что существует разница между курсом покупки валюты и курсом продажи валюты; что есть курс Банка России и курс в банках и обменных пунктах, и эти курсы отличаются</a:t>
            </a:r>
          </a:p>
          <a:p>
            <a:pPr algn="just"/>
            <a:endParaRPr lang="ru-RU" sz="2400" dirty="0"/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dirty="0"/>
              <a:t>Умения, навыки и поведение</a:t>
            </a:r>
          </a:p>
          <a:p>
            <a:pPr algn="just"/>
            <a:r>
              <a:rPr lang="ru-RU" sz="2400" b="1" dirty="0"/>
              <a:t>Уметь</a:t>
            </a:r>
            <a:r>
              <a:rPr lang="ru-RU" sz="2400" dirty="0"/>
              <a:t> различать российскую и иностранную валюту; </a:t>
            </a:r>
          </a:p>
          <a:p>
            <a:pPr algn="just"/>
            <a:r>
              <a:rPr lang="ru-RU" sz="2400" b="1" dirty="0"/>
              <a:t>Рассчитывать</a:t>
            </a:r>
            <a:r>
              <a:rPr lang="ru-RU" sz="2400" dirty="0"/>
              <a:t> количество приобретаемой валюты на определенную сумму в другой валюте; </a:t>
            </a:r>
          </a:p>
          <a:p>
            <a:pPr algn="just"/>
            <a:r>
              <a:rPr lang="ru-RU" sz="2400" b="1" dirty="0"/>
              <a:t>Находить</a:t>
            </a:r>
            <a:r>
              <a:rPr lang="ru-RU" sz="2400" dirty="0"/>
              <a:t> возможности для наиболее выгодного обмена валюты</a:t>
            </a:r>
          </a:p>
          <a:p>
            <a:pPr algn="just"/>
            <a:endParaRPr lang="ru-RU" sz="2400" dirty="0"/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dirty="0"/>
              <a:t>Личные характеристики и установки (включая уверенность и мотивацию)</a:t>
            </a:r>
          </a:p>
          <a:p>
            <a:pPr algn="just"/>
            <a:r>
              <a:rPr lang="ru-RU" sz="2400" b="1" dirty="0"/>
              <a:t>Быть готовым</a:t>
            </a:r>
            <a:r>
              <a:rPr lang="ru-RU" sz="2400" dirty="0"/>
              <a:t> переводить цены, указанные в иностранной валюте в соответствующие суммы в национальной валюте</a:t>
            </a:r>
          </a:p>
        </p:txBody>
      </p:sp>
    </p:spTree>
    <p:extLst>
      <p:ext uri="{BB962C8B-B14F-4D97-AF65-F5344CB8AC3E}">
        <p14:creationId xmlns:p14="http://schemas.microsoft.com/office/powerpoint/2010/main" val="13413141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Заголовок 3">
            <a:extLst>
              <a:ext uri="{FF2B5EF4-FFF2-40B4-BE49-F238E27FC236}">
                <a16:creationId xmlns:a16="http://schemas.microsoft.com/office/drawing/2014/main" id="{966BA058-20C6-42F6-A257-F52E7262C96A}"/>
              </a:ext>
            </a:extLst>
          </p:cNvPr>
          <p:cNvSpPr txBox="1">
            <a:spLocks/>
          </p:cNvSpPr>
          <p:nvPr/>
        </p:nvSpPr>
        <p:spPr>
          <a:xfrm>
            <a:off x="1422916" y="950383"/>
            <a:ext cx="16126381" cy="1781969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3200" b="1" dirty="0"/>
              <a:t>Тема «Иностранная валюта»                                          </a:t>
            </a:r>
            <a:r>
              <a:rPr lang="ru-RU" sz="3200" b="1" dirty="0">
                <a:highlight>
                  <a:srgbClr val="00FFFF"/>
                </a:highlight>
              </a:rPr>
              <a:t>ПРОДВИНУТЫЙ УРОВЕНЬ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2238C5C-56C7-441C-A577-50451637E17E}"/>
              </a:ext>
            </a:extLst>
          </p:cNvPr>
          <p:cNvSpPr/>
          <p:nvPr/>
        </p:nvSpPr>
        <p:spPr>
          <a:xfrm>
            <a:off x="18650857" y="10183813"/>
            <a:ext cx="205242" cy="508000"/>
          </a:xfrm>
          <a:prstGeom prst="rect">
            <a:avLst/>
          </a:prstGeom>
          <a:solidFill>
            <a:srgbClr val="24B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бъект 4">
            <a:extLst>
              <a:ext uri="{FF2B5EF4-FFF2-40B4-BE49-F238E27FC236}">
                <a16:creationId xmlns:a16="http://schemas.microsoft.com/office/drawing/2014/main" id="{92EF3CEB-A4F3-4D55-8975-8D39EB882141}"/>
              </a:ext>
            </a:extLst>
          </p:cNvPr>
          <p:cNvSpPr txBox="1">
            <a:spLocks/>
          </p:cNvSpPr>
          <p:nvPr/>
        </p:nvSpPr>
        <p:spPr>
          <a:xfrm>
            <a:off x="1407886" y="2394857"/>
            <a:ext cx="16141411" cy="640144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dirty="0"/>
              <a:t>Осведомлённость, знания и понимание</a:t>
            </a:r>
          </a:p>
          <a:p>
            <a:pPr algn="just"/>
            <a:r>
              <a:rPr lang="ru-RU" sz="2400" b="1" dirty="0"/>
              <a:t>Понимать, что: </a:t>
            </a:r>
            <a:r>
              <a:rPr lang="ru-RU" sz="2400" dirty="0"/>
              <a:t>размер взимаемой при обмене валют комиссии может варьироваться в зависимости от поставщика услуги; колебания обменных курсов влияют на стоимость товаров, купленных в своей стране</a:t>
            </a:r>
          </a:p>
          <a:p>
            <a:pPr algn="just"/>
            <a:endParaRPr lang="ru-RU" sz="2400" dirty="0"/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dirty="0"/>
              <a:t>Умения, навыки и поведение</a:t>
            </a:r>
          </a:p>
          <a:p>
            <a:pPr algn="just"/>
            <a:r>
              <a:rPr lang="ru-RU" sz="2400" b="1" dirty="0"/>
              <a:t>Рассчитывать</a:t>
            </a:r>
            <a:r>
              <a:rPr lang="ru-RU" sz="2400" dirty="0"/>
              <a:t> стоимость покупки в иностранной валюте;</a:t>
            </a:r>
          </a:p>
          <a:p>
            <a:pPr algn="just"/>
            <a:r>
              <a:rPr lang="ru-RU" sz="2400" b="1" dirty="0"/>
              <a:t>Уметь </a:t>
            </a:r>
            <a:r>
              <a:rPr lang="ru-RU" sz="2400" dirty="0"/>
              <a:t>оценивать валютный риск</a:t>
            </a:r>
          </a:p>
          <a:p>
            <a:pPr algn="just"/>
            <a:endParaRPr lang="ru-RU" sz="2400" dirty="0"/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dirty="0"/>
              <a:t>Личные характеристики и установки (включая уверенность и мотивацию)</a:t>
            </a:r>
          </a:p>
          <a:p>
            <a:pPr algn="just"/>
            <a:r>
              <a:rPr lang="ru-RU" sz="2400" b="1" dirty="0"/>
              <a:t>Проявлять уверенность </a:t>
            </a:r>
            <a:r>
              <a:rPr lang="ru-RU" sz="2400" dirty="0"/>
              <a:t>при принятии решений о конвертации денег из одной валюты в другую</a:t>
            </a:r>
          </a:p>
        </p:txBody>
      </p:sp>
    </p:spTree>
    <p:extLst>
      <p:ext uri="{BB962C8B-B14F-4D97-AF65-F5344CB8AC3E}">
        <p14:creationId xmlns:p14="http://schemas.microsoft.com/office/powerpoint/2010/main" val="3410167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Заголовок 3">
            <a:extLst>
              <a:ext uri="{FF2B5EF4-FFF2-40B4-BE49-F238E27FC236}">
                <a16:creationId xmlns:a16="http://schemas.microsoft.com/office/drawing/2014/main" id="{966BA058-20C6-42F6-A257-F52E7262C96A}"/>
              </a:ext>
            </a:extLst>
          </p:cNvPr>
          <p:cNvSpPr txBox="1">
            <a:spLocks/>
          </p:cNvSpPr>
          <p:nvPr/>
        </p:nvSpPr>
        <p:spPr>
          <a:xfrm>
            <a:off x="1422916" y="950383"/>
            <a:ext cx="16126381" cy="1781969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3200" b="1" dirty="0"/>
              <a:t>Тема «Финансовая безопасность»**                                       </a:t>
            </a:r>
            <a:r>
              <a:rPr lang="ru-RU" sz="3200" b="1" dirty="0">
                <a:highlight>
                  <a:srgbClr val="00FF00"/>
                </a:highlight>
              </a:rPr>
              <a:t>БАЗОВЫЙ УРОВЕНЬ</a:t>
            </a:r>
            <a:r>
              <a:rPr lang="ru-RU" sz="3200" b="1" dirty="0"/>
              <a:t> </a:t>
            </a:r>
            <a:endParaRPr lang="ru-RU" sz="3200" b="1" dirty="0">
              <a:highlight>
                <a:srgbClr val="00FFFF"/>
              </a:highlight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2238C5C-56C7-441C-A577-50451637E17E}"/>
              </a:ext>
            </a:extLst>
          </p:cNvPr>
          <p:cNvSpPr/>
          <p:nvPr/>
        </p:nvSpPr>
        <p:spPr>
          <a:xfrm>
            <a:off x="18650857" y="10183813"/>
            <a:ext cx="205242" cy="508000"/>
          </a:xfrm>
          <a:prstGeom prst="rect">
            <a:avLst/>
          </a:prstGeom>
          <a:solidFill>
            <a:srgbClr val="24B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ъект 4">
            <a:extLst>
              <a:ext uri="{FF2B5EF4-FFF2-40B4-BE49-F238E27FC236}">
                <a16:creationId xmlns:a16="http://schemas.microsoft.com/office/drawing/2014/main" id="{4FE12E8A-1ED2-4247-A2CD-5C97A101A3AC}"/>
              </a:ext>
            </a:extLst>
          </p:cNvPr>
          <p:cNvSpPr txBox="1">
            <a:spLocks/>
          </p:cNvSpPr>
          <p:nvPr/>
        </p:nvSpPr>
        <p:spPr>
          <a:xfrm>
            <a:off x="1407886" y="2394857"/>
            <a:ext cx="16141411" cy="640144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dirty="0"/>
              <a:t>Осведомлённость, знания и понимание</a:t>
            </a:r>
          </a:p>
          <a:p>
            <a:pPr algn="just"/>
            <a:r>
              <a:rPr lang="ru-RU" sz="2400" b="1" dirty="0"/>
              <a:t>Знать: </a:t>
            </a:r>
            <a:r>
              <a:rPr lang="ru-RU" sz="2400" dirty="0"/>
              <a:t>признаки ситуаций финансового мошенничества, признаки фишинговых и других мошеннических сайтов; алгоритм действий в типичных ситуациях, связанных с возможным или уже совершенным финансовым мошенничеством*; что использование денег, обмен валют, пользование банковскими картами связано с финансовыми рисками (рисками потери денег); принципы безопасного использования персональных и иных конфиденциальных данных;</a:t>
            </a:r>
          </a:p>
          <a:p>
            <a:pPr algn="just"/>
            <a:r>
              <a:rPr lang="ru-RU" sz="2400" b="1" dirty="0"/>
              <a:t>Осознавать</a:t>
            </a:r>
            <a:r>
              <a:rPr lang="ru-RU" sz="2400" dirty="0"/>
              <a:t>, что деньги необходимо хранить в безопасном месте; </a:t>
            </a:r>
          </a:p>
          <a:p>
            <a:pPr algn="just"/>
            <a:r>
              <a:rPr lang="ru-RU" sz="2400" b="1" dirty="0"/>
              <a:t>Понимать</a:t>
            </a:r>
            <a:r>
              <a:rPr lang="ru-RU" sz="2400" dirty="0"/>
              <a:t>, что за все финансовые решения отвечает собственник средств (своими деньгами), даже если решения приняты под влиянием рекламы и под давлением мошенников; </a:t>
            </a:r>
          </a:p>
          <a:p>
            <a:pPr algn="just"/>
            <a:r>
              <a:rPr lang="ru-RU" sz="2400" b="1" dirty="0"/>
              <a:t>Иметь представление </a:t>
            </a:r>
            <a:r>
              <a:rPr lang="ru-RU" sz="2400" dirty="0"/>
              <a:t>о возможности совершения мошенниками финансовых операций без согласия собственника средств 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dirty="0"/>
              <a:t>Умения, навыки и поведение</a:t>
            </a:r>
          </a:p>
          <a:p>
            <a:pPr algn="just"/>
            <a:r>
              <a:rPr lang="ru-RU" sz="2400" b="1" dirty="0"/>
              <a:t>Предпринимать меры</a:t>
            </a:r>
            <a:r>
              <a:rPr lang="ru-RU" sz="2400" dirty="0"/>
              <a:t> предосторожности при использовании различных видов денег и операциях с ними;</a:t>
            </a:r>
          </a:p>
          <a:p>
            <a:pPr algn="just"/>
            <a:r>
              <a:rPr lang="ru-RU" sz="2400" b="1" dirty="0"/>
              <a:t>Обладать навыками </a:t>
            </a:r>
            <a:r>
              <a:rPr lang="ru-RU" sz="2400" dirty="0"/>
              <a:t>обеспечения своей финансовой безопасности*</a:t>
            </a:r>
          </a:p>
          <a:p>
            <a:pPr algn="just"/>
            <a:r>
              <a:rPr lang="ru-RU" sz="2400" b="1" dirty="0"/>
              <a:t>Распознавать</a:t>
            </a:r>
            <a:r>
              <a:rPr lang="ru-RU" sz="2400" dirty="0"/>
              <a:t> угрозу мошенничества и не совершать действий по платежам и переводам в пользу мошенников </a:t>
            </a:r>
          </a:p>
          <a:p>
            <a:pPr algn="just"/>
            <a:r>
              <a:rPr lang="ru-RU" sz="2400" b="1" dirty="0"/>
              <a:t>Руководствоваться</a:t>
            </a:r>
            <a:r>
              <a:rPr lang="ru-RU" sz="2400" dirty="0"/>
              <a:t> принципами безопасного использования персональных и иных конфиденциальны х данных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C423F3F-8942-45EB-AC2E-07E1D874CFCD}"/>
              </a:ext>
            </a:extLst>
          </p:cNvPr>
          <p:cNvSpPr/>
          <p:nvPr/>
        </p:nvSpPr>
        <p:spPr>
          <a:xfrm>
            <a:off x="3918856" y="10232571"/>
            <a:ext cx="46010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* наглядные примеры представлены в Рамке 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3138649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Заголовок 3">
            <a:extLst>
              <a:ext uri="{FF2B5EF4-FFF2-40B4-BE49-F238E27FC236}">
                <a16:creationId xmlns:a16="http://schemas.microsoft.com/office/drawing/2014/main" id="{966BA058-20C6-42F6-A257-F52E7262C96A}"/>
              </a:ext>
            </a:extLst>
          </p:cNvPr>
          <p:cNvSpPr txBox="1">
            <a:spLocks/>
          </p:cNvSpPr>
          <p:nvPr/>
        </p:nvSpPr>
        <p:spPr>
          <a:xfrm>
            <a:off x="1422916" y="950383"/>
            <a:ext cx="16126381" cy="1781969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3200" b="1" dirty="0"/>
              <a:t>Тема «Финансовая безопасность»**                                       </a:t>
            </a:r>
            <a:r>
              <a:rPr lang="ru-RU" sz="3200" b="1" dirty="0">
                <a:highlight>
                  <a:srgbClr val="00FF00"/>
                </a:highlight>
              </a:rPr>
              <a:t>БАЗОВЫЙ УРОВЕНЬ</a:t>
            </a:r>
            <a:r>
              <a:rPr lang="ru-RU" sz="3200" b="1" dirty="0"/>
              <a:t> </a:t>
            </a:r>
            <a:endParaRPr lang="ru-RU" sz="3200" b="1" dirty="0">
              <a:highlight>
                <a:srgbClr val="00FFFF"/>
              </a:highlight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2238C5C-56C7-441C-A577-50451637E17E}"/>
              </a:ext>
            </a:extLst>
          </p:cNvPr>
          <p:cNvSpPr/>
          <p:nvPr/>
        </p:nvSpPr>
        <p:spPr>
          <a:xfrm>
            <a:off x="18650857" y="10183813"/>
            <a:ext cx="205242" cy="508000"/>
          </a:xfrm>
          <a:prstGeom prst="rect">
            <a:avLst/>
          </a:prstGeom>
          <a:solidFill>
            <a:srgbClr val="24B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ъект 4">
            <a:extLst>
              <a:ext uri="{FF2B5EF4-FFF2-40B4-BE49-F238E27FC236}">
                <a16:creationId xmlns:a16="http://schemas.microsoft.com/office/drawing/2014/main" id="{4FE12E8A-1ED2-4247-A2CD-5C97A101A3AC}"/>
              </a:ext>
            </a:extLst>
          </p:cNvPr>
          <p:cNvSpPr txBox="1">
            <a:spLocks/>
          </p:cNvSpPr>
          <p:nvPr/>
        </p:nvSpPr>
        <p:spPr>
          <a:xfrm>
            <a:off x="1407886" y="2394857"/>
            <a:ext cx="16141411" cy="640144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dirty="0"/>
              <a:t>Личные характеристики и установки (включая уверенность и мотивацию)</a:t>
            </a:r>
          </a:p>
          <a:p>
            <a:pPr algn="just"/>
            <a:r>
              <a:rPr lang="ru-RU" sz="2400" b="1" dirty="0"/>
              <a:t>Быть мотивированным </a:t>
            </a:r>
            <a:r>
              <a:rPr lang="ru-RU" sz="2400" dirty="0"/>
              <a:t>на хранение денег безопасным способом с учётом возможных рисков; </a:t>
            </a:r>
          </a:p>
          <a:p>
            <a:pPr algn="just"/>
            <a:r>
              <a:rPr lang="ru-RU" sz="2400" b="1" dirty="0"/>
              <a:t>Критически относиться </a:t>
            </a:r>
            <a:r>
              <a:rPr lang="ru-RU" sz="2400" dirty="0"/>
              <a:t>к рекламе товаров и услуг;</a:t>
            </a:r>
          </a:p>
          <a:p>
            <a:pPr algn="just"/>
            <a:r>
              <a:rPr lang="ru-RU" sz="2400" b="1" dirty="0"/>
              <a:t>Быть готовым обсуждать </a:t>
            </a:r>
            <a:r>
              <a:rPr lang="ru-RU" sz="2400" dirty="0"/>
              <a:t>со взрослыми стоимость приобретаемых товаров и услуг, условия трудоустройства и другие вопросы, связанные с финансами;</a:t>
            </a:r>
          </a:p>
          <a:p>
            <a:pPr algn="just"/>
            <a:r>
              <a:rPr lang="ru-RU" sz="2400" b="1" dirty="0"/>
              <a:t>Считать правильной стратегией </a:t>
            </a:r>
            <a:r>
              <a:rPr lang="ru-RU" sz="2400" dirty="0"/>
              <a:t>проверять условия платежа/перевода с точки зрения его безопасности; Критически относиться к предложениям с признаками давления, манипулирования, мошеннических действий </a:t>
            </a:r>
          </a:p>
        </p:txBody>
      </p:sp>
    </p:spTree>
    <p:extLst>
      <p:ext uri="{BB962C8B-B14F-4D97-AF65-F5344CB8AC3E}">
        <p14:creationId xmlns:p14="http://schemas.microsoft.com/office/powerpoint/2010/main" val="31560929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Заголовок 3">
            <a:extLst>
              <a:ext uri="{FF2B5EF4-FFF2-40B4-BE49-F238E27FC236}">
                <a16:creationId xmlns:a16="http://schemas.microsoft.com/office/drawing/2014/main" id="{966BA058-20C6-42F6-A257-F52E7262C96A}"/>
              </a:ext>
            </a:extLst>
          </p:cNvPr>
          <p:cNvSpPr txBox="1">
            <a:spLocks/>
          </p:cNvSpPr>
          <p:nvPr/>
        </p:nvSpPr>
        <p:spPr>
          <a:xfrm>
            <a:off x="1422916" y="950383"/>
            <a:ext cx="16126381" cy="1781969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3200" b="1" dirty="0"/>
              <a:t>Тема «Финансовая безопасность»**                             </a:t>
            </a:r>
            <a:r>
              <a:rPr lang="ru-RU" sz="3200" b="1" dirty="0">
                <a:highlight>
                  <a:srgbClr val="00FFFF"/>
                </a:highlight>
              </a:rPr>
              <a:t>ПРОДВИНУТЫЙ УРОВЕНЬ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2238C5C-56C7-441C-A577-50451637E17E}"/>
              </a:ext>
            </a:extLst>
          </p:cNvPr>
          <p:cNvSpPr/>
          <p:nvPr/>
        </p:nvSpPr>
        <p:spPr>
          <a:xfrm>
            <a:off x="18650857" y="10183813"/>
            <a:ext cx="205242" cy="508000"/>
          </a:xfrm>
          <a:prstGeom prst="rect">
            <a:avLst/>
          </a:prstGeom>
          <a:solidFill>
            <a:srgbClr val="24B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бъект 4">
            <a:extLst>
              <a:ext uri="{FF2B5EF4-FFF2-40B4-BE49-F238E27FC236}">
                <a16:creationId xmlns:a16="http://schemas.microsoft.com/office/drawing/2014/main" id="{92EF3CEB-A4F3-4D55-8975-8D39EB882141}"/>
              </a:ext>
            </a:extLst>
          </p:cNvPr>
          <p:cNvSpPr txBox="1">
            <a:spLocks/>
          </p:cNvSpPr>
          <p:nvPr/>
        </p:nvSpPr>
        <p:spPr>
          <a:xfrm>
            <a:off x="1407886" y="2394857"/>
            <a:ext cx="16141411" cy="640144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dirty="0"/>
              <a:t>Осведомлённость, знания и понимание</a:t>
            </a:r>
          </a:p>
          <a:p>
            <a:pPr algn="just"/>
            <a:r>
              <a:rPr lang="ru-RU" sz="2400" b="1" dirty="0"/>
              <a:t>Знать </a:t>
            </a:r>
            <a:r>
              <a:rPr lang="ru-RU" sz="2400" dirty="0"/>
              <a:t>как снизить риски, связанные с использованием денег, обменом валют, пользованием банковскими картами (в том числе, как противостоять мошенническим действиям);</a:t>
            </a:r>
          </a:p>
          <a:p>
            <a:pPr algn="just"/>
            <a:r>
              <a:rPr lang="ru-RU" sz="2400" b="1" dirty="0"/>
              <a:t>Понимать</a:t>
            </a:r>
            <a:r>
              <a:rPr lang="ru-RU" sz="2400" dirty="0"/>
              <a:t>, что при использовании новых для пользователя платежных инструментов могут возникать дополнительные риски проведения операций (в том числе, под влиянием мошенников)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dirty="0"/>
              <a:t>Умения, навыки и поведение</a:t>
            </a:r>
          </a:p>
          <a:p>
            <a:pPr algn="just"/>
            <a:r>
              <a:rPr lang="ru-RU" sz="2400" b="1" dirty="0"/>
              <a:t>Уметь </a:t>
            </a:r>
            <a:r>
              <a:rPr lang="ru-RU" sz="2400" dirty="0"/>
              <a:t>перепроверять информацию при заключении сделок;</a:t>
            </a:r>
          </a:p>
          <a:p>
            <a:pPr algn="just"/>
            <a:r>
              <a:rPr lang="ru-RU" sz="2400" b="1" dirty="0"/>
              <a:t>Осуществлять</a:t>
            </a:r>
            <a:r>
              <a:rPr lang="ru-RU" sz="2400" dirty="0"/>
              <a:t> необходимые действия в типичных ситуациях, связанных с финансовым мошенничеством (в том числе с использованием наличных и безналичных денег, обменом валют); </a:t>
            </a:r>
          </a:p>
          <a:p>
            <a:pPr algn="just"/>
            <a:r>
              <a:rPr lang="ru-RU" sz="2400" b="1" dirty="0"/>
              <a:t>Совершать необходимые действия</a:t>
            </a:r>
            <a:r>
              <a:rPr lang="ru-RU" sz="2400" dirty="0"/>
              <a:t> для минимизации последствий мошеннических действий, в том числе по возврату средств, с которыми были совершены операции без согласия их собственника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dirty="0"/>
              <a:t>Личные характеристики и установки (включая уверенность и мотивацию)</a:t>
            </a:r>
          </a:p>
          <a:p>
            <a:pPr algn="just"/>
            <a:r>
              <a:rPr lang="ru-RU" sz="2400" b="1" dirty="0"/>
              <a:t>Быть ответственным</a:t>
            </a:r>
            <a:r>
              <a:rPr lang="ru-RU" sz="2400" dirty="0"/>
              <a:t> за последствия рисковых решений при использовании различных видов денег;</a:t>
            </a:r>
          </a:p>
          <a:p>
            <a:pPr algn="just"/>
            <a:r>
              <a:rPr lang="ru-RU" sz="2400" b="1" dirty="0"/>
              <a:t>Быть мотивированным</a:t>
            </a:r>
            <a:r>
              <a:rPr lang="ru-RU" sz="2400" dirty="0"/>
              <a:t> на получение информации о новых способах давления и манипулирования со стороны мошенников;</a:t>
            </a:r>
          </a:p>
          <a:p>
            <a:pPr algn="just"/>
            <a:r>
              <a:rPr lang="ru-RU" sz="2400" b="1" dirty="0"/>
              <a:t>Стремиться осмыслять</a:t>
            </a:r>
            <a:r>
              <a:rPr lang="ru-RU" sz="2400" dirty="0"/>
              <a:t> опыт взаимодействия с мошенниками (как позитивный, так и негативный) и информировать о нём окружающих</a:t>
            </a:r>
          </a:p>
        </p:txBody>
      </p:sp>
    </p:spTree>
    <p:extLst>
      <p:ext uri="{BB962C8B-B14F-4D97-AF65-F5344CB8AC3E}">
        <p14:creationId xmlns:p14="http://schemas.microsoft.com/office/powerpoint/2010/main" val="35493313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Заголовок 3">
            <a:extLst>
              <a:ext uri="{FF2B5EF4-FFF2-40B4-BE49-F238E27FC236}">
                <a16:creationId xmlns:a16="http://schemas.microsoft.com/office/drawing/2014/main" id="{966BA058-20C6-42F6-A257-F52E7262C96A}"/>
              </a:ext>
            </a:extLst>
          </p:cNvPr>
          <p:cNvSpPr txBox="1">
            <a:spLocks/>
          </p:cNvSpPr>
          <p:nvPr/>
        </p:nvSpPr>
        <p:spPr>
          <a:xfrm>
            <a:off x="1422916" y="950383"/>
            <a:ext cx="16126381" cy="1781969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3200" b="1" dirty="0"/>
              <a:t>Тема «Цифровая среда»**                                                        </a:t>
            </a:r>
            <a:r>
              <a:rPr lang="ru-RU" sz="3200" b="1" dirty="0">
                <a:highlight>
                  <a:srgbClr val="00FF00"/>
                </a:highlight>
              </a:rPr>
              <a:t>БАЗОВЫЙ УРОВЕНЬ</a:t>
            </a:r>
            <a:r>
              <a:rPr lang="ru-RU" sz="3200" b="1" dirty="0"/>
              <a:t> </a:t>
            </a:r>
            <a:endParaRPr lang="ru-RU" sz="3200" b="1" dirty="0">
              <a:highlight>
                <a:srgbClr val="00FFFF"/>
              </a:highlight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2238C5C-56C7-441C-A577-50451637E17E}"/>
              </a:ext>
            </a:extLst>
          </p:cNvPr>
          <p:cNvSpPr/>
          <p:nvPr/>
        </p:nvSpPr>
        <p:spPr>
          <a:xfrm>
            <a:off x="18650857" y="10183813"/>
            <a:ext cx="205242" cy="508000"/>
          </a:xfrm>
          <a:prstGeom prst="rect">
            <a:avLst/>
          </a:prstGeom>
          <a:solidFill>
            <a:srgbClr val="24B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ъект 4">
            <a:extLst>
              <a:ext uri="{FF2B5EF4-FFF2-40B4-BE49-F238E27FC236}">
                <a16:creationId xmlns:a16="http://schemas.microsoft.com/office/drawing/2014/main" id="{4FE12E8A-1ED2-4247-A2CD-5C97A101A3AC}"/>
              </a:ext>
            </a:extLst>
          </p:cNvPr>
          <p:cNvSpPr txBox="1">
            <a:spLocks/>
          </p:cNvSpPr>
          <p:nvPr/>
        </p:nvSpPr>
        <p:spPr>
          <a:xfrm>
            <a:off x="1407886" y="2394857"/>
            <a:ext cx="16141411" cy="640144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dirty="0"/>
              <a:t>Осведомлённость, знания и понимание</a:t>
            </a:r>
          </a:p>
          <a:p>
            <a:pPr algn="just"/>
            <a:r>
              <a:rPr lang="ru-RU" sz="2400" b="1" dirty="0"/>
              <a:t>Знать</a:t>
            </a:r>
            <a:r>
              <a:rPr lang="ru-RU" sz="2400" dirty="0"/>
              <a:t> правила кибербезопасности (включая защиту персональных данных); </a:t>
            </a:r>
          </a:p>
          <a:p>
            <a:pPr algn="just"/>
            <a:r>
              <a:rPr lang="ru-RU" sz="2400" b="1" dirty="0"/>
              <a:t>Иметь представление: </a:t>
            </a:r>
            <a:r>
              <a:rPr lang="ru-RU" sz="2400" dirty="0"/>
              <a:t>о цифровых инструментах, предназначенных для совершения финансовых операций о том, что такое интернет-платежи и как они осуществляются; о мошеннических схемах, с которыми можно столкнуться в цифровой среде, в том числе признаки мошеннических сайтов </a:t>
            </a:r>
          </a:p>
          <a:p>
            <a:pPr algn="just"/>
            <a:endParaRPr lang="ru-RU" sz="2400" dirty="0"/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dirty="0"/>
              <a:t>Умения, навыки и поведение</a:t>
            </a:r>
          </a:p>
          <a:p>
            <a:pPr algn="just"/>
            <a:r>
              <a:rPr lang="ru-RU" sz="2400" b="1" dirty="0"/>
              <a:t>Уметь:</a:t>
            </a:r>
            <a:r>
              <a:rPr lang="ru-RU" sz="2400" dirty="0"/>
              <a:t> использовать мобильный банк, Интернет-банк, электронные деньги и кошельки для осуществления покупок и платежей; использовать цифровые ресурсы для сбора информации о доступных вариантах сделок; защитить персональные данные в цифровой среде; распознать мошеннические действия в сети Интернет, представляющие угрозу собственным денежным средствам</a:t>
            </a:r>
          </a:p>
          <a:p>
            <a:pPr algn="just"/>
            <a:r>
              <a:rPr lang="ru-RU" sz="2400" dirty="0"/>
              <a:t> 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dirty="0"/>
              <a:t>Личные характеристики и установки (включая уверенность и мотивацию)</a:t>
            </a:r>
          </a:p>
          <a:p>
            <a:pPr algn="just"/>
            <a:r>
              <a:rPr lang="ru-RU" sz="2400" b="1" dirty="0"/>
              <a:t>Проявлять уверенность </a:t>
            </a:r>
            <a:r>
              <a:rPr lang="ru-RU" sz="2400" dirty="0"/>
              <a:t>при осуществлении покупок, переводов, - платежей через Интернет с учетом обеспечения их безопасности</a:t>
            </a:r>
          </a:p>
        </p:txBody>
      </p:sp>
    </p:spTree>
    <p:extLst>
      <p:ext uri="{BB962C8B-B14F-4D97-AF65-F5344CB8AC3E}">
        <p14:creationId xmlns:p14="http://schemas.microsoft.com/office/powerpoint/2010/main" val="19260493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Заголовок 3">
            <a:extLst>
              <a:ext uri="{FF2B5EF4-FFF2-40B4-BE49-F238E27FC236}">
                <a16:creationId xmlns:a16="http://schemas.microsoft.com/office/drawing/2014/main" id="{966BA058-20C6-42F6-A257-F52E7262C96A}"/>
              </a:ext>
            </a:extLst>
          </p:cNvPr>
          <p:cNvSpPr txBox="1">
            <a:spLocks/>
          </p:cNvSpPr>
          <p:nvPr/>
        </p:nvSpPr>
        <p:spPr>
          <a:xfrm>
            <a:off x="1422916" y="950383"/>
            <a:ext cx="16126381" cy="1781969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3200" b="1" dirty="0"/>
              <a:t>Тема «Цифровая среда»**                                               </a:t>
            </a:r>
            <a:r>
              <a:rPr lang="ru-RU" sz="3200" b="1" dirty="0">
                <a:highlight>
                  <a:srgbClr val="00FFFF"/>
                </a:highlight>
              </a:rPr>
              <a:t>ПРОДВИНУТЫЙ УРОВЕНЬ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2238C5C-56C7-441C-A577-50451637E17E}"/>
              </a:ext>
            </a:extLst>
          </p:cNvPr>
          <p:cNvSpPr/>
          <p:nvPr/>
        </p:nvSpPr>
        <p:spPr>
          <a:xfrm>
            <a:off x="18650857" y="10183813"/>
            <a:ext cx="205242" cy="508000"/>
          </a:xfrm>
          <a:prstGeom prst="rect">
            <a:avLst/>
          </a:prstGeom>
          <a:solidFill>
            <a:srgbClr val="24B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бъект 4">
            <a:extLst>
              <a:ext uri="{FF2B5EF4-FFF2-40B4-BE49-F238E27FC236}">
                <a16:creationId xmlns:a16="http://schemas.microsoft.com/office/drawing/2014/main" id="{92EF3CEB-A4F3-4D55-8975-8D39EB882141}"/>
              </a:ext>
            </a:extLst>
          </p:cNvPr>
          <p:cNvSpPr txBox="1">
            <a:spLocks/>
          </p:cNvSpPr>
          <p:nvPr/>
        </p:nvSpPr>
        <p:spPr>
          <a:xfrm>
            <a:off x="1407886" y="2394857"/>
            <a:ext cx="16141411" cy="640144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dirty="0"/>
              <a:t>Осведомлённость, знания и понимание</a:t>
            </a:r>
          </a:p>
          <a:p>
            <a:pPr algn="just"/>
            <a:r>
              <a:rPr lang="ru-RU" sz="2400" b="1" dirty="0"/>
              <a:t>Знать: </a:t>
            </a:r>
            <a:r>
              <a:rPr lang="ru-RU" sz="2400" dirty="0"/>
              <a:t>о разных технологиях и методах оплаты товаров и услуг; когда может быть уместно использовать те или иные платежные средства (например, дебетовую или кредитную карту); чем отличаются последствия использования собственных или заемных средств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endParaRPr lang="ru-RU" sz="2800" dirty="0"/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dirty="0"/>
              <a:t>Умения, навыки и поведение</a:t>
            </a:r>
          </a:p>
          <a:p>
            <a:pPr algn="just"/>
            <a:r>
              <a:rPr lang="ru-RU" sz="2400" b="1" dirty="0"/>
              <a:t>Уметь: </a:t>
            </a:r>
            <a:r>
              <a:rPr lang="ru-RU" sz="2400" dirty="0"/>
              <a:t>сравнивать и сопоставлять различные способы оплаты за товары и услуги; сравнивать и сопоставлять различные способы передачи денег физическим лицам и организациям; проверять выписки за коммунальные услуги, чеки и другие документы, связанные с повседневными платежами и покупками; оценивать потенциальные риски использования различных способов оплаты товаров и услуг / совершения платежей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endParaRPr lang="ru-RU" sz="2800" dirty="0"/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dirty="0"/>
              <a:t>Личные характеристики и установки (включая уверенность и мотивацию)</a:t>
            </a:r>
          </a:p>
          <a:p>
            <a:pPr algn="just"/>
            <a:r>
              <a:rPr lang="ru-RU" sz="2400" b="1" dirty="0"/>
              <a:t>Проявлять уверенность</a:t>
            </a:r>
            <a:r>
              <a:rPr lang="ru-RU" sz="2400" dirty="0"/>
              <a:t> при оценке преимуществ и недостатков различных способов оплаты на основе своей собственной точки зрения и мнений других; </a:t>
            </a:r>
          </a:p>
          <a:p>
            <a:pPr algn="just"/>
            <a:r>
              <a:rPr lang="ru-RU" sz="2400" b="1" dirty="0"/>
              <a:t>Избегать</a:t>
            </a:r>
            <a:r>
              <a:rPr lang="ru-RU" sz="2400" dirty="0"/>
              <a:t> эмоциональных покупок; </a:t>
            </a:r>
          </a:p>
          <a:p>
            <a:pPr algn="just"/>
            <a:r>
              <a:rPr lang="ru-RU" sz="2400" b="1" dirty="0"/>
              <a:t>Быть мотивированным</a:t>
            </a:r>
            <a:r>
              <a:rPr lang="ru-RU" sz="2400" dirty="0"/>
              <a:t> на выбор наиболее подходящего под конкретные условия способа оплаты товаров и услуг / совершение платежей</a:t>
            </a:r>
          </a:p>
        </p:txBody>
      </p:sp>
    </p:spTree>
    <p:extLst>
      <p:ext uri="{BB962C8B-B14F-4D97-AF65-F5344CB8AC3E}">
        <p14:creationId xmlns:p14="http://schemas.microsoft.com/office/powerpoint/2010/main" val="40437590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Заголовок 3">
            <a:extLst>
              <a:ext uri="{FF2B5EF4-FFF2-40B4-BE49-F238E27FC236}">
                <a16:creationId xmlns:a16="http://schemas.microsoft.com/office/drawing/2014/main" id="{966BA058-20C6-42F6-A257-F52E7262C96A}"/>
              </a:ext>
            </a:extLst>
          </p:cNvPr>
          <p:cNvSpPr txBox="1">
            <a:spLocks/>
          </p:cNvSpPr>
          <p:nvPr/>
        </p:nvSpPr>
        <p:spPr>
          <a:xfrm>
            <a:off x="1422916" y="950383"/>
            <a:ext cx="16126381" cy="1781969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ru-RU" sz="3200" b="1" dirty="0"/>
          </a:p>
          <a:p>
            <a:r>
              <a:rPr lang="ru-RU" sz="3200" b="1" dirty="0"/>
              <a:t>Предметная область 2. Планирование и управление личными финансами</a:t>
            </a:r>
          </a:p>
          <a:p>
            <a:endParaRPr lang="ru-RU" sz="3200" b="1" dirty="0"/>
          </a:p>
          <a:p>
            <a:r>
              <a:rPr lang="ru-RU" sz="3200" b="1" dirty="0"/>
              <a:t>Темы:</a:t>
            </a: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4A3D3C05-2BCB-4EAB-BD20-67A6F8AFAC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0951134"/>
              </p:ext>
            </p:extLst>
          </p:nvPr>
        </p:nvGraphicFramePr>
        <p:xfrm>
          <a:off x="1422916" y="3088746"/>
          <a:ext cx="10377198" cy="6415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2238C5C-56C7-441C-A577-50451637E17E}"/>
              </a:ext>
            </a:extLst>
          </p:cNvPr>
          <p:cNvSpPr/>
          <p:nvPr/>
        </p:nvSpPr>
        <p:spPr>
          <a:xfrm>
            <a:off x="18650857" y="10183813"/>
            <a:ext cx="205242" cy="508000"/>
          </a:xfrm>
          <a:prstGeom prst="rect">
            <a:avLst/>
          </a:prstGeom>
          <a:solidFill>
            <a:srgbClr val="24B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6905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Заголовок 3">
            <a:extLst>
              <a:ext uri="{FF2B5EF4-FFF2-40B4-BE49-F238E27FC236}">
                <a16:creationId xmlns:a16="http://schemas.microsoft.com/office/drawing/2014/main" id="{966BA058-20C6-42F6-A257-F52E7262C96A}"/>
              </a:ext>
            </a:extLst>
          </p:cNvPr>
          <p:cNvSpPr txBox="1">
            <a:spLocks/>
          </p:cNvSpPr>
          <p:nvPr/>
        </p:nvSpPr>
        <p:spPr>
          <a:xfrm>
            <a:off x="1422916" y="950383"/>
            <a:ext cx="16126381" cy="1781969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3200" b="1" dirty="0"/>
              <a:t>Тема «Доходы и расходы семейного и личного бюджета.</a:t>
            </a:r>
          </a:p>
          <a:p>
            <a:r>
              <a:rPr lang="ru-RU" sz="3200" b="1" dirty="0"/>
              <a:t>Финансовое планирование»    </a:t>
            </a:r>
            <a:r>
              <a:rPr lang="en-US" sz="3200" b="1" dirty="0"/>
              <a:t>                                                </a:t>
            </a:r>
            <a:r>
              <a:rPr lang="ru-RU" sz="3200" b="1" dirty="0">
                <a:highlight>
                  <a:srgbClr val="00FF00"/>
                </a:highlight>
              </a:rPr>
              <a:t>БАЗОВЫЙ УРОВЕНЬ</a:t>
            </a:r>
            <a:endParaRPr lang="en-US" sz="3200" b="1" dirty="0">
              <a:highlight>
                <a:srgbClr val="00FF00"/>
              </a:highlight>
            </a:endParaRPr>
          </a:p>
          <a:p>
            <a:r>
              <a:rPr lang="ru-RU" sz="3200" b="1" dirty="0"/>
              <a:t> </a:t>
            </a:r>
            <a:endParaRPr lang="ru-RU" sz="3200" b="1" dirty="0">
              <a:highlight>
                <a:srgbClr val="00FFFF"/>
              </a:highlight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2238C5C-56C7-441C-A577-50451637E17E}"/>
              </a:ext>
            </a:extLst>
          </p:cNvPr>
          <p:cNvSpPr/>
          <p:nvPr/>
        </p:nvSpPr>
        <p:spPr>
          <a:xfrm>
            <a:off x="18650857" y="10183813"/>
            <a:ext cx="205242" cy="508000"/>
          </a:xfrm>
          <a:prstGeom prst="rect">
            <a:avLst/>
          </a:prstGeom>
          <a:solidFill>
            <a:srgbClr val="24B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ъект 4">
            <a:extLst>
              <a:ext uri="{FF2B5EF4-FFF2-40B4-BE49-F238E27FC236}">
                <a16:creationId xmlns:a16="http://schemas.microsoft.com/office/drawing/2014/main" id="{4FE12E8A-1ED2-4247-A2CD-5C97A101A3AC}"/>
              </a:ext>
            </a:extLst>
          </p:cNvPr>
          <p:cNvSpPr txBox="1">
            <a:spLocks/>
          </p:cNvSpPr>
          <p:nvPr/>
        </p:nvSpPr>
        <p:spPr>
          <a:xfrm>
            <a:off x="1407886" y="2394857"/>
            <a:ext cx="16141411" cy="640144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dirty="0"/>
              <a:t>Осведомлённость, знания и понимание</a:t>
            </a:r>
          </a:p>
          <a:p>
            <a:pPr algn="just"/>
            <a:r>
              <a:rPr lang="ru-RU" sz="2400" b="1" dirty="0"/>
              <a:t>Знать: </a:t>
            </a:r>
            <a:r>
              <a:rPr lang="ru-RU" sz="2400" dirty="0"/>
              <a:t>что такое личные и семейные доходы и пути их повышения; что такое личные (семейные) расходы и каковы общие принципы управления расходами человека и семьи; что такое финансовая цель и какие бывают виды финансовых целей; </a:t>
            </a:r>
          </a:p>
          <a:p>
            <a:pPr algn="just"/>
            <a:r>
              <a:rPr lang="ru-RU" sz="2400" b="1" dirty="0"/>
              <a:t>Понимать: </a:t>
            </a:r>
            <a:r>
              <a:rPr lang="ru-RU" sz="2400" dirty="0"/>
              <a:t>что заработная плата, как правило, является основным источником дохода человека, но не единственным; что такое финансовая цель и какие бывают виды финансовых целей; отличия долгосрочных финансовых целей от краткосрочных; последствия дефицита личного (семейного) бюджета; </a:t>
            </a:r>
            <a:r>
              <a:rPr lang="ru-RU" sz="2400" dirty="0">
                <a:highlight>
                  <a:srgbClr val="FFFF00"/>
                </a:highlight>
              </a:rPr>
              <a:t>влияние образования на последующую карьеру и доходы</a:t>
            </a:r>
            <a:r>
              <a:rPr lang="ru-RU" sz="2400" dirty="0"/>
              <a:t>; преимущества финансового планирования и составления бюджета на основе этих планов; необходимость расставления приоритетов в своих расходах при ограниченности дохода</a:t>
            </a:r>
          </a:p>
          <a:p>
            <a:pPr algn="just"/>
            <a:endParaRPr lang="ru-RU" sz="2800" dirty="0"/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dirty="0"/>
              <a:t>Умения, навыки и поведение</a:t>
            </a:r>
          </a:p>
          <a:p>
            <a:pPr algn="just"/>
            <a:r>
              <a:rPr lang="ru-RU" sz="2400" b="1" dirty="0"/>
              <a:t>Уметь: </a:t>
            </a:r>
            <a:r>
              <a:rPr lang="ru-RU" sz="2400" dirty="0"/>
              <a:t>составлять план доходов и расходов на различные временные периоды; различать регулярные и нерегулярные источники дохода; распределять расходы по основным категориям; оценить свои ежемесячные расходы с точки зрения их необходимости; определять приоритетные траты; считать расходы и доходы (личные и семейные) в краткосрочном периоде; выбирать товар или услугу в соответствии с реальными финансовыми возможностями, не выходить за рамки бюджета; выявлять наличие возможностей сокращения расходов; </a:t>
            </a:r>
            <a:r>
              <a:rPr lang="ru-RU" sz="2400" b="1" dirty="0"/>
              <a:t>Участвовать</a:t>
            </a:r>
            <a:r>
              <a:rPr lang="ru-RU" sz="2400" dirty="0"/>
              <a:t> в составлении семейного бюджета;</a:t>
            </a:r>
          </a:p>
          <a:p>
            <a:pPr algn="just"/>
            <a:r>
              <a:rPr lang="ru-RU" sz="2400" b="1" dirty="0"/>
              <a:t>Следить</a:t>
            </a:r>
            <a:r>
              <a:rPr lang="ru-RU" sz="2400" dirty="0"/>
              <a:t> за своими расходами и доходами и при необходимости их корректировать;</a:t>
            </a:r>
          </a:p>
          <a:p>
            <a:pPr algn="just"/>
            <a:r>
              <a:rPr lang="ru-RU" sz="2400" b="1" dirty="0"/>
              <a:t>Составлять </a:t>
            </a:r>
            <a:r>
              <a:rPr lang="ru-RU" sz="2400" dirty="0"/>
              <a:t>личный финансовый план, связанный с конкретными финансовыми целями, определять пути достижения этих целей и прогнозировать сроки их достижения</a:t>
            </a:r>
          </a:p>
        </p:txBody>
      </p:sp>
    </p:spTree>
    <p:extLst>
      <p:ext uri="{BB962C8B-B14F-4D97-AF65-F5344CB8AC3E}">
        <p14:creationId xmlns:p14="http://schemas.microsoft.com/office/powerpoint/2010/main" val="4343767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Заголовок 3">
            <a:extLst>
              <a:ext uri="{FF2B5EF4-FFF2-40B4-BE49-F238E27FC236}">
                <a16:creationId xmlns:a16="http://schemas.microsoft.com/office/drawing/2014/main" id="{966BA058-20C6-42F6-A257-F52E7262C96A}"/>
              </a:ext>
            </a:extLst>
          </p:cNvPr>
          <p:cNvSpPr txBox="1">
            <a:spLocks/>
          </p:cNvSpPr>
          <p:nvPr/>
        </p:nvSpPr>
        <p:spPr>
          <a:xfrm>
            <a:off x="1422916" y="950383"/>
            <a:ext cx="16126381" cy="1781969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3200" b="1" dirty="0"/>
              <a:t>Тема «Доходы и расходы семейного и личного бюджета.</a:t>
            </a:r>
          </a:p>
          <a:p>
            <a:r>
              <a:rPr lang="ru-RU" sz="3200" b="1" dirty="0"/>
              <a:t>Финансовое планирование»    </a:t>
            </a:r>
            <a:r>
              <a:rPr lang="en-US" sz="3200" b="1" dirty="0"/>
              <a:t>                                                </a:t>
            </a:r>
            <a:r>
              <a:rPr lang="ru-RU" sz="3200" b="1" dirty="0">
                <a:highlight>
                  <a:srgbClr val="00FF00"/>
                </a:highlight>
              </a:rPr>
              <a:t>БАЗОВЫЙ УРОВЕНЬ</a:t>
            </a:r>
            <a:endParaRPr lang="en-US" sz="3200" b="1" dirty="0">
              <a:highlight>
                <a:srgbClr val="00FF00"/>
              </a:highlight>
            </a:endParaRPr>
          </a:p>
          <a:p>
            <a:r>
              <a:rPr lang="ru-RU" sz="3200" b="1" dirty="0"/>
              <a:t> </a:t>
            </a:r>
            <a:endParaRPr lang="ru-RU" sz="3200" b="1" dirty="0">
              <a:highlight>
                <a:srgbClr val="00FFFF"/>
              </a:highlight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2238C5C-56C7-441C-A577-50451637E17E}"/>
              </a:ext>
            </a:extLst>
          </p:cNvPr>
          <p:cNvSpPr/>
          <p:nvPr/>
        </p:nvSpPr>
        <p:spPr>
          <a:xfrm>
            <a:off x="18650857" y="10183813"/>
            <a:ext cx="205242" cy="508000"/>
          </a:xfrm>
          <a:prstGeom prst="rect">
            <a:avLst/>
          </a:prstGeom>
          <a:solidFill>
            <a:srgbClr val="24B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ъект 4">
            <a:extLst>
              <a:ext uri="{FF2B5EF4-FFF2-40B4-BE49-F238E27FC236}">
                <a16:creationId xmlns:a16="http://schemas.microsoft.com/office/drawing/2014/main" id="{4FE12E8A-1ED2-4247-A2CD-5C97A101A3AC}"/>
              </a:ext>
            </a:extLst>
          </p:cNvPr>
          <p:cNvSpPr txBox="1">
            <a:spLocks/>
          </p:cNvSpPr>
          <p:nvPr/>
        </p:nvSpPr>
        <p:spPr>
          <a:xfrm>
            <a:off x="1407886" y="2394857"/>
            <a:ext cx="16141411" cy="640144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dirty="0"/>
              <a:t>Личные характеристики и установки (включая уверенность и мотивацию)</a:t>
            </a:r>
          </a:p>
          <a:p>
            <a:pPr algn="just"/>
            <a:r>
              <a:rPr lang="ru-RU" sz="2400" b="1" dirty="0"/>
              <a:t>Быть мотивированным: </a:t>
            </a:r>
            <a:r>
              <a:rPr lang="ru-RU" sz="2400" dirty="0"/>
              <a:t>к учету и планированию своих доходов и расходов, распределению доходов по категориям расходов; </a:t>
            </a:r>
            <a:r>
              <a:rPr lang="ru-RU" sz="2400" dirty="0">
                <a:highlight>
                  <a:srgbClr val="FFFF00"/>
                </a:highlight>
              </a:rPr>
              <a:t>на получение образования, которое обеспечит доходы</a:t>
            </a:r>
            <a:r>
              <a:rPr lang="ru-RU" sz="2400" dirty="0"/>
              <a:t>; на достижение краткосрочных финансовых целей;</a:t>
            </a:r>
            <a:endParaRPr lang="en-US" sz="2400" dirty="0"/>
          </a:p>
          <a:p>
            <a:pPr algn="just"/>
            <a:r>
              <a:rPr lang="ru-RU" sz="2400" b="1" dirty="0"/>
              <a:t>Критически относиться</a:t>
            </a:r>
            <a:r>
              <a:rPr lang="ru-RU" sz="2400" dirty="0"/>
              <a:t> к решениям о приобретении дорогостоящих товаров, пользующиеся спросом среди сверстников и не соотносящихся с доходами; </a:t>
            </a:r>
            <a:endParaRPr lang="en-US" sz="2400" dirty="0"/>
          </a:p>
          <a:p>
            <a:pPr algn="just"/>
            <a:r>
              <a:rPr lang="ru-RU" sz="2400" b="1" dirty="0"/>
              <a:t>Осознавать: </a:t>
            </a:r>
            <a:r>
              <a:rPr lang="ru-RU" sz="2400" dirty="0"/>
              <a:t>необходимость ограничивать свои желания; свои собственные привычки при расходовании денег;</a:t>
            </a:r>
            <a:endParaRPr lang="en-US" sz="2400" dirty="0"/>
          </a:p>
          <a:p>
            <a:pPr algn="just"/>
            <a:r>
              <a:rPr lang="ru-RU" sz="2400" b="1" dirty="0"/>
              <a:t>Проявлять ответственность</a:t>
            </a:r>
            <a:r>
              <a:rPr lang="ru-RU" sz="2400" dirty="0"/>
              <a:t> за потребление ресурсов семьи; </a:t>
            </a:r>
            <a:endParaRPr lang="en-US" sz="2400" dirty="0"/>
          </a:p>
          <a:p>
            <a:pPr algn="just"/>
            <a:r>
              <a:rPr lang="ru-RU" sz="2400" b="1" dirty="0"/>
              <a:t>Проявлять готовность </a:t>
            </a:r>
            <a:r>
              <a:rPr lang="ru-RU" sz="2400" dirty="0">
                <a:highlight>
                  <a:srgbClr val="FFFF00"/>
                </a:highlight>
              </a:rPr>
              <a:t>к поиску вариантов личного заработка в конкретных жизненных условиях;</a:t>
            </a:r>
          </a:p>
          <a:p>
            <a:pPr algn="just"/>
            <a:r>
              <a:rPr lang="ru-RU" sz="2400" b="1" dirty="0"/>
              <a:t>Развивать (проявлять) </a:t>
            </a:r>
            <a:r>
              <a:rPr lang="ru-RU" sz="2400" dirty="0"/>
              <a:t>критическое мышление, выдержку и целеустремленность в ситуации, когда удовлетворение потребности откладывается ради получения </a:t>
            </a:r>
            <a:r>
              <a:rPr lang="ru-RU" sz="2400" dirty="0" err="1"/>
              <a:t>бóльшего</a:t>
            </a:r>
            <a:r>
              <a:rPr lang="ru-RU" sz="2400" dirty="0"/>
              <a:t> дохода в будущем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96840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Заголовок 3">
            <a:extLst>
              <a:ext uri="{FF2B5EF4-FFF2-40B4-BE49-F238E27FC236}">
                <a16:creationId xmlns:a16="http://schemas.microsoft.com/office/drawing/2014/main" id="{966BA058-20C6-42F6-A257-F52E7262C96A}"/>
              </a:ext>
            </a:extLst>
          </p:cNvPr>
          <p:cNvSpPr txBox="1">
            <a:spLocks/>
          </p:cNvSpPr>
          <p:nvPr/>
        </p:nvSpPr>
        <p:spPr>
          <a:xfrm>
            <a:off x="1422916" y="950383"/>
            <a:ext cx="16126381" cy="1781969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ru-RU" dirty="0"/>
          </a:p>
        </p:txBody>
      </p:sp>
      <p:sp>
        <p:nvSpPr>
          <p:cNvPr id="10" name="Объект 4">
            <a:extLst>
              <a:ext uri="{FF2B5EF4-FFF2-40B4-BE49-F238E27FC236}">
                <a16:creationId xmlns:a16="http://schemas.microsoft.com/office/drawing/2014/main" id="{CD7234F1-C655-464A-89DB-08C9F8DE387C}"/>
              </a:ext>
            </a:extLst>
          </p:cNvPr>
          <p:cNvSpPr txBox="1">
            <a:spLocks/>
          </p:cNvSpPr>
          <p:nvPr/>
        </p:nvSpPr>
        <p:spPr>
          <a:xfrm>
            <a:off x="1422916" y="3088746"/>
            <a:ext cx="16126381" cy="6415088"/>
          </a:xfrm>
          <a:prstGeom prst="rect">
            <a:avLst/>
          </a:prstGeom>
        </p:spPr>
        <p:txBody>
          <a:bodyPr numCol="2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ru-RU" sz="2800" dirty="0"/>
              <a:t>Единая рамка компетенций по финансовой грамотности для школьников и взрослых</a:t>
            </a:r>
          </a:p>
          <a:p>
            <a:pPr algn="ctr"/>
            <a:endParaRPr lang="ru-RU" sz="2800" b="1" dirty="0">
              <a:solidFill>
                <a:schemeClr val="accent6"/>
              </a:solidFill>
            </a:endParaRPr>
          </a:p>
          <a:p>
            <a:pPr algn="ctr"/>
            <a:r>
              <a:rPr lang="en-US" sz="2800" b="1" dirty="0">
                <a:solidFill>
                  <a:schemeClr val="accent6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https://quick.apkpro.ru/q/zE5H7fxD</a:t>
            </a:r>
            <a:endParaRPr lang="ru-RU" sz="2800" b="1" dirty="0">
              <a:solidFill>
                <a:schemeClr val="accent6"/>
              </a:solidFill>
            </a:endParaRPr>
          </a:p>
          <a:p>
            <a:pPr algn="ctr"/>
            <a:endParaRPr lang="ru-RU" sz="2800" b="1" dirty="0">
              <a:solidFill>
                <a:schemeClr val="accent6"/>
              </a:solidFill>
            </a:endParaRPr>
          </a:p>
          <a:p>
            <a:pPr algn="ctr"/>
            <a:endParaRPr lang="ru-RU" sz="2800" b="1" dirty="0">
              <a:solidFill>
                <a:schemeClr val="accent6"/>
              </a:solidFill>
            </a:endParaRPr>
          </a:p>
          <a:p>
            <a:pPr algn="ctr"/>
            <a:endParaRPr lang="ru-RU" sz="2800" b="1" dirty="0">
              <a:solidFill>
                <a:schemeClr val="accent6"/>
              </a:solidFill>
            </a:endParaRPr>
          </a:p>
          <a:p>
            <a:pPr algn="ctr"/>
            <a:endParaRPr lang="ru-RU" sz="2800" b="1" dirty="0">
              <a:solidFill>
                <a:schemeClr val="accent6"/>
              </a:solidFill>
            </a:endParaRPr>
          </a:p>
          <a:p>
            <a:pPr algn="ctr"/>
            <a:endParaRPr lang="ru-RU" sz="2800" dirty="0"/>
          </a:p>
          <a:p>
            <a:endParaRPr lang="ru-RU" sz="2800" dirty="0"/>
          </a:p>
          <a:p>
            <a:endParaRPr lang="ru-RU" sz="2800" dirty="0"/>
          </a:p>
          <a:p>
            <a:endParaRPr lang="ru-RU" sz="2800" dirty="0"/>
          </a:p>
          <a:p>
            <a:endParaRPr lang="ru-RU" sz="2800" dirty="0"/>
          </a:p>
          <a:p>
            <a:endParaRPr lang="ru-RU" sz="2800" dirty="0"/>
          </a:p>
          <a:p>
            <a:pPr algn="ctr"/>
            <a:r>
              <a:rPr lang="ru-RU" sz="2800" dirty="0"/>
              <a:t>Пояснительный комментарий к единой рамке компетенций по финансовой грамотности</a:t>
            </a:r>
          </a:p>
          <a:p>
            <a:pPr algn="ctr"/>
            <a:endParaRPr lang="ru-RU" sz="2800" dirty="0">
              <a:hlinkClick r:id="rId5"/>
            </a:endParaRPr>
          </a:p>
          <a:p>
            <a:pPr algn="ctr"/>
            <a:r>
              <a:rPr lang="en-US" sz="2800" b="1" dirty="0">
                <a:solidFill>
                  <a:schemeClr val="accent6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https://quick.apkpro.ru/q/t4VcU72t</a:t>
            </a:r>
            <a:endParaRPr lang="ru-RU" sz="2800" b="1" dirty="0">
              <a:solidFill>
                <a:schemeClr val="accent6"/>
              </a:solidFill>
            </a:endParaRPr>
          </a:p>
          <a:p>
            <a:pPr algn="ctr"/>
            <a:endParaRPr lang="ru-RU" sz="28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2238C5C-56C7-441C-A577-50451637E17E}"/>
              </a:ext>
            </a:extLst>
          </p:cNvPr>
          <p:cNvSpPr/>
          <p:nvPr/>
        </p:nvSpPr>
        <p:spPr>
          <a:xfrm>
            <a:off x="18650857" y="10183813"/>
            <a:ext cx="205242" cy="508000"/>
          </a:xfrm>
          <a:prstGeom prst="rect">
            <a:avLst/>
          </a:prstGeom>
          <a:solidFill>
            <a:srgbClr val="24B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7F1337F5-B71D-4294-BC2D-AB48A2B40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485" y="5061856"/>
            <a:ext cx="4020231" cy="4020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92AF045E-7DD8-4C8B-9D5D-91E4403668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4260" y="5061856"/>
            <a:ext cx="4026468" cy="4026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21312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Заголовок 3">
            <a:extLst>
              <a:ext uri="{FF2B5EF4-FFF2-40B4-BE49-F238E27FC236}">
                <a16:creationId xmlns:a16="http://schemas.microsoft.com/office/drawing/2014/main" id="{966BA058-20C6-42F6-A257-F52E7262C96A}"/>
              </a:ext>
            </a:extLst>
          </p:cNvPr>
          <p:cNvSpPr txBox="1">
            <a:spLocks/>
          </p:cNvSpPr>
          <p:nvPr/>
        </p:nvSpPr>
        <p:spPr>
          <a:xfrm>
            <a:off x="1422916" y="950383"/>
            <a:ext cx="16126381" cy="1781969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3200" b="1" dirty="0"/>
              <a:t>Тема «Доходы и расходы семейного и личного бюджета. </a:t>
            </a:r>
          </a:p>
          <a:p>
            <a:r>
              <a:rPr lang="ru-RU" sz="3200" b="1" dirty="0"/>
              <a:t>Финансовое планирование»                                          </a:t>
            </a:r>
            <a:r>
              <a:rPr lang="ru-RU" sz="3200" b="1" dirty="0">
                <a:highlight>
                  <a:srgbClr val="00FFFF"/>
                </a:highlight>
              </a:rPr>
              <a:t>ПРОДВИНУТЫЙ УРОВЕНЬ</a:t>
            </a:r>
          </a:p>
          <a:p>
            <a:endParaRPr lang="ru-RU" sz="3200" b="1" dirty="0">
              <a:highlight>
                <a:srgbClr val="00FFFF"/>
              </a:highlight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2238C5C-56C7-441C-A577-50451637E17E}"/>
              </a:ext>
            </a:extLst>
          </p:cNvPr>
          <p:cNvSpPr/>
          <p:nvPr/>
        </p:nvSpPr>
        <p:spPr>
          <a:xfrm>
            <a:off x="18650857" y="10183813"/>
            <a:ext cx="205242" cy="508000"/>
          </a:xfrm>
          <a:prstGeom prst="rect">
            <a:avLst/>
          </a:prstGeom>
          <a:solidFill>
            <a:srgbClr val="24B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бъект 4">
            <a:extLst>
              <a:ext uri="{FF2B5EF4-FFF2-40B4-BE49-F238E27FC236}">
                <a16:creationId xmlns:a16="http://schemas.microsoft.com/office/drawing/2014/main" id="{92EF3CEB-A4F3-4D55-8975-8D39EB882141}"/>
              </a:ext>
            </a:extLst>
          </p:cNvPr>
          <p:cNvSpPr txBox="1">
            <a:spLocks/>
          </p:cNvSpPr>
          <p:nvPr/>
        </p:nvSpPr>
        <p:spPr>
          <a:xfrm>
            <a:off x="1407886" y="2394857"/>
            <a:ext cx="16141411" cy="640144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dirty="0"/>
              <a:t>Осведомлённость, знания и понимание</a:t>
            </a:r>
          </a:p>
          <a:p>
            <a:pPr algn="just"/>
            <a:r>
              <a:rPr lang="ru-RU" sz="2400" b="1" dirty="0"/>
              <a:t>Знать: </a:t>
            </a:r>
            <a:r>
              <a:rPr lang="ru-RU" sz="2400" dirty="0"/>
              <a:t>что существуют разные способы осуществления расходов с помощью сбережений или заимствования средств; различные виды оплаты труда и понимать их преимущества и недостатки как источника дохода;</a:t>
            </a:r>
          </a:p>
          <a:p>
            <a:pPr algn="just"/>
            <a:r>
              <a:rPr lang="ru-RU" sz="2400" b="1" dirty="0"/>
              <a:t>Понимать: </a:t>
            </a:r>
            <a:r>
              <a:rPr lang="ru-RU" sz="2400" dirty="0"/>
              <a:t>необходимость планирования доходов и расходов; причины изменения доходов и расходов; пути повышения личного дохода и дохода семьи; что доходы и имущество облагаются налогами (налог на доходы физических лиц, имущественный налог и др.)</a:t>
            </a:r>
          </a:p>
          <a:p>
            <a:pPr algn="just"/>
            <a:r>
              <a:rPr lang="ru-RU" sz="2400" dirty="0"/>
              <a:t> </a:t>
            </a:r>
            <a:endParaRPr lang="ru-RU" sz="2800" dirty="0"/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dirty="0"/>
              <a:t>Умения, навыки и поведение</a:t>
            </a:r>
          </a:p>
          <a:p>
            <a:pPr algn="just"/>
            <a:r>
              <a:rPr lang="ru-RU" sz="2400" b="1" dirty="0"/>
              <a:t>Понимать: </a:t>
            </a:r>
            <a:r>
              <a:rPr lang="ru-RU" sz="2400" dirty="0"/>
              <a:t>необходимость вести учет доходов и расходов (бюджет); </a:t>
            </a:r>
          </a:p>
          <a:p>
            <a:pPr algn="just"/>
            <a:r>
              <a:rPr lang="ru-RU" sz="2400" b="1" dirty="0"/>
              <a:t>Уметь: </a:t>
            </a:r>
            <a:r>
              <a:rPr lang="ru-RU" sz="2400" dirty="0"/>
              <a:t>вести расчёты расходов и доходов (личных и семейных) в долгосрочном периоде; находить способы действия в ситуациях несбалансированного бюджета; </a:t>
            </a:r>
          </a:p>
          <a:p>
            <a:pPr algn="just"/>
            <a:r>
              <a:rPr lang="ru-RU" sz="2400" b="1" dirty="0"/>
              <a:t>Прогнозировать изменение </a:t>
            </a:r>
            <a:r>
              <a:rPr lang="ru-RU" sz="2400" dirty="0"/>
              <a:t>дохода в зависимости от собственной трудовой деятельности; </a:t>
            </a:r>
          </a:p>
          <a:p>
            <a:pPr algn="just"/>
            <a:r>
              <a:rPr lang="ru-RU" sz="2400" b="1" dirty="0"/>
              <a:t>Видеть возможности</a:t>
            </a:r>
            <a:r>
              <a:rPr lang="ru-RU" sz="2400" dirty="0"/>
              <a:t> повышения личного дохода; </a:t>
            </a:r>
          </a:p>
          <a:p>
            <a:pPr algn="just"/>
            <a:r>
              <a:rPr lang="ru-RU" sz="2400" b="1" dirty="0"/>
              <a:t>Определять</a:t>
            </a:r>
            <a:r>
              <a:rPr lang="ru-RU" sz="2400" dirty="0"/>
              <a:t> финансовые планы на несколько лет; </a:t>
            </a:r>
          </a:p>
          <a:p>
            <a:pPr algn="just"/>
            <a:r>
              <a:rPr lang="ru-RU" sz="2400" b="1" dirty="0"/>
              <a:t>Принимать </a:t>
            </a:r>
            <a:r>
              <a:rPr lang="ru-RU" sz="2400" dirty="0"/>
              <a:t>финансовые решения, направленные на их осуществление; </a:t>
            </a:r>
          </a:p>
          <a:p>
            <a:pPr algn="just"/>
            <a:r>
              <a:rPr lang="ru-RU" sz="2400" b="1" dirty="0"/>
              <a:t>Критически оценивать </a:t>
            </a:r>
            <a:r>
              <a:rPr lang="ru-RU" sz="2400" dirty="0"/>
              <a:t>эффективность своих предыдущих финансовых решений; </a:t>
            </a:r>
          </a:p>
          <a:p>
            <a:pPr algn="just"/>
            <a:r>
              <a:rPr lang="ru-RU" sz="2400" b="1" dirty="0"/>
              <a:t>Ранжировать </a:t>
            </a:r>
            <a:r>
              <a:rPr lang="ru-RU" sz="2400" dirty="0"/>
              <a:t>планируемые расходы по степени их необходимости и важности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5359315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Заголовок 3">
            <a:extLst>
              <a:ext uri="{FF2B5EF4-FFF2-40B4-BE49-F238E27FC236}">
                <a16:creationId xmlns:a16="http://schemas.microsoft.com/office/drawing/2014/main" id="{966BA058-20C6-42F6-A257-F52E7262C96A}"/>
              </a:ext>
            </a:extLst>
          </p:cNvPr>
          <p:cNvSpPr txBox="1">
            <a:spLocks/>
          </p:cNvSpPr>
          <p:nvPr/>
        </p:nvSpPr>
        <p:spPr>
          <a:xfrm>
            <a:off x="1422916" y="950383"/>
            <a:ext cx="16126381" cy="1781969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3200" b="1" dirty="0"/>
              <a:t>Тема «Доходы и расходы семейного и личного бюджета. </a:t>
            </a:r>
          </a:p>
          <a:p>
            <a:r>
              <a:rPr lang="ru-RU" sz="3200" b="1" dirty="0"/>
              <a:t>Финансовое планирование»                                          </a:t>
            </a:r>
            <a:r>
              <a:rPr lang="ru-RU" sz="3200" b="1" dirty="0">
                <a:highlight>
                  <a:srgbClr val="00FFFF"/>
                </a:highlight>
              </a:rPr>
              <a:t>ПРОДВИНУТЫЙ УРОВЕНЬ</a:t>
            </a:r>
          </a:p>
          <a:p>
            <a:endParaRPr lang="ru-RU" sz="3200" b="1" dirty="0">
              <a:highlight>
                <a:srgbClr val="00FFFF"/>
              </a:highlight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2238C5C-56C7-441C-A577-50451637E17E}"/>
              </a:ext>
            </a:extLst>
          </p:cNvPr>
          <p:cNvSpPr/>
          <p:nvPr/>
        </p:nvSpPr>
        <p:spPr>
          <a:xfrm>
            <a:off x="18650857" y="10183813"/>
            <a:ext cx="205242" cy="508000"/>
          </a:xfrm>
          <a:prstGeom prst="rect">
            <a:avLst/>
          </a:prstGeom>
          <a:solidFill>
            <a:srgbClr val="24B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бъект 4">
            <a:extLst>
              <a:ext uri="{FF2B5EF4-FFF2-40B4-BE49-F238E27FC236}">
                <a16:creationId xmlns:a16="http://schemas.microsoft.com/office/drawing/2014/main" id="{92EF3CEB-A4F3-4D55-8975-8D39EB882141}"/>
              </a:ext>
            </a:extLst>
          </p:cNvPr>
          <p:cNvSpPr txBox="1">
            <a:spLocks/>
          </p:cNvSpPr>
          <p:nvPr/>
        </p:nvSpPr>
        <p:spPr>
          <a:xfrm>
            <a:off x="1407886" y="2394857"/>
            <a:ext cx="16141411" cy="640144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/>
              <a:t>Личные характеристики и установки (включая уверенность и мотивацию)</a:t>
            </a:r>
          </a:p>
          <a:p>
            <a:pPr algn="just"/>
            <a:r>
              <a:rPr lang="ru-RU" sz="2400" b="1" dirty="0"/>
              <a:t>Быть мотивированным на</a:t>
            </a:r>
            <a:r>
              <a:rPr lang="ru-RU" sz="2400" dirty="0"/>
              <a:t>: эффективное управление деньгами для достижения финансового благополучия; обсуждение размера заработной платы при приёме на работу; передачу другим успешного опыта ведения (участия в ведении) личного и семейного бюджета; инвестиции в свой человеческий капитал для увеличения благосостояния в будущем; достижение долгосрочных финансовых целей;</a:t>
            </a:r>
          </a:p>
          <a:p>
            <a:pPr algn="just"/>
            <a:r>
              <a:rPr lang="ru-RU" sz="2400" b="1" dirty="0"/>
              <a:t>Оставаться</a:t>
            </a:r>
            <a:r>
              <a:rPr lang="ru-RU" sz="2400" dirty="0"/>
              <a:t> уверенным и мотивированным на составление и осуществление финансовых планов при столкновении с финансовыми неудачами;</a:t>
            </a:r>
          </a:p>
          <a:p>
            <a:pPr algn="just"/>
            <a:r>
              <a:rPr lang="ru-RU" sz="2400" b="1" dirty="0"/>
              <a:t>Быть ответственным </a:t>
            </a:r>
            <a:r>
              <a:rPr lang="ru-RU" sz="2400" dirty="0"/>
              <a:t>за финансовые решения о распределении финансовых средств, за последствия этих решений </a:t>
            </a:r>
          </a:p>
        </p:txBody>
      </p:sp>
    </p:spTree>
    <p:extLst>
      <p:ext uri="{BB962C8B-B14F-4D97-AF65-F5344CB8AC3E}">
        <p14:creationId xmlns:p14="http://schemas.microsoft.com/office/powerpoint/2010/main" val="8834510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Заголовок 3">
            <a:extLst>
              <a:ext uri="{FF2B5EF4-FFF2-40B4-BE49-F238E27FC236}">
                <a16:creationId xmlns:a16="http://schemas.microsoft.com/office/drawing/2014/main" id="{966BA058-20C6-42F6-A257-F52E7262C96A}"/>
              </a:ext>
            </a:extLst>
          </p:cNvPr>
          <p:cNvSpPr txBox="1">
            <a:spLocks/>
          </p:cNvSpPr>
          <p:nvPr/>
        </p:nvSpPr>
        <p:spPr>
          <a:xfrm>
            <a:off x="1422916" y="950383"/>
            <a:ext cx="16126381" cy="1781969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3200" b="1" dirty="0"/>
              <a:t>Тема «Личные сбережения»                                                     </a:t>
            </a:r>
            <a:r>
              <a:rPr lang="ru-RU" sz="3200" b="1" dirty="0">
                <a:highlight>
                  <a:srgbClr val="00FF00"/>
                </a:highlight>
              </a:rPr>
              <a:t>БАЗОВЫЙ УРОВЕНЬ</a:t>
            </a:r>
            <a:r>
              <a:rPr lang="ru-RU" sz="3200" b="1" dirty="0"/>
              <a:t> </a:t>
            </a:r>
            <a:endParaRPr lang="ru-RU" sz="3200" b="1" dirty="0">
              <a:highlight>
                <a:srgbClr val="00FFFF"/>
              </a:highlight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2238C5C-56C7-441C-A577-50451637E17E}"/>
              </a:ext>
            </a:extLst>
          </p:cNvPr>
          <p:cNvSpPr/>
          <p:nvPr/>
        </p:nvSpPr>
        <p:spPr>
          <a:xfrm>
            <a:off x="18650857" y="10183813"/>
            <a:ext cx="205242" cy="508000"/>
          </a:xfrm>
          <a:prstGeom prst="rect">
            <a:avLst/>
          </a:prstGeom>
          <a:solidFill>
            <a:srgbClr val="24B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ъект 4">
            <a:extLst>
              <a:ext uri="{FF2B5EF4-FFF2-40B4-BE49-F238E27FC236}">
                <a16:creationId xmlns:a16="http://schemas.microsoft.com/office/drawing/2014/main" id="{4FE12E8A-1ED2-4247-A2CD-5C97A101A3AC}"/>
              </a:ext>
            </a:extLst>
          </p:cNvPr>
          <p:cNvSpPr txBox="1">
            <a:spLocks/>
          </p:cNvSpPr>
          <p:nvPr/>
        </p:nvSpPr>
        <p:spPr>
          <a:xfrm>
            <a:off x="1407886" y="2394857"/>
            <a:ext cx="16141411" cy="640144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dirty="0"/>
              <a:t>Осведомлённость, знания и понимание</a:t>
            </a:r>
          </a:p>
          <a:p>
            <a:pPr algn="just"/>
            <a:r>
              <a:rPr lang="ru-RU" sz="2400" b="1" dirty="0"/>
              <a:t>Знать: </a:t>
            </a:r>
            <a:r>
              <a:rPr lang="ru-RU" sz="2400" dirty="0"/>
              <a:t>что такое сбережения как результат и как процесс; чем сберегательная стратегия отличается от инвестиционной; что такое «финансовая подушка безопасности» и как она формируется; способы формирования сбережений; что такое банковский вклад; что такое процентные ставки по вкладам и как они могут изменяться во времени; как инфляция влияет на сбережения;</a:t>
            </a:r>
          </a:p>
          <a:p>
            <a:pPr algn="just"/>
            <a:r>
              <a:rPr lang="ru-RU" sz="2400" b="1" dirty="0"/>
              <a:t>Понимать: </a:t>
            </a:r>
            <a:r>
              <a:rPr lang="ru-RU" sz="2400" dirty="0"/>
              <a:t>что сбережения могут приносить доход; принцип хранения денег на банковском вкладе; что для покупки дорогостоящих вещей может потребоваться накопление средств; понимать суть государственной системы страхования вкладов </a:t>
            </a:r>
          </a:p>
          <a:p>
            <a:pPr algn="just"/>
            <a:endParaRPr lang="ru-RU" sz="2400" dirty="0"/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dirty="0"/>
              <a:t>Умения, навыки и поведение</a:t>
            </a:r>
          </a:p>
          <a:p>
            <a:pPr algn="just"/>
            <a:r>
              <a:rPr lang="ru-RU" sz="2400" b="1" dirty="0"/>
              <a:t>Уметь: </a:t>
            </a:r>
            <a:r>
              <a:rPr lang="ru-RU" sz="2400" dirty="0"/>
              <a:t>откладывать деньги на определенные цели; составлять план накопления на какую-либо финансовую цель (в краткосрочном периоде); сравнивать условия по разным банковским продуктам (по срокам, по доходности, по валюте, по условиям пополнения и снятия); рассчитать, сколько времени потребуется, чтобы накопить определенную сумму денег с учетом текущих доходов и расходов; проверять и анализировать выписки с банковского счета;</a:t>
            </a:r>
          </a:p>
          <a:p>
            <a:pPr algn="just"/>
            <a:r>
              <a:rPr lang="ru-RU" sz="2400" b="1" dirty="0"/>
              <a:t>Осуществлять выбор </a:t>
            </a:r>
            <a:r>
              <a:rPr lang="ru-RU" sz="2400" dirty="0"/>
              <a:t>вида вклада, наиболее подходящего для конкретного случая </a:t>
            </a:r>
          </a:p>
          <a:p>
            <a:pPr algn="just"/>
            <a:endParaRPr lang="ru-RU" sz="2400" dirty="0"/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dirty="0"/>
              <a:t>Личные характеристики и установки (включая уверенность и мотивацию)</a:t>
            </a:r>
          </a:p>
          <a:p>
            <a:pPr algn="just"/>
            <a:r>
              <a:rPr lang="ru-RU" sz="2400" b="1" dirty="0"/>
              <a:t>Быть мотивированным на: </a:t>
            </a:r>
            <a:r>
              <a:rPr lang="ru-RU" sz="2400" dirty="0"/>
              <a:t>сбережение средств для приобретения определенных товаров и услуг; улучшение своего материального положения посредством сбережений;</a:t>
            </a:r>
          </a:p>
          <a:p>
            <a:pPr algn="just"/>
            <a:r>
              <a:rPr lang="ru-RU" sz="2400" b="1" dirty="0"/>
              <a:t>Проявлять</a:t>
            </a:r>
            <a:r>
              <a:rPr lang="ru-RU" sz="2400" dirty="0"/>
              <a:t> осмотрительность и ответственность в решениях, связанных с собственными сбережениями</a:t>
            </a:r>
          </a:p>
        </p:txBody>
      </p:sp>
    </p:spTree>
    <p:extLst>
      <p:ext uri="{BB962C8B-B14F-4D97-AF65-F5344CB8AC3E}">
        <p14:creationId xmlns:p14="http://schemas.microsoft.com/office/powerpoint/2010/main" val="6469470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Заголовок 3">
            <a:extLst>
              <a:ext uri="{FF2B5EF4-FFF2-40B4-BE49-F238E27FC236}">
                <a16:creationId xmlns:a16="http://schemas.microsoft.com/office/drawing/2014/main" id="{966BA058-20C6-42F6-A257-F52E7262C96A}"/>
              </a:ext>
            </a:extLst>
          </p:cNvPr>
          <p:cNvSpPr txBox="1">
            <a:spLocks/>
          </p:cNvSpPr>
          <p:nvPr/>
        </p:nvSpPr>
        <p:spPr>
          <a:xfrm>
            <a:off x="1422916" y="950383"/>
            <a:ext cx="16126381" cy="1781969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3200" b="1" dirty="0"/>
              <a:t>Тема «Личные сбережения»                                           </a:t>
            </a:r>
            <a:r>
              <a:rPr lang="ru-RU" sz="3200" b="1" dirty="0">
                <a:highlight>
                  <a:srgbClr val="00FFFF"/>
                </a:highlight>
              </a:rPr>
              <a:t>ПРОДВИНУТЫЙ УРОВЕНЬ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2238C5C-56C7-441C-A577-50451637E17E}"/>
              </a:ext>
            </a:extLst>
          </p:cNvPr>
          <p:cNvSpPr/>
          <p:nvPr/>
        </p:nvSpPr>
        <p:spPr>
          <a:xfrm>
            <a:off x="18650857" y="10183813"/>
            <a:ext cx="205242" cy="508000"/>
          </a:xfrm>
          <a:prstGeom prst="rect">
            <a:avLst/>
          </a:prstGeom>
          <a:solidFill>
            <a:srgbClr val="24B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ъект 4">
            <a:extLst>
              <a:ext uri="{FF2B5EF4-FFF2-40B4-BE49-F238E27FC236}">
                <a16:creationId xmlns:a16="http://schemas.microsoft.com/office/drawing/2014/main" id="{4FE12E8A-1ED2-4247-A2CD-5C97A101A3AC}"/>
              </a:ext>
            </a:extLst>
          </p:cNvPr>
          <p:cNvSpPr txBox="1">
            <a:spLocks/>
          </p:cNvSpPr>
          <p:nvPr/>
        </p:nvSpPr>
        <p:spPr>
          <a:xfrm>
            <a:off x="1407886" y="2394857"/>
            <a:ext cx="16141411" cy="640144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dirty="0"/>
              <a:t>Осведомлённость, знания и понимание</a:t>
            </a:r>
          </a:p>
          <a:p>
            <a:pPr algn="just"/>
            <a:r>
              <a:rPr lang="ru-RU" sz="2400" b="1" dirty="0"/>
              <a:t>Знать</a:t>
            </a:r>
            <a:r>
              <a:rPr lang="ru-RU" sz="2400" dirty="0"/>
              <a:t>, что приобретение сберегательного продукта происходит на определенных условиях и связано с заключением договора;</a:t>
            </a:r>
          </a:p>
          <a:p>
            <a:pPr algn="just"/>
            <a:r>
              <a:rPr lang="ru-RU" sz="2400" b="1" dirty="0"/>
              <a:t>Понимать</a:t>
            </a:r>
            <a:r>
              <a:rPr lang="ru-RU" sz="2400" dirty="0"/>
              <a:t>, почему важно знать об уровне инфляции, а также о процентных ставках при выборе сберегательного продукта; </a:t>
            </a:r>
          </a:p>
          <a:p>
            <a:pPr algn="just"/>
            <a:r>
              <a:rPr lang="ru-RU" sz="2400" b="1" dirty="0"/>
              <a:t>Иметь общее представление: </a:t>
            </a:r>
            <a:r>
              <a:rPr lang="ru-RU" sz="2400" dirty="0"/>
              <a:t>о различных формах сбережений (в денежной и неденежной форме); об альтернативных сберегательным продуктам способах сохранения сбережений</a:t>
            </a:r>
          </a:p>
          <a:p>
            <a:pPr algn="just"/>
            <a:endParaRPr lang="ru-RU" sz="2400" dirty="0"/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dirty="0"/>
              <a:t>Умения, навыки и поведение</a:t>
            </a:r>
          </a:p>
          <a:p>
            <a:pPr algn="just"/>
            <a:r>
              <a:rPr lang="ru-RU" sz="2400" b="1" dirty="0"/>
              <a:t>Уметь:</a:t>
            </a:r>
            <a:r>
              <a:rPr lang="ru-RU" sz="2400" dirty="0"/>
              <a:t> принимать обоснованное решение о сбережении средств при наличии непогашенной задолженности; разрабатывать план по сбережению средств, который поможет достичь высоких показателей цели сбережения; выделять основные условия договора на приобретение сберегательного продукта; </a:t>
            </a:r>
          </a:p>
          <a:p>
            <a:pPr algn="just"/>
            <a:r>
              <a:rPr lang="ru-RU" sz="2400" b="1" dirty="0"/>
              <a:t>Принимать решения</a:t>
            </a:r>
            <a:r>
              <a:rPr lang="ru-RU" sz="2400" dirty="0"/>
              <a:t> в связи с изменениями доходности различных форм сбережений </a:t>
            </a:r>
          </a:p>
          <a:p>
            <a:pPr algn="just"/>
            <a:endParaRPr lang="ru-RU" sz="2400" dirty="0"/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dirty="0"/>
              <a:t>Личные характеристики и установки (включая уверенность и мотивацию)</a:t>
            </a:r>
          </a:p>
          <a:p>
            <a:pPr algn="just"/>
            <a:r>
              <a:rPr lang="ru-RU" sz="2400" b="1" dirty="0"/>
              <a:t>Проявлять:</a:t>
            </a:r>
            <a:r>
              <a:rPr lang="ru-RU" sz="2400" dirty="0"/>
              <a:t> инициативу в аккумулировании сбережений для будущих трат, в их сохранении и преумножении; критическое отношение, интерес и осторожность применительно к новым предложениям по сбережениям; </a:t>
            </a:r>
          </a:p>
          <a:p>
            <a:pPr algn="just"/>
            <a:r>
              <a:rPr lang="ru-RU" sz="2400" b="1" dirty="0"/>
              <a:t>Относиться</a:t>
            </a:r>
            <a:r>
              <a:rPr lang="ru-RU" sz="2400" dirty="0"/>
              <a:t> к сбережениям как к ценности, осознавая их влияние на финансовую безопасность и стабильность, их важность для собственного благополучия</a:t>
            </a:r>
          </a:p>
        </p:txBody>
      </p:sp>
    </p:spTree>
    <p:extLst>
      <p:ext uri="{BB962C8B-B14F-4D97-AF65-F5344CB8AC3E}">
        <p14:creationId xmlns:p14="http://schemas.microsoft.com/office/powerpoint/2010/main" val="4135213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Заголовок 3">
            <a:extLst>
              <a:ext uri="{FF2B5EF4-FFF2-40B4-BE49-F238E27FC236}">
                <a16:creationId xmlns:a16="http://schemas.microsoft.com/office/drawing/2014/main" id="{966BA058-20C6-42F6-A257-F52E7262C96A}"/>
              </a:ext>
            </a:extLst>
          </p:cNvPr>
          <p:cNvSpPr txBox="1">
            <a:spLocks/>
          </p:cNvSpPr>
          <p:nvPr/>
        </p:nvSpPr>
        <p:spPr>
          <a:xfrm>
            <a:off x="1422916" y="502932"/>
            <a:ext cx="16126381" cy="1781969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3200" b="1" dirty="0"/>
              <a:t>Тема «Займы и кредиты»                                                          </a:t>
            </a:r>
            <a:r>
              <a:rPr lang="ru-RU" sz="3200" b="1" dirty="0">
                <a:highlight>
                  <a:srgbClr val="00FF00"/>
                </a:highlight>
              </a:rPr>
              <a:t>БАЗОВЫЙ УРОВЕНЬ</a:t>
            </a:r>
          </a:p>
          <a:p>
            <a:r>
              <a:rPr lang="ru-RU" sz="3200" b="1" dirty="0"/>
              <a:t> </a:t>
            </a:r>
            <a:endParaRPr lang="ru-RU" sz="3200" b="1" dirty="0">
              <a:highlight>
                <a:srgbClr val="00FFFF"/>
              </a:highlight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2238C5C-56C7-441C-A577-50451637E17E}"/>
              </a:ext>
            </a:extLst>
          </p:cNvPr>
          <p:cNvSpPr/>
          <p:nvPr/>
        </p:nvSpPr>
        <p:spPr>
          <a:xfrm>
            <a:off x="18650857" y="10183813"/>
            <a:ext cx="205242" cy="508000"/>
          </a:xfrm>
          <a:prstGeom prst="rect">
            <a:avLst/>
          </a:prstGeom>
          <a:solidFill>
            <a:srgbClr val="24B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ъект 4">
            <a:extLst>
              <a:ext uri="{FF2B5EF4-FFF2-40B4-BE49-F238E27FC236}">
                <a16:creationId xmlns:a16="http://schemas.microsoft.com/office/drawing/2014/main" id="{4FE12E8A-1ED2-4247-A2CD-5C97A101A3AC}"/>
              </a:ext>
            </a:extLst>
          </p:cNvPr>
          <p:cNvSpPr txBox="1">
            <a:spLocks/>
          </p:cNvSpPr>
          <p:nvPr/>
        </p:nvSpPr>
        <p:spPr>
          <a:xfrm>
            <a:off x="1407886" y="1556657"/>
            <a:ext cx="16141411" cy="833410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dirty="0"/>
              <a:t>Осведомлённость, знания и понимание</a:t>
            </a:r>
          </a:p>
          <a:p>
            <a:pPr algn="just"/>
            <a:r>
              <a:rPr lang="ru-RU" sz="2400" b="1" dirty="0"/>
              <a:t>Знать: </a:t>
            </a:r>
            <a:r>
              <a:rPr lang="ru-RU" sz="2400" dirty="0"/>
              <a:t>основные принципы предоставления заёмных средств*; что в конкретной ситуации можно выбрать разные условия получения заёмных средств*; что товары, купленные на заёмные средства, могут быть изъяты, если заём и/или кредит не погашен;</a:t>
            </a:r>
          </a:p>
          <a:p>
            <a:pPr algn="just"/>
            <a:r>
              <a:rPr lang="ru-RU" sz="2400" b="1" dirty="0"/>
              <a:t>Понимать: </a:t>
            </a:r>
            <a:r>
              <a:rPr lang="ru-RU" sz="2400" dirty="0"/>
              <a:t>что такое заём и что такое кредит; в каких случаях заём и/или кредит бывает необходим; что такое кредитный риск</a:t>
            </a:r>
            <a:endParaRPr lang="ru-RU" sz="2400" b="1" dirty="0"/>
          </a:p>
          <a:p>
            <a:pPr algn="just"/>
            <a:r>
              <a:rPr lang="ru-RU" sz="2400" b="1" dirty="0"/>
              <a:t>Иметь представление: </a:t>
            </a:r>
            <a:r>
              <a:rPr lang="ru-RU" sz="2400" dirty="0"/>
              <a:t>о  трудностях, с которыми сталкиваются люди с высоким уровнем задолженности по займам и/или кредитам; о разных видах кредитов*, их предназначении и потенциальных рисках</a:t>
            </a:r>
          </a:p>
          <a:p>
            <a:pPr algn="just"/>
            <a:endParaRPr lang="ru-RU" sz="2400" dirty="0"/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dirty="0"/>
              <a:t>Умения, навыки и поведение</a:t>
            </a:r>
          </a:p>
          <a:p>
            <a:pPr algn="just"/>
            <a:r>
              <a:rPr lang="ru-RU" sz="2400" b="1" dirty="0"/>
              <a:t>Уметь:</a:t>
            </a:r>
            <a:r>
              <a:rPr lang="ru-RU" sz="2400" dirty="0"/>
              <a:t> выделять плюсы и минусы использования заёмных средств; оценивать материальные возможности возврата заёмных средств; рассчитывать размер платы за пользование заемными (кредитными) деньгами в день, месяц, год, за весь период пользования кредитным продуктом; составлять график погашения задолженности согласно текущему уровню доходов; принимать грамотные решения относительно целесообразности обращения за займом и/или кредитом; своевременно погашать все задолженности по займам и кредитам;</a:t>
            </a:r>
          </a:p>
          <a:p>
            <a:pPr algn="just"/>
            <a:r>
              <a:rPr lang="ru-RU" sz="2400" b="1" dirty="0"/>
              <a:t>Определять </a:t>
            </a:r>
            <a:r>
              <a:rPr lang="ru-RU" sz="2400" dirty="0"/>
              <a:t>для каких случаев подходят те или иные виды заимствования</a:t>
            </a:r>
          </a:p>
          <a:p>
            <a:pPr algn="just"/>
            <a:r>
              <a:rPr lang="ru-RU" sz="2400" dirty="0"/>
              <a:t> 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dirty="0"/>
              <a:t>Личные характеристики и установки (включая уверенность и мотивацию)</a:t>
            </a:r>
          </a:p>
          <a:p>
            <a:pPr algn="just"/>
            <a:r>
              <a:rPr lang="ru-RU" sz="2400" b="1" dirty="0"/>
              <a:t>Брать ответственность </a:t>
            </a:r>
            <a:r>
              <a:rPr lang="ru-RU" sz="2400" dirty="0"/>
              <a:t>за принятие решения об использовании заёмных средств (в том числе при получении кредита); </a:t>
            </a:r>
            <a:r>
              <a:rPr lang="ru-RU" sz="2400" b="1" dirty="0"/>
              <a:t>Сознавать ответственность </a:t>
            </a:r>
            <a:r>
              <a:rPr lang="ru-RU" sz="2400" dirty="0"/>
              <a:t>за возвращение средств по кредитам и займам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C8540AB-B8A3-48F7-9D9E-8AC33E4D96CC}"/>
              </a:ext>
            </a:extLst>
          </p:cNvPr>
          <p:cNvSpPr/>
          <p:nvPr/>
        </p:nvSpPr>
        <p:spPr>
          <a:xfrm>
            <a:off x="3918856" y="10232571"/>
            <a:ext cx="46010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* наглядные примеры представлены в Рамке 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40031802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242908"/>
            <a:ext cx="6983566" cy="59420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Заголовок 3">
            <a:extLst>
              <a:ext uri="{FF2B5EF4-FFF2-40B4-BE49-F238E27FC236}">
                <a16:creationId xmlns:a16="http://schemas.microsoft.com/office/drawing/2014/main" id="{966BA058-20C6-42F6-A257-F52E7262C96A}"/>
              </a:ext>
            </a:extLst>
          </p:cNvPr>
          <p:cNvSpPr txBox="1">
            <a:spLocks/>
          </p:cNvSpPr>
          <p:nvPr/>
        </p:nvSpPr>
        <p:spPr>
          <a:xfrm>
            <a:off x="1437946" y="640081"/>
            <a:ext cx="16126381" cy="837112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ru-RU" sz="3200" b="1" dirty="0"/>
          </a:p>
          <a:p>
            <a:endParaRPr lang="ru-RU" sz="3200" b="1" dirty="0"/>
          </a:p>
          <a:p>
            <a:r>
              <a:rPr lang="ru-RU" sz="3200" b="1" dirty="0"/>
              <a:t>Тема «Займы и кредиты»                                                </a:t>
            </a:r>
            <a:r>
              <a:rPr lang="ru-RU" sz="3200" b="1" dirty="0">
                <a:highlight>
                  <a:srgbClr val="00FFFF"/>
                </a:highlight>
              </a:rPr>
              <a:t>ПРОДВИНУТЫЙ УРОВЕНЬ</a:t>
            </a:r>
          </a:p>
          <a:p>
            <a:endParaRPr lang="ru-RU" sz="3200" b="1" dirty="0">
              <a:highlight>
                <a:srgbClr val="00FFFF"/>
              </a:highlight>
            </a:endParaRPr>
          </a:p>
          <a:p>
            <a:endParaRPr lang="ru-RU" sz="3200" b="1" dirty="0">
              <a:highlight>
                <a:srgbClr val="00FFFF"/>
              </a:highlight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2238C5C-56C7-441C-A577-50451637E17E}"/>
              </a:ext>
            </a:extLst>
          </p:cNvPr>
          <p:cNvSpPr/>
          <p:nvPr/>
        </p:nvSpPr>
        <p:spPr>
          <a:xfrm>
            <a:off x="18650857" y="10183813"/>
            <a:ext cx="205242" cy="508000"/>
          </a:xfrm>
          <a:prstGeom prst="rect">
            <a:avLst/>
          </a:prstGeom>
          <a:solidFill>
            <a:srgbClr val="24B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бъект 4">
            <a:extLst>
              <a:ext uri="{FF2B5EF4-FFF2-40B4-BE49-F238E27FC236}">
                <a16:creationId xmlns:a16="http://schemas.microsoft.com/office/drawing/2014/main" id="{92EF3CEB-A4F3-4D55-8975-8D39EB882141}"/>
              </a:ext>
            </a:extLst>
          </p:cNvPr>
          <p:cNvSpPr txBox="1">
            <a:spLocks/>
          </p:cNvSpPr>
          <p:nvPr/>
        </p:nvSpPr>
        <p:spPr>
          <a:xfrm>
            <a:off x="1437946" y="1312817"/>
            <a:ext cx="16141411" cy="640144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/>
              <a:t>Осведомлённость, знания и понимание</a:t>
            </a:r>
          </a:p>
          <a:p>
            <a:pPr algn="just"/>
            <a:r>
              <a:rPr lang="ru-RU" sz="2400" b="1" dirty="0"/>
              <a:t>Знать: </a:t>
            </a:r>
            <a:r>
              <a:rPr lang="ru-RU" sz="2400" dirty="0"/>
              <a:t>особенности ипотечного кредитования; что кредиты и займы могут быть рефинансированы , что могут предоставляться рассрочки и кредитные каникулы; что такое кредитные каникулы, чем они могут быть полезны и как их оформить; </a:t>
            </a:r>
            <a:endParaRPr lang="ru-RU" sz="2400" b="1" dirty="0"/>
          </a:p>
          <a:p>
            <a:pPr algn="just"/>
            <a:r>
              <a:rPr lang="ru-RU" sz="2400" b="1" dirty="0"/>
              <a:t>Понимать: </a:t>
            </a:r>
            <a:r>
              <a:rPr lang="ru-RU" sz="2400" dirty="0"/>
              <a:t>целесообразность получения заёмных средств на определенные цели*; как различные факторы* влияют на стоимость и доступность получения заёмных средств; что такое кредитная история и как она может повлиять на решения банков о выдаче кредита в будущем; особенности разных способов заимствования, в том числе займов в микрофинансовых организациях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ru-RU" sz="28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/>
              <a:t>Умения, навыки и поведение</a:t>
            </a:r>
          </a:p>
          <a:p>
            <a:pPr algn="just"/>
            <a:r>
              <a:rPr lang="ru-RU" sz="2400" b="1" dirty="0"/>
              <a:t>Уметь: </a:t>
            </a:r>
            <a:r>
              <a:rPr lang="ru-RU" sz="2400" dirty="0"/>
              <a:t>выделять основную информацию в договоре по заимствованию средств*; оценить наличие финансовой выгоды от досрочного погашения кредита; оценивать возможность и необходимость личного страхования при получении кредита; сравнивать целевые и нецелевые кредиты; </a:t>
            </a:r>
            <a:r>
              <a:rPr lang="ru-RU" sz="2400" dirty="0" err="1"/>
              <a:t>приоритизировать</a:t>
            </a:r>
            <a:r>
              <a:rPr lang="ru-RU" sz="2400" dirty="0"/>
              <a:t> цели получения и использования заёмных средств; избегать типичных ошибок при принятии решения об использовании заёмных средств (в том числе при оценке своей способности своевременно осуществлять платежи по займам)</a:t>
            </a:r>
          </a:p>
          <a:p>
            <a:pPr algn="just"/>
            <a:r>
              <a:rPr lang="ru-RU" sz="2400" dirty="0"/>
              <a:t> </a:t>
            </a:r>
            <a:endParaRPr lang="ru-RU" sz="28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/>
              <a:t>Личные характеристики и установки (включая уверенность и мотивацию)</a:t>
            </a:r>
          </a:p>
          <a:p>
            <a:r>
              <a:rPr lang="ru-RU" sz="2400" b="1" dirty="0"/>
              <a:t>Проявлять</a:t>
            </a:r>
            <a:r>
              <a:rPr lang="ru-RU" sz="2400" dirty="0"/>
              <a:t> уверенность при принятии обоснованного решения о получении заёмных средств для достижения поставленной цели; </a:t>
            </a:r>
          </a:p>
          <a:p>
            <a:r>
              <a:rPr lang="ru-RU" sz="2400" b="1" dirty="0"/>
              <a:t>Быть мотивированным </a:t>
            </a:r>
            <a:r>
              <a:rPr lang="ru-RU" sz="2400" dirty="0"/>
              <a:t>на обеспечение положительной кредитной истории и на получение информации о появлении новых финансовых услуг и продуктов, на критическое осмысление и определение возможностей и необходимости их использования или игнорирования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1084D22-F77A-4582-9230-9261A44CCB84}"/>
              </a:ext>
            </a:extLst>
          </p:cNvPr>
          <p:cNvSpPr/>
          <p:nvPr/>
        </p:nvSpPr>
        <p:spPr>
          <a:xfrm>
            <a:off x="3918856" y="10232571"/>
            <a:ext cx="46010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* наглядные примеры представлены в Рамке 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4900077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Заголовок 3">
            <a:extLst>
              <a:ext uri="{FF2B5EF4-FFF2-40B4-BE49-F238E27FC236}">
                <a16:creationId xmlns:a16="http://schemas.microsoft.com/office/drawing/2014/main" id="{966BA058-20C6-42F6-A257-F52E7262C96A}"/>
              </a:ext>
            </a:extLst>
          </p:cNvPr>
          <p:cNvSpPr txBox="1">
            <a:spLocks/>
          </p:cNvSpPr>
          <p:nvPr/>
        </p:nvSpPr>
        <p:spPr>
          <a:xfrm>
            <a:off x="1422916" y="595460"/>
            <a:ext cx="16126381" cy="1781969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3200" b="1" dirty="0"/>
              <a:t>Тема «Финансовая безопасность»**                                       </a:t>
            </a:r>
            <a:r>
              <a:rPr lang="ru-RU" sz="3200" b="1" dirty="0">
                <a:highlight>
                  <a:srgbClr val="00FF00"/>
                </a:highlight>
              </a:rPr>
              <a:t>БАЗОВЫЙ УРОВЕНЬ</a:t>
            </a:r>
            <a:r>
              <a:rPr lang="ru-RU" sz="3200" b="1" dirty="0"/>
              <a:t> </a:t>
            </a:r>
            <a:endParaRPr lang="ru-RU" sz="3200" b="1" dirty="0">
              <a:highlight>
                <a:srgbClr val="00FFFF"/>
              </a:highlight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2238C5C-56C7-441C-A577-50451637E17E}"/>
              </a:ext>
            </a:extLst>
          </p:cNvPr>
          <p:cNvSpPr/>
          <p:nvPr/>
        </p:nvSpPr>
        <p:spPr>
          <a:xfrm>
            <a:off x="18650857" y="10183813"/>
            <a:ext cx="205242" cy="508000"/>
          </a:xfrm>
          <a:prstGeom prst="rect">
            <a:avLst/>
          </a:prstGeom>
          <a:solidFill>
            <a:srgbClr val="24B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ъект 4">
            <a:extLst>
              <a:ext uri="{FF2B5EF4-FFF2-40B4-BE49-F238E27FC236}">
                <a16:creationId xmlns:a16="http://schemas.microsoft.com/office/drawing/2014/main" id="{4FE12E8A-1ED2-4247-A2CD-5C97A101A3AC}"/>
              </a:ext>
            </a:extLst>
          </p:cNvPr>
          <p:cNvSpPr txBox="1">
            <a:spLocks/>
          </p:cNvSpPr>
          <p:nvPr/>
        </p:nvSpPr>
        <p:spPr>
          <a:xfrm>
            <a:off x="1422916" y="1861457"/>
            <a:ext cx="16141411" cy="640144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dirty="0"/>
              <a:t>Осведомлённость, знания и понимание</a:t>
            </a:r>
          </a:p>
          <a:p>
            <a:pPr algn="just"/>
            <a:r>
              <a:rPr lang="ru-RU" sz="2400" b="1" dirty="0"/>
              <a:t>Знать: </a:t>
            </a:r>
            <a:r>
              <a:rPr lang="ru-RU" sz="2400" dirty="0"/>
              <a:t>что такое финансовая подушка безопасности и для чего она предназначена; что использование кредитных и финансовых продуктов связано с финансовыми рисками;</a:t>
            </a:r>
          </a:p>
          <a:p>
            <a:pPr algn="just"/>
            <a:r>
              <a:rPr lang="ru-RU" sz="2400" b="1" dirty="0"/>
              <a:t>Понимать, </a:t>
            </a:r>
            <a:r>
              <a:rPr lang="ru-RU" sz="2400" dirty="0"/>
              <a:t>что финансовое планирование предполагает создание финансовой подушки безопасности; что обращаться за консультацией по займам и сберегательным продуктам следует в надежные, информированные источники </a:t>
            </a:r>
          </a:p>
          <a:p>
            <a:pPr algn="just"/>
            <a:endParaRPr lang="ru-RU" sz="2400" dirty="0"/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dirty="0"/>
              <a:t>Умения, навыки и поведение</a:t>
            </a:r>
          </a:p>
          <a:p>
            <a:pPr algn="just"/>
            <a:r>
              <a:rPr lang="ru-RU" sz="2400" b="1" dirty="0"/>
              <a:t>Уметь: </a:t>
            </a:r>
            <a:r>
              <a:rPr lang="ru-RU" sz="2400" dirty="0"/>
              <a:t>рассчитывать размер финансовой подушки безопасности; определять ситуации, в которых использование финансовой подушки безопасности является целесообразным; определить риски, с которыми связано использование банковских вкладов и кредитов в конкретной ситуации; </a:t>
            </a:r>
          </a:p>
          <a:p>
            <a:pPr algn="just"/>
            <a:r>
              <a:rPr lang="ru-RU" sz="2400" b="1" dirty="0"/>
              <a:t>Осознавать риски</a:t>
            </a:r>
            <a:r>
              <a:rPr lang="ru-RU" sz="2400" dirty="0"/>
              <a:t>, связанные с хранением сбережений в наличной и безналичной форме; </a:t>
            </a:r>
          </a:p>
          <a:p>
            <a:pPr algn="just"/>
            <a:r>
              <a:rPr lang="ru-RU" sz="2400" b="1" dirty="0"/>
              <a:t>Обращаться за консультацией </a:t>
            </a:r>
            <a:r>
              <a:rPr lang="ru-RU" sz="2400" dirty="0"/>
              <a:t>по займам (в том числе кредитам) и сберегательным продуктам в надежные, информированные источники до принятия финансовых решений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endParaRPr lang="ru-RU" sz="2800" dirty="0"/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dirty="0"/>
              <a:t>Личные характеристики и установки (включая уверенность и мотивацию)</a:t>
            </a:r>
          </a:p>
          <a:p>
            <a:pPr algn="just"/>
            <a:r>
              <a:rPr lang="ru-RU" sz="2400" b="1" dirty="0"/>
              <a:t>Быть мотивированным </a:t>
            </a:r>
            <a:r>
              <a:rPr lang="ru-RU" sz="2400" dirty="0"/>
              <a:t>на хранение денег безопасным способом с учётом возможных рисков; </a:t>
            </a:r>
          </a:p>
          <a:p>
            <a:pPr algn="just"/>
            <a:r>
              <a:rPr lang="ru-RU" sz="2400" b="1" dirty="0"/>
              <a:t>Критически относиться </a:t>
            </a:r>
            <a:r>
              <a:rPr lang="ru-RU" sz="2400" dirty="0"/>
              <a:t>к рекламе товаров и услуг;</a:t>
            </a:r>
          </a:p>
          <a:p>
            <a:pPr algn="just"/>
            <a:r>
              <a:rPr lang="ru-RU" sz="2400" b="1" dirty="0"/>
              <a:t>Быть готовым обсуждать </a:t>
            </a:r>
            <a:r>
              <a:rPr lang="ru-RU" sz="2400" dirty="0"/>
              <a:t>со взрослыми стоимость приобретаемых товаров и услуг, условия трудоустройства и другие вопросы, связанные с финансами;</a:t>
            </a:r>
          </a:p>
          <a:p>
            <a:pPr algn="just"/>
            <a:r>
              <a:rPr lang="ru-RU" sz="2400" b="1" dirty="0"/>
              <a:t>Считать правильной стратегией </a:t>
            </a:r>
            <a:r>
              <a:rPr lang="ru-RU" sz="2400" dirty="0"/>
              <a:t>проверять условия платежа/перевода с точки зрения его безопасности; Критически относиться к предложениям с признаками давления, манипулирования, мошеннических действий </a:t>
            </a:r>
          </a:p>
        </p:txBody>
      </p:sp>
    </p:spTree>
    <p:extLst>
      <p:ext uri="{BB962C8B-B14F-4D97-AF65-F5344CB8AC3E}">
        <p14:creationId xmlns:p14="http://schemas.microsoft.com/office/powerpoint/2010/main" val="12346430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Заголовок 3">
            <a:extLst>
              <a:ext uri="{FF2B5EF4-FFF2-40B4-BE49-F238E27FC236}">
                <a16:creationId xmlns:a16="http://schemas.microsoft.com/office/drawing/2014/main" id="{966BA058-20C6-42F6-A257-F52E7262C96A}"/>
              </a:ext>
            </a:extLst>
          </p:cNvPr>
          <p:cNvSpPr txBox="1">
            <a:spLocks/>
          </p:cNvSpPr>
          <p:nvPr/>
        </p:nvSpPr>
        <p:spPr>
          <a:xfrm>
            <a:off x="1422916" y="950383"/>
            <a:ext cx="16126381" cy="1781969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3200" b="1" dirty="0"/>
              <a:t>Тема «Финансовая безопасность»**                             </a:t>
            </a:r>
            <a:r>
              <a:rPr lang="ru-RU" sz="3200" b="1" dirty="0">
                <a:highlight>
                  <a:srgbClr val="00FFFF"/>
                </a:highlight>
              </a:rPr>
              <a:t>ПРОДВИНУТЫЙ УРОВЕНЬ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2238C5C-56C7-441C-A577-50451637E17E}"/>
              </a:ext>
            </a:extLst>
          </p:cNvPr>
          <p:cNvSpPr/>
          <p:nvPr/>
        </p:nvSpPr>
        <p:spPr>
          <a:xfrm>
            <a:off x="18650857" y="10183813"/>
            <a:ext cx="205242" cy="508000"/>
          </a:xfrm>
          <a:prstGeom prst="rect">
            <a:avLst/>
          </a:prstGeom>
          <a:solidFill>
            <a:srgbClr val="24B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бъект 4">
            <a:extLst>
              <a:ext uri="{FF2B5EF4-FFF2-40B4-BE49-F238E27FC236}">
                <a16:creationId xmlns:a16="http://schemas.microsoft.com/office/drawing/2014/main" id="{92EF3CEB-A4F3-4D55-8975-8D39EB882141}"/>
              </a:ext>
            </a:extLst>
          </p:cNvPr>
          <p:cNvSpPr txBox="1">
            <a:spLocks/>
          </p:cNvSpPr>
          <p:nvPr/>
        </p:nvSpPr>
        <p:spPr>
          <a:xfrm>
            <a:off x="1407886" y="2732352"/>
            <a:ext cx="16141411" cy="640144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dirty="0"/>
              <a:t>Осведомлённость, знания и понимание</a:t>
            </a:r>
          </a:p>
          <a:p>
            <a:pPr algn="just"/>
            <a:r>
              <a:rPr lang="ru-RU" sz="2400" b="1" dirty="0"/>
              <a:t>Знать: </a:t>
            </a:r>
            <a:r>
              <a:rPr lang="ru-RU" sz="2400" dirty="0"/>
              <a:t>о возможностях снижения рисков, связанных со сберегательными продуктами; о возможностях снижения рисков, связанных с заемными средствами; о существовании рисков, связанных с использованием сберегательных продуктов и займов (кредитов) в валюте</a:t>
            </a:r>
          </a:p>
          <a:p>
            <a:pPr algn="just"/>
            <a:endParaRPr lang="ru-RU" sz="2400" dirty="0"/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dirty="0"/>
              <a:t>Умения, навыки и поведение</a:t>
            </a:r>
          </a:p>
          <a:p>
            <a:pPr algn="just"/>
            <a:r>
              <a:rPr lang="ru-RU" sz="2400" b="1" dirty="0"/>
              <a:t>Создавать и пополнять </a:t>
            </a:r>
            <a:r>
              <a:rPr lang="ru-RU" sz="2400" dirty="0"/>
              <a:t>финансовую подушку безопасности; </a:t>
            </a:r>
          </a:p>
          <a:p>
            <a:pPr algn="just"/>
            <a:r>
              <a:rPr lang="ru-RU" sz="2400" b="1" dirty="0"/>
              <a:t>Уметь</a:t>
            </a:r>
            <a:r>
              <a:rPr lang="ru-RU" sz="2400" dirty="0"/>
              <a:t> осуществлять выбор финансовых продуктов, связанных с банковскими вкладами и кредитами с учетом возможных рисков </a:t>
            </a:r>
          </a:p>
          <a:p>
            <a:pPr algn="just"/>
            <a:endParaRPr lang="ru-RU" sz="2800" dirty="0"/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dirty="0"/>
              <a:t>Личные характеристики и установки (включая уверенность и мотивацию)</a:t>
            </a:r>
          </a:p>
          <a:p>
            <a:pPr algn="just"/>
            <a:r>
              <a:rPr lang="ru-RU" sz="2400" b="1" dirty="0"/>
              <a:t>Быть мотивированным </a:t>
            </a:r>
            <a:r>
              <a:rPr lang="ru-RU" sz="2400" dirty="0"/>
              <a:t>на поддержание финансовой подушки безопасности в определенном размере и пополнении ее в случае необходимости; на обеспечение безопасности при использовании банковских вкладов и кредитов</a:t>
            </a:r>
          </a:p>
        </p:txBody>
      </p:sp>
    </p:spTree>
    <p:extLst>
      <p:ext uri="{BB962C8B-B14F-4D97-AF65-F5344CB8AC3E}">
        <p14:creationId xmlns:p14="http://schemas.microsoft.com/office/powerpoint/2010/main" val="26809511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Заголовок 3">
            <a:extLst>
              <a:ext uri="{FF2B5EF4-FFF2-40B4-BE49-F238E27FC236}">
                <a16:creationId xmlns:a16="http://schemas.microsoft.com/office/drawing/2014/main" id="{966BA058-20C6-42F6-A257-F52E7262C96A}"/>
              </a:ext>
            </a:extLst>
          </p:cNvPr>
          <p:cNvSpPr txBox="1">
            <a:spLocks/>
          </p:cNvSpPr>
          <p:nvPr/>
        </p:nvSpPr>
        <p:spPr>
          <a:xfrm>
            <a:off x="1422916" y="950383"/>
            <a:ext cx="16126381" cy="1781969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3200" b="1" dirty="0"/>
              <a:t>Тема «Цифровая среда»**                                                        </a:t>
            </a:r>
            <a:r>
              <a:rPr lang="ru-RU" sz="3200" b="1" dirty="0">
                <a:highlight>
                  <a:srgbClr val="00FF00"/>
                </a:highlight>
              </a:rPr>
              <a:t>БАЗОВЫЙ УРОВЕНЬ</a:t>
            </a:r>
            <a:r>
              <a:rPr lang="ru-RU" sz="3200" b="1" dirty="0"/>
              <a:t> </a:t>
            </a:r>
            <a:endParaRPr lang="ru-RU" sz="3200" b="1" dirty="0">
              <a:highlight>
                <a:srgbClr val="00FFFF"/>
              </a:highlight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2238C5C-56C7-441C-A577-50451637E17E}"/>
              </a:ext>
            </a:extLst>
          </p:cNvPr>
          <p:cNvSpPr/>
          <p:nvPr/>
        </p:nvSpPr>
        <p:spPr>
          <a:xfrm>
            <a:off x="18650857" y="10183813"/>
            <a:ext cx="205242" cy="508000"/>
          </a:xfrm>
          <a:prstGeom prst="rect">
            <a:avLst/>
          </a:prstGeom>
          <a:solidFill>
            <a:srgbClr val="24B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ъект 4">
            <a:extLst>
              <a:ext uri="{FF2B5EF4-FFF2-40B4-BE49-F238E27FC236}">
                <a16:creationId xmlns:a16="http://schemas.microsoft.com/office/drawing/2014/main" id="{4FE12E8A-1ED2-4247-A2CD-5C97A101A3AC}"/>
              </a:ext>
            </a:extLst>
          </p:cNvPr>
          <p:cNvSpPr txBox="1">
            <a:spLocks/>
          </p:cNvSpPr>
          <p:nvPr/>
        </p:nvSpPr>
        <p:spPr>
          <a:xfrm>
            <a:off x="1407886" y="2394857"/>
            <a:ext cx="16141411" cy="640144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dirty="0"/>
              <a:t>Осведомлённость, знания и понимание</a:t>
            </a:r>
          </a:p>
          <a:p>
            <a:pPr algn="just"/>
            <a:r>
              <a:rPr lang="ru-RU" sz="2400" b="1" dirty="0"/>
              <a:t>Знать</a:t>
            </a:r>
            <a:r>
              <a:rPr lang="ru-RU" sz="2400" dirty="0"/>
              <a:t> правила кибербезопасности (включая защиту персональных данных); </a:t>
            </a:r>
          </a:p>
          <a:p>
            <a:pPr algn="just"/>
            <a:r>
              <a:rPr lang="ru-RU" sz="2400" b="1" dirty="0"/>
              <a:t>Иметь представление: </a:t>
            </a:r>
            <a:r>
              <a:rPr lang="ru-RU" sz="2400" dirty="0"/>
              <a:t>о цифровых инструментах, предназначенных для совершения финансовых операций о том, что такое интернет-платежи и как они осуществляются; о мошеннических схемах, с которыми можно столкнуться в цифровой среде, в том числе признаки мошеннических сайтов </a:t>
            </a:r>
          </a:p>
          <a:p>
            <a:pPr algn="just"/>
            <a:endParaRPr lang="ru-RU" sz="2400" dirty="0"/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dirty="0"/>
              <a:t>Умения, навыки и поведение</a:t>
            </a:r>
          </a:p>
          <a:p>
            <a:pPr algn="just"/>
            <a:r>
              <a:rPr lang="ru-RU" sz="2400" b="1" dirty="0"/>
              <a:t>Уметь:</a:t>
            </a:r>
            <a:r>
              <a:rPr lang="ru-RU" sz="2400" dirty="0"/>
              <a:t> использовать мобильный банк, Интернет-банк, электронные деньги и кошельки для осуществления покупок и платежей; использовать цифровые ресурсы для сбора информации о доступных вариантах сделок; защитить персональные данные в цифровой среде; распознать мошеннические действия в сети Интернет, представляющие угрозу собственным денежным средствам</a:t>
            </a:r>
          </a:p>
          <a:p>
            <a:pPr algn="just"/>
            <a:r>
              <a:rPr lang="ru-RU" sz="2400" dirty="0"/>
              <a:t> 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dirty="0"/>
              <a:t>Личные характеристики и установки (включая уверенность и мотивацию)</a:t>
            </a:r>
          </a:p>
          <a:p>
            <a:pPr algn="just"/>
            <a:r>
              <a:rPr lang="ru-RU" sz="2400" b="1" dirty="0"/>
              <a:t>Проявлять уверенность </a:t>
            </a:r>
            <a:r>
              <a:rPr lang="ru-RU" sz="2400" dirty="0"/>
              <a:t>при осуществлении покупок, переводов, - платежей через Интернет с учетом обеспечения их безопасности</a:t>
            </a:r>
          </a:p>
        </p:txBody>
      </p:sp>
    </p:spTree>
    <p:extLst>
      <p:ext uri="{BB962C8B-B14F-4D97-AF65-F5344CB8AC3E}">
        <p14:creationId xmlns:p14="http://schemas.microsoft.com/office/powerpoint/2010/main" val="5695666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Заголовок 3">
            <a:extLst>
              <a:ext uri="{FF2B5EF4-FFF2-40B4-BE49-F238E27FC236}">
                <a16:creationId xmlns:a16="http://schemas.microsoft.com/office/drawing/2014/main" id="{966BA058-20C6-42F6-A257-F52E7262C96A}"/>
              </a:ext>
            </a:extLst>
          </p:cNvPr>
          <p:cNvSpPr txBox="1">
            <a:spLocks/>
          </p:cNvSpPr>
          <p:nvPr/>
        </p:nvSpPr>
        <p:spPr>
          <a:xfrm>
            <a:off x="1422916" y="950383"/>
            <a:ext cx="16126381" cy="1781969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3200" b="1" dirty="0"/>
              <a:t>Тема «Цифровая среда»**                                               </a:t>
            </a:r>
            <a:r>
              <a:rPr lang="ru-RU" sz="3200" b="1" dirty="0">
                <a:highlight>
                  <a:srgbClr val="00FFFF"/>
                </a:highlight>
              </a:rPr>
              <a:t>ПРОДВИНУТЫЙ УРОВЕНЬ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2238C5C-56C7-441C-A577-50451637E17E}"/>
              </a:ext>
            </a:extLst>
          </p:cNvPr>
          <p:cNvSpPr/>
          <p:nvPr/>
        </p:nvSpPr>
        <p:spPr>
          <a:xfrm>
            <a:off x="18650857" y="10183813"/>
            <a:ext cx="205242" cy="508000"/>
          </a:xfrm>
          <a:prstGeom prst="rect">
            <a:avLst/>
          </a:prstGeom>
          <a:solidFill>
            <a:srgbClr val="24B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бъект 4">
            <a:extLst>
              <a:ext uri="{FF2B5EF4-FFF2-40B4-BE49-F238E27FC236}">
                <a16:creationId xmlns:a16="http://schemas.microsoft.com/office/drawing/2014/main" id="{92EF3CEB-A4F3-4D55-8975-8D39EB882141}"/>
              </a:ext>
            </a:extLst>
          </p:cNvPr>
          <p:cNvSpPr txBox="1">
            <a:spLocks/>
          </p:cNvSpPr>
          <p:nvPr/>
        </p:nvSpPr>
        <p:spPr>
          <a:xfrm>
            <a:off x="1407886" y="3019697"/>
            <a:ext cx="16141411" cy="640144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dirty="0"/>
              <a:t>Осведомлённость, знания и понимание</a:t>
            </a:r>
          </a:p>
          <a:p>
            <a:pPr algn="just"/>
            <a:r>
              <a:rPr lang="ru-RU" sz="2400" b="1" dirty="0"/>
              <a:t>Знать: </a:t>
            </a:r>
            <a:r>
              <a:rPr lang="ru-RU" sz="2400" dirty="0"/>
              <a:t>о существовании специализированных приложений для управления личным бюджетом; принцип действия калькулятора вкладов; </a:t>
            </a:r>
          </a:p>
          <a:p>
            <a:pPr algn="just"/>
            <a:r>
              <a:rPr lang="ru-RU" sz="2400" b="1" dirty="0"/>
              <a:t>Понимать</a:t>
            </a:r>
            <a:r>
              <a:rPr lang="ru-RU" sz="2400" dirty="0"/>
              <a:t> принцип действия кредитного калькулятора, принцип действия сервисов поиска жилья и ипотечного калькулятора</a:t>
            </a:r>
          </a:p>
          <a:p>
            <a:pPr algn="just"/>
            <a:endParaRPr lang="ru-RU" sz="2800" dirty="0"/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dirty="0"/>
              <a:t>Умения, навыки и поведение</a:t>
            </a:r>
          </a:p>
          <a:p>
            <a:pPr algn="just"/>
            <a:r>
              <a:rPr lang="ru-RU" sz="2400" b="1" dirty="0"/>
              <a:t>Уметь: </a:t>
            </a:r>
            <a:r>
              <a:rPr lang="ru-RU" sz="2400" dirty="0"/>
              <a:t>использовать специализированные приложения для составления личного бюджета Использовать калькулятор вкладов в конкретных ситуациях; использовать кредитный калькулятор в конкретных ситуациях</a:t>
            </a:r>
          </a:p>
          <a:p>
            <a:pPr algn="just"/>
            <a:endParaRPr lang="ru-RU" sz="2800" dirty="0"/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dirty="0"/>
              <a:t>Личные характеристики и установки (включая уверенность и мотивацию)</a:t>
            </a:r>
          </a:p>
          <a:p>
            <a:pPr algn="just"/>
            <a:r>
              <a:rPr lang="ru-RU" sz="2400" b="1" dirty="0"/>
              <a:t>Проявлять интерес </a:t>
            </a:r>
            <a:r>
              <a:rPr lang="ru-RU" sz="2400" dirty="0"/>
              <a:t>к существующим в цифровой среде инструментам, помогающим осуществлять вычисления, связанные с вкладами и кредитами </a:t>
            </a:r>
          </a:p>
        </p:txBody>
      </p:sp>
    </p:spTree>
    <p:extLst>
      <p:ext uri="{BB962C8B-B14F-4D97-AF65-F5344CB8AC3E}">
        <p14:creationId xmlns:p14="http://schemas.microsoft.com/office/powerpoint/2010/main" val="1941166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231296"/>
            <a:ext cx="6983566" cy="59420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Объект 4">
            <a:extLst>
              <a:ext uri="{FF2B5EF4-FFF2-40B4-BE49-F238E27FC236}">
                <a16:creationId xmlns:a16="http://schemas.microsoft.com/office/drawing/2014/main" id="{CD7234F1-C655-464A-89DB-08C9F8DE387C}"/>
              </a:ext>
            </a:extLst>
          </p:cNvPr>
          <p:cNvSpPr txBox="1">
            <a:spLocks/>
          </p:cNvSpPr>
          <p:nvPr/>
        </p:nvSpPr>
        <p:spPr>
          <a:xfrm>
            <a:off x="1422915" y="1955482"/>
            <a:ext cx="16126381" cy="678084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/>
              <a:t>Утверждена Межведомственной координационной комиссией (далее - МКК) в целях реализации Стратегии повышения финансовой грамотности в РФ на 2017 – 2023 годы.</a:t>
            </a:r>
          </a:p>
          <a:p>
            <a:endParaRPr lang="ru-RU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/>
              <a:t>Актуализирована 25 декабря 2023 года</a:t>
            </a:r>
          </a:p>
          <a:p>
            <a:endParaRPr lang="ru-RU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/>
          </a:p>
          <a:p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2238C5C-56C7-441C-A577-50451637E17E}"/>
              </a:ext>
            </a:extLst>
          </p:cNvPr>
          <p:cNvSpPr/>
          <p:nvPr/>
        </p:nvSpPr>
        <p:spPr>
          <a:xfrm>
            <a:off x="18650857" y="10183813"/>
            <a:ext cx="205242" cy="508000"/>
          </a:xfrm>
          <a:prstGeom prst="rect">
            <a:avLst/>
          </a:prstGeom>
          <a:solidFill>
            <a:srgbClr val="24B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1BFCEE2B-7B5C-40A0-8345-1EC32A96F2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7580355"/>
              </p:ext>
            </p:extLst>
          </p:nvPr>
        </p:nvGraphicFramePr>
        <p:xfrm>
          <a:off x="1422914" y="4227994"/>
          <a:ext cx="16126381" cy="57722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5767">
                  <a:extLst>
                    <a:ext uri="{9D8B030D-6E8A-4147-A177-3AD203B41FA5}">
                      <a16:colId xmlns:a16="http://schemas.microsoft.com/office/drawing/2014/main" val="3155848874"/>
                    </a:ext>
                  </a:extLst>
                </a:gridCol>
                <a:gridCol w="4669776">
                  <a:extLst>
                    <a:ext uri="{9D8B030D-6E8A-4147-A177-3AD203B41FA5}">
                      <a16:colId xmlns:a16="http://schemas.microsoft.com/office/drawing/2014/main" val="2721192294"/>
                    </a:ext>
                  </a:extLst>
                </a:gridCol>
                <a:gridCol w="4659086">
                  <a:extLst>
                    <a:ext uri="{9D8B030D-6E8A-4147-A177-3AD203B41FA5}">
                      <a16:colId xmlns:a16="http://schemas.microsoft.com/office/drawing/2014/main" val="3262281272"/>
                    </a:ext>
                  </a:extLst>
                </a:gridCol>
                <a:gridCol w="5821752">
                  <a:extLst>
                    <a:ext uri="{9D8B030D-6E8A-4147-A177-3AD203B41FA5}">
                      <a16:colId xmlns:a16="http://schemas.microsoft.com/office/drawing/2014/main" val="3631282505"/>
                    </a:ext>
                  </a:extLst>
                </a:gridCol>
              </a:tblGrid>
              <a:tr h="483717">
                <a:tc gridSpan="4"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+mn-lt"/>
                        </a:rPr>
                        <a:t>ПЛАН МЕРОПРИЯТИЙ ("ДОРОЖНАЯ КАРТА") ПО РЕАЛИЗАЦИИ СТРАТЕГИИ ПОВЫШЕНИЯ ФИНАНСОВОЙ ГРАМОТНОСТИ И ФОРМИРОВАНИЯ ФИНАНСОВОЙ КУЛЬТУРЫ ДО 2030 ГОДА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0670107"/>
                  </a:ext>
                </a:extLst>
              </a:tr>
              <a:tr h="7192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+mn-lt"/>
                          <a:ea typeface="Arial" panose="020B0604020202020204" pitchFamily="34" charset="0"/>
                          <a:cs typeface="Courier New" panose="02070309020205020404" pitchFamily="49" charset="0"/>
                        </a:rPr>
                        <a:t>N п/п</a:t>
                      </a:r>
                      <a:endParaRPr lang="ru-RU" sz="2800" dirty="0">
                        <a:effectLst/>
                        <a:latin typeface="+mn-lt"/>
                        <a:ea typeface="Arial" panose="020B0604020202020204" pitchFamily="34" charset="0"/>
                        <a:cs typeface="Courier New" panose="02070309020205020404" pitchFamily="49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+mn-lt"/>
                          <a:ea typeface="Arial" panose="020B0604020202020204" pitchFamily="34" charset="0"/>
                          <a:cs typeface="Courier New" panose="02070309020205020404" pitchFamily="49" charset="0"/>
                        </a:rPr>
                        <a:t>Мероприятие</a:t>
                      </a:r>
                      <a:endParaRPr lang="ru-RU" sz="2800" dirty="0">
                        <a:effectLst/>
                        <a:latin typeface="+mn-lt"/>
                        <a:ea typeface="Arial" panose="020B0604020202020204" pitchFamily="34" charset="0"/>
                        <a:cs typeface="Courier New" panose="02070309020205020404" pitchFamily="49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+mn-lt"/>
                          <a:ea typeface="Arial" panose="020B0604020202020204" pitchFamily="34" charset="0"/>
                          <a:cs typeface="Courier New" panose="02070309020205020404" pitchFamily="49" charset="0"/>
                        </a:rPr>
                        <a:t>Срок</a:t>
                      </a:r>
                      <a:r>
                        <a:rPr lang="en-US" sz="2800" dirty="0">
                          <a:effectLst/>
                          <a:latin typeface="+mn-lt"/>
                          <a:ea typeface="Arial" panose="020B0604020202020204" pitchFamily="34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+mn-lt"/>
                          <a:ea typeface="Arial" panose="020B0604020202020204" pitchFamily="34" charset="0"/>
                          <a:cs typeface="Courier New" panose="02070309020205020404" pitchFamily="49" charset="0"/>
                        </a:rPr>
                        <a:t>реализации</a:t>
                      </a:r>
                      <a:endParaRPr lang="ru-RU" sz="2800" dirty="0">
                        <a:effectLst/>
                        <a:latin typeface="+mn-lt"/>
                        <a:ea typeface="Arial" panose="020B0604020202020204" pitchFamily="34" charset="0"/>
                        <a:cs typeface="Courier New" panose="02070309020205020404" pitchFamily="49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+mn-lt"/>
                          <a:ea typeface="Arial" panose="020B0604020202020204" pitchFamily="34" charset="0"/>
                          <a:cs typeface="Courier New" panose="02070309020205020404" pitchFamily="49" charset="0"/>
                        </a:rPr>
                        <a:t>Ожидаемый</a:t>
                      </a:r>
                      <a:r>
                        <a:rPr lang="en-US" sz="2800" dirty="0">
                          <a:effectLst/>
                          <a:latin typeface="+mn-lt"/>
                          <a:ea typeface="Arial" panose="020B0604020202020204" pitchFamily="34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+mn-lt"/>
                          <a:ea typeface="Arial" panose="020B0604020202020204" pitchFamily="34" charset="0"/>
                          <a:cs typeface="Courier New" panose="02070309020205020404" pitchFamily="49" charset="0"/>
                        </a:rPr>
                        <a:t>результат</a:t>
                      </a:r>
                      <a:endParaRPr lang="ru-RU" sz="2800" dirty="0">
                        <a:effectLst/>
                        <a:latin typeface="+mn-lt"/>
                        <a:ea typeface="Arial" panose="020B0604020202020204" pitchFamily="34" charset="0"/>
                        <a:cs typeface="Courier New" panose="02070309020205020404" pitchFamily="49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0188632"/>
                  </a:ext>
                </a:extLst>
              </a:tr>
              <a:tr h="309749">
                <a:tc gridSpan="4">
                  <a:txBody>
                    <a:bodyPr/>
                    <a:lstStyle/>
                    <a:p>
                      <a:pPr algn="ctr"/>
                      <a:r>
                        <a:rPr lang="en-US" sz="28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Раздел</a:t>
                      </a:r>
                      <a:r>
                        <a:rPr lang="en-US" sz="2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2. </a:t>
                      </a:r>
                      <a:r>
                        <a:rPr lang="en-US" sz="28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Образовательная</a:t>
                      </a:r>
                      <a:r>
                        <a:rPr lang="en-US" sz="2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28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деятельность</a:t>
                      </a:r>
                      <a:endParaRPr lang="ru-RU" sz="28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7098813"/>
                  </a:ext>
                </a:extLst>
              </a:tr>
              <a:tr h="31632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+mn-lt"/>
                          <a:ea typeface="Arial" panose="020B0604020202020204" pitchFamily="34" charset="0"/>
                          <a:cs typeface="Courier New" panose="02070309020205020404" pitchFamily="49" charset="0"/>
                        </a:rPr>
                        <a:t>2.1</a:t>
                      </a:r>
                      <a:endParaRPr lang="ru-RU" sz="2800" dirty="0">
                        <a:effectLst/>
                        <a:latin typeface="+mn-lt"/>
                        <a:ea typeface="Arial" panose="020B0604020202020204" pitchFamily="34" charset="0"/>
                        <a:cs typeface="Courier New" panose="02070309020205020404" pitchFamily="49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+mn-lt"/>
                          <a:ea typeface="Arial" panose="020B0604020202020204" pitchFamily="34" charset="0"/>
                          <a:cs typeface="Courier New" panose="02070309020205020404" pitchFamily="49" charset="0"/>
                        </a:rPr>
                        <a:t>Актуализация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+mn-lt"/>
                          <a:ea typeface="Arial" panose="020B0604020202020204" pitchFamily="34" charset="0"/>
                          <a:cs typeface="Courier New" panose="02070309020205020404" pitchFamily="49" charset="0"/>
                        </a:rPr>
                        <a:t>Единой рамки компетенций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+mn-lt"/>
                          <a:ea typeface="Arial" panose="020B0604020202020204" pitchFamily="34" charset="0"/>
                          <a:cs typeface="Courier New" panose="02070309020205020404" pitchFamily="49" charset="0"/>
                        </a:rPr>
                        <a:t>2024 - 2030 </a:t>
                      </a:r>
                      <a:r>
                        <a:rPr lang="en-US" sz="2800" dirty="0" err="1">
                          <a:effectLst/>
                          <a:latin typeface="+mn-lt"/>
                          <a:ea typeface="Arial" panose="020B0604020202020204" pitchFamily="34" charset="0"/>
                          <a:cs typeface="Courier New" panose="02070309020205020404" pitchFamily="49" charset="0"/>
                        </a:rPr>
                        <a:t>годы</a:t>
                      </a:r>
                      <a:r>
                        <a:rPr lang="en-US" sz="2800" dirty="0">
                          <a:effectLst/>
                          <a:latin typeface="+mn-lt"/>
                          <a:ea typeface="Arial" panose="020B0604020202020204" pitchFamily="34" charset="0"/>
                          <a:cs typeface="Courier New" panose="02070309020205020404" pitchFamily="49" charset="0"/>
                        </a:rPr>
                        <a:t> </a:t>
                      </a:r>
                      <a:endParaRPr lang="ru-RU" sz="2800" dirty="0">
                        <a:effectLst/>
                        <a:latin typeface="+mn-lt"/>
                        <a:ea typeface="Arial" panose="020B0604020202020204" pitchFamily="34" charset="0"/>
                        <a:cs typeface="Courier New" panose="02070309020205020404" pitchFamily="49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+mn-lt"/>
                          <a:ea typeface="Arial" panose="020B0604020202020204" pitchFamily="34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n-US" sz="2800" dirty="0" err="1">
                          <a:effectLst/>
                          <a:latin typeface="+mn-lt"/>
                          <a:ea typeface="Arial" panose="020B0604020202020204" pitchFamily="34" charset="0"/>
                          <a:cs typeface="Courier New" panose="02070309020205020404" pitchFamily="49" charset="0"/>
                        </a:rPr>
                        <a:t>по</a:t>
                      </a:r>
                      <a:r>
                        <a:rPr lang="en-US" sz="2800" dirty="0">
                          <a:effectLst/>
                          <a:latin typeface="+mn-lt"/>
                          <a:ea typeface="Arial" panose="020B0604020202020204" pitchFamily="34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+mn-lt"/>
                          <a:ea typeface="Arial" panose="020B0604020202020204" pitchFamily="34" charset="0"/>
                          <a:cs typeface="Courier New" panose="02070309020205020404" pitchFamily="49" charset="0"/>
                        </a:rPr>
                        <a:t>мере</a:t>
                      </a:r>
                      <a:r>
                        <a:rPr lang="ru-RU" sz="2800" dirty="0">
                          <a:effectLst/>
                          <a:latin typeface="+mn-lt"/>
                          <a:ea typeface="Arial" panose="020B0604020202020204" pitchFamily="34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+mn-lt"/>
                          <a:ea typeface="Arial" panose="020B0604020202020204" pitchFamily="34" charset="0"/>
                          <a:cs typeface="Courier New" panose="02070309020205020404" pitchFamily="49" charset="0"/>
                        </a:rPr>
                        <a:t>необходимости</a:t>
                      </a:r>
                      <a:r>
                        <a:rPr lang="en-US" sz="2800" dirty="0">
                          <a:effectLst/>
                          <a:latin typeface="+mn-lt"/>
                          <a:ea typeface="Arial" panose="020B0604020202020204" pitchFamily="34" charset="0"/>
                          <a:cs typeface="Courier New" panose="02070309020205020404" pitchFamily="49" charset="0"/>
                        </a:rPr>
                        <a:t>)</a:t>
                      </a:r>
                      <a:endParaRPr lang="ru-RU" sz="2800" dirty="0">
                        <a:effectLst/>
                        <a:latin typeface="+mn-lt"/>
                        <a:ea typeface="Arial" panose="020B0604020202020204" pitchFamily="34" charset="0"/>
                        <a:cs typeface="Courier New" panose="02070309020205020404" pitchFamily="49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Courier New" panose="02070309020205020404" pitchFamily="49" charset="0"/>
                          <a:sym typeface="Arial"/>
                        </a:rPr>
                        <a:t>Актуализирована и утверждена решением МКК Единая рамка компетенций (в том числе учтены вопросы финансовой кибербезопасности)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58946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85080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Заголовок 3">
            <a:extLst>
              <a:ext uri="{FF2B5EF4-FFF2-40B4-BE49-F238E27FC236}">
                <a16:creationId xmlns:a16="http://schemas.microsoft.com/office/drawing/2014/main" id="{966BA058-20C6-42F6-A257-F52E7262C96A}"/>
              </a:ext>
            </a:extLst>
          </p:cNvPr>
          <p:cNvSpPr txBox="1">
            <a:spLocks/>
          </p:cNvSpPr>
          <p:nvPr/>
        </p:nvSpPr>
        <p:spPr>
          <a:xfrm>
            <a:off x="1422916" y="950383"/>
            <a:ext cx="16126381" cy="1781969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ru-RU" sz="3200" b="1" dirty="0"/>
          </a:p>
          <a:p>
            <a:r>
              <a:rPr lang="ru-RU" sz="3200" b="1" dirty="0"/>
              <a:t>Предметная область 3. Риск и доходность</a:t>
            </a:r>
          </a:p>
          <a:p>
            <a:endParaRPr lang="ru-RU" sz="3200" b="1" dirty="0"/>
          </a:p>
          <a:p>
            <a:r>
              <a:rPr lang="ru-RU" sz="3200" b="1" dirty="0"/>
              <a:t>Темы:</a:t>
            </a: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802D05D7-589E-4333-BF77-F70D528EAC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9437162"/>
              </p:ext>
            </p:extLst>
          </p:nvPr>
        </p:nvGraphicFramePr>
        <p:xfrm>
          <a:off x="1422916" y="3088746"/>
          <a:ext cx="7067941" cy="6415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2238C5C-56C7-441C-A577-50451637E17E}"/>
              </a:ext>
            </a:extLst>
          </p:cNvPr>
          <p:cNvSpPr/>
          <p:nvPr/>
        </p:nvSpPr>
        <p:spPr>
          <a:xfrm>
            <a:off x="18650857" y="10183813"/>
            <a:ext cx="205242" cy="508000"/>
          </a:xfrm>
          <a:prstGeom prst="rect">
            <a:avLst/>
          </a:prstGeom>
          <a:solidFill>
            <a:srgbClr val="24B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7630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Заголовок 3">
            <a:extLst>
              <a:ext uri="{FF2B5EF4-FFF2-40B4-BE49-F238E27FC236}">
                <a16:creationId xmlns:a16="http://schemas.microsoft.com/office/drawing/2014/main" id="{966BA058-20C6-42F6-A257-F52E7262C96A}"/>
              </a:ext>
            </a:extLst>
          </p:cNvPr>
          <p:cNvSpPr txBox="1">
            <a:spLocks/>
          </p:cNvSpPr>
          <p:nvPr/>
        </p:nvSpPr>
        <p:spPr>
          <a:xfrm>
            <a:off x="1422916" y="950383"/>
            <a:ext cx="16126381" cy="1781969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3200" b="1" dirty="0"/>
              <a:t>Тема «Инвестирование»                                                           </a:t>
            </a:r>
            <a:r>
              <a:rPr lang="ru-RU" sz="3200" b="1" dirty="0">
                <a:highlight>
                  <a:srgbClr val="00FF00"/>
                </a:highlight>
              </a:rPr>
              <a:t>БАЗОВЫЙ УРОВЕНЬ</a:t>
            </a:r>
            <a:r>
              <a:rPr lang="ru-RU" sz="3200" b="1" dirty="0"/>
              <a:t> </a:t>
            </a:r>
            <a:endParaRPr lang="ru-RU" sz="3200" b="1" dirty="0">
              <a:highlight>
                <a:srgbClr val="00FFFF"/>
              </a:highlight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2238C5C-56C7-441C-A577-50451637E17E}"/>
              </a:ext>
            </a:extLst>
          </p:cNvPr>
          <p:cNvSpPr/>
          <p:nvPr/>
        </p:nvSpPr>
        <p:spPr>
          <a:xfrm>
            <a:off x="18650857" y="10183813"/>
            <a:ext cx="205242" cy="508000"/>
          </a:xfrm>
          <a:prstGeom prst="rect">
            <a:avLst/>
          </a:prstGeom>
          <a:solidFill>
            <a:srgbClr val="24B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ъект 4">
            <a:extLst>
              <a:ext uri="{FF2B5EF4-FFF2-40B4-BE49-F238E27FC236}">
                <a16:creationId xmlns:a16="http://schemas.microsoft.com/office/drawing/2014/main" id="{4FE12E8A-1ED2-4247-A2CD-5C97A101A3AC}"/>
              </a:ext>
            </a:extLst>
          </p:cNvPr>
          <p:cNvSpPr txBox="1">
            <a:spLocks/>
          </p:cNvSpPr>
          <p:nvPr/>
        </p:nvSpPr>
        <p:spPr>
          <a:xfrm>
            <a:off x="1407886" y="2732352"/>
            <a:ext cx="16141411" cy="640144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dirty="0"/>
              <a:t>Осведомлённость, знания и понимание</a:t>
            </a:r>
          </a:p>
          <a:p>
            <a:pPr algn="just"/>
            <a:r>
              <a:rPr lang="ru-RU" sz="2400" b="1" dirty="0"/>
              <a:t>Знать</a:t>
            </a:r>
            <a:r>
              <a:rPr lang="ru-RU" sz="2400" dirty="0"/>
              <a:t> что такое ценные бумаги, какими они бывают; что разные инвестиционные продукты имеют различный уровень риска потери вложенных денег и доходности; основное правило инвестирования: чем выше ожидаемая доходность, тем выше риск;</a:t>
            </a:r>
          </a:p>
          <a:p>
            <a:pPr algn="just"/>
            <a:r>
              <a:rPr lang="ru-RU" sz="2400" b="1" dirty="0"/>
              <a:t>Понимать, </a:t>
            </a:r>
            <a:r>
              <a:rPr lang="ru-RU" sz="2400" dirty="0"/>
              <a:t>что такое инвестирование, что инвестиции могут принести как доход, так и убытки</a:t>
            </a:r>
          </a:p>
          <a:p>
            <a:pPr algn="just"/>
            <a:endParaRPr lang="ru-RU" sz="2400" dirty="0"/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dirty="0"/>
              <a:t>Умения, навыки и поведение</a:t>
            </a:r>
          </a:p>
          <a:p>
            <a:pPr algn="just"/>
            <a:r>
              <a:rPr lang="ru-RU" sz="2400" b="1" dirty="0"/>
              <a:t>Уметь:</a:t>
            </a:r>
            <a:r>
              <a:rPr lang="ru-RU" sz="2400" dirty="0"/>
              <a:t> рассчитывать доходность отдельных осуществленных операций с различными инвестиционными продуктами; выявлять риски, сопутствующие инвестированию денег на рынке ценных бумаг</a:t>
            </a:r>
          </a:p>
          <a:p>
            <a:pPr algn="just"/>
            <a:r>
              <a:rPr lang="ru-RU" sz="2400" dirty="0"/>
              <a:t> 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dirty="0"/>
              <a:t>Личные характеристики и установки (включая уверенность и мотивацию)</a:t>
            </a:r>
          </a:p>
          <a:p>
            <a:pPr algn="just"/>
            <a:r>
              <a:rPr lang="ru-RU" sz="2400" b="1" dirty="0"/>
              <a:t>Проявлять</a:t>
            </a:r>
            <a:r>
              <a:rPr lang="ru-RU" sz="2400" dirty="0"/>
              <a:t> критическое отношение к рекламе инвестиционных продуктов; </a:t>
            </a:r>
          </a:p>
          <a:p>
            <a:pPr algn="just"/>
            <a:r>
              <a:rPr lang="ru-RU" sz="2400" b="1" dirty="0"/>
              <a:t>Проявлять </a:t>
            </a:r>
            <a:r>
              <a:rPr lang="ru-RU" sz="2400" dirty="0"/>
              <a:t>ответственность в решениях, связанных с приобретением инвестиционных продуктов</a:t>
            </a:r>
          </a:p>
        </p:txBody>
      </p:sp>
    </p:spTree>
    <p:extLst>
      <p:ext uri="{BB962C8B-B14F-4D97-AF65-F5344CB8AC3E}">
        <p14:creationId xmlns:p14="http://schemas.microsoft.com/office/powerpoint/2010/main" val="199535772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Заголовок 3">
            <a:extLst>
              <a:ext uri="{FF2B5EF4-FFF2-40B4-BE49-F238E27FC236}">
                <a16:creationId xmlns:a16="http://schemas.microsoft.com/office/drawing/2014/main" id="{966BA058-20C6-42F6-A257-F52E7262C96A}"/>
              </a:ext>
            </a:extLst>
          </p:cNvPr>
          <p:cNvSpPr txBox="1">
            <a:spLocks/>
          </p:cNvSpPr>
          <p:nvPr/>
        </p:nvSpPr>
        <p:spPr>
          <a:xfrm>
            <a:off x="1422916" y="950383"/>
            <a:ext cx="16126381" cy="1781969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3200" b="1" dirty="0"/>
              <a:t>Тема «Инвестирование»                                                  </a:t>
            </a:r>
            <a:r>
              <a:rPr lang="ru-RU" sz="3200" b="1" dirty="0">
                <a:highlight>
                  <a:srgbClr val="00FFFF"/>
                </a:highlight>
              </a:rPr>
              <a:t>ПРОДВИНУТЫЙ УРОВЕНЬ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2238C5C-56C7-441C-A577-50451637E17E}"/>
              </a:ext>
            </a:extLst>
          </p:cNvPr>
          <p:cNvSpPr/>
          <p:nvPr/>
        </p:nvSpPr>
        <p:spPr>
          <a:xfrm>
            <a:off x="18650857" y="10183813"/>
            <a:ext cx="205242" cy="508000"/>
          </a:xfrm>
          <a:prstGeom prst="rect">
            <a:avLst/>
          </a:prstGeom>
          <a:solidFill>
            <a:srgbClr val="24B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бъект 4">
            <a:extLst>
              <a:ext uri="{FF2B5EF4-FFF2-40B4-BE49-F238E27FC236}">
                <a16:creationId xmlns:a16="http://schemas.microsoft.com/office/drawing/2014/main" id="{92EF3CEB-A4F3-4D55-8975-8D39EB882141}"/>
              </a:ext>
            </a:extLst>
          </p:cNvPr>
          <p:cNvSpPr txBox="1">
            <a:spLocks/>
          </p:cNvSpPr>
          <p:nvPr/>
        </p:nvSpPr>
        <p:spPr>
          <a:xfrm>
            <a:off x="1407886" y="2394857"/>
            <a:ext cx="16141411" cy="640144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dirty="0"/>
              <a:t>Осведомлённость, знания и понимание</a:t>
            </a:r>
          </a:p>
          <a:p>
            <a:pPr algn="just"/>
            <a:r>
              <a:rPr lang="ru-RU" sz="2400" b="1" dirty="0"/>
              <a:t>Иметь представление </a:t>
            </a:r>
            <a:r>
              <a:rPr lang="ru-RU" sz="2400" dirty="0"/>
              <a:t>об инвестициях как механизме долгосрочных сбережений; </a:t>
            </a:r>
          </a:p>
          <a:p>
            <a:pPr algn="just"/>
            <a:r>
              <a:rPr lang="ru-RU" sz="2400" b="1" dirty="0"/>
              <a:t>Понимать</a:t>
            </a:r>
            <a:r>
              <a:rPr lang="ru-RU" sz="2400" dirty="0"/>
              <a:t> различия акций, облигаций, паевых инвестиционных фондов; что инвестиционные риски, как правило, выше, чем риски по банковским вкладам; основную идею снижения инвестиционного риска через диверсификацию инвестиций;</a:t>
            </a:r>
          </a:p>
          <a:p>
            <a:pPr algn="just"/>
            <a:r>
              <a:rPr lang="ru-RU" sz="2400" b="1" dirty="0"/>
              <a:t>Знать:</a:t>
            </a:r>
            <a:r>
              <a:rPr lang="ru-RU" sz="2400" dirty="0"/>
              <a:t> основные принципы формирования портфеля ценных бумаг</a:t>
            </a:r>
          </a:p>
          <a:p>
            <a:pPr algn="just"/>
            <a:endParaRPr lang="ru-RU" sz="2800" dirty="0"/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dirty="0"/>
              <a:t>Умения, навыки и поведение</a:t>
            </a:r>
          </a:p>
          <a:p>
            <a:pPr algn="just"/>
            <a:r>
              <a:rPr lang="ru-RU" sz="2400" b="1" dirty="0"/>
              <a:t>Уметь: </a:t>
            </a:r>
            <a:r>
              <a:rPr lang="ru-RU" sz="2400" dirty="0"/>
              <a:t>анализировать информацию об инвестиционных продуктах и оценивать их потенциальные риски и выгоды; формировать простой инвестиционный портфель в заданных условиях с учётом личных целей, при необходимости менять структуру инвестиционного портфеля </a:t>
            </a:r>
          </a:p>
          <a:p>
            <a:pPr algn="just"/>
            <a:endParaRPr lang="ru-RU" sz="2800" dirty="0"/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dirty="0"/>
              <a:t>Личные характеристики и установки (включая уверенность и мотивацию)</a:t>
            </a:r>
          </a:p>
          <a:p>
            <a:pPr algn="just"/>
            <a:r>
              <a:rPr lang="ru-RU" sz="2400" b="1" dirty="0"/>
              <a:t>Проявлять интерес </a:t>
            </a:r>
            <a:r>
              <a:rPr lang="ru-RU" sz="2400" dirty="0"/>
              <a:t>к инвестированию как способу достижения финансовой цели Критически относиться к разным предложениям инвестиционных продуктов; </a:t>
            </a:r>
          </a:p>
          <a:p>
            <a:pPr algn="just"/>
            <a:r>
              <a:rPr lang="ru-RU" sz="2400" b="1" dirty="0"/>
              <a:t>Быть мотивированным </a:t>
            </a:r>
            <a:r>
              <a:rPr lang="ru-RU" sz="2400" dirty="0"/>
              <a:t>на снижение инвестиционных рисков через диверсификацию вложений</a:t>
            </a:r>
          </a:p>
        </p:txBody>
      </p:sp>
    </p:spTree>
    <p:extLst>
      <p:ext uri="{BB962C8B-B14F-4D97-AF65-F5344CB8AC3E}">
        <p14:creationId xmlns:p14="http://schemas.microsoft.com/office/powerpoint/2010/main" val="296083575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Заголовок 3">
            <a:extLst>
              <a:ext uri="{FF2B5EF4-FFF2-40B4-BE49-F238E27FC236}">
                <a16:creationId xmlns:a16="http://schemas.microsoft.com/office/drawing/2014/main" id="{966BA058-20C6-42F6-A257-F52E7262C96A}"/>
              </a:ext>
            </a:extLst>
          </p:cNvPr>
          <p:cNvSpPr txBox="1">
            <a:spLocks/>
          </p:cNvSpPr>
          <p:nvPr/>
        </p:nvSpPr>
        <p:spPr>
          <a:xfrm>
            <a:off x="1422916" y="950383"/>
            <a:ext cx="16126381" cy="1781969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3200" b="1" dirty="0"/>
              <a:t>Тема «Страхование»                                                                  </a:t>
            </a:r>
            <a:r>
              <a:rPr lang="ru-RU" sz="3200" b="1" dirty="0">
                <a:highlight>
                  <a:srgbClr val="00FF00"/>
                </a:highlight>
              </a:rPr>
              <a:t>БАЗОВЫЙ УРОВЕНЬ</a:t>
            </a:r>
            <a:r>
              <a:rPr lang="ru-RU" sz="3200" b="1" dirty="0"/>
              <a:t> </a:t>
            </a:r>
            <a:endParaRPr lang="ru-RU" sz="3200" b="1" dirty="0">
              <a:highlight>
                <a:srgbClr val="00FFFF"/>
              </a:highlight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2238C5C-56C7-441C-A577-50451637E17E}"/>
              </a:ext>
            </a:extLst>
          </p:cNvPr>
          <p:cNvSpPr/>
          <p:nvPr/>
        </p:nvSpPr>
        <p:spPr>
          <a:xfrm>
            <a:off x="18650857" y="10183813"/>
            <a:ext cx="205242" cy="508000"/>
          </a:xfrm>
          <a:prstGeom prst="rect">
            <a:avLst/>
          </a:prstGeom>
          <a:solidFill>
            <a:srgbClr val="24B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ъект 4">
            <a:extLst>
              <a:ext uri="{FF2B5EF4-FFF2-40B4-BE49-F238E27FC236}">
                <a16:creationId xmlns:a16="http://schemas.microsoft.com/office/drawing/2014/main" id="{4FE12E8A-1ED2-4247-A2CD-5C97A101A3AC}"/>
              </a:ext>
            </a:extLst>
          </p:cNvPr>
          <p:cNvSpPr txBox="1">
            <a:spLocks/>
          </p:cNvSpPr>
          <p:nvPr/>
        </p:nvSpPr>
        <p:spPr>
          <a:xfrm>
            <a:off x="1407886" y="2394857"/>
            <a:ext cx="16141411" cy="640144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dirty="0"/>
              <a:t>Осведомлённость, знания и понимание</a:t>
            </a:r>
          </a:p>
          <a:p>
            <a:pPr algn="just"/>
            <a:r>
              <a:rPr lang="ru-RU" sz="2400" b="1" dirty="0"/>
              <a:t>Понимать: </a:t>
            </a:r>
            <a:r>
              <a:rPr lang="ru-RU" sz="2400" dirty="0"/>
              <a:t>в чем смысл страхования, и какие риски с помощью страхования можно снизить; отличия добровольного страхования от страхования обязательного; </a:t>
            </a:r>
          </a:p>
          <a:p>
            <a:pPr algn="just"/>
            <a:r>
              <a:rPr lang="ru-RU" sz="2400" b="1" dirty="0"/>
              <a:t>Знать:</a:t>
            </a:r>
            <a:r>
              <a:rPr lang="ru-RU" sz="2400" dirty="0"/>
              <a:t> виды страхования и те задачи, которые каждый из них решает; что такое страховой продукт и как он формируется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endParaRPr lang="ru-RU" sz="2800" dirty="0"/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dirty="0"/>
              <a:t>Умения, навыки и поведение</a:t>
            </a:r>
          </a:p>
          <a:p>
            <a:pPr algn="just"/>
            <a:r>
              <a:rPr lang="ru-RU" sz="2400" b="1" dirty="0"/>
              <a:t>Уметь:</a:t>
            </a:r>
            <a:r>
              <a:rPr lang="ru-RU" sz="2400" dirty="0"/>
              <a:t> определять страховой продукт, который требуется в той или иной жизненной ситуации; различать обязательное и добровольное страхование при выборе страхового продукта; сравнивать страховые продукты разных страховых компаний и выбирать страховой продукт, подходящий для конкретного случая </a:t>
            </a:r>
          </a:p>
          <a:p>
            <a:pPr algn="just"/>
            <a:endParaRPr lang="ru-RU" sz="2400" dirty="0"/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dirty="0"/>
              <a:t>Личные характеристики и установки (включая уверенность и мотивацию)</a:t>
            </a:r>
          </a:p>
          <a:p>
            <a:pPr algn="just"/>
            <a:r>
              <a:rPr lang="ru-RU" sz="2400" b="1" dirty="0"/>
              <a:t>Быть мотивированным </a:t>
            </a:r>
            <a:r>
              <a:rPr lang="ru-RU" sz="2400" dirty="0"/>
              <a:t>на использование страховых продуктов в различных сферах жизни; </a:t>
            </a:r>
          </a:p>
          <a:p>
            <a:pPr algn="just"/>
            <a:r>
              <a:rPr lang="ru-RU" sz="2400" b="1" dirty="0"/>
              <a:t>Критически оценивать </a:t>
            </a:r>
            <a:r>
              <a:rPr lang="ru-RU" sz="2400" dirty="0"/>
              <a:t>необходимость использования страховых продуктов в конкретных жизненных ситуациях; </a:t>
            </a:r>
          </a:p>
          <a:p>
            <a:pPr algn="just"/>
            <a:r>
              <a:rPr lang="ru-RU" sz="2400" b="1" dirty="0"/>
              <a:t>Относиться</a:t>
            </a:r>
            <a:r>
              <a:rPr lang="ru-RU" sz="2400" dirty="0"/>
              <a:t> к страховым продуктам как ценным и значимым, способствующим финансовой стабильности и финансовому благополучию</a:t>
            </a:r>
          </a:p>
        </p:txBody>
      </p:sp>
    </p:spTree>
    <p:extLst>
      <p:ext uri="{BB962C8B-B14F-4D97-AF65-F5344CB8AC3E}">
        <p14:creationId xmlns:p14="http://schemas.microsoft.com/office/powerpoint/2010/main" val="47856804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Заголовок 3">
            <a:extLst>
              <a:ext uri="{FF2B5EF4-FFF2-40B4-BE49-F238E27FC236}">
                <a16:creationId xmlns:a16="http://schemas.microsoft.com/office/drawing/2014/main" id="{966BA058-20C6-42F6-A257-F52E7262C96A}"/>
              </a:ext>
            </a:extLst>
          </p:cNvPr>
          <p:cNvSpPr txBox="1">
            <a:spLocks/>
          </p:cNvSpPr>
          <p:nvPr/>
        </p:nvSpPr>
        <p:spPr>
          <a:xfrm>
            <a:off x="1422916" y="950383"/>
            <a:ext cx="16126381" cy="1781969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3200" b="1" dirty="0"/>
              <a:t>Тема «Страхование»                                                        </a:t>
            </a:r>
            <a:r>
              <a:rPr lang="ru-RU" sz="3200" b="1" dirty="0">
                <a:highlight>
                  <a:srgbClr val="00FFFF"/>
                </a:highlight>
              </a:rPr>
              <a:t>ПРОДВИНУТЫЙ УРОВЕНЬ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2238C5C-56C7-441C-A577-50451637E17E}"/>
              </a:ext>
            </a:extLst>
          </p:cNvPr>
          <p:cNvSpPr/>
          <p:nvPr/>
        </p:nvSpPr>
        <p:spPr>
          <a:xfrm>
            <a:off x="18650857" y="10183813"/>
            <a:ext cx="205242" cy="508000"/>
          </a:xfrm>
          <a:prstGeom prst="rect">
            <a:avLst/>
          </a:prstGeom>
          <a:solidFill>
            <a:srgbClr val="24B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бъект 4">
            <a:extLst>
              <a:ext uri="{FF2B5EF4-FFF2-40B4-BE49-F238E27FC236}">
                <a16:creationId xmlns:a16="http://schemas.microsoft.com/office/drawing/2014/main" id="{92EF3CEB-A4F3-4D55-8975-8D39EB882141}"/>
              </a:ext>
            </a:extLst>
          </p:cNvPr>
          <p:cNvSpPr txBox="1">
            <a:spLocks/>
          </p:cNvSpPr>
          <p:nvPr/>
        </p:nvSpPr>
        <p:spPr>
          <a:xfrm>
            <a:off x="1407886" y="2532017"/>
            <a:ext cx="16141411" cy="640144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dirty="0"/>
              <a:t>Осведомлённость, знания и понимание</a:t>
            </a:r>
          </a:p>
          <a:p>
            <a:pPr algn="just"/>
            <a:r>
              <a:rPr lang="ru-RU" sz="2400" b="1" dirty="0"/>
              <a:t>Знать:</a:t>
            </a:r>
            <a:r>
              <a:rPr lang="ru-RU" sz="2400" dirty="0"/>
              <a:t> о существовании условий страховых выплат при наступлении страхового случая; что такое договор страхования, на каких правовых основах он строится, каковы стороны договора страхования и какими правами, и обязанностями они наделяются;</a:t>
            </a:r>
          </a:p>
          <a:p>
            <a:pPr algn="just"/>
            <a:r>
              <a:rPr lang="ru-RU" sz="2400" b="1" dirty="0"/>
              <a:t>Понимать</a:t>
            </a:r>
            <a:r>
              <a:rPr lang="ru-RU" sz="2400" dirty="0"/>
              <a:t> принципы страхования</a:t>
            </a:r>
          </a:p>
          <a:p>
            <a:pPr algn="just"/>
            <a:endParaRPr lang="ru-RU" sz="2800" dirty="0"/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dirty="0"/>
              <a:t>Умения, навыки и поведение</a:t>
            </a:r>
          </a:p>
          <a:p>
            <a:pPr algn="just"/>
            <a:r>
              <a:rPr lang="ru-RU" sz="2400" b="1" dirty="0"/>
              <a:t>Уметь: </a:t>
            </a:r>
            <a:r>
              <a:rPr lang="ru-RU" sz="2400" dirty="0"/>
              <a:t>сравнивать различные виды страховых продуктов и принимать обоснованное решение о страховании на основе жизненных целей и обстоятельств, событий жизненного цикла; оценивать, насколько цена страхового продукта соответствует его характеристикам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endParaRPr lang="ru-RU" sz="2800" dirty="0"/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dirty="0"/>
              <a:t>Личные характеристики и установки (включая уверенность и мотивацию)</a:t>
            </a:r>
          </a:p>
          <a:p>
            <a:pPr algn="just"/>
            <a:r>
              <a:rPr lang="ru-RU" sz="2400" b="1" dirty="0"/>
              <a:t>Развивать (проявлять) интерес </a:t>
            </a:r>
            <a:r>
              <a:rPr lang="ru-RU" sz="2400" dirty="0"/>
              <a:t>и активность при выборе предложений обязательного и добровольного страхования; </a:t>
            </a:r>
          </a:p>
          <a:p>
            <a:pPr algn="just"/>
            <a:r>
              <a:rPr lang="ru-RU" sz="2400" b="1" dirty="0"/>
              <a:t>Быть мотивированным</a:t>
            </a:r>
            <a:r>
              <a:rPr lang="ru-RU" sz="2400" dirty="0"/>
              <a:t> на передачу другим успешного опыта страхования</a:t>
            </a:r>
          </a:p>
        </p:txBody>
      </p:sp>
    </p:spTree>
    <p:extLst>
      <p:ext uri="{BB962C8B-B14F-4D97-AF65-F5344CB8AC3E}">
        <p14:creationId xmlns:p14="http://schemas.microsoft.com/office/powerpoint/2010/main" val="227213990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Заголовок 3">
            <a:extLst>
              <a:ext uri="{FF2B5EF4-FFF2-40B4-BE49-F238E27FC236}">
                <a16:creationId xmlns:a16="http://schemas.microsoft.com/office/drawing/2014/main" id="{966BA058-20C6-42F6-A257-F52E7262C96A}"/>
              </a:ext>
            </a:extLst>
          </p:cNvPr>
          <p:cNvSpPr txBox="1">
            <a:spLocks/>
          </p:cNvSpPr>
          <p:nvPr/>
        </p:nvSpPr>
        <p:spPr>
          <a:xfrm>
            <a:off x="1422916" y="950383"/>
            <a:ext cx="16126381" cy="1781969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3200" b="1" dirty="0"/>
              <a:t>Тема «Предпринимательство»                                                </a:t>
            </a:r>
            <a:r>
              <a:rPr lang="ru-RU" sz="3200" b="1" dirty="0">
                <a:highlight>
                  <a:srgbClr val="00FF00"/>
                </a:highlight>
              </a:rPr>
              <a:t>БАЗОВЫЙ УРОВЕНЬ</a:t>
            </a:r>
            <a:r>
              <a:rPr lang="ru-RU" sz="3200" b="1" dirty="0"/>
              <a:t> </a:t>
            </a:r>
            <a:endParaRPr lang="ru-RU" sz="3200" b="1" dirty="0">
              <a:highlight>
                <a:srgbClr val="00FFFF"/>
              </a:highlight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2238C5C-56C7-441C-A577-50451637E17E}"/>
              </a:ext>
            </a:extLst>
          </p:cNvPr>
          <p:cNvSpPr/>
          <p:nvPr/>
        </p:nvSpPr>
        <p:spPr>
          <a:xfrm>
            <a:off x="18650857" y="10183813"/>
            <a:ext cx="205242" cy="508000"/>
          </a:xfrm>
          <a:prstGeom prst="rect">
            <a:avLst/>
          </a:prstGeom>
          <a:solidFill>
            <a:srgbClr val="24B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ъект 4">
            <a:extLst>
              <a:ext uri="{FF2B5EF4-FFF2-40B4-BE49-F238E27FC236}">
                <a16:creationId xmlns:a16="http://schemas.microsoft.com/office/drawing/2014/main" id="{4FE12E8A-1ED2-4247-A2CD-5C97A101A3AC}"/>
              </a:ext>
            </a:extLst>
          </p:cNvPr>
          <p:cNvSpPr txBox="1">
            <a:spLocks/>
          </p:cNvSpPr>
          <p:nvPr/>
        </p:nvSpPr>
        <p:spPr>
          <a:xfrm>
            <a:off x="1407886" y="2732352"/>
            <a:ext cx="16141411" cy="640144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dirty="0"/>
              <a:t>Осведомлённость, знания и понимание</a:t>
            </a:r>
          </a:p>
          <a:p>
            <a:pPr algn="just"/>
            <a:r>
              <a:rPr lang="ru-RU" sz="2400" b="1" dirty="0"/>
              <a:t>Знать: </a:t>
            </a:r>
            <a:r>
              <a:rPr lang="ru-RU" sz="2400" dirty="0"/>
              <a:t>что такое деловая компетенция;</a:t>
            </a:r>
          </a:p>
          <a:p>
            <a:pPr algn="just"/>
            <a:r>
              <a:rPr lang="ru-RU" sz="2400" b="1" dirty="0"/>
              <a:t>Понимать: </a:t>
            </a:r>
            <a:r>
              <a:rPr lang="ru-RU" sz="2400" dirty="0"/>
              <a:t>что такое предпринимательство и его отличия от работы по найму; что такое предпринимательский проект и из каких ключевых элементов он состоит; суть социального предпринимательства; </a:t>
            </a:r>
          </a:p>
          <a:p>
            <a:pPr algn="just"/>
            <a:r>
              <a:rPr lang="ru-RU" sz="2400" b="1" dirty="0"/>
              <a:t>Иметь представление: </a:t>
            </a:r>
            <a:r>
              <a:rPr lang="ru-RU" sz="2400" dirty="0"/>
              <a:t>о том, кто такой современный предприниматель: личные, деловые качества и т.д.; что такое предпринимательская культура и предпринимательское мышление, какие возможности развития деловой компетенции существуют в современных условиях; о рисках предпринимательской деятельности и условиях развития стартапов и малого бизнеса; об основных финансовых и маркетинговых атрибутах предпринимательской деятельности: выручке, переменных и постоянных издержках, прибыли</a:t>
            </a:r>
          </a:p>
          <a:p>
            <a:pPr algn="just"/>
            <a:endParaRPr lang="ru-RU" sz="2400" dirty="0"/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dirty="0"/>
              <a:t>Умения, навыки и поведение</a:t>
            </a:r>
          </a:p>
          <a:p>
            <a:pPr algn="just"/>
            <a:r>
              <a:rPr lang="ru-RU" sz="2400" b="1" dirty="0"/>
              <a:t>Уметь:</a:t>
            </a:r>
            <a:r>
              <a:rPr lang="ru-RU" sz="2400" dirty="0"/>
              <a:t> выбирать нишу для потенциального предпринимательского проекта, основываясь на исследованиях из официальных источников; выбирать клиента/потребителя для предпринимательского проекта; подбирать команду для предпринимательского проекта; мыслить стратегически от конечной цели при выборе формы предпринимательской деятельности; находить информацию о формах государственной поддержки детского предпринимательства (социального предпринимательства и т.д.) и встраивать их в свой проект; составлять и корректировать бизнес-план с учетом быстро меняющихся обстоятельств</a:t>
            </a:r>
          </a:p>
          <a:p>
            <a:pPr algn="just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1298643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Заголовок 3">
            <a:extLst>
              <a:ext uri="{FF2B5EF4-FFF2-40B4-BE49-F238E27FC236}">
                <a16:creationId xmlns:a16="http://schemas.microsoft.com/office/drawing/2014/main" id="{966BA058-20C6-42F6-A257-F52E7262C96A}"/>
              </a:ext>
            </a:extLst>
          </p:cNvPr>
          <p:cNvSpPr txBox="1">
            <a:spLocks/>
          </p:cNvSpPr>
          <p:nvPr/>
        </p:nvSpPr>
        <p:spPr>
          <a:xfrm>
            <a:off x="1422916" y="950383"/>
            <a:ext cx="16126381" cy="1781969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3200" b="1" dirty="0"/>
              <a:t>Тема «Предпринимательство»                                                </a:t>
            </a:r>
            <a:r>
              <a:rPr lang="ru-RU" sz="3200" b="1" dirty="0">
                <a:highlight>
                  <a:srgbClr val="00FF00"/>
                </a:highlight>
              </a:rPr>
              <a:t>БАЗОВЫЙ УРОВЕНЬ</a:t>
            </a:r>
            <a:r>
              <a:rPr lang="ru-RU" sz="3200" b="1" dirty="0"/>
              <a:t> </a:t>
            </a:r>
            <a:endParaRPr lang="ru-RU" sz="3200" b="1" dirty="0">
              <a:highlight>
                <a:srgbClr val="00FFFF"/>
              </a:highlight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2238C5C-56C7-441C-A577-50451637E17E}"/>
              </a:ext>
            </a:extLst>
          </p:cNvPr>
          <p:cNvSpPr/>
          <p:nvPr/>
        </p:nvSpPr>
        <p:spPr>
          <a:xfrm>
            <a:off x="18650857" y="10183813"/>
            <a:ext cx="205242" cy="508000"/>
          </a:xfrm>
          <a:prstGeom prst="rect">
            <a:avLst/>
          </a:prstGeom>
          <a:solidFill>
            <a:srgbClr val="24B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ъект 4">
            <a:extLst>
              <a:ext uri="{FF2B5EF4-FFF2-40B4-BE49-F238E27FC236}">
                <a16:creationId xmlns:a16="http://schemas.microsoft.com/office/drawing/2014/main" id="{4FE12E8A-1ED2-4247-A2CD-5C97A101A3AC}"/>
              </a:ext>
            </a:extLst>
          </p:cNvPr>
          <p:cNvSpPr txBox="1">
            <a:spLocks/>
          </p:cNvSpPr>
          <p:nvPr/>
        </p:nvSpPr>
        <p:spPr>
          <a:xfrm>
            <a:off x="1407886" y="2732352"/>
            <a:ext cx="16141411" cy="640144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dirty="0"/>
              <a:t>Личные характеристики и установки (включая уверенность и мотивацию)</a:t>
            </a:r>
          </a:p>
          <a:p>
            <a:pPr algn="just"/>
            <a:r>
              <a:rPr lang="ru-RU" sz="2400" b="1" dirty="0"/>
              <a:t>Быть готовым: </a:t>
            </a:r>
            <a:r>
              <a:rPr lang="ru-RU" sz="2400" dirty="0"/>
              <a:t>принимать отличительные особенности предпринимательства, влекущие к профессиональной свободе; постоянно развиваться и учиться в неочевидных и сложных направлениях формирования собственного портрета предпринимателя; к выполнению нетипичных для себя социальных ролей; к осознанным шагам на первых этапах формирования и развития предпринимательского проекта на основе опыта и кейсов действующих предпринимателей; регулярно включаться в инициативы предпринимательского характера для приобретения опыта; постоянно развивать свои финансово-математические навыки для бизнес-планирования</a:t>
            </a:r>
          </a:p>
        </p:txBody>
      </p:sp>
    </p:spTree>
    <p:extLst>
      <p:ext uri="{BB962C8B-B14F-4D97-AF65-F5344CB8AC3E}">
        <p14:creationId xmlns:p14="http://schemas.microsoft.com/office/powerpoint/2010/main" val="118851825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Заголовок 3">
            <a:extLst>
              <a:ext uri="{FF2B5EF4-FFF2-40B4-BE49-F238E27FC236}">
                <a16:creationId xmlns:a16="http://schemas.microsoft.com/office/drawing/2014/main" id="{966BA058-20C6-42F6-A257-F52E7262C96A}"/>
              </a:ext>
            </a:extLst>
          </p:cNvPr>
          <p:cNvSpPr txBox="1">
            <a:spLocks/>
          </p:cNvSpPr>
          <p:nvPr/>
        </p:nvSpPr>
        <p:spPr>
          <a:xfrm>
            <a:off x="1422916" y="950383"/>
            <a:ext cx="16126381" cy="1781969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3200" b="1" dirty="0"/>
              <a:t>Тема «Предпринимательство»                                       </a:t>
            </a:r>
            <a:r>
              <a:rPr lang="ru-RU" sz="3200" b="1" dirty="0">
                <a:highlight>
                  <a:srgbClr val="00FFFF"/>
                </a:highlight>
              </a:rPr>
              <a:t>ПРОДВИНУТЫЙ УРОВЕНЬ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2238C5C-56C7-441C-A577-50451637E17E}"/>
              </a:ext>
            </a:extLst>
          </p:cNvPr>
          <p:cNvSpPr/>
          <p:nvPr/>
        </p:nvSpPr>
        <p:spPr>
          <a:xfrm>
            <a:off x="18650857" y="10183813"/>
            <a:ext cx="205242" cy="508000"/>
          </a:xfrm>
          <a:prstGeom prst="rect">
            <a:avLst/>
          </a:prstGeom>
          <a:solidFill>
            <a:srgbClr val="24B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бъект 4">
            <a:extLst>
              <a:ext uri="{FF2B5EF4-FFF2-40B4-BE49-F238E27FC236}">
                <a16:creationId xmlns:a16="http://schemas.microsoft.com/office/drawing/2014/main" id="{92EF3CEB-A4F3-4D55-8975-8D39EB882141}"/>
              </a:ext>
            </a:extLst>
          </p:cNvPr>
          <p:cNvSpPr txBox="1">
            <a:spLocks/>
          </p:cNvSpPr>
          <p:nvPr/>
        </p:nvSpPr>
        <p:spPr>
          <a:xfrm>
            <a:off x="1407886" y="2288177"/>
            <a:ext cx="16141411" cy="640144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dirty="0"/>
              <a:t>Осведомлённость, знания и понимание</a:t>
            </a:r>
          </a:p>
          <a:p>
            <a:pPr algn="just"/>
            <a:r>
              <a:rPr lang="ru-RU" sz="2400" b="1" dirty="0"/>
              <a:t>Знать,</a:t>
            </a:r>
            <a:r>
              <a:rPr lang="ru-RU" sz="2400" dirty="0"/>
              <a:t> как создается социальный проект;</a:t>
            </a:r>
          </a:p>
          <a:p>
            <a:pPr algn="just"/>
            <a:r>
              <a:rPr lang="ru-RU" sz="2400" b="1" dirty="0"/>
              <a:t>Понимать: </a:t>
            </a:r>
            <a:r>
              <a:rPr lang="ru-RU" sz="2400" dirty="0"/>
              <a:t>что современный предприниматель может совмещать несколько видов деятельности, соблюдая правовые нормы; ценность развития детского предпринимательского сообщества для инноваций и прогресса; важность построения эффективных коммуникаций для продвижения предпринимательского проекта (стартапа), синхронного освоения «твердых» и «мягких» навыков для успешной предпринимательской деятельности; возможности предпринимательства в направлении государственной поддержки; важность построения и постоянной корректировки бизнес-плана при реализации любого предпринимательского проекта;</a:t>
            </a:r>
          </a:p>
          <a:p>
            <a:pPr algn="just"/>
            <a:r>
              <a:rPr lang="ru-RU" sz="2400" b="1" dirty="0"/>
              <a:t>Иметь представление</a:t>
            </a:r>
            <a:r>
              <a:rPr lang="ru-RU" sz="2400" dirty="0"/>
              <a:t> об основных формах предпринимательской деятельности, знать правовые аспекты и особенности каждой формы</a:t>
            </a:r>
            <a:endParaRPr lang="ru-RU" sz="2400" b="1" dirty="0"/>
          </a:p>
          <a:p>
            <a:pPr marL="457200" indent="-457200" algn="just">
              <a:buFont typeface="Wingdings" panose="05000000000000000000" pitchFamily="2" charset="2"/>
              <a:buChar char="q"/>
            </a:pPr>
            <a:endParaRPr lang="ru-RU" sz="2800" dirty="0"/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dirty="0"/>
              <a:t>Умения, навыки и поведение</a:t>
            </a:r>
          </a:p>
          <a:p>
            <a:pPr algn="just"/>
            <a:r>
              <a:rPr lang="ru-RU" sz="2400" b="1" dirty="0"/>
              <a:t>Аргументировать выбор </a:t>
            </a:r>
            <a:r>
              <a:rPr lang="ru-RU" sz="2400" dirty="0"/>
              <a:t>ниши предпринимательского проекта перед потенциальным инвестором (конкурсной комиссией); </a:t>
            </a:r>
          </a:p>
          <a:p>
            <a:pPr algn="just"/>
            <a:r>
              <a:rPr lang="ru-RU" sz="2400" b="1" dirty="0"/>
              <a:t>Представить</a:t>
            </a:r>
            <a:r>
              <a:rPr lang="ru-RU" sz="2400" dirty="0"/>
              <a:t> бизнес-план на предпринимательский проект с аннотацией финансовых расчетов;</a:t>
            </a:r>
          </a:p>
          <a:p>
            <a:pPr algn="just"/>
            <a:r>
              <a:rPr lang="ru-RU" sz="2400" b="1" dirty="0"/>
              <a:t>Формировать:</a:t>
            </a:r>
            <a:r>
              <a:rPr lang="ru-RU" sz="2400" dirty="0"/>
              <a:t> портрет пользователя и карту пользовательского пути с учетом специфики выбранного продукта проекта; проектную команду предпринимательского проекта, основываясь на объективной оценке компетенций и вклада каждого члена команды;</a:t>
            </a:r>
          </a:p>
          <a:p>
            <a:pPr algn="just"/>
            <a:r>
              <a:rPr lang="ru-RU" sz="2400" b="1" dirty="0"/>
              <a:t>Мыслить глобально</a:t>
            </a:r>
            <a:r>
              <a:rPr lang="ru-RU" sz="2400" dirty="0"/>
              <a:t>, действовать локально при выборе правовой формы бизнеса (стартапа); </a:t>
            </a:r>
          </a:p>
          <a:p>
            <a:pPr algn="just"/>
            <a:r>
              <a:rPr lang="ru-RU" sz="2400" b="1" dirty="0"/>
              <a:t>Уметь</a:t>
            </a:r>
            <a:r>
              <a:rPr lang="ru-RU" sz="2400" dirty="0"/>
              <a:t> сформировать и подать заявку на конкурс и/или грант по детскому, в том числе социальному предпринимательству</a:t>
            </a:r>
          </a:p>
        </p:txBody>
      </p:sp>
    </p:spTree>
    <p:extLst>
      <p:ext uri="{BB962C8B-B14F-4D97-AF65-F5344CB8AC3E}">
        <p14:creationId xmlns:p14="http://schemas.microsoft.com/office/powerpoint/2010/main" val="202935697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Заголовок 3">
            <a:extLst>
              <a:ext uri="{FF2B5EF4-FFF2-40B4-BE49-F238E27FC236}">
                <a16:creationId xmlns:a16="http://schemas.microsoft.com/office/drawing/2014/main" id="{966BA058-20C6-42F6-A257-F52E7262C96A}"/>
              </a:ext>
            </a:extLst>
          </p:cNvPr>
          <p:cNvSpPr txBox="1">
            <a:spLocks/>
          </p:cNvSpPr>
          <p:nvPr/>
        </p:nvSpPr>
        <p:spPr>
          <a:xfrm>
            <a:off x="1422916" y="950383"/>
            <a:ext cx="16126381" cy="1781969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3200" b="1" dirty="0"/>
              <a:t>Тема «Предпринимательство»                                       </a:t>
            </a:r>
            <a:r>
              <a:rPr lang="ru-RU" sz="3200" b="1" dirty="0">
                <a:highlight>
                  <a:srgbClr val="00FFFF"/>
                </a:highlight>
              </a:rPr>
              <a:t>ПРОДВИНУТЫЙ УРОВЕНЬ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2238C5C-56C7-441C-A577-50451637E17E}"/>
              </a:ext>
            </a:extLst>
          </p:cNvPr>
          <p:cNvSpPr/>
          <p:nvPr/>
        </p:nvSpPr>
        <p:spPr>
          <a:xfrm>
            <a:off x="18650857" y="10183813"/>
            <a:ext cx="205242" cy="508000"/>
          </a:xfrm>
          <a:prstGeom prst="rect">
            <a:avLst/>
          </a:prstGeom>
          <a:solidFill>
            <a:srgbClr val="24B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бъект 4">
            <a:extLst>
              <a:ext uri="{FF2B5EF4-FFF2-40B4-BE49-F238E27FC236}">
                <a16:creationId xmlns:a16="http://schemas.microsoft.com/office/drawing/2014/main" id="{92EF3CEB-A4F3-4D55-8975-8D39EB882141}"/>
              </a:ext>
            </a:extLst>
          </p:cNvPr>
          <p:cNvSpPr txBox="1">
            <a:spLocks/>
          </p:cNvSpPr>
          <p:nvPr/>
        </p:nvSpPr>
        <p:spPr>
          <a:xfrm>
            <a:off x="1407886" y="3263537"/>
            <a:ext cx="16141411" cy="408214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dirty="0"/>
              <a:t>Личные характеристики и установки (включая уверенность и мотивацию)</a:t>
            </a:r>
          </a:p>
          <a:p>
            <a:pPr algn="just"/>
            <a:r>
              <a:rPr lang="ru-RU" sz="2400" b="1" dirty="0"/>
              <a:t>Быть мотивированным: </a:t>
            </a:r>
            <a:r>
              <a:rPr lang="ru-RU" sz="2400" dirty="0"/>
              <a:t>брать ответственность за конечный результат предпринимательского проекта на себя; вкладывать в свое развития ресурсы (временные, эмоциональные, умственные, материальные), понимая неограниченную протяженность по времени данного процесса; мыслить критически, отличать лидерство и управление, развивать предпринимательское мышление в «поле», взаимодействуя с командой проекта; постоянно изучать опыт действующих предпринимателей при любом взаимодействии с финансовой средой (налоги, правовая форма и т.д.); изучать и активно использовать программное обеспечение для формирования и корректировки бизнес-плана;</a:t>
            </a:r>
          </a:p>
          <a:p>
            <a:pPr algn="just"/>
            <a:r>
              <a:rPr lang="ru-RU" sz="2400" b="1" dirty="0"/>
              <a:t>Проявлять активность и инициативу </a:t>
            </a:r>
            <a:r>
              <a:rPr lang="ru-RU" sz="2400" dirty="0"/>
              <a:t>в поиске идеи, решений, информации о привлечении денежных средств в бизнес (банковский кредит, инвестиции, субсидии, государственные гранты)</a:t>
            </a:r>
          </a:p>
        </p:txBody>
      </p:sp>
    </p:spTree>
    <p:extLst>
      <p:ext uri="{BB962C8B-B14F-4D97-AF65-F5344CB8AC3E}">
        <p14:creationId xmlns:p14="http://schemas.microsoft.com/office/powerpoint/2010/main" val="248705454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Заголовок 3">
            <a:extLst>
              <a:ext uri="{FF2B5EF4-FFF2-40B4-BE49-F238E27FC236}">
                <a16:creationId xmlns:a16="http://schemas.microsoft.com/office/drawing/2014/main" id="{966BA058-20C6-42F6-A257-F52E7262C96A}"/>
              </a:ext>
            </a:extLst>
          </p:cNvPr>
          <p:cNvSpPr txBox="1">
            <a:spLocks/>
          </p:cNvSpPr>
          <p:nvPr/>
        </p:nvSpPr>
        <p:spPr>
          <a:xfrm>
            <a:off x="1422916" y="950383"/>
            <a:ext cx="16126381" cy="1781969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3200" b="1" dirty="0"/>
              <a:t>Тема «Финансовая безопасность»**                                       </a:t>
            </a:r>
            <a:r>
              <a:rPr lang="ru-RU" sz="3200" b="1" dirty="0">
                <a:highlight>
                  <a:srgbClr val="00FF00"/>
                </a:highlight>
              </a:rPr>
              <a:t>БАЗОВЫЙ УРОВЕНЬ</a:t>
            </a:r>
            <a:r>
              <a:rPr lang="ru-RU" sz="3200" b="1" dirty="0"/>
              <a:t> </a:t>
            </a:r>
            <a:endParaRPr lang="ru-RU" sz="3200" b="1" dirty="0">
              <a:highlight>
                <a:srgbClr val="00FFFF"/>
              </a:highlight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2238C5C-56C7-441C-A577-50451637E17E}"/>
              </a:ext>
            </a:extLst>
          </p:cNvPr>
          <p:cNvSpPr/>
          <p:nvPr/>
        </p:nvSpPr>
        <p:spPr>
          <a:xfrm>
            <a:off x="18650857" y="10183813"/>
            <a:ext cx="205242" cy="508000"/>
          </a:xfrm>
          <a:prstGeom prst="rect">
            <a:avLst/>
          </a:prstGeom>
          <a:solidFill>
            <a:srgbClr val="24B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ъект 4">
            <a:extLst>
              <a:ext uri="{FF2B5EF4-FFF2-40B4-BE49-F238E27FC236}">
                <a16:creationId xmlns:a16="http://schemas.microsoft.com/office/drawing/2014/main" id="{4FE12E8A-1ED2-4247-A2CD-5C97A101A3AC}"/>
              </a:ext>
            </a:extLst>
          </p:cNvPr>
          <p:cNvSpPr txBox="1">
            <a:spLocks/>
          </p:cNvSpPr>
          <p:nvPr/>
        </p:nvSpPr>
        <p:spPr>
          <a:xfrm>
            <a:off x="1407886" y="2732352"/>
            <a:ext cx="16141411" cy="640144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/>
              <a:t>Осведомлённость, знания и понимание</a:t>
            </a:r>
          </a:p>
          <a:p>
            <a:pPr algn="just"/>
            <a:r>
              <a:rPr lang="ru-RU" sz="2400" b="1" dirty="0"/>
              <a:t>Знать:</a:t>
            </a:r>
            <a:r>
              <a:rPr lang="ru-RU" sz="2400" dirty="0"/>
              <a:t> признаки мошеннических действий на примере финансовых пирамид; алгоритм противодействия типичным схемам финансового мошенничества, связанного с инвестированием и страхованием; что реалистичность предлагаемой доходности инвестиционных продуктов целесообразно уточнить в независимых от продавца источниках </a:t>
            </a:r>
          </a:p>
          <a:p>
            <a:pPr algn="just"/>
            <a:endParaRPr lang="ru-RU" sz="2400" dirty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800" dirty="0"/>
              <a:t>Умения, навыки и поведение</a:t>
            </a:r>
            <a:endParaRPr lang="ru-RU" sz="2400" dirty="0"/>
          </a:p>
          <a:p>
            <a:pPr algn="just"/>
            <a:r>
              <a:rPr lang="ru-RU" sz="2400" b="1" dirty="0"/>
              <a:t>Обращаться за консультацией </a:t>
            </a:r>
            <a:r>
              <a:rPr lang="ru-RU" sz="2400" dirty="0"/>
              <a:t>по инвестиционным и страховым продуктам в надежные, информированные источники до принятия финансовых решений; </a:t>
            </a:r>
          </a:p>
          <a:p>
            <a:pPr algn="just"/>
            <a:r>
              <a:rPr lang="ru-RU" sz="2400" b="1" dirty="0"/>
              <a:t>Определять</a:t>
            </a:r>
            <a:r>
              <a:rPr lang="ru-RU" sz="2400" dirty="0"/>
              <a:t> отличия мошеннических предложений от подлинных инвестиционных продуктов</a:t>
            </a:r>
          </a:p>
          <a:p>
            <a:pPr algn="just"/>
            <a:endParaRPr lang="ru-RU" sz="2400" dirty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800" dirty="0"/>
              <a:t>Личные характеристики и установки (включая уверенность и мотивацию)</a:t>
            </a:r>
          </a:p>
          <a:p>
            <a:pPr algn="just"/>
            <a:r>
              <a:rPr lang="ru-RU" sz="2400" b="1" dirty="0"/>
              <a:t>Развивать</a:t>
            </a:r>
            <a:r>
              <a:rPr lang="ru-RU" sz="2400" dirty="0"/>
              <a:t> критическое мышление по отношению к рекламе инвестиционных и страховых продуктов (в том числе потенциально мошеннических)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ru-RU" sz="2400" dirty="0"/>
          </a:p>
          <a:p>
            <a:pPr algn="just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6168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231296"/>
            <a:ext cx="6983566" cy="59420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Заголовок 3">
            <a:extLst>
              <a:ext uri="{FF2B5EF4-FFF2-40B4-BE49-F238E27FC236}">
                <a16:creationId xmlns:a16="http://schemas.microsoft.com/office/drawing/2014/main" id="{966BA058-20C6-42F6-A257-F52E7262C96A}"/>
              </a:ext>
            </a:extLst>
          </p:cNvPr>
          <p:cNvSpPr txBox="1">
            <a:spLocks/>
          </p:cNvSpPr>
          <p:nvPr/>
        </p:nvSpPr>
        <p:spPr>
          <a:xfrm>
            <a:off x="1422916" y="950383"/>
            <a:ext cx="16126381" cy="1781969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3200" b="1" dirty="0">
                <a:latin typeface="+mn-lt"/>
              </a:rPr>
              <a:t>Компетенции и возможности, которые поддерживают уровень финансовой грамотности</a:t>
            </a:r>
          </a:p>
        </p:txBody>
      </p:sp>
      <p:sp>
        <p:nvSpPr>
          <p:cNvPr id="10" name="Объект 4">
            <a:extLst>
              <a:ext uri="{FF2B5EF4-FFF2-40B4-BE49-F238E27FC236}">
                <a16:creationId xmlns:a16="http://schemas.microsoft.com/office/drawing/2014/main" id="{CD7234F1-C655-464A-89DB-08C9F8DE387C}"/>
              </a:ext>
            </a:extLst>
          </p:cNvPr>
          <p:cNvSpPr txBox="1">
            <a:spLocks/>
          </p:cNvSpPr>
          <p:nvPr/>
        </p:nvSpPr>
        <p:spPr>
          <a:xfrm>
            <a:off x="1422916" y="3088746"/>
            <a:ext cx="16126381" cy="641508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/>
              <a:t>Читательская грамотность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/>
              <a:t>Математическая грамотность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/>
              <a:t>Цифровая грамотность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/>
              <a:t>Определенный уровень развития финансовой инфраструктуры, позволяющий получить потенциальным пользователям доступ к соответствующим финансовым продуктам – </a:t>
            </a:r>
            <a:r>
              <a:rPr lang="ru-RU" sz="2800" b="1" dirty="0"/>
              <a:t>финансовая доступность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2238C5C-56C7-441C-A577-50451637E17E}"/>
              </a:ext>
            </a:extLst>
          </p:cNvPr>
          <p:cNvSpPr/>
          <p:nvPr/>
        </p:nvSpPr>
        <p:spPr>
          <a:xfrm>
            <a:off x="18650857" y="10183813"/>
            <a:ext cx="205242" cy="508000"/>
          </a:xfrm>
          <a:prstGeom prst="rect">
            <a:avLst/>
          </a:prstGeom>
          <a:solidFill>
            <a:srgbClr val="24B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24767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Заголовок 3">
            <a:extLst>
              <a:ext uri="{FF2B5EF4-FFF2-40B4-BE49-F238E27FC236}">
                <a16:creationId xmlns:a16="http://schemas.microsoft.com/office/drawing/2014/main" id="{966BA058-20C6-42F6-A257-F52E7262C96A}"/>
              </a:ext>
            </a:extLst>
          </p:cNvPr>
          <p:cNvSpPr txBox="1">
            <a:spLocks/>
          </p:cNvSpPr>
          <p:nvPr/>
        </p:nvSpPr>
        <p:spPr>
          <a:xfrm>
            <a:off x="1422916" y="950383"/>
            <a:ext cx="16126381" cy="1781969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3200" b="1" dirty="0"/>
              <a:t>Тема «Финансовая безопасность»**                             </a:t>
            </a:r>
            <a:r>
              <a:rPr lang="ru-RU" sz="3200" b="1" dirty="0">
                <a:highlight>
                  <a:srgbClr val="00FFFF"/>
                </a:highlight>
              </a:rPr>
              <a:t>ПРОДВИНУТЫЙ УРОВЕНЬ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2238C5C-56C7-441C-A577-50451637E17E}"/>
              </a:ext>
            </a:extLst>
          </p:cNvPr>
          <p:cNvSpPr/>
          <p:nvPr/>
        </p:nvSpPr>
        <p:spPr>
          <a:xfrm>
            <a:off x="18650857" y="10183813"/>
            <a:ext cx="205242" cy="508000"/>
          </a:xfrm>
          <a:prstGeom prst="rect">
            <a:avLst/>
          </a:prstGeom>
          <a:solidFill>
            <a:srgbClr val="24B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бъект 4">
            <a:extLst>
              <a:ext uri="{FF2B5EF4-FFF2-40B4-BE49-F238E27FC236}">
                <a16:creationId xmlns:a16="http://schemas.microsoft.com/office/drawing/2014/main" id="{92EF3CEB-A4F3-4D55-8975-8D39EB882141}"/>
              </a:ext>
            </a:extLst>
          </p:cNvPr>
          <p:cNvSpPr txBox="1">
            <a:spLocks/>
          </p:cNvSpPr>
          <p:nvPr/>
        </p:nvSpPr>
        <p:spPr>
          <a:xfrm>
            <a:off x="1407886" y="2394857"/>
            <a:ext cx="16141411" cy="640144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dirty="0"/>
              <a:t>Осведомлённость, знания и понимание</a:t>
            </a:r>
          </a:p>
          <a:p>
            <a:pPr algn="just"/>
            <a:r>
              <a:rPr lang="ru-RU" sz="2400" b="1" dirty="0"/>
              <a:t>Знать</a:t>
            </a:r>
            <a:r>
              <a:rPr lang="ru-RU" sz="2400" dirty="0"/>
              <a:t> о последствиях нарушения авторских прав при ведении предпринимательской деятельности;</a:t>
            </a:r>
          </a:p>
          <a:p>
            <a:pPr algn="just"/>
            <a:r>
              <a:rPr lang="ru-RU" sz="2400" b="1" dirty="0"/>
              <a:t>Понимать</a:t>
            </a:r>
            <a:r>
              <a:rPr lang="ru-RU" sz="2400" dirty="0"/>
              <a:t> риски, связанные с выбором бизнес-партнеров </a:t>
            </a:r>
          </a:p>
          <a:p>
            <a:pPr algn="just"/>
            <a:endParaRPr lang="ru-RU" sz="2400" dirty="0"/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dirty="0"/>
              <a:t>Умения, навыки и поведение</a:t>
            </a:r>
          </a:p>
          <a:p>
            <a:pPr algn="just"/>
            <a:r>
              <a:rPr lang="ru-RU" sz="2400" b="1" dirty="0"/>
              <a:t>Приобретать</a:t>
            </a:r>
            <a:r>
              <a:rPr lang="ru-RU" sz="2400" dirty="0"/>
              <a:t> только те инвестиционные продукты, принцип действия которых понятен;</a:t>
            </a:r>
          </a:p>
          <a:p>
            <a:pPr algn="just"/>
            <a:r>
              <a:rPr lang="ru-RU" sz="2400" b="1" dirty="0"/>
              <a:t>Предпринимать</a:t>
            </a:r>
            <a:r>
              <a:rPr lang="ru-RU" sz="2400" dirty="0"/>
              <a:t> </a:t>
            </a:r>
            <a:r>
              <a:rPr lang="ru-RU" sz="2400" b="1" dirty="0"/>
              <a:t>действия</a:t>
            </a:r>
            <a:r>
              <a:rPr lang="ru-RU" sz="2400" dirty="0"/>
              <a:t> для решения проблем и преодоления последствий мошеннических действий, связанных с инвестированием, страхованием, ведением бизнеса</a:t>
            </a:r>
          </a:p>
          <a:p>
            <a:pPr algn="just"/>
            <a:endParaRPr lang="ru-RU" sz="2400" dirty="0"/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dirty="0"/>
              <a:t>Личные характеристики и установки (включая уверенность и мотивацию)</a:t>
            </a:r>
          </a:p>
          <a:p>
            <a:pPr algn="just"/>
            <a:r>
              <a:rPr lang="ru-RU" sz="2400" b="1" dirty="0"/>
              <a:t>Проявлять</a:t>
            </a:r>
            <a:r>
              <a:rPr lang="ru-RU" sz="2400" dirty="0"/>
              <a:t> осмотрительность и осторожность при принятии решений, связанных с открытием и ведением бизнеса;</a:t>
            </a:r>
          </a:p>
          <a:p>
            <a:pPr algn="just"/>
            <a:r>
              <a:rPr lang="ru-RU" sz="2400" b="1" dirty="0"/>
              <a:t>Быть убежденным</a:t>
            </a:r>
            <a:r>
              <a:rPr lang="ru-RU" sz="2400" dirty="0"/>
              <a:t> в ценности авторских прав и недопустимости их нарушения (в том числе при ведении бизнеса)</a:t>
            </a:r>
          </a:p>
        </p:txBody>
      </p:sp>
    </p:spTree>
    <p:extLst>
      <p:ext uri="{BB962C8B-B14F-4D97-AF65-F5344CB8AC3E}">
        <p14:creationId xmlns:p14="http://schemas.microsoft.com/office/powerpoint/2010/main" val="173168829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Заголовок 3">
            <a:extLst>
              <a:ext uri="{FF2B5EF4-FFF2-40B4-BE49-F238E27FC236}">
                <a16:creationId xmlns:a16="http://schemas.microsoft.com/office/drawing/2014/main" id="{966BA058-20C6-42F6-A257-F52E7262C96A}"/>
              </a:ext>
            </a:extLst>
          </p:cNvPr>
          <p:cNvSpPr txBox="1">
            <a:spLocks/>
          </p:cNvSpPr>
          <p:nvPr/>
        </p:nvSpPr>
        <p:spPr>
          <a:xfrm>
            <a:off x="1422916" y="950383"/>
            <a:ext cx="16126381" cy="1781969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3200" b="1" dirty="0"/>
              <a:t>Тема «Цифровая среда»**                                                        </a:t>
            </a:r>
            <a:r>
              <a:rPr lang="ru-RU" sz="3200" b="1" dirty="0">
                <a:highlight>
                  <a:srgbClr val="00FF00"/>
                </a:highlight>
              </a:rPr>
              <a:t>БАЗОВЫЙ УРОВЕНЬ</a:t>
            </a:r>
            <a:r>
              <a:rPr lang="ru-RU" sz="3200" b="1" dirty="0"/>
              <a:t> </a:t>
            </a:r>
            <a:endParaRPr lang="ru-RU" sz="3200" b="1" dirty="0">
              <a:highlight>
                <a:srgbClr val="00FFFF"/>
              </a:highlight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2238C5C-56C7-441C-A577-50451637E17E}"/>
              </a:ext>
            </a:extLst>
          </p:cNvPr>
          <p:cNvSpPr/>
          <p:nvPr/>
        </p:nvSpPr>
        <p:spPr>
          <a:xfrm>
            <a:off x="18650857" y="10183813"/>
            <a:ext cx="205242" cy="508000"/>
          </a:xfrm>
          <a:prstGeom prst="rect">
            <a:avLst/>
          </a:prstGeom>
          <a:solidFill>
            <a:srgbClr val="24B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ъект 4">
            <a:extLst>
              <a:ext uri="{FF2B5EF4-FFF2-40B4-BE49-F238E27FC236}">
                <a16:creationId xmlns:a16="http://schemas.microsoft.com/office/drawing/2014/main" id="{4FE12E8A-1ED2-4247-A2CD-5C97A101A3AC}"/>
              </a:ext>
            </a:extLst>
          </p:cNvPr>
          <p:cNvSpPr txBox="1">
            <a:spLocks/>
          </p:cNvSpPr>
          <p:nvPr/>
        </p:nvSpPr>
        <p:spPr>
          <a:xfrm>
            <a:off x="1407886" y="2732352"/>
            <a:ext cx="16141411" cy="640144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dirty="0"/>
              <a:t>Осведомлённость, знания и понимание</a:t>
            </a:r>
          </a:p>
          <a:p>
            <a:pPr algn="just"/>
            <a:r>
              <a:rPr lang="ru-RU" sz="2400" b="1" dirty="0"/>
              <a:t>Знать</a:t>
            </a:r>
            <a:r>
              <a:rPr lang="ru-RU" sz="2400" dirty="0"/>
              <a:t> о возможностях оформления страхования онлайн, о возможностях осуществления инвестиций онлайн; </a:t>
            </a:r>
          </a:p>
          <a:p>
            <a:pPr algn="just"/>
            <a:r>
              <a:rPr lang="ru-RU" sz="2400" b="1" dirty="0"/>
              <a:t>Понимать:</a:t>
            </a:r>
            <a:r>
              <a:rPr lang="ru-RU" sz="2400" dirty="0"/>
              <a:t> принцип действия страхового калькулятора; принцип действия инвестиционного калькулятора</a:t>
            </a:r>
          </a:p>
          <a:p>
            <a:pPr algn="just"/>
            <a:endParaRPr lang="ru-RU" sz="2400" dirty="0"/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dirty="0"/>
              <a:t>Умения, навыки и поведение</a:t>
            </a:r>
          </a:p>
          <a:p>
            <a:pPr algn="just"/>
            <a:r>
              <a:rPr lang="ru-RU" sz="2400" b="1" dirty="0"/>
              <a:t>Использовать</a:t>
            </a:r>
            <a:r>
              <a:rPr lang="ru-RU" sz="2400" dirty="0"/>
              <a:t> страховой калькулятор в конкретных ситуациях; цифровые сервисы и платформы для планирования и оценки эффективности инвестиций; инвестиционный калькулятор в конкретных ситуациях </a:t>
            </a:r>
          </a:p>
          <a:p>
            <a:pPr algn="just"/>
            <a:endParaRPr lang="ru-RU" sz="2400" dirty="0"/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dirty="0"/>
              <a:t>Личные характеристики и установки (включая уверенность и мотивацию)</a:t>
            </a:r>
          </a:p>
          <a:p>
            <a:pPr algn="just"/>
            <a:r>
              <a:rPr lang="ru-RU" sz="2400" b="1" dirty="0"/>
              <a:t>Проявлять готовность</a:t>
            </a:r>
            <a:r>
              <a:rPr lang="ru-RU" sz="2400" dirty="0"/>
              <a:t> к использованию существующих в цифровой среде инструментов страхования и инвестирования</a:t>
            </a:r>
          </a:p>
        </p:txBody>
      </p:sp>
    </p:spTree>
    <p:extLst>
      <p:ext uri="{BB962C8B-B14F-4D97-AF65-F5344CB8AC3E}">
        <p14:creationId xmlns:p14="http://schemas.microsoft.com/office/powerpoint/2010/main" val="250533544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Заголовок 3">
            <a:extLst>
              <a:ext uri="{FF2B5EF4-FFF2-40B4-BE49-F238E27FC236}">
                <a16:creationId xmlns:a16="http://schemas.microsoft.com/office/drawing/2014/main" id="{966BA058-20C6-42F6-A257-F52E7262C96A}"/>
              </a:ext>
            </a:extLst>
          </p:cNvPr>
          <p:cNvSpPr txBox="1">
            <a:spLocks/>
          </p:cNvSpPr>
          <p:nvPr/>
        </p:nvSpPr>
        <p:spPr>
          <a:xfrm>
            <a:off x="1422916" y="950383"/>
            <a:ext cx="16126381" cy="1781969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3200" b="1" dirty="0"/>
              <a:t>Тема «Цифровая среда»**                                               </a:t>
            </a:r>
            <a:r>
              <a:rPr lang="ru-RU" sz="3200" b="1" dirty="0">
                <a:highlight>
                  <a:srgbClr val="00FFFF"/>
                </a:highlight>
              </a:rPr>
              <a:t>ПРОДВИНУТЫЙ УРОВЕНЬ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2238C5C-56C7-441C-A577-50451637E17E}"/>
              </a:ext>
            </a:extLst>
          </p:cNvPr>
          <p:cNvSpPr/>
          <p:nvPr/>
        </p:nvSpPr>
        <p:spPr>
          <a:xfrm>
            <a:off x="18650857" y="10183813"/>
            <a:ext cx="205242" cy="508000"/>
          </a:xfrm>
          <a:prstGeom prst="rect">
            <a:avLst/>
          </a:prstGeom>
          <a:solidFill>
            <a:srgbClr val="24B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бъект 4">
            <a:extLst>
              <a:ext uri="{FF2B5EF4-FFF2-40B4-BE49-F238E27FC236}">
                <a16:creationId xmlns:a16="http://schemas.microsoft.com/office/drawing/2014/main" id="{92EF3CEB-A4F3-4D55-8975-8D39EB882141}"/>
              </a:ext>
            </a:extLst>
          </p:cNvPr>
          <p:cNvSpPr txBox="1">
            <a:spLocks/>
          </p:cNvSpPr>
          <p:nvPr/>
        </p:nvSpPr>
        <p:spPr>
          <a:xfrm>
            <a:off x="1422916" y="2732352"/>
            <a:ext cx="16141411" cy="640144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dirty="0"/>
              <a:t>Осведомлённость, знания и понимание</a:t>
            </a:r>
          </a:p>
          <a:p>
            <a:pPr algn="just"/>
            <a:r>
              <a:rPr lang="ru-RU" sz="2400" b="1" dirty="0"/>
              <a:t>Знать </a:t>
            </a:r>
            <a:r>
              <a:rPr lang="ru-RU" sz="2400" dirty="0"/>
              <a:t>об информационной и организационной поддержке страхования, инвестирования и предпринимательства в виде онлайн-сервисов, поисковых систем;</a:t>
            </a:r>
          </a:p>
          <a:p>
            <a:pPr algn="just"/>
            <a:r>
              <a:rPr lang="ru-RU" sz="2400" dirty="0"/>
              <a:t> </a:t>
            </a:r>
            <a:r>
              <a:rPr lang="ru-RU" sz="2400" b="1" dirty="0"/>
              <a:t>Понимать</a:t>
            </a:r>
            <a:r>
              <a:rPr lang="ru-RU" sz="2400" dirty="0"/>
              <a:t> возможности управления инвестиционным и продуктами с помощью онлайн-сервисов</a:t>
            </a:r>
            <a:endParaRPr lang="ru-RU" sz="2800" dirty="0"/>
          </a:p>
          <a:p>
            <a:pPr marL="457200" indent="-457200" algn="just">
              <a:buFont typeface="Wingdings" panose="05000000000000000000" pitchFamily="2" charset="2"/>
              <a:buChar char="q"/>
            </a:pPr>
            <a:endParaRPr lang="ru-RU" sz="2800" dirty="0"/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dirty="0"/>
              <a:t>Умения, навыки и поведение</a:t>
            </a:r>
          </a:p>
          <a:p>
            <a:pPr algn="just"/>
            <a:r>
              <a:rPr lang="ru-RU" sz="2400" b="1" dirty="0"/>
              <a:t>Уметь: </a:t>
            </a:r>
            <a:r>
              <a:rPr lang="ru-RU" sz="2400" dirty="0"/>
              <a:t>находить в цифровой среде информацию, связанную с открытием и ведением бизнеса;</a:t>
            </a:r>
          </a:p>
          <a:p>
            <a:pPr algn="just"/>
            <a:r>
              <a:rPr lang="ru-RU" sz="2400" b="1" dirty="0"/>
              <a:t>Защищать</a:t>
            </a:r>
            <a:r>
              <a:rPr lang="ru-RU" sz="2400" dirty="0"/>
              <a:t> личную информацию, связанную с ведением бизнеса;</a:t>
            </a:r>
          </a:p>
          <a:p>
            <a:pPr algn="just"/>
            <a:r>
              <a:rPr lang="ru-RU" sz="2400" b="1" dirty="0"/>
              <a:t>Пользоваться</a:t>
            </a:r>
            <a:r>
              <a:rPr lang="ru-RU" sz="2400" dirty="0"/>
              <a:t> различными онлайн сервисами при знакомстве с управлением инвестициями</a:t>
            </a:r>
            <a:endParaRPr lang="ru-RU" sz="2800" dirty="0"/>
          </a:p>
          <a:p>
            <a:pPr marL="457200" indent="-457200" algn="just">
              <a:buFont typeface="Wingdings" panose="05000000000000000000" pitchFamily="2" charset="2"/>
              <a:buChar char="q"/>
            </a:pPr>
            <a:endParaRPr lang="ru-RU" sz="2800" dirty="0"/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dirty="0"/>
              <a:t>Личные характеристики и установки (включая уверенность и мотивацию)</a:t>
            </a:r>
          </a:p>
          <a:p>
            <a:pPr algn="just"/>
            <a:r>
              <a:rPr lang="ru-RU" sz="2400" b="1" dirty="0"/>
              <a:t>Проявлять инициативу и активность </a:t>
            </a:r>
            <a:r>
              <a:rPr lang="ru-RU" sz="2400" dirty="0"/>
              <a:t>в подборе инструментов цифровой среды для формирования и реализации бизнес-идей</a:t>
            </a:r>
          </a:p>
        </p:txBody>
      </p:sp>
    </p:spTree>
    <p:extLst>
      <p:ext uri="{BB962C8B-B14F-4D97-AF65-F5344CB8AC3E}">
        <p14:creationId xmlns:p14="http://schemas.microsoft.com/office/powerpoint/2010/main" val="91579333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Заголовок 3">
            <a:extLst>
              <a:ext uri="{FF2B5EF4-FFF2-40B4-BE49-F238E27FC236}">
                <a16:creationId xmlns:a16="http://schemas.microsoft.com/office/drawing/2014/main" id="{966BA058-20C6-42F6-A257-F52E7262C96A}"/>
              </a:ext>
            </a:extLst>
          </p:cNvPr>
          <p:cNvSpPr txBox="1">
            <a:spLocks/>
          </p:cNvSpPr>
          <p:nvPr/>
        </p:nvSpPr>
        <p:spPr>
          <a:xfrm>
            <a:off x="1422916" y="950383"/>
            <a:ext cx="16126381" cy="1781969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ru-RU" sz="3200" b="1" dirty="0"/>
          </a:p>
          <a:p>
            <a:r>
              <a:rPr lang="ru-RU" sz="3200" b="1" dirty="0"/>
              <a:t>Предметная область 4. Финансовая среда</a:t>
            </a:r>
          </a:p>
          <a:p>
            <a:endParaRPr lang="ru-RU" sz="3200" b="1" dirty="0"/>
          </a:p>
          <a:p>
            <a:r>
              <a:rPr lang="ru-RU" sz="3200" b="1" dirty="0"/>
              <a:t>Темы:</a:t>
            </a: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6D6F821E-9124-446A-8E24-A56BB18508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8006744"/>
              </p:ext>
            </p:extLst>
          </p:nvPr>
        </p:nvGraphicFramePr>
        <p:xfrm>
          <a:off x="1422916" y="3088746"/>
          <a:ext cx="10623941" cy="6415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2238C5C-56C7-441C-A577-50451637E17E}"/>
              </a:ext>
            </a:extLst>
          </p:cNvPr>
          <p:cNvSpPr/>
          <p:nvPr/>
        </p:nvSpPr>
        <p:spPr>
          <a:xfrm>
            <a:off x="18650857" y="10183813"/>
            <a:ext cx="205242" cy="508000"/>
          </a:xfrm>
          <a:prstGeom prst="rect">
            <a:avLst/>
          </a:prstGeom>
          <a:solidFill>
            <a:srgbClr val="24B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91896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Заголовок 3">
            <a:extLst>
              <a:ext uri="{FF2B5EF4-FFF2-40B4-BE49-F238E27FC236}">
                <a16:creationId xmlns:a16="http://schemas.microsoft.com/office/drawing/2014/main" id="{966BA058-20C6-42F6-A257-F52E7262C96A}"/>
              </a:ext>
            </a:extLst>
          </p:cNvPr>
          <p:cNvSpPr txBox="1">
            <a:spLocks/>
          </p:cNvSpPr>
          <p:nvPr/>
        </p:nvSpPr>
        <p:spPr>
          <a:xfrm>
            <a:off x="1433015" y="898072"/>
            <a:ext cx="16106183" cy="1781969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3200" b="1" dirty="0"/>
              <a:t>Тема «Права и обязанности </a:t>
            </a:r>
          </a:p>
          <a:p>
            <a:r>
              <a:rPr lang="ru-RU" sz="3200" b="1" dirty="0"/>
              <a:t>пользователей финансовых услуг»                                       </a:t>
            </a:r>
            <a:r>
              <a:rPr lang="ru-RU" sz="3200" b="1" dirty="0">
                <a:highlight>
                  <a:srgbClr val="00FF00"/>
                </a:highlight>
              </a:rPr>
              <a:t>БАЗОВЫЙ УРОВЕНЬ</a:t>
            </a:r>
            <a:endParaRPr lang="ru-RU" sz="3200" b="1" dirty="0">
              <a:highlight>
                <a:srgbClr val="00FFFF"/>
              </a:highlight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2238C5C-56C7-441C-A577-50451637E17E}"/>
              </a:ext>
            </a:extLst>
          </p:cNvPr>
          <p:cNvSpPr/>
          <p:nvPr/>
        </p:nvSpPr>
        <p:spPr>
          <a:xfrm>
            <a:off x="18650857" y="10183813"/>
            <a:ext cx="205242" cy="508000"/>
          </a:xfrm>
          <a:prstGeom prst="rect">
            <a:avLst/>
          </a:prstGeom>
          <a:solidFill>
            <a:srgbClr val="24B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ъект 4">
            <a:extLst>
              <a:ext uri="{FF2B5EF4-FFF2-40B4-BE49-F238E27FC236}">
                <a16:creationId xmlns:a16="http://schemas.microsoft.com/office/drawing/2014/main" id="{4FE12E8A-1ED2-4247-A2CD-5C97A101A3AC}"/>
              </a:ext>
            </a:extLst>
          </p:cNvPr>
          <p:cNvSpPr txBox="1">
            <a:spLocks/>
          </p:cNvSpPr>
          <p:nvPr/>
        </p:nvSpPr>
        <p:spPr>
          <a:xfrm>
            <a:off x="1433015" y="1994027"/>
            <a:ext cx="16106183" cy="640144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 algn="just">
              <a:buFont typeface="Wingdings" panose="05000000000000000000" pitchFamily="2" charset="2"/>
              <a:buChar char="q"/>
            </a:pPr>
            <a:endParaRPr lang="ru-RU" sz="2800" dirty="0"/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dirty="0"/>
              <a:t>Осведомлённость, знания и понимание</a:t>
            </a:r>
          </a:p>
          <a:p>
            <a:pPr algn="just"/>
            <a:r>
              <a:rPr lang="ru-RU" sz="2400" b="1" dirty="0"/>
              <a:t>Знать:</a:t>
            </a:r>
            <a:r>
              <a:rPr lang="ru-RU" sz="2400" dirty="0"/>
              <a:t> свои права потребителя в соответствии с гражданским правом РФ, в том числе права потребителя финансовых услуг и их особенности; что права и обязанности есть как у пользователей, так и у поставщиков товаров и услуг, в том числе финансовых; что гражданин имеет право на получение качественных услуг*; что пользователь имеет право обращаться с жалобой на нарушение прав;  </a:t>
            </a:r>
          </a:p>
          <a:p>
            <a:pPr algn="just"/>
            <a:r>
              <a:rPr lang="ru-RU" sz="2400" b="1" dirty="0"/>
              <a:t>Понимать</a:t>
            </a:r>
            <a:r>
              <a:rPr lang="ru-RU" sz="2400" dirty="0"/>
              <a:t>, что делать, если ваши права пользователя товаров и услуг нарушаются</a:t>
            </a:r>
          </a:p>
          <a:p>
            <a:pPr algn="just"/>
            <a:endParaRPr lang="ru-RU" sz="2400" dirty="0"/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dirty="0"/>
              <a:t>Умения, навыки и поведение</a:t>
            </a:r>
          </a:p>
          <a:p>
            <a:pPr algn="just"/>
            <a:r>
              <a:rPr lang="ru-RU" sz="2400" b="1" dirty="0"/>
              <a:t>Уметь:</a:t>
            </a:r>
            <a:r>
              <a:rPr lang="ru-RU" sz="2400" dirty="0"/>
              <a:t> находить информацию о товарах и услугах, в том числе финансовых, и осознавать назначение этой информации; оценивать достоверность информации в счетах и платежных документах (в </a:t>
            </a:r>
            <a:r>
              <a:rPr lang="ru-RU" sz="2400" dirty="0" err="1"/>
              <a:t>т.ч</a:t>
            </a:r>
            <a:r>
              <a:rPr lang="ru-RU" sz="2400" dirty="0"/>
              <a:t>. чеках), коммунальных платежах и т.д.; </a:t>
            </a:r>
          </a:p>
          <a:p>
            <a:pPr algn="just"/>
            <a:r>
              <a:rPr lang="ru-RU" sz="2400" b="1" dirty="0"/>
              <a:t>Находить</a:t>
            </a:r>
            <a:r>
              <a:rPr lang="ru-RU" sz="2400" dirty="0"/>
              <a:t> информацию об отзывах пользователей на продукты, которые являются целью приобретения; </a:t>
            </a:r>
            <a:r>
              <a:rPr lang="ru-RU" sz="2400" b="1" dirty="0"/>
              <a:t>Читать</a:t>
            </a:r>
            <a:r>
              <a:rPr lang="ru-RU" sz="2400" dirty="0"/>
              <a:t> финансовые договоры и проверять значение неясных слов или терминов, прежде чем принимать решение об их подписании 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endParaRPr lang="ru-RU" sz="2800" dirty="0"/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dirty="0"/>
              <a:t>Личные характеристики и установки (включая уверенность и мотивацию)</a:t>
            </a:r>
          </a:p>
          <a:p>
            <a:pPr algn="just"/>
            <a:r>
              <a:rPr lang="ru-RU" sz="2400" b="1" dirty="0"/>
              <a:t>Быть мотивированным </a:t>
            </a:r>
            <a:r>
              <a:rPr lang="ru-RU" sz="2400" dirty="0"/>
              <a:t>на использование своих прав и исполнение своих обязанностей </a:t>
            </a:r>
          </a:p>
          <a:p>
            <a:pPr algn="just"/>
            <a:r>
              <a:rPr lang="ru-RU" sz="2400" b="1" dirty="0"/>
              <a:t>Проявлять</a:t>
            </a:r>
            <a:r>
              <a:rPr lang="ru-RU" sz="2400" dirty="0"/>
              <a:t> внимательность и аккуратность при заполнении финансовых документов (заявлений, анкет и др.) </a:t>
            </a:r>
            <a:r>
              <a:rPr lang="ru-RU" sz="2400" b="1" dirty="0"/>
              <a:t>Быть готовым </a:t>
            </a:r>
            <a:r>
              <a:rPr lang="ru-RU" sz="2400" dirty="0"/>
              <a:t>потратить время на прочтение и понимание любого подписываемого документа, особенно финансового; </a:t>
            </a:r>
            <a:r>
              <a:rPr lang="ru-RU" sz="2400" b="1" dirty="0"/>
              <a:t>Проявлять готовность </a:t>
            </a:r>
            <a:r>
              <a:rPr lang="ru-RU" sz="2400" dirty="0"/>
              <a:t>отстаивать свои права*, при необходимости подавать жалобу на некачественные товары или услуги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31029B3-0178-4539-9A39-D1188F3EB5EE}"/>
              </a:ext>
            </a:extLst>
          </p:cNvPr>
          <p:cNvSpPr/>
          <p:nvPr/>
        </p:nvSpPr>
        <p:spPr>
          <a:xfrm>
            <a:off x="13595119" y="10183813"/>
            <a:ext cx="46010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* наглядные примеры представлены в Рамке 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23532040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Заголовок 3">
            <a:extLst>
              <a:ext uri="{FF2B5EF4-FFF2-40B4-BE49-F238E27FC236}">
                <a16:creationId xmlns:a16="http://schemas.microsoft.com/office/drawing/2014/main" id="{966BA058-20C6-42F6-A257-F52E7262C96A}"/>
              </a:ext>
            </a:extLst>
          </p:cNvPr>
          <p:cNvSpPr txBox="1">
            <a:spLocks/>
          </p:cNvSpPr>
          <p:nvPr/>
        </p:nvSpPr>
        <p:spPr>
          <a:xfrm>
            <a:off x="1543579" y="898072"/>
            <a:ext cx="16020748" cy="1781969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ru-RU" sz="3200" b="1" dirty="0"/>
          </a:p>
          <a:p>
            <a:r>
              <a:rPr lang="ru-RU" sz="3200" b="1" dirty="0"/>
              <a:t>Тема «Права и обязанности </a:t>
            </a:r>
          </a:p>
          <a:p>
            <a:r>
              <a:rPr lang="ru-RU" sz="3200" b="1" dirty="0"/>
              <a:t>пользователей финансовых услуг»                            </a:t>
            </a:r>
            <a:r>
              <a:rPr lang="ru-RU" sz="3200" b="1" dirty="0">
                <a:highlight>
                  <a:srgbClr val="00FFFF"/>
                </a:highlight>
              </a:rPr>
              <a:t>ПРОДВИНУТЫЙ УРОВЕНЬ</a:t>
            </a:r>
          </a:p>
          <a:p>
            <a:endParaRPr lang="ru-RU" sz="3200" b="1" dirty="0">
              <a:highlight>
                <a:srgbClr val="00FFFF"/>
              </a:highlight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2238C5C-56C7-441C-A577-50451637E17E}"/>
              </a:ext>
            </a:extLst>
          </p:cNvPr>
          <p:cNvSpPr/>
          <p:nvPr/>
        </p:nvSpPr>
        <p:spPr>
          <a:xfrm>
            <a:off x="18650857" y="10183813"/>
            <a:ext cx="205242" cy="508000"/>
          </a:xfrm>
          <a:prstGeom prst="rect">
            <a:avLst/>
          </a:prstGeom>
          <a:solidFill>
            <a:srgbClr val="24B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бъект 4">
            <a:extLst>
              <a:ext uri="{FF2B5EF4-FFF2-40B4-BE49-F238E27FC236}">
                <a16:creationId xmlns:a16="http://schemas.microsoft.com/office/drawing/2014/main" id="{92EF3CEB-A4F3-4D55-8975-8D39EB882141}"/>
              </a:ext>
            </a:extLst>
          </p:cNvPr>
          <p:cNvSpPr txBox="1">
            <a:spLocks/>
          </p:cNvSpPr>
          <p:nvPr/>
        </p:nvSpPr>
        <p:spPr>
          <a:xfrm>
            <a:off x="1543579" y="2394857"/>
            <a:ext cx="16020748" cy="708442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/>
              <a:t>Осведомлённость, знания и понимание</a:t>
            </a:r>
          </a:p>
          <a:p>
            <a:pPr algn="just"/>
            <a:r>
              <a:rPr lang="ru-RU" sz="2400" b="1" dirty="0"/>
              <a:t>Знать: </a:t>
            </a:r>
            <a:r>
              <a:rPr lang="ru-RU" sz="2400" dirty="0"/>
              <a:t>права и обязанности пользователей продуктов и услуг, в </a:t>
            </a:r>
            <a:r>
              <a:rPr lang="ru-RU" sz="2400" dirty="0" err="1"/>
              <a:t>т.ч</a:t>
            </a:r>
            <a:r>
              <a:rPr lang="ru-RU" sz="2400" dirty="0"/>
              <a:t>. финансовых; куда обращаться с жалобой на нарушение прав пользователей;</a:t>
            </a:r>
          </a:p>
          <a:p>
            <a:pPr algn="just"/>
            <a:r>
              <a:rPr lang="ru-RU" sz="2400" b="1" dirty="0"/>
              <a:t>Понимать:</a:t>
            </a:r>
            <a:r>
              <a:rPr lang="ru-RU" sz="2400" dirty="0"/>
              <a:t> что за невыполнением обязанностей могут наступить негативные последствия и для пользователей, и для поставщиков; что существуют финансовые услуги, которые не регулируются российским законодательство м о правах потребителя (например, пенсионные, налоговые, инвестиционные)</a:t>
            </a:r>
          </a:p>
          <a:p>
            <a:pPr algn="just"/>
            <a:endParaRPr lang="ru-RU" sz="28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/>
              <a:t>Умения, навыки и поведение</a:t>
            </a:r>
          </a:p>
          <a:p>
            <a:pPr algn="just"/>
            <a:r>
              <a:rPr lang="ru-RU" sz="2400" b="1" dirty="0"/>
              <a:t>Проверять</a:t>
            </a:r>
            <a:r>
              <a:rPr lang="ru-RU" sz="2400" dirty="0"/>
              <a:t> финансовые организации на наличие лицензии Банка России; </a:t>
            </a:r>
          </a:p>
          <a:p>
            <a:pPr algn="just"/>
            <a:r>
              <a:rPr lang="ru-RU" sz="2400" b="1" dirty="0"/>
              <a:t>Владеть </a:t>
            </a:r>
            <a:r>
              <a:rPr lang="ru-RU" sz="2400" dirty="0"/>
              <a:t>алгоритмом действий при нарушении прав пользователя товаров и услуг, в том числе финансовых; </a:t>
            </a:r>
            <a:r>
              <a:rPr lang="ru-RU" sz="2400" b="1" dirty="0"/>
              <a:t>Уметь </a:t>
            </a:r>
            <a:r>
              <a:rPr lang="ru-RU" sz="2400" dirty="0"/>
              <a:t>решать вопросы, связанные с правами пользователей, на основе соответствующих документов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ru-RU" sz="28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/>
              <a:t>Личные характеристики и установки (включая уверенность и мотивацию)</a:t>
            </a:r>
          </a:p>
          <a:p>
            <a:r>
              <a:rPr lang="ru-RU" sz="2400" b="1" dirty="0"/>
              <a:t>Проявлять активность и инициативу </a:t>
            </a:r>
            <a:r>
              <a:rPr lang="ru-RU" sz="2400" dirty="0"/>
              <a:t>в поиске информации о правах и обязанностях потребителя и ее обновлении;</a:t>
            </a:r>
          </a:p>
          <a:p>
            <a:r>
              <a:rPr lang="ru-RU" sz="2400" b="1" dirty="0"/>
              <a:t>Проявлять готовность: </a:t>
            </a:r>
            <a:r>
              <a:rPr lang="ru-RU" sz="2400" dirty="0"/>
              <a:t>внимательно читать финансовые документы и стремиться выяснять и исправлять любые ошибки;</a:t>
            </a:r>
          </a:p>
          <a:p>
            <a:r>
              <a:rPr lang="ru-RU" sz="2400" b="1" dirty="0"/>
              <a:t>Проявлять активность </a:t>
            </a:r>
            <a:r>
              <a:rPr lang="ru-RU" sz="2400" dirty="0"/>
              <a:t>в отстаивании своих прав потребителя, собственника, налогоплательщика, инвестора и др. </a:t>
            </a:r>
          </a:p>
        </p:txBody>
      </p:sp>
    </p:spTree>
    <p:extLst>
      <p:ext uri="{BB962C8B-B14F-4D97-AF65-F5344CB8AC3E}">
        <p14:creationId xmlns:p14="http://schemas.microsoft.com/office/powerpoint/2010/main" val="392870983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Заголовок 3">
            <a:extLst>
              <a:ext uri="{FF2B5EF4-FFF2-40B4-BE49-F238E27FC236}">
                <a16:creationId xmlns:a16="http://schemas.microsoft.com/office/drawing/2014/main" id="{966BA058-20C6-42F6-A257-F52E7262C96A}"/>
              </a:ext>
            </a:extLst>
          </p:cNvPr>
          <p:cNvSpPr txBox="1">
            <a:spLocks/>
          </p:cNvSpPr>
          <p:nvPr/>
        </p:nvSpPr>
        <p:spPr>
          <a:xfrm>
            <a:off x="1494568" y="438371"/>
            <a:ext cx="16078613" cy="1781969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ru-RU" sz="3100" b="1" dirty="0"/>
          </a:p>
          <a:p>
            <a:r>
              <a:rPr lang="ru-RU" sz="3100" b="1" dirty="0"/>
              <a:t>Тема «Финансовые взаимоотношения с государством»</a:t>
            </a:r>
          </a:p>
          <a:p>
            <a:r>
              <a:rPr lang="ru-RU" sz="3100" b="1" dirty="0"/>
              <a:t>                                                                                                           </a:t>
            </a:r>
            <a:r>
              <a:rPr lang="ru-RU" sz="3100" b="1" dirty="0">
                <a:highlight>
                  <a:srgbClr val="00FF00"/>
                </a:highlight>
              </a:rPr>
              <a:t>БАЗОВЫЙ УРОВЕНЬ</a:t>
            </a:r>
            <a:endParaRPr lang="ru-RU" sz="3100" b="1" dirty="0">
              <a:highlight>
                <a:srgbClr val="00FFFF"/>
              </a:highlight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2238C5C-56C7-441C-A577-50451637E17E}"/>
              </a:ext>
            </a:extLst>
          </p:cNvPr>
          <p:cNvSpPr/>
          <p:nvPr/>
        </p:nvSpPr>
        <p:spPr>
          <a:xfrm>
            <a:off x="18650857" y="10183813"/>
            <a:ext cx="205242" cy="508000"/>
          </a:xfrm>
          <a:prstGeom prst="rect">
            <a:avLst/>
          </a:prstGeom>
          <a:solidFill>
            <a:srgbClr val="24B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ъект 4">
            <a:extLst>
              <a:ext uri="{FF2B5EF4-FFF2-40B4-BE49-F238E27FC236}">
                <a16:creationId xmlns:a16="http://schemas.microsoft.com/office/drawing/2014/main" id="{4FE12E8A-1ED2-4247-A2CD-5C97A101A3AC}"/>
              </a:ext>
            </a:extLst>
          </p:cNvPr>
          <p:cNvSpPr txBox="1">
            <a:spLocks/>
          </p:cNvSpPr>
          <p:nvPr/>
        </p:nvSpPr>
        <p:spPr>
          <a:xfrm>
            <a:off x="1494568" y="1760638"/>
            <a:ext cx="16030844" cy="842317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 algn="just">
              <a:buFont typeface="Wingdings" panose="05000000000000000000" pitchFamily="2" charset="2"/>
              <a:buChar char="q"/>
            </a:pPr>
            <a:endParaRPr lang="ru-RU" sz="2800" dirty="0"/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dirty="0"/>
              <a:t>Осведомлённость, знания и понимание</a:t>
            </a:r>
          </a:p>
          <a:p>
            <a:pPr algn="just"/>
            <a:r>
              <a:rPr lang="ru-RU" sz="2400" b="1" dirty="0"/>
              <a:t>Знать: </a:t>
            </a:r>
            <a:r>
              <a:rPr lang="ru-RU" sz="2400" dirty="0"/>
              <a:t>основные объекты налогообложения физических лиц и соответствующие им налоги; об основных социальных выплатах, предоставляемых государством;</a:t>
            </a:r>
            <a:endParaRPr lang="ru-RU" sz="2800" dirty="0"/>
          </a:p>
          <a:p>
            <a:pPr algn="just"/>
            <a:r>
              <a:rPr lang="ru-RU" sz="2400" b="1" dirty="0"/>
              <a:t>Понимать:</a:t>
            </a:r>
            <a:r>
              <a:rPr lang="ru-RU" sz="2400" dirty="0"/>
              <a:t> что экономическая ситуация в стране влияет на личное благосостояние и благосостояние семьи; что правительственные решения, в том числе решения о налогах и льготах, могут влиять на личные и семейные расходы и сбережения; что такое налоги, зачем они нужны и каковы направления использования налоговых поступлений в государственный бюджет; достоинства и недостатки пропорциональной и прогрессивной систем налогообложения; что такое пенсия и иметь представление о том, кому (по каким основаниям) она полагается; как работает система пенсионного обеспечения в России; </a:t>
            </a:r>
          </a:p>
          <a:p>
            <a:pPr algn="just"/>
            <a:r>
              <a:rPr lang="ru-RU" sz="2400" b="1" dirty="0"/>
              <a:t>Иметь представление </a:t>
            </a:r>
            <a:r>
              <a:rPr lang="ru-RU" sz="2400" dirty="0"/>
              <a:t>об инициативном бюджетировании, в том числе о школьном возможность собственного участия инициативном бюджетировании</a:t>
            </a:r>
          </a:p>
          <a:p>
            <a:pPr algn="just"/>
            <a:endParaRPr lang="ru-RU" sz="2400" dirty="0"/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dirty="0"/>
              <a:t>Умения, навыки и поведение</a:t>
            </a:r>
          </a:p>
          <a:p>
            <a:pPr algn="just"/>
            <a:r>
              <a:rPr lang="ru-RU" sz="2400" b="1" dirty="0"/>
              <a:t>Уметь:</a:t>
            </a:r>
            <a:r>
              <a:rPr lang="ru-RU" sz="2400" dirty="0"/>
              <a:t> различать зарплату до и после уплаты налога на доходы физических лиц; </a:t>
            </a:r>
          </a:p>
          <a:p>
            <a:pPr algn="just"/>
            <a:r>
              <a:rPr lang="ru-RU" sz="2400" b="1" dirty="0"/>
              <a:t>Находить информацию: </a:t>
            </a:r>
            <a:r>
              <a:rPr lang="ru-RU" sz="2400" dirty="0"/>
              <a:t>об основных видах пенсий и пособий, которые обеспечиваются государством; о практиках инициативного бюджетирования, в том числе школьного</a:t>
            </a:r>
          </a:p>
        </p:txBody>
      </p:sp>
    </p:spTree>
    <p:extLst>
      <p:ext uri="{BB962C8B-B14F-4D97-AF65-F5344CB8AC3E}">
        <p14:creationId xmlns:p14="http://schemas.microsoft.com/office/powerpoint/2010/main" val="366003558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Заголовок 3">
            <a:extLst>
              <a:ext uri="{FF2B5EF4-FFF2-40B4-BE49-F238E27FC236}">
                <a16:creationId xmlns:a16="http://schemas.microsoft.com/office/drawing/2014/main" id="{966BA058-20C6-42F6-A257-F52E7262C96A}"/>
              </a:ext>
            </a:extLst>
          </p:cNvPr>
          <p:cNvSpPr txBox="1">
            <a:spLocks/>
          </p:cNvSpPr>
          <p:nvPr/>
        </p:nvSpPr>
        <p:spPr>
          <a:xfrm>
            <a:off x="1494568" y="438371"/>
            <a:ext cx="16078613" cy="1781969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ru-RU" sz="3100" b="1" dirty="0"/>
          </a:p>
          <a:p>
            <a:r>
              <a:rPr lang="ru-RU" sz="3100" b="1" dirty="0"/>
              <a:t>Тема «Финансовые взаимоотношения с государством»</a:t>
            </a:r>
          </a:p>
          <a:p>
            <a:r>
              <a:rPr lang="ru-RU" sz="3100" b="1" dirty="0"/>
              <a:t>                                                                                                           </a:t>
            </a:r>
            <a:r>
              <a:rPr lang="ru-RU" sz="3100" b="1" dirty="0">
                <a:highlight>
                  <a:srgbClr val="00FF00"/>
                </a:highlight>
              </a:rPr>
              <a:t>БАЗОВЫЙ УРОВЕНЬ</a:t>
            </a:r>
            <a:endParaRPr lang="ru-RU" sz="3100" b="1" dirty="0">
              <a:highlight>
                <a:srgbClr val="00FFFF"/>
              </a:highlight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2238C5C-56C7-441C-A577-50451637E17E}"/>
              </a:ext>
            </a:extLst>
          </p:cNvPr>
          <p:cNvSpPr/>
          <p:nvPr/>
        </p:nvSpPr>
        <p:spPr>
          <a:xfrm>
            <a:off x="18650857" y="10183813"/>
            <a:ext cx="205242" cy="508000"/>
          </a:xfrm>
          <a:prstGeom prst="rect">
            <a:avLst/>
          </a:prstGeom>
          <a:solidFill>
            <a:srgbClr val="24B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ъект 4">
            <a:extLst>
              <a:ext uri="{FF2B5EF4-FFF2-40B4-BE49-F238E27FC236}">
                <a16:creationId xmlns:a16="http://schemas.microsoft.com/office/drawing/2014/main" id="{4FE12E8A-1ED2-4247-A2CD-5C97A101A3AC}"/>
              </a:ext>
            </a:extLst>
          </p:cNvPr>
          <p:cNvSpPr txBox="1">
            <a:spLocks/>
          </p:cNvSpPr>
          <p:nvPr/>
        </p:nvSpPr>
        <p:spPr>
          <a:xfrm>
            <a:off x="1494568" y="1760638"/>
            <a:ext cx="16030844" cy="842317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 algn="just">
              <a:buFont typeface="Wingdings" panose="05000000000000000000" pitchFamily="2" charset="2"/>
              <a:buChar char="q"/>
            </a:pPr>
            <a:endParaRPr lang="ru-RU" sz="2800" dirty="0"/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dirty="0"/>
              <a:t>Личные характеристики и установки (включая уверенность и мотивацию)</a:t>
            </a:r>
          </a:p>
          <a:p>
            <a:pPr algn="just"/>
            <a:r>
              <a:rPr lang="ru-RU" sz="2400" b="1" dirty="0"/>
              <a:t>Проявлять ответственность </a:t>
            </a:r>
            <a:r>
              <a:rPr lang="ru-RU" sz="2400" dirty="0"/>
              <a:t>и своевременно осуществлять уплату налогов; </a:t>
            </a:r>
          </a:p>
          <a:p>
            <a:pPr algn="just"/>
            <a:r>
              <a:rPr lang="ru-RU" sz="2400" b="1" dirty="0"/>
              <a:t>Понимать взаимосвязь </a:t>
            </a:r>
            <a:r>
              <a:rPr lang="ru-RU" sz="2400" dirty="0"/>
              <a:t>официального трудоустройства, возможных льгот, услуг, вычетов и последующего пенсионного обеспечения;</a:t>
            </a:r>
          </a:p>
          <a:p>
            <a:pPr algn="just"/>
            <a:r>
              <a:rPr lang="ru-RU" sz="2400" b="1" dirty="0"/>
              <a:t>Быть готовым </a:t>
            </a:r>
            <a:r>
              <a:rPr lang="ru-RU" sz="2400" dirty="0"/>
              <a:t>осуществлять взаимодействие с государством для получения полагающихся выплат и пособий, развивать навыки проектной деятельности для целей школьного инициативного бюджетирования;</a:t>
            </a:r>
            <a:endParaRPr lang="ru-RU" sz="2400" b="1" dirty="0"/>
          </a:p>
          <a:p>
            <a:pPr algn="just"/>
            <a:r>
              <a:rPr lang="ru-RU" sz="2400" b="1" dirty="0"/>
              <a:t>Проявлять интерес </a:t>
            </a:r>
            <a:r>
              <a:rPr lang="ru-RU" sz="2400" dirty="0"/>
              <a:t>к возможности участия в проектах инициативного бюджетирования </a:t>
            </a:r>
          </a:p>
        </p:txBody>
      </p:sp>
    </p:spTree>
    <p:extLst>
      <p:ext uri="{BB962C8B-B14F-4D97-AF65-F5344CB8AC3E}">
        <p14:creationId xmlns:p14="http://schemas.microsoft.com/office/powerpoint/2010/main" val="172359752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Заголовок 3">
            <a:extLst>
              <a:ext uri="{FF2B5EF4-FFF2-40B4-BE49-F238E27FC236}">
                <a16:creationId xmlns:a16="http://schemas.microsoft.com/office/drawing/2014/main" id="{966BA058-20C6-42F6-A257-F52E7262C96A}"/>
              </a:ext>
            </a:extLst>
          </p:cNvPr>
          <p:cNvSpPr txBox="1">
            <a:spLocks/>
          </p:cNvSpPr>
          <p:nvPr/>
        </p:nvSpPr>
        <p:spPr>
          <a:xfrm>
            <a:off x="1422916" y="1234440"/>
            <a:ext cx="16141411" cy="1113608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3200" b="1" dirty="0"/>
              <a:t>Тема «Финансовые взаимоотношения с государством»</a:t>
            </a:r>
          </a:p>
          <a:p>
            <a:r>
              <a:rPr lang="ru-RU" sz="3200" b="1" dirty="0"/>
              <a:t>  </a:t>
            </a:r>
          </a:p>
          <a:p>
            <a:r>
              <a:rPr lang="ru-RU" sz="3200" b="1" dirty="0"/>
              <a:t>                                                                                              </a:t>
            </a:r>
            <a:r>
              <a:rPr lang="ru-RU" sz="3200" b="1" dirty="0">
                <a:highlight>
                  <a:srgbClr val="00FFFF"/>
                </a:highlight>
              </a:rPr>
              <a:t>ПРОДВИНУТЫЙ УРОВЕНЬ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2238C5C-56C7-441C-A577-50451637E17E}"/>
              </a:ext>
            </a:extLst>
          </p:cNvPr>
          <p:cNvSpPr/>
          <p:nvPr/>
        </p:nvSpPr>
        <p:spPr>
          <a:xfrm>
            <a:off x="18650857" y="10183813"/>
            <a:ext cx="205242" cy="508000"/>
          </a:xfrm>
          <a:prstGeom prst="rect">
            <a:avLst/>
          </a:prstGeom>
          <a:solidFill>
            <a:srgbClr val="24B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бъект 4">
            <a:extLst>
              <a:ext uri="{FF2B5EF4-FFF2-40B4-BE49-F238E27FC236}">
                <a16:creationId xmlns:a16="http://schemas.microsoft.com/office/drawing/2014/main" id="{92EF3CEB-A4F3-4D55-8975-8D39EB882141}"/>
              </a:ext>
            </a:extLst>
          </p:cNvPr>
          <p:cNvSpPr txBox="1">
            <a:spLocks/>
          </p:cNvSpPr>
          <p:nvPr/>
        </p:nvSpPr>
        <p:spPr>
          <a:xfrm>
            <a:off x="1422916" y="2684417"/>
            <a:ext cx="16141411" cy="8296956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/>
              <a:t>Осведомлённость, знания и понимание</a:t>
            </a:r>
          </a:p>
          <a:p>
            <a:pPr algn="just"/>
            <a:r>
              <a:rPr lang="ru-RU" sz="2400" b="1" dirty="0"/>
              <a:t>Знать: </a:t>
            </a:r>
            <a:r>
              <a:rPr lang="ru-RU" sz="2400" dirty="0"/>
              <a:t>какие виды налогов существуют, когда и как их надо платить; об основных видах налоговых льгот (освобождение от уплаты налогов, снижение налоговых ставок); о налоговых вычетах (по расходам на лечение, образование, покупку квартиры, страхование и др.); о существовании возможностей для формирования пенсионных накоплений, государственных и негосударственных пенсионных программах; инструменты участия граждан в бюджетном процессе, уметь оценивать общественные блага, понимать содержание и структуру бюджета, его доходной и расходной частей;</a:t>
            </a:r>
          </a:p>
          <a:p>
            <a:pPr algn="just"/>
            <a:r>
              <a:rPr lang="ru-RU" sz="2400" b="1" dirty="0"/>
              <a:t>Понимать</a:t>
            </a:r>
            <a:r>
              <a:rPr lang="ru-RU" sz="2400" dirty="0"/>
              <a:t>: как формируется пенсия, и что может влиять на её размер; необходимость проверки правильности начисления налогов, полагающихся выплат и пособий;</a:t>
            </a:r>
          </a:p>
          <a:p>
            <a:pPr algn="just"/>
            <a:r>
              <a:rPr lang="ru-RU" sz="2400" b="1" dirty="0"/>
              <a:t>Иметь представления </a:t>
            </a:r>
            <a:r>
              <a:rPr lang="ru-RU" sz="2400" dirty="0"/>
              <a:t>об алгоритмах участия в инициативном бюджетировании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ru-RU" sz="28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/>
              <a:t>Умения, навыки и поведение</a:t>
            </a:r>
          </a:p>
          <a:p>
            <a:pPr algn="just"/>
            <a:r>
              <a:rPr lang="ru-RU" sz="2400" b="1" dirty="0"/>
              <a:t>Определять, </a:t>
            </a:r>
            <a:r>
              <a:rPr lang="ru-RU" sz="2400" dirty="0"/>
              <a:t>когда и какие налоги требуется заплатить; </a:t>
            </a:r>
          </a:p>
          <a:p>
            <a:pPr algn="just"/>
            <a:r>
              <a:rPr lang="ru-RU" sz="2400" b="1" dirty="0"/>
              <a:t>Уметь</a:t>
            </a:r>
            <a:r>
              <a:rPr lang="ru-RU" sz="2400" dirty="0"/>
              <a:t> рассчитывать размер НДФЛ, земельного налога, налога на имущество физических лиц, транспортного налога; </a:t>
            </a:r>
          </a:p>
          <a:p>
            <a:pPr algn="just"/>
            <a:r>
              <a:rPr lang="ru-RU" sz="2400" b="1" dirty="0"/>
              <a:t>Принимать участие </a:t>
            </a:r>
            <a:r>
              <a:rPr lang="ru-RU" sz="2400" dirty="0"/>
              <a:t>в практиках школьного инициативного бюджетирования; </a:t>
            </a:r>
          </a:p>
          <a:p>
            <a:pPr algn="just"/>
            <a:r>
              <a:rPr lang="ru-RU" sz="2400" b="1" dirty="0"/>
              <a:t>Выдвигать</a:t>
            </a:r>
            <a:r>
              <a:rPr lang="ru-RU" sz="2400" dirty="0"/>
              <a:t> </a:t>
            </a:r>
            <a:r>
              <a:rPr lang="ru-RU" sz="2400" b="1" dirty="0"/>
              <a:t>инициативы</a:t>
            </a:r>
            <a:r>
              <a:rPr lang="ru-RU" sz="2400" dirty="0"/>
              <a:t> для школьного инициативного бюджетирования</a:t>
            </a:r>
          </a:p>
          <a:p>
            <a:pPr algn="just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25309025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Заголовок 3">
            <a:extLst>
              <a:ext uri="{FF2B5EF4-FFF2-40B4-BE49-F238E27FC236}">
                <a16:creationId xmlns:a16="http://schemas.microsoft.com/office/drawing/2014/main" id="{966BA058-20C6-42F6-A257-F52E7262C96A}"/>
              </a:ext>
            </a:extLst>
          </p:cNvPr>
          <p:cNvSpPr txBox="1">
            <a:spLocks/>
          </p:cNvSpPr>
          <p:nvPr/>
        </p:nvSpPr>
        <p:spPr>
          <a:xfrm>
            <a:off x="1422916" y="1234440"/>
            <a:ext cx="16141411" cy="1113608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3200" b="1" dirty="0"/>
              <a:t>Тема «Финансовые взаимоотношения с государством»</a:t>
            </a:r>
          </a:p>
          <a:p>
            <a:r>
              <a:rPr lang="ru-RU" sz="3200" b="1" dirty="0"/>
              <a:t>  </a:t>
            </a:r>
          </a:p>
          <a:p>
            <a:r>
              <a:rPr lang="ru-RU" sz="3200" b="1" dirty="0"/>
              <a:t>                                                                                              </a:t>
            </a:r>
            <a:r>
              <a:rPr lang="ru-RU" sz="3200" b="1" dirty="0">
                <a:highlight>
                  <a:srgbClr val="00FFFF"/>
                </a:highlight>
              </a:rPr>
              <a:t>ПРОДВИНУТЫЙ УРОВЕНЬ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2238C5C-56C7-441C-A577-50451637E17E}"/>
              </a:ext>
            </a:extLst>
          </p:cNvPr>
          <p:cNvSpPr/>
          <p:nvPr/>
        </p:nvSpPr>
        <p:spPr>
          <a:xfrm>
            <a:off x="18650857" y="10183813"/>
            <a:ext cx="205242" cy="508000"/>
          </a:xfrm>
          <a:prstGeom prst="rect">
            <a:avLst/>
          </a:prstGeom>
          <a:solidFill>
            <a:srgbClr val="24B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бъект 4">
            <a:extLst>
              <a:ext uri="{FF2B5EF4-FFF2-40B4-BE49-F238E27FC236}">
                <a16:creationId xmlns:a16="http://schemas.microsoft.com/office/drawing/2014/main" id="{92EF3CEB-A4F3-4D55-8975-8D39EB882141}"/>
              </a:ext>
            </a:extLst>
          </p:cNvPr>
          <p:cNvSpPr txBox="1">
            <a:spLocks/>
          </p:cNvSpPr>
          <p:nvPr/>
        </p:nvSpPr>
        <p:spPr>
          <a:xfrm>
            <a:off x="1422916" y="2684417"/>
            <a:ext cx="16141411" cy="8296956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dirty="0"/>
              <a:t>Личные характеристики и установки (включая уверенность и мотивацию)</a:t>
            </a:r>
          </a:p>
          <a:p>
            <a:pPr algn="just"/>
            <a:r>
              <a:rPr lang="ru-RU" sz="2400" b="1" dirty="0"/>
              <a:t>Стремиться</a:t>
            </a:r>
            <a:r>
              <a:rPr lang="ru-RU" sz="2400" dirty="0"/>
              <a:t> оценивать влияние экономической ситуации на личное финансовое положение; </a:t>
            </a:r>
          </a:p>
          <a:p>
            <a:pPr algn="just"/>
            <a:r>
              <a:rPr lang="ru-RU" sz="2400" b="1" dirty="0"/>
              <a:t>Быть мотивированным </a:t>
            </a:r>
            <a:r>
              <a:rPr lang="ru-RU" sz="2400" dirty="0"/>
              <a:t>на проявление аккуратности и дисциплинированности при планировании и осуществлении уплаты налогов в будущем, на активное вовлечение в участие в бюджетном процессе, в проектах инициативного бюджетирования;</a:t>
            </a:r>
          </a:p>
          <a:p>
            <a:pPr algn="just"/>
            <a:r>
              <a:rPr lang="ru-RU" sz="2400" b="1" dirty="0"/>
              <a:t>Быть ответственным </a:t>
            </a:r>
            <a:r>
              <a:rPr lang="ru-RU" sz="2400" dirty="0"/>
              <a:t>за свое будущее пенсионное обеспечение; </a:t>
            </a:r>
          </a:p>
          <a:p>
            <a:pPr algn="just"/>
            <a:r>
              <a:rPr lang="ru-RU" sz="2400" b="1" dirty="0"/>
              <a:t>Быть готовым </a:t>
            </a:r>
            <a:r>
              <a:rPr lang="ru-RU" sz="2400" dirty="0"/>
              <a:t>обратиться к специалистам для проверки правильности начисления налогов, полагающихся выплат и пособий;</a:t>
            </a:r>
          </a:p>
          <a:p>
            <a:pPr algn="just"/>
            <a:r>
              <a:rPr lang="ru-RU" sz="2400" b="1" dirty="0"/>
              <a:t>Проявлять</a:t>
            </a:r>
            <a:r>
              <a:rPr lang="ru-RU" sz="2400" dirty="0"/>
              <a:t> неравнодушие к вопросам состояния окружающей среды и ее совершенствовании при помощи инициативного бюджетирования</a:t>
            </a:r>
          </a:p>
        </p:txBody>
      </p:sp>
    </p:spTree>
    <p:extLst>
      <p:ext uri="{BB962C8B-B14F-4D97-AF65-F5344CB8AC3E}">
        <p14:creationId xmlns:p14="http://schemas.microsoft.com/office/powerpoint/2010/main" val="3470018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231296"/>
            <a:ext cx="6983566" cy="59420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Заголовок 3">
            <a:extLst>
              <a:ext uri="{FF2B5EF4-FFF2-40B4-BE49-F238E27FC236}">
                <a16:creationId xmlns:a16="http://schemas.microsoft.com/office/drawing/2014/main" id="{966BA058-20C6-42F6-A257-F52E7262C96A}"/>
              </a:ext>
            </a:extLst>
          </p:cNvPr>
          <p:cNvSpPr txBox="1">
            <a:spLocks/>
          </p:cNvSpPr>
          <p:nvPr/>
        </p:nvSpPr>
        <p:spPr>
          <a:xfrm>
            <a:off x="1422916" y="950383"/>
            <a:ext cx="16126381" cy="1781969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3200" b="1" dirty="0">
                <a:latin typeface="+mn-lt"/>
              </a:rPr>
              <a:t>Финансовая доступность </a:t>
            </a:r>
            <a:r>
              <a:rPr lang="ru-RU" sz="3200" b="1" dirty="0"/>
              <a:t>(определение принято в июле 2015 года с учетом международного опыта и специфики финансовых рынков РФ)</a:t>
            </a:r>
            <a:endParaRPr lang="ru-RU" sz="3200" b="1" dirty="0">
              <a:latin typeface="+mn-lt"/>
            </a:endParaRPr>
          </a:p>
        </p:txBody>
      </p:sp>
      <p:sp>
        <p:nvSpPr>
          <p:cNvPr id="10" name="Объект 4">
            <a:extLst>
              <a:ext uri="{FF2B5EF4-FFF2-40B4-BE49-F238E27FC236}">
                <a16:creationId xmlns:a16="http://schemas.microsoft.com/office/drawing/2014/main" id="{CD7234F1-C655-464A-89DB-08C9F8DE387C}"/>
              </a:ext>
            </a:extLst>
          </p:cNvPr>
          <p:cNvSpPr txBox="1">
            <a:spLocks/>
          </p:cNvSpPr>
          <p:nvPr/>
        </p:nvSpPr>
        <p:spPr>
          <a:xfrm>
            <a:off x="1422916" y="3088746"/>
            <a:ext cx="16126381" cy="641508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ru-RU" sz="2800" dirty="0"/>
              <a:t>- состояние финансового рынка, при котором все дееспособное население страны, а также субъекты малого и среднего предпринимательства имеют полноценную возможность получения базового набора финансовых услуг, которая характеризуется совокупностью следующих условий: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/>
              <a:t>наличие инфраструктуры предоставления финансовых услуг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/>
              <a:t>востребованность финансовых услуг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/>
              <a:t>качество финансовых услуг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/>
              <a:t>полезность финансовых услуг</a:t>
            </a:r>
          </a:p>
          <a:p>
            <a:endParaRPr lang="ru-RU" sz="2800" dirty="0"/>
          </a:p>
          <a:p>
            <a:r>
              <a:rPr lang="ru-RU" sz="2800" b="1" dirty="0"/>
              <a:t>Базовый набор финансовых услуг: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/>
              <a:t>страхование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/>
              <a:t>кредитование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/>
              <a:t>формирование вкладов/сбережений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/>
              <a:t>платежные услуги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2238C5C-56C7-441C-A577-50451637E17E}"/>
              </a:ext>
            </a:extLst>
          </p:cNvPr>
          <p:cNvSpPr/>
          <p:nvPr/>
        </p:nvSpPr>
        <p:spPr>
          <a:xfrm>
            <a:off x="18650857" y="10183813"/>
            <a:ext cx="205242" cy="508000"/>
          </a:xfrm>
          <a:prstGeom prst="rect">
            <a:avLst/>
          </a:prstGeom>
          <a:solidFill>
            <a:srgbClr val="24B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585761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Заголовок 3">
            <a:extLst>
              <a:ext uri="{FF2B5EF4-FFF2-40B4-BE49-F238E27FC236}">
                <a16:creationId xmlns:a16="http://schemas.microsoft.com/office/drawing/2014/main" id="{966BA058-20C6-42F6-A257-F52E7262C96A}"/>
              </a:ext>
            </a:extLst>
          </p:cNvPr>
          <p:cNvSpPr txBox="1">
            <a:spLocks/>
          </p:cNvSpPr>
          <p:nvPr/>
        </p:nvSpPr>
        <p:spPr>
          <a:xfrm>
            <a:off x="1422916" y="950383"/>
            <a:ext cx="16126381" cy="1781969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3200" b="1" dirty="0"/>
              <a:t>Тема «Финансовая безопасность»**                                       </a:t>
            </a:r>
            <a:r>
              <a:rPr lang="ru-RU" sz="3200" b="1" dirty="0">
                <a:highlight>
                  <a:srgbClr val="00FF00"/>
                </a:highlight>
              </a:rPr>
              <a:t>БАЗОВЫЙ УРОВЕНЬ</a:t>
            </a:r>
            <a:r>
              <a:rPr lang="ru-RU" sz="3200" b="1" dirty="0"/>
              <a:t> </a:t>
            </a:r>
            <a:endParaRPr lang="ru-RU" sz="3200" b="1" dirty="0">
              <a:highlight>
                <a:srgbClr val="00FFFF"/>
              </a:highlight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2238C5C-56C7-441C-A577-50451637E17E}"/>
              </a:ext>
            </a:extLst>
          </p:cNvPr>
          <p:cNvSpPr/>
          <p:nvPr/>
        </p:nvSpPr>
        <p:spPr>
          <a:xfrm>
            <a:off x="18650857" y="10183813"/>
            <a:ext cx="205242" cy="508000"/>
          </a:xfrm>
          <a:prstGeom prst="rect">
            <a:avLst/>
          </a:prstGeom>
          <a:solidFill>
            <a:srgbClr val="24B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ъект 4">
            <a:extLst>
              <a:ext uri="{FF2B5EF4-FFF2-40B4-BE49-F238E27FC236}">
                <a16:creationId xmlns:a16="http://schemas.microsoft.com/office/drawing/2014/main" id="{4FE12E8A-1ED2-4247-A2CD-5C97A101A3AC}"/>
              </a:ext>
            </a:extLst>
          </p:cNvPr>
          <p:cNvSpPr txBox="1">
            <a:spLocks/>
          </p:cNvSpPr>
          <p:nvPr/>
        </p:nvSpPr>
        <p:spPr>
          <a:xfrm>
            <a:off x="1407886" y="2784663"/>
            <a:ext cx="16141411" cy="640144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dirty="0"/>
              <a:t>Осведомлённость, знания и понимание</a:t>
            </a:r>
          </a:p>
          <a:p>
            <a:pPr algn="just"/>
            <a:r>
              <a:rPr lang="ru-RU" sz="2400" b="1" dirty="0"/>
              <a:t>Знать,</a:t>
            </a:r>
            <a:r>
              <a:rPr lang="ru-RU" sz="2400" dirty="0"/>
              <a:t> что подписание какого-либо документа, может повлечь за собой определенные финансовые обязательства и отказ от финансовых прав;</a:t>
            </a:r>
          </a:p>
          <a:p>
            <a:pPr algn="just"/>
            <a:r>
              <a:rPr lang="ru-RU" sz="2400" b="1" dirty="0"/>
              <a:t>Понимать</a:t>
            </a:r>
            <a:r>
              <a:rPr lang="ru-RU" sz="2400" dirty="0"/>
              <a:t>, что личная информация, размещаемая на официальных сервисах ФНС России и ПФР, имеет защиту </a:t>
            </a:r>
          </a:p>
          <a:p>
            <a:pPr algn="just"/>
            <a:endParaRPr lang="ru-RU" sz="2400" dirty="0"/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dirty="0"/>
              <a:t>Умения, навыки и поведение</a:t>
            </a:r>
          </a:p>
          <a:p>
            <a:pPr algn="just"/>
            <a:r>
              <a:rPr lang="ru-RU" sz="2400" dirty="0"/>
              <a:t>Для достижения финансовых целей </a:t>
            </a:r>
            <a:r>
              <a:rPr lang="ru-RU" sz="2400" b="1" dirty="0"/>
              <a:t>использовать</a:t>
            </a:r>
            <a:r>
              <a:rPr lang="ru-RU" sz="2400" dirty="0"/>
              <a:t> электронные сервисы, предоставляемые государством</a:t>
            </a:r>
          </a:p>
          <a:p>
            <a:pPr algn="just"/>
            <a:endParaRPr lang="ru-RU" sz="2800" dirty="0"/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dirty="0"/>
              <a:t>Личные характеристики и установки (включая уверенность и мотивацию)</a:t>
            </a:r>
          </a:p>
          <a:p>
            <a:pPr algn="just"/>
            <a:r>
              <a:rPr lang="ru-RU" sz="2400" b="1" dirty="0"/>
              <a:t>Проявлять готовность </a:t>
            </a:r>
            <a:r>
              <a:rPr lang="ru-RU" sz="2400" dirty="0"/>
              <a:t>к обеспечению безопасности при хранении личной информации потребителя, инвестора, налогоплательщика и др.</a:t>
            </a:r>
          </a:p>
        </p:txBody>
      </p:sp>
    </p:spTree>
    <p:extLst>
      <p:ext uri="{BB962C8B-B14F-4D97-AF65-F5344CB8AC3E}">
        <p14:creationId xmlns:p14="http://schemas.microsoft.com/office/powerpoint/2010/main" val="427675708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Заголовок 3">
            <a:extLst>
              <a:ext uri="{FF2B5EF4-FFF2-40B4-BE49-F238E27FC236}">
                <a16:creationId xmlns:a16="http://schemas.microsoft.com/office/drawing/2014/main" id="{966BA058-20C6-42F6-A257-F52E7262C96A}"/>
              </a:ext>
            </a:extLst>
          </p:cNvPr>
          <p:cNvSpPr txBox="1">
            <a:spLocks/>
          </p:cNvSpPr>
          <p:nvPr/>
        </p:nvSpPr>
        <p:spPr>
          <a:xfrm>
            <a:off x="1422916" y="950383"/>
            <a:ext cx="16126381" cy="1781969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3200" b="1" dirty="0"/>
              <a:t>Тема «Финансовая безопасность»**                             </a:t>
            </a:r>
            <a:r>
              <a:rPr lang="ru-RU" sz="3200" b="1" dirty="0">
                <a:highlight>
                  <a:srgbClr val="00FFFF"/>
                </a:highlight>
              </a:rPr>
              <a:t>ПРОДВИНУТЫЙ УРОВЕНЬ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2238C5C-56C7-441C-A577-50451637E17E}"/>
              </a:ext>
            </a:extLst>
          </p:cNvPr>
          <p:cNvSpPr/>
          <p:nvPr/>
        </p:nvSpPr>
        <p:spPr>
          <a:xfrm>
            <a:off x="18650857" y="10183813"/>
            <a:ext cx="205242" cy="508000"/>
          </a:xfrm>
          <a:prstGeom prst="rect">
            <a:avLst/>
          </a:prstGeom>
          <a:solidFill>
            <a:srgbClr val="24B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бъект 4">
            <a:extLst>
              <a:ext uri="{FF2B5EF4-FFF2-40B4-BE49-F238E27FC236}">
                <a16:creationId xmlns:a16="http://schemas.microsoft.com/office/drawing/2014/main" id="{92EF3CEB-A4F3-4D55-8975-8D39EB882141}"/>
              </a:ext>
            </a:extLst>
          </p:cNvPr>
          <p:cNvSpPr txBox="1">
            <a:spLocks/>
          </p:cNvSpPr>
          <p:nvPr/>
        </p:nvSpPr>
        <p:spPr>
          <a:xfrm>
            <a:off x="1422916" y="2784663"/>
            <a:ext cx="16141411" cy="640144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dirty="0"/>
              <a:t>Осведомлённость, знания и понимание</a:t>
            </a:r>
          </a:p>
          <a:p>
            <a:pPr algn="just"/>
            <a:r>
              <a:rPr lang="ru-RU" sz="2400" b="1" dirty="0"/>
              <a:t>Знать </a:t>
            </a:r>
            <a:r>
              <a:rPr lang="ru-RU" sz="2400" dirty="0"/>
              <a:t>алгоритмы безопасного использования сервисов ФНС России, ПФР и других ресурсов</a:t>
            </a:r>
          </a:p>
          <a:p>
            <a:pPr algn="just"/>
            <a:endParaRPr lang="ru-RU" sz="2400" dirty="0"/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dirty="0"/>
              <a:t>Умения, навыки и поведение</a:t>
            </a:r>
          </a:p>
          <a:p>
            <a:pPr algn="just"/>
            <a:r>
              <a:rPr lang="ru-RU" sz="2400" b="1" dirty="0"/>
              <a:t>Уметь</a:t>
            </a:r>
            <a:r>
              <a:rPr lang="ru-RU" sz="2400" dirty="0"/>
              <a:t> обеспечивать личную безопасность данных при пользовании электронными сервисами доступа к государственным и муниципальным услугам</a:t>
            </a:r>
          </a:p>
          <a:p>
            <a:pPr algn="just"/>
            <a:endParaRPr lang="ru-RU" sz="2400" dirty="0"/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dirty="0"/>
              <a:t>Личные характеристики и установки (включая уверенность и мотивацию)</a:t>
            </a:r>
          </a:p>
          <a:p>
            <a:pPr algn="just"/>
            <a:r>
              <a:rPr lang="ru-RU" sz="2400" b="1" dirty="0"/>
              <a:t>Быть мотивированным</a:t>
            </a:r>
            <a:r>
              <a:rPr lang="ru-RU" sz="2400" dirty="0"/>
              <a:t> на использование официальных сервисов, в том числе личных кабинетов ФНС России и ПФР</a:t>
            </a:r>
          </a:p>
        </p:txBody>
      </p:sp>
    </p:spTree>
    <p:extLst>
      <p:ext uri="{BB962C8B-B14F-4D97-AF65-F5344CB8AC3E}">
        <p14:creationId xmlns:p14="http://schemas.microsoft.com/office/powerpoint/2010/main" val="217924210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Заголовок 3">
            <a:extLst>
              <a:ext uri="{FF2B5EF4-FFF2-40B4-BE49-F238E27FC236}">
                <a16:creationId xmlns:a16="http://schemas.microsoft.com/office/drawing/2014/main" id="{966BA058-20C6-42F6-A257-F52E7262C96A}"/>
              </a:ext>
            </a:extLst>
          </p:cNvPr>
          <p:cNvSpPr txBox="1">
            <a:spLocks/>
          </p:cNvSpPr>
          <p:nvPr/>
        </p:nvSpPr>
        <p:spPr>
          <a:xfrm>
            <a:off x="1422916" y="950383"/>
            <a:ext cx="16126381" cy="1781969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3200" b="1" dirty="0"/>
              <a:t>Тема «Цифровая среда»**                                                        </a:t>
            </a:r>
            <a:r>
              <a:rPr lang="ru-RU" sz="3200" b="1" dirty="0">
                <a:highlight>
                  <a:srgbClr val="00FF00"/>
                </a:highlight>
              </a:rPr>
              <a:t>БАЗОВЫЙ УРОВЕНЬ</a:t>
            </a:r>
            <a:r>
              <a:rPr lang="ru-RU" sz="3200" b="1" dirty="0"/>
              <a:t> </a:t>
            </a:r>
            <a:endParaRPr lang="ru-RU" sz="3200" b="1" dirty="0">
              <a:highlight>
                <a:srgbClr val="00FFFF"/>
              </a:highlight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2238C5C-56C7-441C-A577-50451637E17E}"/>
              </a:ext>
            </a:extLst>
          </p:cNvPr>
          <p:cNvSpPr/>
          <p:nvPr/>
        </p:nvSpPr>
        <p:spPr>
          <a:xfrm>
            <a:off x="18650857" y="10183813"/>
            <a:ext cx="205242" cy="508000"/>
          </a:xfrm>
          <a:prstGeom prst="rect">
            <a:avLst/>
          </a:prstGeom>
          <a:solidFill>
            <a:srgbClr val="24B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ъект 4">
            <a:extLst>
              <a:ext uri="{FF2B5EF4-FFF2-40B4-BE49-F238E27FC236}">
                <a16:creationId xmlns:a16="http://schemas.microsoft.com/office/drawing/2014/main" id="{4FE12E8A-1ED2-4247-A2CD-5C97A101A3AC}"/>
              </a:ext>
            </a:extLst>
          </p:cNvPr>
          <p:cNvSpPr txBox="1">
            <a:spLocks/>
          </p:cNvSpPr>
          <p:nvPr/>
        </p:nvSpPr>
        <p:spPr>
          <a:xfrm>
            <a:off x="1422916" y="2732352"/>
            <a:ext cx="16141411" cy="640144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dirty="0"/>
              <a:t>Осведомлённость, знания и понимание</a:t>
            </a:r>
          </a:p>
          <a:p>
            <a:pPr algn="just"/>
            <a:r>
              <a:rPr lang="ru-RU" sz="2400" b="1" dirty="0"/>
              <a:t>Знать</a:t>
            </a:r>
            <a:r>
              <a:rPr lang="ru-RU" sz="2400" dirty="0"/>
              <a:t> о том, что в цифровой среде «галочка» на сайте и смс-подтверждение являются аналогом подписи под документом, который может содержать определенные финансовые обязательства и отказ от финансовых прав; </a:t>
            </a:r>
          </a:p>
          <a:p>
            <a:pPr algn="just"/>
            <a:r>
              <a:rPr lang="ru-RU" sz="2400" b="1" dirty="0"/>
              <a:t>Иметь представление </a:t>
            </a:r>
            <a:r>
              <a:rPr lang="ru-RU" sz="2400" dirty="0"/>
              <a:t>о порталах, предоставляющих государственные услуги</a:t>
            </a:r>
          </a:p>
          <a:p>
            <a:pPr algn="just"/>
            <a:endParaRPr lang="ru-RU" sz="2400" dirty="0"/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dirty="0"/>
              <a:t>Умения, навыки и поведение</a:t>
            </a:r>
          </a:p>
          <a:p>
            <a:pPr algn="just"/>
            <a:r>
              <a:rPr lang="ru-RU" sz="2400" b="1" dirty="0"/>
              <a:t>Уметь:</a:t>
            </a:r>
            <a:r>
              <a:rPr lang="ru-RU" sz="2400" dirty="0"/>
              <a:t> находить информацию с помощью сайтов, порталов и сервисов, предоставляющих государственные услуги</a:t>
            </a:r>
          </a:p>
          <a:p>
            <a:pPr algn="just"/>
            <a:endParaRPr lang="ru-RU" sz="2400" dirty="0"/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dirty="0"/>
              <a:t>Личные характеристики и установки (включая уверенность и мотивацию)</a:t>
            </a:r>
          </a:p>
          <a:p>
            <a:pPr algn="just"/>
            <a:r>
              <a:rPr lang="ru-RU" sz="2400" b="1" dirty="0"/>
              <a:t>Готовность</a:t>
            </a:r>
            <a:r>
              <a:rPr lang="ru-RU" sz="2400" dirty="0"/>
              <a:t> осваивать новые способы действий в режиме онлайн при взаимодействии с финансовыми организациями и государственными органами</a:t>
            </a:r>
          </a:p>
        </p:txBody>
      </p:sp>
    </p:spTree>
    <p:extLst>
      <p:ext uri="{BB962C8B-B14F-4D97-AF65-F5344CB8AC3E}">
        <p14:creationId xmlns:p14="http://schemas.microsoft.com/office/powerpoint/2010/main" val="429405697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Заголовок 3">
            <a:extLst>
              <a:ext uri="{FF2B5EF4-FFF2-40B4-BE49-F238E27FC236}">
                <a16:creationId xmlns:a16="http://schemas.microsoft.com/office/drawing/2014/main" id="{966BA058-20C6-42F6-A257-F52E7262C96A}"/>
              </a:ext>
            </a:extLst>
          </p:cNvPr>
          <p:cNvSpPr txBox="1">
            <a:spLocks/>
          </p:cNvSpPr>
          <p:nvPr/>
        </p:nvSpPr>
        <p:spPr>
          <a:xfrm>
            <a:off x="1422916" y="950383"/>
            <a:ext cx="16126381" cy="1781969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3200" b="1" dirty="0"/>
              <a:t>Тема «Цифровая среда»**                                               </a:t>
            </a:r>
            <a:r>
              <a:rPr lang="ru-RU" sz="3200" b="1" dirty="0">
                <a:highlight>
                  <a:srgbClr val="00FFFF"/>
                </a:highlight>
              </a:rPr>
              <a:t>ПРОДВИНУТЫЙ УРОВЕНЬ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2238C5C-56C7-441C-A577-50451637E17E}"/>
              </a:ext>
            </a:extLst>
          </p:cNvPr>
          <p:cNvSpPr/>
          <p:nvPr/>
        </p:nvSpPr>
        <p:spPr>
          <a:xfrm>
            <a:off x="18650857" y="10183813"/>
            <a:ext cx="205242" cy="508000"/>
          </a:xfrm>
          <a:prstGeom prst="rect">
            <a:avLst/>
          </a:prstGeom>
          <a:solidFill>
            <a:srgbClr val="24B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бъект 4">
            <a:extLst>
              <a:ext uri="{FF2B5EF4-FFF2-40B4-BE49-F238E27FC236}">
                <a16:creationId xmlns:a16="http://schemas.microsoft.com/office/drawing/2014/main" id="{92EF3CEB-A4F3-4D55-8975-8D39EB882141}"/>
              </a:ext>
            </a:extLst>
          </p:cNvPr>
          <p:cNvSpPr txBox="1">
            <a:spLocks/>
          </p:cNvSpPr>
          <p:nvPr/>
        </p:nvSpPr>
        <p:spPr>
          <a:xfrm>
            <a:off x="1422916" y="3095897"/>
            <a:ext cx="16141411" cy="640144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dirty="0"/>
              <a:t>Осведомлённость, знания и понимание</a:t>
            </a:r>
          </a:p>
          <a:p>
            <a:pPr algn="just"/>
            <a:r>
              <a:rPr lang="ru-RU" sz="2400" b="1" dirty="0"/>
              <a:t>Знать: </a:t>
            </a:r>
            <a:r>
              <a:rPr lang="ru-RU" sz="2400" dirty="0"/>
              <a:t>об алгоритмах пользования сайтами и личными кабинетами ФНС России, ПФР, </a:t>
            </a:r>
            <a:r>
              <a:rPr lang="ru-RU" sz="2400" dirty="0" err="1"/>
              <a:t>госуслуг</a:t>
            </a:r>
            <a:r>
              <a:rPr lang="ru-RU" sz="2400" dirty="0"/>
              <a:t> и др. 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endParaRPr lang="ru-RU" sz="2800" dirty="0"/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dirty="0"/>
              <a:t>Умения, навыки и поведение</a:t>
            </a:r>
          </a:p>
          <a:p>
            <a:pPr algn="just"/>
            <a:r>
              <a:rPr lang="ru-RU" sz="2400" b="1" dirty="0"/>
              <a:t>Уметь </a:t>
            </a:r>
            <a:r>
              <a:rPr lang="ru-RU" sz="2400" dirty="0"/>
              <a:t>пользоваться сайтами и личными кабинетами ФНС России, ПФР, </a:t>
            </a:r>
            <a:r>
              <a:rPr lang="ru-RU" sz="2400" dirty="0" err="1"/>
              <a:t>госуслуг</a:t>
            </a:r>
            <a:r>
              <a:rPr lang="ru-RU" sz="2400" dirty="0"/>
              <a:t> и др.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endParaRPr lang="ru-RU" sz="2800" dirty="0"/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dirty="0"/>
              <a:t>Личные характеристики и установки (включая уверенность и мотивацию)</a:t>
            </a:r>
          </a:p>
          <a:p>
            <a:pPr algn="just"/>
            <a:r>
              <a:rPr lang="ru-RU" sz="2400" b="1" dirty="0"/>
              <a:t>Проявлять активность </a:t>
            </a:r>
            <a:r>
              <a:rPr lang="ru-RU" sz="2400" dirty="0"/>
              <a:t>при поиске информации о новых возможностях взаимодействия с государственным и органами в цифровой среде, в использовании возможностей взаимодействия с государственным и органами для решения финансовых вопросов онлайн</a:t>
            </a:r>
          </a:p>
        </p:txBody>
      </p:sp>
    </p:spTree>
    <p:extLst>
      <p:ext uri="{BB962C8B-B14F-4D97-AF65-F5344CB8AC3E}">
        <p14:creationId xmlns:p14="http://schemas.microsoft.com/office/powerpoint/2010/main" val="38975545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Заголовок 3">
            <a:extLst>
              <a:ext uri="{FF2B5EF4-FFF2-40B4-BE49-F238E27FC236}">
                <a16:creationId xmlns:a16="http://schemas.microsoft.com/office/drawing/2014/main" id="{966BA058-20C6-42F6-A257-F52E7262C96A}"/>
              </a:ext>
            </a:extLst>
          </p:cNvPr>
          <p:cNvSpPr txBox="1">
            <a:spLocks/>
          </p:cNvSpPr>
          <p:nvPr/>
        </p:nvSpPr>
        <p:spPr>
          <a:xfrm>
            <a:off x="1422916" y="950383"/>
            <a:ext cx="16126381" cy="1781969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ru-RU" sz="3200" b="1" dirty="0"/>
              <a:t>Модели включения предметных областей единой рамки компетенций в учебную и внеучебную деятельность</a:t>
            </a:r>
            <a:endParaRPr lang="ru-RU" sz="3200" b="1" dirty="0">
              <a:highlight>
                <a:srgbClr val="00FFFF"/>
              </a:highlight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2238C5C-56C7-441C-A577-50451637E17E}"/>
              </a:ext>
            </a:extLst>
          </p:cNvPr>
          <p:cNvSpPr/>
          <p:nvPr/>
        </p:nvSpPr>
        <p:spPr>
          <a:xfrm>
            <a:off x="18650857" y="10183813"/>
            <a:ext cx="205242" cy="508000"/>
          </a:xfrm>
          <a:prstGeom prst="rect">
            <a:avLst/>
          </a:prstGeom>
          <a:solidFill>
            <a:srgbClr val="24B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бъект 4">
            <a:extLst>
              <a:ext uri="{FF2B5EF4-FFF2-40B4-BE49-F238E27FC236}">
                <a16:creationId xmlns:a16="http://schemas.microsoft.com/office/drawing/2014/main" id="{92EF3CEB-A4F3-4D55-8975-8D39EB882141}"/>
              </a:ext>
            </a:extLst>
          </p:cNvPr>
          <p:cNvSpPr txBox="1">
            <a:spLocks/>
          </p:cNvSpPr>
          <p:nvPr/>
        </p:nvSpPr>
        <p:spPr>
          <a:xfrm>
            <a:off x="1422916" y="3095897"/>
            <a:ext cx="16141411" cy="640144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 algn="just">
              <a:buFont typeface="+mj-lt"/>
              <a:buAutoNum type="arabicPeriod"/>
            </a:pPr>
            <a:r>
              <a:rPr lang="ru-RU" sz="2400" dirty="0"/>
              <a:t>«Обучение финансовой грамотности в рамках обязательных предметов школьной программы» (окружающий мир, математика, обществознание (+экономика и право), география, ОБЖ, литература, история, информатика, иностранные языки, индивидуальный проект);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/>
              <a:t>«Обучение финансовой грамотности в рамках внеурочной деятельности, факультатива (</a:t>
            </a:r>
            <a:r>
              <a:rPr lang="ru-RU" sz="2400" dirty="0" err="1"/>
              <a:t>электива</a:t>
            </a:r>
            <a:r>
              <a:rPr lang="ru-RU" sz="2400" dirty="0"/>
              <a:t>)» для всех классов;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/>
              <a:t>«Обучение финансовой грамотности в рамках программы воспитания»;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/>
              <a:t>«Обучение финансовой грамотности в рамках дополнительных программ в общеобразовательной организации или организации дополнительного образования»</a:t>
            </a:r>
          </a:p>
        </p:txBody>
      </p:sp>
    </p:spTree>
    <p:extLst>
      <p:ext uri="{BB962C8B-B14F-4D97-AF65-F5344CB8AC3E}">
        <p14:creationId xmlns:p14="http://schemas.microsoft.com/office/powerpoint/2010/main" val="274326156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Заголовок 3">
            <a:extLst>
              <a:ext uri="{FF2B5EF4-FFF2-40B4-BE49-F238E27FC236}">
                <a16:creationId xmlns:a16="http://schemas.microsoft.com/office/drawing/2014/main" id="{966BA058-20C6-42F6-A257-F52E7262C96A}"/>
              </a:ext>
            </a:extLst>
          </p:cNvPr>
          <p:cNvSpPr txBox="1">
            <a:spLocks/>
          </p:cNvSpPr>
          <p:nvPr/>
        </p:nvSpPr>
        <p:spPr>
          <a:xfrm>
            <a:off x="1422916" y="950383"/>
            <a:ext cx="16126381" cy="1781969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ru-RU" sz="3200" b="1" dirty="0"/>
              <a:t>Модели включения предметных областей единой рамки компетенций в учебную и внеучебную деятельность</a:t>
            </a:r>
            <a:endParaRPr lang="ru-RU" sz="3200" b="1" dirty="0">
              <a:highlight>
                <a:srgbClr val="00FFFF"/>
              </a:highlight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2238C5C-56C7-441C-A577-50451637E17E}"/>
              </a:ext>
            </a:extLst>
          </p:cNvPr>
          <p:cNvSpPr/>
          <p:nvPr/>
        </p:nvSpPr>
        <p:spPr>
          <a:xfrm>
            <a:off x="18650857" y="10183813"/>
            <a:ext cx="205242" cy="508000"/>
          </a:xfrm>
          <a:prstGeom prst="rect">
            <a:avLst/>
          </a:prstGeom>
          <a:solidFill>
            <a:srgbClr val="24B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46BF9F3-3505-43CF-9BE6-CE90D1C90E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7655" y="3054160"/>
            <a:ext cx="6527997" cy="3671998"/>
          </a:xfrm>
          <a:prstGeom prst="rect">
            <a:avLst/>
          </a:prstGeom>
          <a:ln>
            <a:solidFill>
              <a:srgbClr val="B8BDC0"/>
            </a:solidFill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7F79511-898B-4176-9E34-5746671BA5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7536" y="2946891"/>
            <a:ext cx="8321761" cy="3886537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3DDE3E9-CDB4-4702-8A77-18BA44D406B0}"/>
              </a:ext>
            </a:extLst>
          </p:cNvPr>
          <p:cNvSpPr/>
          <p:nvPr/>
        </p:nvSpPr>
        <p:spPr>
          <a:xfrm>
            <a:off x="929871" y="7959461"/>
            <a:ext cx="9483725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chemeClr val="accent6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Портал «Единое содержание общего образования»</a:t>
            </a:r>
            <a:endParaRPr lang="ru-RU" sz="2800" b="1" dirty="0">
              <a:solidFill>
                <a:schemeClr val="accent6"/>
              </a:solidFill>
            </a:endParaRPr>
          </a:p>
          <a:p>
            <a:endParaRPr lang="ru-RU" sz="2800" b="1" dirty="0">
              <a:solidFill>
                <a:schemeClr val="accent6"/>
              </a:solidFill>
            </a:endParaRPr>
          </a:p>
          <a:p>
            <a:r>
              <a:rPr lang="ru-RU" sz="2800" b="1" dirty="0">
                <a:solidFill>
                  <a:schemeClr val="accent6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Проект «Школа </a:t>
            </a:r>
            <a:r>
              <a:rPr lang="ru-RU" sz="2800" b="1" dirty="0" err="1">
                <a:solidFill>
                  <a:schemeClr val="accent6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Минпросвещения</a:t>
            </a:r>
            <a:r>
              <a:rPr lang="ru-RU" sz="2800" b="1" dirty="0">
                <a:solidFill>
                  <a:schemeClr val="accent6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России»</a:t>
            </a:r>
            <a:endParaRPr lang="ru-RU" sz="28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3539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Заголовок 3">
            <a:extLst>
              <a:ext uri="{FF2B5EF4-FFF2-40B4-BE49-F238E27FC236}">
                <a16:creationId xmlns:a16="http://schemas.microsoft.com/office/drawing/2014/main" id="{966BA058-20C6-42F6-A257-F52E7262C96A}"/>
              </a:ext>
            </a:extLst>
          </p:cNvPr>
          <p:cNvSpPr txBox="1">
            <a:spLocks/>
          </p:cNvSpPr>
          <p:nvPr/>
        </p:nvSpPr>
        <p:spPr>
          <a:xfrm>
            <a:off x="1422916" y="950383"/>
            <a:ext cx="16126381" cy="1781969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ru-RU" sz="3200" b="1" dirty="0"/>
              <a:t>Модели включения предметных областей единой рамки компетенций в учебную и внеучебную деятельность</a:t>
            </a:r>
            <a:endParaRPr lang="ru-RU" sz="3200" b="1" dirty="0">
              <a:highlight>
                <a:srgbClr val="00FFFF"/>
              </a:highlight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2238C5C-56C7-441C-A577-50451637E17E}"/>
              </a:ext>
            </a:extLst>
          </p:cNvPr>
          <p:cNvSpPr/>
          <p:nvPr/>
        </p:nvSpPr>
        <p:spPr>
          <a:xfrm>
            <a:off x="18650857" y="10183813"/>
            <a:ext cx="205242" cy="508000"/>
          </a:xfrm>
          <a:prstGeom prst="rect">
            <a:avLst/>
          </a:prstGeom>
          <a:solidFill>
            <a:srgbClr val="24B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B365BC0-6404-453D-A78E-44D3B00EDE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6041" y="3207128"/>
            <a:ext cx="6783921" cy="572436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8E3280E-D84B-4BB6-855F-EA875184DA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09232" y="6358735"/>
            <a:ext cx="6783921" cy="407907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6D37EA7-FA4A-4825-B8D9-FA652CD442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20795" y="2732352"/>
            <a:ext cx="6560794" cy="3616404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AFEFAE2A-7AFB-4D89-8394-9F4E6929CDAA}"/>
              </a:ext>
            </a:extLst>
          </p:cNvPr>
          <p:cNvSpPr/>
          <p:nvPr/>
        </p:nvSpPr>
        <p:spPr>
          <a:xfrm>
            <a:off x="1422916" y="9406266"/>
            <a:ext cx="39789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accent6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https://clck.ru/3ArEVK</a:t>
            </a:r>
            <a:endParaRPr lang="ru-RU" sz="28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93318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Заголовок 3">
            <a:extLst>
              <a:ext uri="{FF2B5EF4-FFF2-40B4-BE49-F238E27FC236}">
                <a16:creationId xmlns:a16="http://schemas.microsoft.com/office/drawing/2014/main" id="{966BA058-20C6-42F6-A257-F52E7262C96A}"/>
              </a:ext>
            </a:extLst>
          </p:cNvPr>
          <p:cNvSpPr txBox="1">
            <a:spLocks/>
          </p:cNvSpPr>
          <p:nvPr/>
        </p:nvSpPr>
        <p:spPr>
          <a:xfrm>
            <a:off x="1422916" y="950383"/>
            <a:ext cx="16126381" cy="1781969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ru-RU" sz="3200" b="1" dirty="0"/>
              <a:t>Модели включения предметных областей единой рамки компетенций в учебную и внеучебную деятельность</a:t>
            </a:r>
            <a:endParaRPr lang="ru-RU" sz="3200" b="1" dirty="0">
              <a:highlight>
                <a:srgbClr val="00FFFF"/>
              </a:highlight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2238C5C-56C7-441C-A577-50451637E17E}"/>
              </a:ext>
            </a:extLst>
          </p:cNvPr>
          <p:cNvSpPr/>
          <p:nvPr/>
        </p:nvSpPr>
        <p:spPr>
          <a:xfrm>
            <a:off x="18650857" y="10183813"/>
            <a:ext cx="205242" cy="508000"/>
          </a:xfrm>
          <a:prstGeom prst="rect">
            <a:avLst/>
          </a:prstGeom>
          <a:solidFill>
            <a:srgbClr val="24B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BDBC9BA-73C9-42A2-B92B-EC231FF29B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587" y="2521656"/>
            <a:ext cx="7235849" cy="402661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0242A7A-EFB2-447A-A69B-F0AAAEA158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6009" y="6548272"/>
            <a:ext cx="10193779" cy="3193158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54D746F-EC02-403A-BC86-7C64DAB577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66009" y="2554924"/>
            <a:ext cx="10193779" cy="3376761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089BDC8-0192-4357-910D-B94F6CD1FE5A}"/>
              </a:ext>
            </a:extLst>
          </p:cNvPr>
          <p:cNvSpPr/>
          <p:nvPr/>
        </p:nvSpPr>
        <p:spPr>
          <a:xfrm>
            <a:off x="677588" y="6907535"/>
            <a:ext cx="723584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6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Реестр школьных музеев</a:t>
            </a:r>
            <a:endParaRPr lang="ru-RU" sz="2800" b="1" dirty="0">
              <a:solidFill>
                <a:schemeClr val="accent6"/>
              </a:solidFill>
            </a:endParaRPr>
          </a:p>
          <a:p>
            <a:endParaRPr lang="ru-RU" sz="2800" b="1" dirty="0">
              <a:solidFill>
                <a:schemeClr val="accent6"/>
              </a:solidFill>
              <a:hlinkClick r:id="rId8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ru-RU" sz="2800" b="1" dirty="0">
                <a:solidFill>
                  <a:schemeClr val="accent6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Реестр школьных спортивных клубов</a:t>
            </a:r>
            <a:endParaRPr lang="ru-RU" sz="2800" b="1" dirty="0">
              <a:solidFill>
                <a:schemeClr val="accent6"/>
              </a:solidFill>
            </a:endParaRPr>
          </a:p>
          <a:p>
            <a:endParaRPr lang="ru-RU" sz="2800" b="1" dirty="0">
              <a:solidFill>
                <a:schemeClr val="accent6"/>
              </a:solidFill>
            </a:endParaRPr>
          </a:p>
          <a:p>
            <a:r>
              <a:rPr lang="ru-RU" sz="2800" b="1" dirty="0">
                <a:solidFill>
                  <a:schemeClr val="accent6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Реестр школьных театров</a:t>
            </a:r>
            <a:endParaRPr lang="ru-RU" sz="2800" b="1" dirty="0">
              <a:solidFill>
                <a:schemeClr val="accent6"/>
              </a:solidFill>
            </a:endParaRPr>
          </a:p>
          <a:p>
            <a:endParaRPr lang="ru-RU" sz="28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31012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Заголовок 3">
            <a:extLst>
              <a:ext uri="{FF2B5EF4-FFF2-40B4-BE49-F238E27FC236}">
                <a16:creationId xmlns:a16="http://schemas.microsoft.com/office/drawing/2014/main" id="{966BA058-20C6-42F6-A257-F52E7262C96A}"/>
              </a:ext>
            </a:extLst>
          </p:cNvPr>
          <p:cNvSpPr txBox="1">
            <a:spLocks/>
          </p:cNvSpPr>
          <p:nvPr/>
        </p:nvSpPr>
        <p:spPr>
          <a:xfrm>
            <a:off x="1422916" y="950383"/>
            <a:ext cx="16126381" cy="1781969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ru-RU" sz="3200" b="1" dirty="0"/>
              <a:t>Модели включения предметных областей единой рамки компетенций в учебную и внеучебную деятельность</a:t>
            </a:r>
            <a:endParaRPr lang="ru-RU" sz="3200" b="1" dirty="0">
              <a:highlight>
                <a:srgbClr val="00FFFF"/>
              </a:highlight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2238C5C-56C7-441C-A577-50451637E17E}"/>
              </a:ext>
            </a:extLst>
          </p:cNvPr>
          <p:cNvSpPr/>
          <p:nvPr/>
        </p:nvSpPr>
        <p:spPr>
          <a:xfrm>
            <a:off x="18650857" y="10183813"/>
            <a:ext cx="205242" cy="508000"/>
          </a:xfrm>
          <a:prstGeom prst="rect">
            <a:avLst/>
          </a:prstGeom>
          <a:solidFill>
            <a:srgbClr val="24B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089BDC8-0192-4357-910D-B94F6CD1FE5A}"/>
              </a:ext>
            </a:extLst>
          </p:cNvPr>
          <p:cNvSpPr/>
          <p:nvPr/>
        </p:nvSpPr>
        <p:spPr>
          <a:xfrm>
            <a:off x="486519" y="7780890"/>
            <a:ext cx="723584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6"/>
                </a:solidFill>
              </a:rPr>
              <a:t>АИС «РЕГИОНАЛЬНЫЙ НАВИГАТОР ДОПОЛНИТЕЛЬНОГО ОБРАЗОВАНИЯ» (49 регионов)</a:t>
            </a:r>
          </a:p>
          <a:p>
            <a:endParaRPr lang="ru-RU" sz="2800" b="1" dirty="0">
              <a:solidFill>
                <a:schemeClr val="accent6"/>
              </a:solidFill>
            </a:endParaRPr>
          </a:p>
          <a:p>
            <a:r>
              <a:rPr lang="ru-RU" sz="2800" b="1" dirty="0">
                <a:solidFill>
                  <a:schemeClr val="accent6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Реестр адаптированных ДООП </a:t>
            </a:r>
            <a:r>
              <a:rPr lang="ru-RU" sz="2800" b="1" dirty="0" err="1">
                <a:solidFill>
                  <a:schemeClr val="accent6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ХиСП</a:t>
            </a:r>
            <a:endParaRPr lang="ru-RU" sz="2800" b="1" dirty="0">
              <a:solidFill>
                <a:schemeClr val="accent6"/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571ED58-C4AC-48E8-B1EC-AE8C10708F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3437" y="7912952"/>
            <a:ext cx="10193779" cy="227086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3E48DB5-72DA-4E96-AD00-9F4FF50C84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2916" y="2583109"/>
            <a:ext cx="6983566" cy="497344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A7879E5-28FA-4BC0-8976-027EC4B6A1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29088" y="2583110"/>
            <a:ext cx="7911277" cy="4973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22878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91" y="4196444"/>
            <a:ext cx="8827691" cy="75111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231296"/>
            <a:ext cx="6983566" cy="59420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Заголовок 3">
            <a:extLst>
              <a:ext uri="{FF2B5EF4-FFF2-40B4-BE49-F238E27FC236}">
                <a16:creationId xmlns:a16="http://schemas.microsoft.com/office/drawing/2014/main" id="{966BA058-20C6-42F6-A257-F52E7262C96A}"/>
              </a:ext>
            </a:extLst>
          </p:cNvPr>
          <p:cNvSpPr txBox="1">
            <a:spLocks/>
          </p:cNvSpPr>
          <p:nvPr/>
        </p:nvSpPr>
        <p:spPr>
          <a:xfrm>
            <a:off x="1422916" y="950383"/>
            <a:ext cx="16126381" cy="1781969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3200" b="1" dirty="0">
                <a:latin typeface="+mn-lt"/>
              </a:rPr>
              <a:t>Условия характеризующие финансовую доступность</a:t>
            </a:r>
          </a:p>
        </p:txBody>
      </p:sp>
      <p:sp>
        <p:nvSpPr>
          <p:cNvPr id="10" name="Объект 4">
            <a:extLst>
              <a:ext uri="{FF2B5EF4-FFF2-40B4-BE49-F238E27FC236}">
                <a16:creationId xmlns:a16="http://schemas.microsoft.com/office/drawing/2014/main" id="{CD7234F1-C655-464A-89DB-08C9F8DE387C}"/>
              </a:ext>
            </a:extLst>
          </p:cNvPr>
          <p:cNvSpPr txBox="1">
            <a:spLocks/>
          </p:cNvSpPr>
          <p:nvPr/>
        </p:nvSpPr>
        <p:spPr>
          <a:xfrm>
            <a:off x="1422916" y="2857235"/>
            <a:ext cx="16126381" cy="641508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i="1" dirty="0"/>
              <a:t>наличие инфраструктуры предоставления финансовых услуг</a:t>
            </a:r>
          </a:p>
          <a:p>
            <a:pPr algn="just"/>
            <a:r>
              <a:rPr lang="ru-RU" sz="2600" dirty="0"/>
              <a:t>   физическая возможность получения услуг в отделениях и филиалах финансовых организаций, посредством банкоматов, электронных и платежных терминалов, через платежных агентов, страховых агентов, страховых брокеров, организации федеральной почтовой связи и/или возможность дистанционного/удаленного доступа к получению услуг посредством сети Интернет, с использованием мобильного телефона и иных устройств во всех населенных пунктах РФ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i="1" dirty="0"/>
              <a:t>востребованность финансовых услуг</a:t>
            </a:r>
          </a:p>
          <a:p>
            <a:pPr algn="just"/>
            <a:r>
              <a:rPr lang="ru-RU" sz="2600" dirty="0"/>
              <a:t>   устойчивый спрос со стороны населения и/или субъектов малого и среднего предпринимательства на доступные услуги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i="1" dirty="0"/>
              <a:t>качество финансовых услуг </a:t>
            </a:r>
          </a:p>
          <a:p>
            <a:pPr algn="just"/>
            <a:r>
              <a:rPr lang="ru-RU" sz="2600" dirty="0"/>
              <a:t>   бесперебойное и безопасное предоставление услуг, ценовая доступность услуг для значительного числа потребителей, доверие граждан к финансовым институтам и предоставляемым ими услугам, эффективная система защиты прав потребителей;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i="1" dirty="0"/>
              <a:t>полезность финансовых услуг</a:t>
            </a:r>
          </a:p>
          <a:p>
            <a:pPr algn="just"/>
            <a:r>
              <a:rPr lang="ru-RU" sz="2600" dirty="0"/>
              <a:t>   финансовая грамотность населения, понимание потребителем сути оказываемых ему услуг, оценка потребителем степени положительного/отрицательного влияния оказываемых ему услуг на качество его жизни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2238C5C-56C7-441C-A577-50451637E17E}"/>
              </a:ext>
            </a:extLst>
          </p:cNvPr>
          <p:cNvSpPr/>
          <p:nvPr/>
        </p:nvSpPr>
        <p:spPr>
          <a:xfrm>
            <a:off x="18650857" y="10183813"/>
            <a:ext cx="205242" cy="508000"/>
          </a:xfrm>
          <a:prstGeom prst="rect">
            <a:avLst/>
          </a:prstGeom>
          <a:solidFill>
            <a:srgbClr val="24B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8999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2238C5C-56C7-441C-A577-50451637E17E}"/>
              </a:ext>
            </a:extLst>
          </p:cNvPr>
          <p:cNvSpPr/>
          <p:nvPr/>
        </p:nvSpPr>
        <p:spPr>
          <a:xfrm>
            <a:off x="18650857" y="10183813"/>
            <a:ext cx="205242" cy="508000"/>
          </a:xfrm>
          <a:prstGeom prst="rect">
            <a:avLst/>
          </a:prstGeom>
          <a:solidFill>
            <a:srgbClr val="24B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CACA8D3-99FF-4DEF-9D3A-4D287C60FA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8204" y="898072"/>
            <a:ext cx="7863353" cy="481839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6DD0F55-9B0B-4F57-AB41-D83D732C22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656" y="5345906"/>
            <a:ext cx="9874794" cy="474734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6A5A403-E7FC-47F3-8521-763F8E8935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656" y="1220285"/>
            <a:ext cx="9424798" cy="380340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199503A-22B6-48AA-999B-110291FAA1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72774" y="5671069"/>
            <a:ext cx="6146276" cy="4882076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E89A23B-E79F-45D8-AD1C-8539CD3BDFBB}"/>
              </a:ext>
            </a:extLst>
          </p:cNvPr>
          <p:cNvSpPr/>
          <p:nvPr/>
        </p:nvSpPr>
        <p:spPr>
          <a:xfrm>
            <a:off x="0" y="10183813"/>
            <a:ext cx="7474857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chemeClr val="accent6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https://cbr.ru/Content/Document/File/150059/report_19072023.pdf</a:t>
            </a:r>
            <a:endParaRPr lang="ru-RU" sz="18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597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231296"/>
            <a:ext cx="6983566" cy="59420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2238C5C-56C7-441C-A577-50451637E17E}"/>
              </a:ext>
            </a:extLst>
          </p:cNvPr>
          <p:cNvSpPr/>
          <p:nvPr/>
        </p:nvSpPr>
        <p:spPr>
          <a:xfrm>
            <a:off x="18650857" y="10183813"/>
            <a:ext cx="205242" cy="508000"/>
          </a:xfrm>
          <a:prstGeom prst="rect">
            <a:avLst/>
          </a:prstGeom>
          <a:solidFill>
            <a:srgbClr val="24B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ъект 4">
            <a:extLst>
              <a:ext uri="{FF2B5EF4-FFF2-40B4-BE49-F238E27FC236}">
                <a16:creationId xmlns:a16="http://schemas.microsoft.com/office/drawing/2014/main" id="{6687A882-A2F6-43C9-BE6C-2B3826420D24}"/>
              </a:ext>
            </a:extLst>
          </p:cNvPr>
          <p:cNvSpPr txBox="1">
            <a:spLocks/>
          </p:cNvSpPr>
          <p:nvPr/>
        </p:nvSpPr>
        <p:spPr>
          <a:xfrm>
            <a:off x="1494971" y="3106056"/>
            <a:ext cx="16054326" cy="6397777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ru-RU" sz="2800" dirty="0">
                <a:latin typeface="+mn-lt"/>
              </a:rPr>
              <a:t>Рамка компетенций по финансовой грамотности для учащихся школьного возраста (15-18 лет)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ru-RU" sz="28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/>
              <a:t>Осведомлённость, знания и понимание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/>
              <a:t>Умения, навыки и поведение                                      </a:t>
            </a:r>
            <a:r>
              <a:rPr lang="ru-RU" sz="2800" dirty="0">
                <a:highlight>
                  <a:srgbClr val="00FF00"/>
                </a:highlight>
              </a:rPr>
              <a:t>базовый уровень </a:t>
            </a:r>
            <a:r>
              <a:rPr lang="ru-RU" sz="2800" dirty="0"/>
              <a:t>/ </a:t>
            </a:r>
            <a:r>
              <a:rPr lang="ru-RU" sz="2800" dirty="0">
                <a:highlight>
                  <a:srgbClr val="00FFFF"/>
                </a:highlight>
              </a:rPr>
              <a:t>продвинутый уровень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/>
              <a:t>Личные характеристики и установки </a:t>
            </a:r>
          </a:p>
          <a:p>
            <a:r>
              <a:rPr lang="ru-RU" sz="2800" dirty="0"/>
              <a:t>(включая уверенность и мотивацию)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ru-RU" sz="2800" dirty="0">
              <a:latin typeface="+mn-lt"/>
            </a:endParaRPr>
          </a:p>
          <a:p>
            <a:r>
              <a:rPr lang="ru-RU" sz="2800" dirty="0">
                <a:latin typeface="+mn-lt"/>
              </a:rPr>
              <a:t>Рамка компетенций по финансовой грамотности для взрослого населения (18+)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ru-RU" sz="28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/>
              <a:t>Осведомлённость, знания и понимание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/>
              <a:t>Умения, навыки и поведение                                      </a:t>
            </a:r>
            <a:r>
              <a:rPr lang="ru-RU" sz="2800" dirty="0">
                <a:highlight>
                  <a:srgbClr val="00FF00"/>
                </a:highlight>
              </a:rPr>
              <a:t>базовый уровень </a:t>
            </a:r>
            <a:r>
              <a:rPr lang="ru-RU" sz="2800" dirty="0"/>
              <a:t>/ </a:t>
            </a:r>
            <a:r>
              <a:rPr lang="ru-RU" sz="2800" dirty="0">
                <a:highlight>
                  <a:srgbClr val="00FFFF"/>
                </a:highlight>
              </a:rPr>
              <a:t>продвинутый уровень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/>
              <a:t>Личные характеристики и установки </a:t>
            </a:r>
          </a:p>
          <a:p>
            <a:r>
              <a:rPr lang="ru-RU" sz="2800" dirty="0"/>
              <a:t>(включая уверенность и мотивацию)</a:t>
            </a:r>
            <a:endParaRPr lang="ru-RU" sz="2800" dirty="0">
              <a:latin typeface="+mn-lt"/>
            </a:endParaRPr>
          </a:p>
        </p:txBody>
      </p:sp>
      <p:sp>
        <p:nvSpPr>
          <p:cNvPr id="8" name="Заголовок 3">
            <a:extLst>
              <a:ext uri="{FF2B5EF4-FFF2-40B4-BE49-F238E27FC236}">
                <a16:creationId xmlns:a16="http://schemas.microsoft.com/office/drawing/2014/main" id="{2D2BB051-A2AD-424B-8665-D83B9472D756}"/>
              </a:ext>
            </a:extLst>
          </p:cNvPr>
          <p:cNvSpPr txBox="1">
            <a:spLocks/>
          </p:cNvSpPr>
          <p:nvPr/>
        </p:nvSpPr>
        <p:spPr>
          <a:xfrm>
            <a:off x="1378858" y="1016000"/>
            <a:ext cx="16170440" cy="1716352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3200" b="1" dirty="0">
                <a:latin typeface="+mn-lt"/>
              </a:rPr>
              <a:t>Единая рамка компетенций по финансовой грамотности</a:t>
            </a:r>
          </a:p>
        </p:txBody>
      </p:sp>
    </p:spTree>
    <p:extLst>
      <p:ext uri="{BB962C8B-B14F-4D97-AF65-F5344CB8AC3E}">
        <p14:creationId xmlns:p14="http://schemas.microsoft.com/office/powerpoint/2010/main" val="3853698823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3847</TotalTime>
  <Words>8175</Words>
  <Application>Microsoft Office PowerPoint</Application>
  <PresentationFormat>Произвольный</PresentationFormat>
  <Paragraphs>670</Paragraphs>
  <Slides>69</Slides>
  <Notes>69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69</vt:i4>
      </vt:variant>
    </vt:vector>
  </HeadingPairs>
  <TitlesOfParts>
    <vt:vector size="75" baseType="lpstr">
      <vt:lpstr>Arial</vt:lpstr>
      <vt:lpstr>Courier New</vt:lpstr>
      <vt:lpstr>Wingdings</vt:lpstr>
      <vt:lpstr>Proxima Nova</vt:lpstr>
      <vt:lpstr>Calibri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Торичко Роман Анатольевич</dc:creator>
  <cp:lastModifiedBy>Красноусов Сергей Дмитриевич</cp:lastModifiedBy>
  <cp:revision>202</cp:revision>
  <dcterms:created xsi:type="dcterms:W3CDTF">2003-02-28T13:27:04Z</dcterms:created>
  <dcterms:modified xsi:type="dcterms:W3CDTF">2025-05-15T06:52:48Z</dcterms:modified>
</cp:coreProperties>
</file>