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89" r:id="rId5"/>
    <p:sldId id="302" r:id="rId6"/>
    <p:sldId id="300" r:id="rId7"/>
    <p:sldId id="304" r:id="rId8"/>
    <p:sldId id="318" r:id="rId9"/>
    <p:sldId id="291" r:id="rId10"/>
    <p:sldId id="303" r:id="rId11"/>
    <p:sldId id="290" r:id="rId12"/>
    <p:sldId id="292" r:id="rId13"/>
    <p:sldId id="305" r:id="rId14"/>
    <p:sldId id="309" r:id="rId15"/>
    <p:sldId id="306" r:id="rId16"/>
    <p:sldId id="293" r:id="rId17"/>
    <p:sldId id="294" r:id="rId18"/>
    <p:sldId id="295" r:id="rId19"/>
    <p:sldId id="317" r:id="rId20"/>
    <p:sldId id="316" r:id="rId21"/>
    <p:sldId id="298" r:id="rId22"/>
    <p:sldId id="301" r:id="rId23"/>
    <p:sldId id="307" r:id="rId24"/>
    <p:sldId id="308" r:id="rId25"/>
    <p:sldId id="310" r:id="rId26"/>
    <p:sldId id="312" r:id="rId27"/>
    <p:sldId id="315" r:id="rId28"/>
    <p:sldId id="311" r:id="rId29"/>
    <p:sldId id="313" r:id="rId30"/>
    <p:sldId id="314" r:id="rId31"/>
    <p:sldId id="285" r:id="rId32"/>
  </p:sldIdLst>
  <p:sldSz cx="12192000" cy="6858000"/>
  <p:notesSz cx="6797675" cy="9926638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6"/>
    <a:srgbClr val="11A0D7"/>
    <a:srgbClr val="029C63"/>
    <a:srgbClr val="96628C"/>
    <a:srgbClr val="E61F3D"/>
    <a:srgbClr val="CD5A5A"/>
    <a:srgbClr val="FFD746"/>
    <a:srgbClr val="0E2D69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54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8B97-FE84-47D0-AEA1-5DDEDCFBE7B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2D42-06B6-47D3-9057-12C02DC4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05/16/2025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4" name="Freeform 27">
            <a:extLst>
              <a:ext uri="{FF2B5EF4-FFF2-40B4-BE49-F238E27FC236}">
                <a16:creationId xmlns:a16="http://schemas.microsoft.com/office/drawing/2014/main" id="{FFDE845E-AA6B-132C-5D42-09324495D55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42810" y="476925"/>
            <a:ext cx="466481" cy="450000"/>
          </a:xfrm>
          <a:custGeom>
            <a:avLst/>
            <a:gdLst>
              <a:gd name="T0" fmla="*/ 10063 w 11694"/>
              <a:gd name="T1" fmla="*/ 844 h 11266"/>
              <a:gd name="T2" fmla="*/ 9716 w 11694"/>
              <a:gd name="T3" fmla="*/ 844 h 11266"/>
              <a:gd name="T4" fmla="*/ 814 w 11694"/>
              <a:gd name="T5" fmla="*/ 4105 h 11266"/>
              <a:gd name="T6" fmla="*/ 6419 w 11694"/>
              <a:gd name="T7" fmla="*/ 664 h 11266"/>
              <a:gd name="T8" fmla="*/ 1242 w 11694"/>
              <a:gd name="T9" fmla="*/ 4502 h 11266"/>
              <a:gd name="T10" fmla="*/ 7309 w 11694"/>
              <a:gd name="T11" fmla="*/ 1335 h 11266"/>
              <a:gd name="T12" fmla="*/ 1776 w 11694"/>
              <a:gd name="T13" fmla="*/ 4865 h 11266"/>
              <a:gd name="T14" fmla="*/ 8470 w 11694"/>
              <a:gd name="T15" fmla="*/ 2056 h 11266"/>
              <a:gd name="T16" fmla="*/ 51 w 11694"/>
              <a:gd name="T17" fmla="*/ 4366 h 11266"/>
              <a:gd name="T18" fmla="*/ 2918 w 11694"/>
              <a:gd name="T19" fmla="*/ 2325 h 11266"/>
              <a:gd name="T20" fmla="*/ 5195 w 11694"/>
              <a:gd name="T21" fmla="*/ 1012 h 11266"/>
              <a:gd name="T22" fmla="*/ 5616 w 11694"/>
              <a:gd name="T23" fmla="*/ 0 h 11266"/>
              <a:gd name="T24" fmla="*/ 145 w 11694"/>
              <a:gd name="T25" fmla="*/ 3798 h 11266"/>
              <a:gd name="T26" fmla="*/ 7754 w 11694"/>
              <a:gd name="T27" fmla="*/ 3573 h 11266"/>
              <a:gd name="T28" fmla="*/ 2544 w 11694"/>
              <a:gd name="T29" fmla="*/ 5198 h 11266"/>
              <a:gd name="T30" fmla="*/ 51 w 11694"/>
              <a:gd name="T31" fmla="*/ 4756 h 11266"/>
              <a:gd name="T32" fmla="*/ 73 w 11694"/>
              <a:gd name="T33" fmla="*/ 9826 h 11266"/>
              <a:gd name="T34" fmla="*/ 2547 w 11694"/>
              <a:gd name="T35" fmla="*/ 11021 h 11266"/>
              <a:gd name="T36" fmla="*/ 7157 w 11694"/>
              <a:gd name="T37" fmla="*/ 10274 h 11266"/>
              <a:gd name="T38" fmla="*/ 7129 w 11694"/>
              <a:gd name="T39" fmla="*/ 7342 h 11266"/>
              <a:gd name="T40" fmla="*/ 5614 w 11694"/>
              <a:gd name="T41" fmla="*/ 8319 h 11266"/>
              <a:gd name="T42" fmla="*/ 3397 w 11694"/>
              <a:gd name="T43" fmla="*/ 9730 h 11266"/>
              <a:gd name="T44" fmla="*/ 7754 w 11694"/>
              <a:gd name="T45" fmla="*/ 3573 h 11266"/>
              <a:gd name="T46" fmla="*/ 7792 w 11694"/>
              <a:gd name="T47" fmla="*/ 1325 h 11266"/>
              <a:gd name="T48" fmla="*/ 9331 w 11694"/>
              <a:gd name="T49" fmla="*/ 646 h 11266"/>
              <a:gd name="T50" fmla="*/ 11669 w 11694"/>
              <a:gd name="T51" fmla="*/ 4188 h 11266"/>
              <a:gd name="T52" fmla="*/ 9742 w 11694"/>
              <a:gd name="T53" fmla="*/ 7404 h 11266"/>
              <a:gd name="T54" fmla="*/ 11679 w 11694"/>
              <a:gd name="T55" fmla="*/ 9972 h 11266"/>
              <a:gd name="T56" fmla="*/ 7753 w 11694"/>
              <a:gd name="T57" fmla="*/ 10242 h 11266"/>
              <a:gd name="T58" fmla="*/ 8894 w 11694"/>
              <a:gd name="T59" fmla="*/ 9972 h 11266"/>
              <a:gd name="T60" fmla="*/ 7715 w 11694"/>
              <a:gd name="T61" fmla="*/ 8522 h 11266"/>
              <a:gd name="T62" fmla="*/ 5894 w 11694"/>
              <a:gd name="T63" fmla="*/ 7060 h 11266"/>
              <a:gd name="T64" fmla="*/ 3397 w 11694"/>
              <a:gd name="T65" fmla="*/ 9448 h 11266"/>
              <a:gd name="T66" fmla="*/ 9410 w 11694"/>
              <a:gd name="T67" fmla="*/ 2350 h 11266"/>
              <a:gd name="T68" fmla="*/ 10202 w 11694"/>
              <a:gd name="T69" fmla="*/ 9972 h 11266"/>
              <a:gd name="T70" fmla="*/ 9023 w 11694"/>
              <a:gd name="T71" fmla="*/ 8522 h 11266"/>
              <a:gd name="T72" fmla="*/ 8345 w 11694"/>
              <a:gd name="T73" fmla="*/ 7060 h 11266"/>
              <a:gd name="T74" fmla="*/ 9203 w 11694"/>
              <a:gd name="T75" fmla="*/ 9972 h 1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94" h="11266">
                <a:moveTo>
                  <a:pt x="9889" y="670"/>
                </a:moveTo>
                <a:cubicBezTo>
                  <a:pt x="9985" y="670"/>
                  <a:pt x="10063" y="748"/>
                  <a:pt x="10063" y="844"/>
                </a:cubicBezTo>
                <a:cubicBezTo>
                  <a:pt x="10063" y="939"/>
                  <a:pt x="9985" y="1017"/>
                  <a:pt x="9889" y="1017"/>
                </a:cubicBezTo>
                <a:cubicBezTo>
                  <a:pt x="9794" y="1017"/>
                  <a:pt x="9716" y="939"/>
                  <a:pt x="9716" y="844"/>
                </a:cubicBezTo>
                <a:cubicBezTo>
                  <a:pt x="9716" y="748"/>
                  <a:pt x="9794" y="670"/>
                  <a:pt x="9889" y="670"/>
                </a:cubicBezTo>
                <a:close/>
                <a:moveTo>
                  <a:pt x="814" y="4105"/>
                </a:moveTo>
                <a:cubicBezTo>
                  <a:pt x="2704" y="3209"/>
                  <a:pt x="4300" y="2401"/>
                  <a:pt x="6189" y="1504"/>
                </a:cubicBezTo>
                <a:lnTo>
                  <a:pt x="6419" y="664"/>
                </a:lnTo>
                <a:cubicBezTo>
                  <a:pt x="4439" y="1823"/>
                  <a:pt x="2772" y="2910"/>
                  <a:pt x="814" y="4105"/>
                </a:cubicBezTo>
                <a:close/>
                <a:moveTo>
                  <a:pt x="1242" y="4502"/>
                </a:moveTo>
                <a:lnTo>
                  <a:pt x="7087" y="2154"/>
                </a:lnTo>
                <a:lnTo>
                  <a:pt x="7309" y="1335"/>
                </a:lnTo>
                <a:lnTo>
                  <a:pt x="1242" y="4502"/>
                </a:lnTo>
                <a:close/>
                <a:moveTo>
                  <a:pt x="1776" y="4865"/>
                </a:moveTo>
                <a:lnTo>
                  <a:pt x="8243" y="2868"/>
                </a:lnTo>
                <a:lnTo>
                  <a:pt x="8470" y="2056"/>
                </a:lnTo>
                <a:cubicBezTo>
                  <a:pt x="6235" y="2992"/>
                  <a:pt x="3908" y="3773"/>
                  <a:pt x="1776" y="4865"/>
                </a:cubicBezTo>
                <a:close/>
                <a:moveTo>
                  <a:pt x="51" y="4366"/>
                </a:moveTo>
                <a:cubicBezTo>
                  <a:pt x="240" y="3796"/>
                  <a:pt x="262" y="3848"/>
                  <a:pt x="630" y="3618"/>
                </a:cubicBezTo>
                <a:cubicBezTo>
                  <a:pt x="1364" y="3160"/>
                  <a:pt x="2162" y="2757"/>
                  <a:pt x="2918" y="2325"/>
                </a:cubicBezTo>
                <a:cubicBezTo>
                  <a:pt x="3377" y="2064"/>
                  <a:pt x="4021" y="1678"/>
                  <a:pt x="4439" y="1437"/>
                </a:cubicBezTo>
                <a:cubicBezTo>
                  <a:pt x="4699" y="1287"/>
                  <a:pt x="4932" y="1154"/>
                  <a:pt x="5195" y="1012"/>
                </a:cubicBezTo>
                <a:cubicBezTo>
                  <a:pt x="5419" y="890"/>
                  <a:pt x="5385" y="944"/>
                  <a:pt x="5469" y="615"/>
                </a:cubicBezTo>
                <a:cubicBezTo>
                  <a:pt x="5521" y="416"/>
                  <a:pt x="5606" y="203"/>
                  <a:pt x="5616" y="0"/>
                </a:cubicBezTo>
                <a:lnTo>
                  <a:pt x="469" y="3493"/>
                </a:lnTo>
                <a:cubicBezTo>
                  <a:pt x="337" y="3593"/>
                  <a:pt x="253" y="3615"/>
                  <a:pt x="145" y="3798"/>
                </a:cubicBezTo>
                <a:cubicBezTo>
                  <a:pt x="37" y="3983"/>
                  <a:pt x="0" y="4202"/>
                  <a:pt x="51" y="4366"/>
                </a:cubicBezTo>
                <a:close/>
                <a:moveTo>
                  <a:pt x="7754" y="3573"/>
                </a:moveTo>
                <a:cubicBezTo>
                  <a:pt x="6559" y="3945"/>
                  <a:pt x="5156" y="4391"/>
                  <a:pt x="4868" y="4476"/>
                </a:cubicBezTo>
                <a:cubicBezTo>
                  <a:pt x="4081" y="4710"/>
                  <a:pt x="3324" y="4970"/>
                  <a:pt x="2544" y="5198"/>
                </a:cubicBezTo>
                <a:cubicBezTo>
                  <a:pt x="2097" y="5328"/>
                  <a:pt x="1872" y="5455"/>
                  <a:pt x="1303" y="5392"/>
                </a:cubicBezTo>
                <a:cubicBezTo>
                  <a:pt x="636" y="5317"/>
                  <a:pt x="426" y="5091"/>
                  <a:pt x="51" y="4756"/>
                </a:cubicBezTo>
                <a:cubicBezTo>
                  <a:pt x="7" y="5247"/>
                  <a:pt x="49" y="5964"/>
                  <a:pt x="53" y="6478"/>
                </a:cubicBezTo>
                <a:lnTo>
                  <a:pt x="73" y="9826"/>
                </a:lnTo>
                <a:cubicBezTo>
                  <a:pt x="86" y="10361"/>
                  <a:pt x="338" y="10812"/>
                  <a:pt x="894" y="11035"/>
                </a:cubicBezTo>
                <a:cubicBezTo>
                  <a:pt x="1468" y="11266"/>
                  <a:pt x="2040" y="11113"/>
                  <a:pt x="2547" y="11021"/>
                </a:cubicBezTo>
                <a:cubicBezTo>
                  <a:pt x="3063" y="10928"/>
                  <a:pt x="3568" y="10862"/>
                  <a:pt x="4082" y="10772"/>
                </a:cubicBezTo>
                <a:cubicBezTo>
                  <a:pt x="4775" y="10650"/>
                  <a:pt x="6645" y="10401"/>
                  <a:pt x="7157" y="10274"/>
                </a:cubicBezTo>
                <a:lnTo>
                  <a:pt x="7558" y="9058"/>
                </a:lnTo>
                <a:lnTo>
                  <a:pt x="7129" y="7342"/>
                </a:lnTo>
                <a:lnTo>
                  <a:pt x="6072" y="7342"/>
                </a:lnTo>
                <a:lnTo>
                  <a:pt x="5614" y="8319"/>
                </a:lnTo>
                <a:cubicBezTo>
                  <a:pt x="5412" y="8751"/>
                  <a:pt x="5096" y="9103"/>
                  <a:pt x="4711" y="9348"/>
                </a:cubicBezTo>
                <a:cubicBezTo>
                  <a:pt x="4326" y="9593"/>
                  <a:pt x="3872" y="9730"/>
                  <a:pt x="3397" y="9730"/>
                </a:cubicBezTo>
                <a:lnTo>
                  <a:pt x="1451" y="9730"/>
                </a:lnTo>
                <a:cubicBezTo>
                  <a:pt x="3552" y="7678"/>
                  <a:pt x="5653" y="5626"/>
                  <a:pt x="7754" y="3573"/>
                </a:cubicBezTo>
                <a:close/>
                <a:moveTo>
                  <a:pt x="9408" y="1363"/>
                </a:moveTo>
                <a:lnTo>
                  <a:pt x="7792" y="1325"/>
                </a:lnTo>
                <a:cubicBezTo>
                  <a:pt x="7792" y="1325"/>
                  <a:pt x="7984" y="954"/>
                  <a:pt x="8407" y="800"/>
                </a:cubicBezTo>
                <a:cubicBezTo>
                  <a:pt x="8878" y="629"/>
                  <a:pt x="9331" y="646"/>
                  <a:pt x="9331" y="646"/>
                </a:cubicBezTo>
                <a:cubicBezTo>
                  <a:pt x="9331" y="646"/>
                  <a:pt x="9483" y="247"/>
                  <a:pt x="10063" y="247"/>
                </a:cubicBezTo>
                <a:cubicBezTo>
                  <a:pt x="11381" y="247"/>
                  <a:pt x="11633" y="2249"/>
                  <a:pt x="11669" y="4188"/>
                </a:cubicBezTo>
                <a:cubicBezTo>
                  <a:pt x="11694" y="5498"/>
                  <a:pt x="10826" y="6616"/>
                  <a:pt x="9627" y="6954"/>
                </a:cubicBezTo>
                <a:lnTo>
                  <a:pt x="9742" y="7404"/>
                </a:lnTo>
                <a:lnTo>
                  <a:pt x="10511" y="9972"/>
                </a:lnTo>
                <a:lnTo>
                  <a:pt x="11679" y="9972"/>
                </a:lnTo>
                <a:lnTo>
                  <a:pt x="11679" y="10242"/>
                </a:lnTo>
                <a:lnTo>
                  <a:pt x="7753" y="10242"/>
                </a:lnTo>
                <a:lnTo>
                  <a:pt x="7753" y="9972"/>
                </a:lnTo>
                <a:lnTo>
                  <a:pt x="8894" y="9972"/>
                </a:lnTo>
                <a:lnTo>
                  <a:pt x="8254" y="8008"/>
                </a:lnTo>
                <a:lnTo>
                  <a:pt x="7715" y="8522"/>
                </a:lnTo>
                <a:lnTo>
                  <a:pt x="7349" y="7060"/>
                </a:lnTo>
                <a:lnTo>
                  <a:pt x="5894" y="7060"/>
                </a:lnTo>
                <a:lnTo>
                  <a:pt x="5360" y="8200"/>
                </a:lnTo>
                <a:cubicBezTo>
                  <a:pt x="5003" y="8962"/>
                  <a:pt x="4238" y="9448"/>
                  <a:pt x="3397" y="9448"/>
                </a:cubicBezTo>
                <a:lnTo>
                  <a:pt x="2143" y="9448"/>
                </a:lnTo>
                <a:lnTo>
                  <a:pt x="9410" y="2350"/>
                </a:lnTo>
                <a:lnTo>
                  <a:pt x="9408" y="1363"/>
                </a:lnTo>
                <a:close/>
                <a:moveTo>
                  <a:pt x="10202" y="9972"/>
                </a:moveTo>
                <a:lnTo>
                  <a:pt x="9563" y="8008"/>
                </a:lnTo>
                <a:lnTo>
                  <a:pt x="9023" y="8522"/>
                </a:lnTo>
                <a:lnTo>
                  <a:pt x="8658" y="7060"/>
                </a:lnTo>
                <a:lnTo>
                  <a:pt x="8345" y="7060"/>
                </a:lnTo>
                <a:lnTo>
                  <a:pt x="8433" y="7404"/>
                </a:lnTo>
                <a:lnTo>
                  <a:pt x="9203" y="9972"/>
                </a:lnTo>
                <a:lnTo>
                  <a:pt x="10202" y="9972"/>
                </a:lnTo>
                <a:close/>
              </a:path>
            </a:pathLst>
          </a:custGeom>
          <a:solidFill>
            <a:srgbClr val="003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mc.hse.ru/konkurs_fp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fmchs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IAKetova@fa.ru" TargetMode="External"/><Relationship Id="rId3" Type="http://schemas.openxmlformats.org/officeDocument/2006/relationships/hyperlink" Target="mailto:zhukovanu08@mail.ru" TargetMode="External"/><Relationship Id="rId7" Type="http://schemas.openxmlformats.org/officeDocument/2006/relationships/hyperlink" Target="mailto:blokmaru@mail.ru" TargetMode="External"/><Relationship Id="rId2" Type="http://schemas.openxmlformats.org/officeDocument/2006/relationships/hyperlink" Target="mailto:vektorufa@mail.ru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bratkovskaya@imc.org.ru" TargetMode="External"/><Relationship Id="rId11" Type="http://schemas.openxmlformats.org/officeDocument/2006/relationships/hyperlink" Target="mailto:dv_@list.ru" TargetMode="External"/><Relationship Id="rId5" Type="http://schemas.openxmlformats.org/officeDocument/2006/relationships/hyperlink" Target="https://e.mail.ru/compose/?mailto=mailto%3ammc@hse.ru" TargetMode="External"/><Relationship Id="rId10" Type="http://schemas.openxmlformats.org/officeDocument/2006/relationships/hyperlink" Target="mailto:eibasheva@hse.ru" TargetMode="External"/><Relationship Id="rId4" Type="http://schemas.openxmlformats.org/officeDocument/2006/relationships/hyperlink" Target="https://e.mail.ru/compose/?mailto=mailto%3ammcperm@mail.ru" TargetMode="External"/><Relationship Id="rId9" Type="http://schemas.openxmlformats.org/officeDocument/2006/relationships/hyperlink" Target="mailto:nekrasova.65@mail.r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konkurs_f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fmc.hse.ru/konkurs_fp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1791" y="1652953"/>
            <a:ext cx="96891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Тема 1.6. Конкурсные мероприятия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по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финансовой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грамотности</a:t>
            </a:r>
          </a:p>
          <a:p>
            <a:pPr algn="ctr"/>
            <a:endParaRPr lang="ru-RU" sz="16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Модуль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1. Нормативные, теоретические и методические основы повышения финансовой грамотности и формирования финансовой культуры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обучающихся</a:t>
            </a:r>
          </a:p>
          <a:p>
            <a:pPr algn="ctr"/>
            <a:endParaRPr lang="ru-RU" sz="16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(В рамках программы мероприятий в сфере финансовой грамотности ФМЦ НИУ ВШЭ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№ 4. «Разработка и реализация программ повышения квалификации для представителей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институтов развития образования (институтов повышения квалификации) (ИРО (ИПК))»</a:t>
            </a:r>
          </a:p>
          <a:p>
            <a:pPr algn="ctr"/>
            <a:endParaRPr lang="ru-RU" sz="14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1899" y="3991708"/>
            <a:ext cx="76756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cap="all" dirty="0" smtClean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Палехова </a:t>
            </a:r>
            <a:r>
              <a:rPr lang="ru-RU" sz="1600" b="1" cap="all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Полина Вячеславовна</a:t>
            </a:r>
          </a:p>
          <a:p>
            <a:pPr lvl="0"/>
            <a:r>
              <a:rPr lang="ru-RU" sz="14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д.ист.н., профессор</a:t>
            </a:r>
            <a:endParaRPr lang="en-US" sz="1400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 по финансовой грамотности </a:t>
            </a:r>
            <a:br>
              <a:rPr lang="ru-RU" sz="14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общего и среднего профессионального образования НИУ </a:t>
            </a:r>
            <a:r>
              <a:rPr lang="ru-RU" sz="1400" dirty="0" smtClean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ВШЭ </a:t>
            </a:r>
            <a:endParaRPr lang="ru-RU" sz="1400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u="sng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ppalekhova@hse.ru</a:t>
            </a:r>
            <a:endParaRPr lang="ru-RU" sz="1400" u="sng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917" y="966158"/>
            <a:ext cx="81260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непосредственно образовательной деятельности по познавательному развитию с использованием технологии "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Storysack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интеграции образовательных областей в рамках Федерального государственного образовательного стандарта дошкольного образования "Мешок историй по сказке С. Михалкова "Как старик корову продавал" для детей подготовительной к школе группы (6-7 лет)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по обеспечению парциальной образовательной программы «Садко в мире финансов»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финансовой грамотности Тема " Поможем Мухе – Цокотухе или что такое Деньги?" Дети старшего дошкольного возраста с ЗПР 6-8 лет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теме: Деньги – это слуга или господин?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внеурочного занятия на тему "15 марта – Всемирный день защиты прав потребителей»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плана-конспекта занятия по дисциплине «Основы финансовой грамотности»  на тему "Специальные налоговые режимы" для студентов 4 курса специальности 44.02.02   «Преподавание в начальных классах»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онлайн занятия финансовой грамотности на тему «Личный финансовый план»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919" y="2274265"/>
            <a:ext cx="3001290" cy="2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665" y="1207697"/>
            <a:ext cx="8143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урока «Математика потребительского кредитования»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у детей старшего дошкольного возраста через проектную деятельность на тему: «Ярмарка мастеров»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Онлайн-дискуссия «Почему бывают богатые и бедные?»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воспитательного мероприятия Тематическая декада "Мал золотник, да дорог!", посвященная 705-летию Рубля России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люди зарабатывают деньги?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 в обучении финансовой грамотности детей дошкольного возраста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"Выбор финансовых инструментов для защиты сбережений от инфляции" для учащиеся 9-х классов профиля «Финансовая грамотность»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микрокредит?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"Основы финансовой математики"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образовательная программа  "Бюджет семьи или финансово-экономическая грамотность (от А до Я)"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53" y="3191775"/>
            <a:ext cx="2261299" cy="22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811" y="751344"/>
            <a:ext cx="72461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развитию и популяризации финансовой грамотности в классе, школе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по реализации дополнительного образования в сфере формирования основ экономической культуры "УлыбБург - город профессий" (по ранней профориентации дошкольников средствами финансовой грамотности)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рамках образовательного проекта «Лаборатория экономики и финансов»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«Финансовые колонизаторы»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социально-педагогической направленности «Формирование предпосылок финансовой грамотности у воспитанников 6-7 лет»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совместной деятельности детей и взрослых (образовательно-игровой ситуации по теме «От ярмарки до спектакля»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базе библиотеки колледжа лаборатории финансовой грамотности ("ФинЛаб")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891326"/>
            <a:ext cx="245690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формы,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20140" cy="5105850"/>
          </a:xfrm>
          <a:prstGeom prst="rect">
            <a:avLst/>
          </a:prstGeom>
          <a:noFill/>
        </p:spPr>
        <p:txBody>
          <a:bodyPr wrap="square" numCol="3" spcCol="25200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авторская программа учебного курса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азбука финансиста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внеурочное занятие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внеурочное мероприятие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городская программа воспитания и дополнительного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городской фестиваль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деловая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день открытых дверей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дидактические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дидактическое пособие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дополнительная общеобразовательная общеразвивающая программа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дополнительная общеразвивающая программа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занятие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игра-викторина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игра-квест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игровые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интегрированный урок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викторина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дидактическая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интерактивная 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интерактивные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информационные проекты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использование интеллектуальной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квест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квест-игра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коворкинг – навигатор знаний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комплекс (учебно-методический)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занятий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интеллектуальной игры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образовательного события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конспект образовательной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краткосрочный проект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курс внеурочной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курс дополнительного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лэпбук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маршрут самостоятельности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мастер-класс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методическая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392909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49168" cy="4893647"/>
          </a:xfrm>
          <a:prstGeom prst="rect">
            <a:avLst/>
          </a:prstGeom>
          <a:noFill/>
        </p:spPr>
        <p:txBody>
          <a:bodyPr wrap="square" numCol="3" spcCol="180000">
            <a:noAutofit/>
          </a:bodyPr>
          <a:lstStyle/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бинарного урока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внеурочного занятия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для внеклассного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занятия игровой направленности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интерактивно-образовательной игры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конспекта занятия в форме квест-игры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урока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методическая разработка учебного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методические материалы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методические рекомендации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направления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реализации программы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модель школьного информационно-библиотечного центра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научно-методическая разработка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обобщение педагогического опыта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образовательная инициатива на основе взаимодействия с искусственным интеллектом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образовательный маршрут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олимпиадные задания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опыт работы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организация выездной интенсивной школы в рамках образовательной программы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открытый конкурс творческий идей и молодежных проектов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педагогический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план-конспект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план-конспект мероприятия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</a:t>
            </a:r>
            <a:r>
              <a:rPr lang="ru-RU" dirty="0" err="1"/>
              <a:t>межпредментый</a:t>
            </a:r>
            <a:r>
              <a:rPr lang="ru-RU" dirty="0"/>
              <a:t>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познавательно-развлекательная игра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познавательно-творческий проект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применение технологии развития критического мышления</a:t>
            </a:r>
          </a:p>
          <a:p>
            <a:pPr marL="342900" indent="-342900">
              <a:buFont typeface="+mj-lt"/>
              <a:buAutoNum type="arabicPeriod" startAt="40"/>
            </a:pPr>
            <a:r>
              <a:rPr lang="ru-RU" dirty="0"/>
              <a:t>примеры наставничества и распространение педагогического опыта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16958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A121-DEE5-CEFD-D98E-A9F6A43FEE7B}"/>
              </a:ext>
            </a:extLst>
          </p:cNvPr>
          <p:cNvSpPr txBox="1">
            <a:spLocks/>
          </p:cNvSpPr>
          <p:nvPr/>
        </p:nvSpPr>
        <p:spPr>
          <a:xfrm>
            <a:off x="3038964" y="466203"/>
            <a:ext cx="3142762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формы,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E918D-4035-9D23-FFF3-8BF7FF347DBB}"/>
              </a:ext>
            </a:extLst>
          </p:cNvPr>
          <p:cNvSpPr txBox="1"/>
          <p:nvPr/>
        </p:nvSpPr>
        <p:spPr>
          <a:xfrm>
            <a:off x="6200774" y="421604"/>
            <a:ext cx="28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педагогами – участниками Конкурса, в своих работах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76A67-C6DC-544F-A1C2-360BF42AE7B7}"/>
              </a:ext>
            </a:extLst>
          </p:cNvPr>
          <p:cNvSpPr txBox="1">
            <a:spLocks/>
          </p:cNvSpPr>
          <p:nvPr/>
        </p:nvSpPr>
        <p:spPr>
          <a:xfrm>
            <a:off x="3038964" y="855321"/>
            <a:ext cx="4876311" cy="352947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76C5-E691-2D1E-87F1-B04F0BD449A4}"/>
              </a:ext>
            </a:extLst>
          </p:cNvPr>
          <p:cNvSpPr txBox="1"/>
          <p:nvPr/>
        </p:nvSpPr>
        <p:spPr>
          <a:xfrm>
            <a:off x="396089" y="1498150"/>
            <a:ext cx="11549168" cy="4893647"/>
          </a:xfrm>
          <a:prstGeom prst="rect">
            <a:avLst/>
          </a:prstGeom>
          <a:noFill/>
        </p:spPr>
        <p:txBody>
          <a:bodyPr wrap="square" numCol="3" spcCol="180000">
            <a:noAutofit/>
          </a:bodyPr>
          <a:lstStyle/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проведение мероприятия – реализация проекта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внеурочной деятельности и план-конспект занятия во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внеурочной работы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программа профильной смены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программно-методический комплект к дополнительной общеобразовательной общеразвивающей программе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 программы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проект региональной инновационной площадки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 внеурочной деятельности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программа клуба по интересам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рабочая тетрадь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сборник практических заданий </a:t>
            </a:r>
            <a:br>
              <a:rPr lang="ru-RU" dirty="0"/>
            </a:br>
            <a:r>
              <a:rPr lang="ru-RU" dirty="0"/>
              <a:t>и упражнений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система наставничества между учащимися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статья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структурно-функциональная модель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сценарий внеклассного мероприятия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сценарий урока-практикума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технологическая карта классного часа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 английского языка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 с включением дидактических элементов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урок-игра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учебное занятие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учебное занятие с включением сюжетно-дидактических элементов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учебно-методический комплекс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диалог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квест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финансовый оверсайз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формирование компетенций посредством уклада проб и практик</a:t>
            </a:r>
          </a:p>
          <a:p>
            <a:pPr marL="342900" indent="-342900">
              <a:buFont typeface="+mj-lt"/>
              <a:buAutoNum type="arabicPeriod" startAt="69"/>
            </a:pPr>
            <a:r>
              <a:rPr lang="ru-RU" dirty="0"/>
              <a:t>электронный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206927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13173"/>
              </p:ext>
            </p:extLst>
          </p:nvPr>
        </p:nvGraphicFramePr>
        <p:xfrm>
          <a:off x="720969" y="940778"/>
          <a:ext cx="11037277" cy="5745463"/>
        </p:xfrm>
        <a:graphic>
          <a:graphicData uri="http://schemas.openxmlformats.org/drawingml/2006/table">
            <a:tbl>
              <a:tblPr firstRow="1" firstCol="1" bandRow="1"/>
              <a:tblGrid>
                <a:gridCol w="5084171">
                  <a:extLst>
                    <a:ext uri="{9D8B030D-6E8A-4147-A177-3AD203B41FA5}">
                      <a16:colId xmlns:a16="http://schemas.microsoft.com/office/drawing/2014/main" val="3447555090"/>
                    </a:ext>
                  </a:extLst>
                </a:gridCol>
                <a:gridCol w="5953106">
                  <a:extLst>
                    <a:ext uri="{9D8B030D-6E8A-4147-A177-3AD203B41FA5}">
                      <a16:colId xmlns:a16="http://schemas.microsoft.com/office/drawing/2014/main" val="1719812301"/>
                    </a:ext>
                  </a:extLst>
                </a:gridCol>
              </a:tblGrid>
              <a:tr h="6242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Сивицкая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Анастасия Владимировна,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Наталья Леонидовна,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старшие воспитатели, педагоги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образования//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 «Центр развития ребенка - детский сад № 32» (Иркутская область)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финансово-экономическая игра для детей старшего дошкольного возраста «Город мастеров» в ДОУ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Номинация: Лучшее методическое обеспечение реализации программы по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1.1. Педагоги дошкольных 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21711"/>
                  </a:ext>
                </a:extLst>
              </a:tr>
              <a:tr h="8080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Кустова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Самарина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Наталья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Ивановна,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Харитонова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Вера Владимировна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-педагоги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дошкольной образовательной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//Муниципальное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образовательное бюджетное учреждение центр развития ребенка детский сад № 22 «Малыш» Октябрьского муниципального округа (Приморский край) 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Веб-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«Путешествие по островам финансовой грамотности»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Номинация: Конкурс инновационных технологий в обучении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Категория:2.1. Педагоги дошкольных 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465095"/>
                  </a:ext>
                </a:extLst>
              </a:tr>
              <a:tr h="8080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Асмаловская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Анатольевна,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Бабичева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Татьяна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Леонидовна,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Нагорная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Сергеевна -учителя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общеобразовательное учреждение "Средняя общеобразовательная школа № 45" муниципального образования города Братска (Иркутская область) 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задача «Выходной всей семьей»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Номинация: Конкурс инновационных технологий в обучении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2.2. Педагоги общеобразовательных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1584"/>
                  </a:ext>
                </a:extLst>
              </a:tr>
              <a:tr h="8561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Елфимова Мария Александровна,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Преподаватель// Государственное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профессиональное образовательное учреждение «Сыктывкарский колледж сервиса и связи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(Республика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«Программа практикоориентированного проекта по развитию финансовой грамотности «ФИНАНСОВАЯ ПЕРЕЗАГРУЗКА»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Номинация: Лучшая модель реализации программы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3.3.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836022"/>
                  </a:ext>
                </a:extLst>
              </a:tr>
              <a:tr h="7036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Гурьянова Ольга Владимировна,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дополнительного образования и старший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методист// ОЧУ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"Газпром школа",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Авторские учебно-методические материалы и информационные ресурсы дополнительных занятий «Бюджетная грамотность для школьников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Номинация: Лучшее методическое обеспечение реализации программы по финансовой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грамотности Категория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1.5. Педагоги дополнительного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461230"/>
                  </a:ext>
                </a:extLst>
              </a:tr>
              <a:tr h="4991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Юлия Юрьевна,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воспитатель//Муниципальное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дошкольное образовательное учреждение "Детский сад № 63 "Золотой ключик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//(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Кемеровская область – Кузбасс) 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«Формирование финансовой грамотности у дошкольников через экономической просвещению детей»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Номинация: Лучшая модель реализации программы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3.1. Педагоги дошкольных 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16478"/>
                  </a:ext>
                </a:extLst>
              </a:tr>
              <a:tr h="6750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Тимофеева Елена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Леонидовна, Скрипниченко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Юлия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Юрьевна,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Смирницкая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Ольга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Ивановна, воспитатели//Государственное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дошкольное образовательное учреждение детский сад №87 Красносельского района Санкт-Петербурга 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комплекс по формированию у детей старшего дошкольного возраста знаний и навыков в области финансовой грамотности «УМКаБАНК»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Номинация: Лучшее методическое обеспечение реализации программы по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1.1. Педагоги дошкольных 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07726"/>
                  </a:ext>
                </a:extLst>
              </a:tr>
              <a:tr h="7493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Багуцкая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Оксана Александровна,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Удод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Анна Юрьевна,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//ГБОУ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"Школа №2006»,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 реализации городского проекта «Предпринимательский класс в московской школе» в ГБОУ Школе № 2006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Номинация: Лучшая модель реализации программы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3.2. Педагоги общеобразовательных организаций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49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2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02561"/>
              </p:ext>
            </p:extLst>
          </p:nvPr>
        </p:nvGraphicFramePr>
        <p:xfrm>
          <a:off x="307731" y="931791"/>
          <a:ext cx="11509131" cy="4849027"/>
        </p:xfrm>
        <a:graphic>
          <a:graphicData uri="http://schemas.openxmlformats.org/drawingml/2006/table">
            <a:tbl>
              <a:tblPr firstRow="1" firstCol="1" bandRow="1"/>
              <a:tblGrid>
                <a:gridCol w="5301524">
                  <a:extLst>
                    <a:ext uri="{9D8B030D-6E8A-4147-A177-3AD203B41FA5}">
                      <a16:colId xmlns:a16="http://schemas.microsoft.com/office/drawing/2014/main" val="2294282631"/>
                    </a:ext>
                  </a:extLst>
                </a:gridCol>
                <a:gridCol w="6207607">
                  <a:extLst>
                    <a:ext uri="{9D8B030D-6E8A-4147-A177-3AD203B41FA5}">
                      <a16:colId xmlns:a16="http://schemas.microsoft.com/office/drawing/2014/main" val="1774703055"/>
                    </a:ext>
                  </a:extLst>
                </a:gridCol>
              </a:tblGrid>
              <a:tr h="737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Бычай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Васильевна,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Лобанова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Геннадьевна, преподаватели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ГАУ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 «Колледж предпринимательства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Калининградская область)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«Цикл мероприятий по финансовой грамотности: «Адаптация лиц с интеллектуальными нарушениями в финансовой среде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Номинация: Лучшая модель реализации программы финансовой грамотности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3.3.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38242"/>
                  </a:ext>
                </a:extLst>
              </a:tr>
              <a:tr h="737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Шилова Александра Александровна,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//Государственное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профессиональное образовательное учреждение Уфимский колледж отраслевых технологий (ГБПОУ УКОТ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Башкортостан)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«Потери. Классификация потерь. Виды потерь» с включением дидактических элементов по финансовой грамотности. Дисциплина «Основы бережливого производства»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Номинация: Конкурс инновационных технологий в обучении финансовой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грамотности Категория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2.3.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6298"/>
                  </a:ext>
                </a:extLst>
              </a:tr>
              <a:tr h="884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Куликова Мария Владимировна,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экономики // Государственное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профессиональное образовательное учреждение «Кузнецкий многопрофильный колледж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Пензенская область)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Методическая разработка мастер-класса "Как тратить деньги?"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Номинация: Лучшие практики обучения финансовой грамотности детей-сирот и детей, оставшихся без попечения родителей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Категория: 4.3.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653098"/>
                  </a:ext>
                </a:extLst>
              </a:tr>
              <a:tr h="8085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Мягкова Елена Александровна,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//Тамбовское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областное бюджетное профессиональное образовательное учреждение «Агротехнологический техникум»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(Тамбовская область) 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Методическая разработка урока учебной дисциплины «Основы финансовой грамотности па тему «Финансовое мошенничество: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дропперство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Номинация: Лучшее методическое обеспечение реализации программы по финансовой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грамотности Категория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1.3.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797176"/>
                  </a:ext>
                </a:extLst>
              </a:tr>
              <a:tr h="7967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Адыякова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Викторовна, педагог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//Государственное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казенное учреждение для детей-сирот и детей, оставшихся без попечения родителей «Детский дом «Родник»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(Кемеровская область – Кузбасс)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Сценарный план занятия по финансовой грамотности для воспитанников 7 класса на тему «Потребительская корзина»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Номинация: Лучшие практики обучения финансовой грамотности детей-сирот и детей, оставшихся без попечения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родителей Категория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4.4. Педагоги (воспитатели) организаций для детей-сирот и детей, оставшихся без попечения родителей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05821"/>
                  </a:ext>
                </a:extLst>
              </a:tr>
              <a:tr h="6480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Шевелева Галина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Николаевна, преподаватель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//Областное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бюджетное профессиональное образовательное учреждение «Курский автотехнический колледж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 область)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Внеаудиторное занятие по финансовой грамотности «Грамотный покупатель»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Номинация: Лучшее методическое обеспечение реализации программы по финансовой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грамотности Категория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1.3. Педагоги образовательных организаций, реализующих образовательные программы среднего профессионального образования</a:t>
                      </a:r>
                    </a:p>
                  </a:txBody>
                  <a:tcPr marL="23564" marR="23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10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5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0B58-93CE-D708-D91C-B204ECA886B3}"/>
              </a:ext>
            </a:extLst>
          </p:cNvPr>
          <p:cNvSpPr txBox="1">
            <a:spLocks/>
          </p:cNvSpPr>
          <p:nvPr/>
        </p:nvSpPr>
        <p:spPr>
          <a:xfrm>
            <a:off x="2057401" y="466203"/>
            <a:ext cx="9768254" cy="1090035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мероприятия - Ожидания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перспективы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D2ED079-9586-ABB1-171E-4202D8948F89}"/>
              </a:ext>
            </a:extLst>
          </p:cNvPr>
          <p:cNvGrpSpPr/>
          <p:nvPr/>
        </p:nvGrpSpPr>
        <p:grpSpPr>
          <a:xfrm>
            <a:off x="487833" y="1881040"/>
            <a:ext cx="11216334" cy="2355982"/>
            <a:chOff x="518649" y="1881040"/>
            <a:chExt cx="11216334" cy="235598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7D9B971-4E1A-061F-3838-11D003889B2C}"/>
                </a:ext>
              </a:extLst>
            </p:cNvPr>
            <p:cNvGrpSpPr/>
            <p:nvPr/>
          </p:nvGrpSpPr>
          <p:grpSpPr>
            <a:xfrm>
              <a:off x="518649" y="1881040"/>
              <a:ext cx="2180723" cy="2355982"/>
              <a:chOff x="518649" y="1881040"/>
              <a:chExt cx="2180723" cy="235598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C9980-2A56-2424-BD58-BB7F37BEC9B6}"/>
                  </a:ext>
                </a:extLst>
              </p:cNvPr>
              <p:cNvSpPr txBox="1"/>
              <p:nvPr/>
            </p:nvSpPr>
            <p:spPr>
              <a:xfrm>
                <a:off x="518649" y="2306370"/>
                <a:ext cx="2180723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Обеспечение системного подхода к повышению финансовой грамотности и формированию финансовой культуры, повышению уровня финансовой безопасности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500F10-59BC-2BA4-F62A-DA109859C1E1}"/>
                  </a:ext>
                </a:extLst>
              </p:cNvPr>
              <p:cNvSpPr txBox="1"/>
              <p:nvPr/>
            </p:nvSpPr>
            <p:spPr>
              <a:xfrm>
                <a:off x="518650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71828A2-AE4F-566A-C9FD-80D100C86853}"/>
                </a:ext>
              </a:extLst>
            </p:cNvPr>
            <p:cNvGrpSpPr/>
            <p:nvPr/>
          </p:nvGrpSpPr>
          <p:grpSpPr>
            <a:xfrm>
              <a:off x="2751525" y="1881040"/>
              <a:ext cx="2747851" cy="2355982"/>
              <a:chOff x="2751525" y="1881040"/>
              <a:chExt cx="2747851" cy="235598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D696F1-8B5D-9FCB-643A-B7FCC5BEE151}"/>
                  </a:ext>
                </a:extLst>
              </p:cNvPr>
              <p:cNvSpPr txBox="1"/>
              <p:nvPr/>
            </p:nvSpPr>
            <p:spPr>
              <a:xfrm>
                <a:off x="2751889" y="2306370"/>
                <a:ext cx="2747487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Выявление и продвижение лучших педагогических практик при преподавании финансовой грамотности посредством проведения конкурсов профессионального мастерства для педагогических работников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E104AE-2881-55C7-7133-868A526B61F8}"/>
                  </a:ext>
                </a:extLst>
              </p:cNvPr>
              <p:cNvSpPr txBox="1"/>
              <p:nvPr/>
            </p:nvSpPr>
            <p:spPr>
              <a:xfrm>
                <a:off x="275152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EFC6FC8-633C-88CB-777A-13472467A646}"/>
                </a:ext>
              </a:extLst>
            </p:cNvPr>
            <p:cNvGrpSpPr/>
            <p:nvPr/>
          </p:nvGrpSpPr>
          <p:grpSpPr>
            <a:xfrm>
              <a:off x="5551893" y="1881040"/>
              <a:ext cx="1920368" cy="2355982"/>
              <a:chOff x="5551893" y="1881040"/>
              <a:chExt cx="1920368" cy="23559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AEE0-7703-67A0-CDC4-64C79A566F53}"/>
                  </a:ext>
                </a:extLst>
              </p:cNvPr>
              <p:cNvSpPr txBox="1"/>
              <p:nvPr/>
            </p:nvSpPr>
            <p:spPr>
              <a:xfrm>
                <a:off x="5551893" y="2306370"/>
                <a:ext cx="1920368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Расширение методического инструментария повышения финансовой грамотности и финансовой культуры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E39CB-62BB-E1C4-40DE-101B018318C1}"/>
                  </a:ext>
                </a:extLst>
              </p:cNvPr>
              <p:cNvSpPr txBox="1"/>
              <p:nvPr/>
            </p:nvSpPr>
            <p:spPr>
              <a:xfrm>
                <a:off x="5553862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43612DB-CA69-C3A1-09D3-F3B638770D37}"/>
                </a:ext>
              </a:extLst>
            </p:cNvPr>
            <p:cNvGrpSpPr/>
            <p:nvPr/>
          </p:nvGrpSpPr>
          <p:grpSpPr>
            <a:xfrm>
              <a:off x="7524778" y="1881040"/>
              <a:ext cx="2078844" cy="2355982"/>
              <a:chOff x="7524778" y="1881040"/>
              <a:chExt cx="2078844" cy="23559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D32D8-44D2-E827-7137-11FE2527E76E}"/>
                  </a:ext>
                </a:extLst>
              </p:cNvPr>
              <p:cNvSpPr txBox="1"/>
              <p:nvPr/>
            </p:nvSpPr>
            <p:spPr>
              <a:xfrm>
                <a:off x="7524778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Качественное педагогическое наполнение приёмов и методов развития финансовой грамотности в интересах развития экономики страны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2D27D-39C2-D41E-DD9D-91C7FDE7FFA1}"/>
                  </a:ext>
                </a:extLst>
              </p:cNvPr>
              <p:cNvSpPr txBox="1"/>
              <p:nvPr/>
            </p:nvSpPr>
            <p:spPr>
              <a:xfrm>
                <a:off x="753063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4837B46-DE1F-A501-1836-C51CE4EBEF5C}"/>
                </a:ext>
              </a:extLst>
            </p:cNvPr>
            <p:cNvGrpSpPr/>
            <p:nvPr/>
          </p:nvGrpSpPr>
          <p:grpSpPr>
            <a:xfrm>
              <a:off x="9656139" y="1881040"/>
              <a:ext cx="2078844" cy="2355982"/>
              <a:chOff x="9656139" y="1881040"/>
              <a:chExt cx="2078844" cy="235598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BBBCB6-E510-D96E-4B3C-E7A46C5F08FE}"/>
                  </a:ext>
                </a:extLst>
              </p:cNvPr>
              <p:cNvSpPr txBox="1"/>
              <p:nvPr/>
            </p:nvSpPr>
            <p:spPr>
              <a:xfrm>
                <a:off x="9656139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Обобщение и формирование портфеля региональных практик и проектов при решении задач повышения финансовой культуры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183912-AD1E-5F6D-2F3F-3BFAC912BF1D}"/>
                  </a:ext>
                </a:extLst>
              </p:cNvPr>
              <p:cNvSpPr txBox="1"/>
              <p:nvPr/>
            </p:nvSpPr>
            <p:spPr>
              <a:xfrm>
                <a:off x="9656139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94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0B58-93CE-D708-D91C-B204ECA886B3}"/>
              </a:ext>
            </a:extLst>
          </p:cNvPr>
          <p:cNvSpPr txBox="1">
            <a:spLocks/>
          </p:cNvSpPr>
          <p:nvPr/>
        </p:nvSpPr>
        <p:spPr>
          <a:xfrm>
            <a:off x="1846385" y="466203"/>
            <a:ext cx="10137530" cy="1063659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мероприятия – </a:t>
            </a:r>
          </a:p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для решения задач финансовой грамотности </a:t>
            </a:r>
            <a:endParaRPr lang="ru-R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D2ED079-9586-ABB1-171E-4202D8948F89}"/>
              </a:ext>
            </a:extLst>
          </p:cNvPr>
          <p:cNvGrpSpPr/>
          <p:nvPr/>
        </p:nvGrpSpPr>
        <p:grpSpPr>
          <a:xfrm>
            <a:off x="487833" y="1881040"/>
            <a:ext cx="11216334" cy="2355982"/>
            <a:chOff x="518649" y="1881040"/>
            <a:chExt cx="11216334" cy="235598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7D9B971-4E1A-061F-3838-11D003889B2C}"/>
                </a:ext>
              </a:extLst>
            </p:cNvPr>
            <p:cNvGrpSpPr/>
            <p:nvPr/>
          </p:nvGrpSpPr>
          <p:grpSpPr>
            <a:xfrm>
              <a:off x="518649" y="1881040"/>
              <a:ext cx="2180723" cy="2355982"/>
              <a:chOff x="518649" y="1881040"/>
              <a:chExt cx="2180723" cy="235598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C9980-2A56-2424-BD58-BB7F37BEC9B6}"/>
                  </a:ext>
                </a:extLst>
              </p:cNvPr>
              <p:cNvSpPr txBox="1"/>
              <p:nvPr/>
            </p:nvSpPr>
            <p:spPr>
              <a:xfrm>
                <a:off x="518649" y="2306370"/>
                <a:ext cx="2180723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Системность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 в подходах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к повышению финансовой грамотности и формированию финансовой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культуры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500F10-59BC-2BA4-F62A-DA109859C1E1}"/>
                  </a:ext>
                </a:extLst>
              </p:cNvPr>
              <p:cNvSpPr txBox="1"/>
              <p:nvPr/>
            </p:nvSpPr>
            <p:spPr>
              <a:xfrm>
                <a:off x="518650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71828A2-AE4F-566A-C9FD-80D100C86853}"/>
                </a:ext>
              </a:extLst>
            </p:cNvPr>
            <p:cNvGrpSpPr/>
            <p:nvPr/>
          </p:nvGrpSpPr>
          <p:grpSpPr>
            <a:xfrm>
              <a:off x="2751525" y="1881040"/>
              <a:ext cx="2747851" cy="2355982"/>
              <a:chOff x="2751525" y="1881040"/>
              <a:chExt cx="2747851" cy="235598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D696F1-8B5D-9FCB-643A-B7FCC5BEE151}"/>
                  </a:ext>
                </a:extLst>
              </p:cNvPr>
              <p:cNvSpPr txBox="1"/>
              <p:nvPr/>
            </p:nvSpPr>
            <p:spPr>
              <a:xfrm>
                <a:off x="2751889" y="2306370"/>
                <a:ext cx="2747487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Поощрение 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лучших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педагогических практик при преподавании финансовой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грамотности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E104AE-2881-55C7-7133-868A526B61F8}"/>
                  </a:ext>
                </a:extLst>
              </p:cNvPr>
              <p:cNvSpPr txBox="1"/>
              <p:nvPr/>
            </p:nvSpPr>
            <p:spPr>
              <a:xfrm>
                <a:off x="275152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EFC6FC8-633C-88CB-777A-13472467A646}"/>
                </a:ext>
              </a:extLst>
            </p:cNvPr>
            <p:cNvGrpSpPr/>
            <p:nvPr/>
          </p:nvGrpSpPr>
          <p:grpSpPr>
            <a:xfrm>
              <a:off x="5551893" y="1881040"/>
              <a:ext cx="1920368" cy="2355982"/>
              <a:chOff x="5551893" y="1881040"/>
              <a:chExt cx="1920368" cy="23559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AEE0-7703-67A0-CDC4-64C79A566F53}"/>
                  </a:ext>
                </a:extLst>
              </p:cNvPr>
              <p:cNvSpPr txBox="1"/>
              <p:nvPr/>
            </p:nvSpPr>
            <p:spPr>
              <a:xfrm>
                <a:off x="5551893" y="2306370"/>
                <a:ext cx="1920368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Расширение методического 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инструментария для участников реализации Стратегии 2030 </a:t>
                </a:r>
              </a:p>
              <a:p>
                <a:r>
                  <a:rPr lang="ru-RU" sz="1400" dirty="0" smtClean="0">
                    <a:solidFill>
                      <a:srgbClr val="003166"/>
                    </a:solidFill>
                  </a:rPr>
                  <a:t> </a:t>
                </a:r>
                <a:endParaRPr lang="ru-RU" sz="1400" dirty="0">
                  <a:solidFill>
                    <a:srgbClr val="003166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BE39CB-62BB-E1C4-40DE-101B018318C1}"/>
                  </a:ext>
                </a:extLst>
              </p:cNvPr>
              <p:cNvSpPr txBox="1"/>
              <p:nvPr/>
            </p:nvSpPr>
            <p:spPr>
              <a:xfrm>
                <a:off x="5553862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43612DB-CA69-C3A1-09D3-F3B638770D37}"/>
                </a:ext>
              </a:extLst>
            </p:cNvPr>
            <p:cNvGrpSpPr/>
            <p:nvPr/>
          </p:nvGrpSpPr>
          <p:grpSpPr>
            <a:xfrm>
              <a:off x="7524778" y="1881040"/>
              <a:ext cx="2078844" cy="2355982"/>
              <a:chOff x="7524778" y="1881040"/>
              <a:chExt cx="2078844" cy="23559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D32D8-44D2-E827-7137-11FE2527E76E}"/>
                  </a:ext>
                </a:extLst>
              </p:cNvPr>
              <p:cNvSpPr txBox="1"/>
              <p:nvPr/>
            </p:nvSpPr>
            <p:spPr>
              <a:xfrm>
                <a:off x="7524778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Качественное педагогическое наполнение приёмов и методов развития финансовой грамотности в интересах развития экономики страны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2D27D-39C2-D41E-DD9D-91C7FDE7FFA1}"/>
                  </a:ext>
                </a:extLst>
              </p:cNvPr>
              <p:cNvSpPr txBox="1"/>
              <p:nvPr/>
            </p:nvSpPr>
            <p:spPr>
              <a:xfrm>
                <a:off x="7530635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4837B46-DE1F-A501-1836-C51CE4EBEF5C}"/>
                </a:ext>
              </a:extLst>
            </p:cNvPr>
            <p:cNvGrpSpPr/>
            <p:nvPr/>
          </p:nvGrpSpPr>
          <p:grpSpPr>
            <a:xfrm>
              <a:off x="9656139" y="1881040"/>
              <a:ext cx="2078844" cy="2355982"/>
              <a:chOff x="9656139" y="1881040"/>
              <a:chExt cx="2078844" cy="235598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BBBCB6-E510-D96E-4B3C-E7A46C5F08FE}"/>
                  </a:ext>
                </a:extLst>
              </p:cNvPr>
              <p:cNvSpPr txBox="1"/>
              <p:nvPr/>
            </p:nvSpPr>
            <p:spPr>
              <a:xfrm>
                <a:off x="9656139" y="2306370"/>
                <a:ext cx="2078844" cy="1930652"/>
              </a:xfrm>
              <a:prstGeom prst="rect">
                <a:avLst/>
              </a:prstGeom>
              <a:noFill/>
              <a:ln w="28575">
                <a:solidFill>
                  <a:srgbClr val="003166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ru-RU" sz="1400" dirty="0">
                    <a:solidFill>
                      <a:srgbClr val="003166"/>
                    </a:solidFill>
                  </a:rPr>
                  <a:t>Ф</a:t>
                </a:r>
                <a:r>
                  <a:rPr lang="ru-RU" sz="1400" dirty="0" smtClean="0">
                    <a:solidFill>
                      <a:srgbClr val="003166"/>
                    </a:solidFill>
                  </a:rPr>
                  <a:t>ормирование </a:t>
                </a:r>
                <a:r>
                  <a:rPr lang="ru-RU" sz="1400" dirty="0">
                    <a:solidFill>
                      <a:srgbClr val="003166"/>
                    </a:solidFill>
                  </a:rPr>
                  <a:t>портфеля региональных практик и проектов при решении задач повышения финансовой культуры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183912-AD1E-5F6D-2F3F-3BFAC912BF1D}"/>
                  </a:ext>
                </a:extLst>
              </p:cNvPr>
              <p:cNvSpPr txBox="1"/>
              <p:nvPr/>
            </p:nvSpPr>
            <p:spPr>
              <a:xfrm>
                <a:off x="9656139" y="1881040"/>
                <a:ext cx="419100" cy="372437"/>
              </a:xfrm>
              <a:prstGeom prst="rect">
                <a:avLst/>
              </a:prstGeom>
              <a:solidFill>
                <a:srgbClr val="003166"/>
              </a:solidFill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4492869" y="3437068"/>
            <a:ext cx="31187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fmc.hse.ru/konkurs_fp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1899" y="3991708"/>
            <a:ext cx="7675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 smtClean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cap="all" dirty="0">
              <a:solidFill>
                <a:srgbClr val="0F2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0008" y="2136339"/>
            <a:ext cx="937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Организация и проведение Ежегодного Всероссийского Конкурса профессионального мастерства педагогов финансовой грамотности «Финансовая перемена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Нормативные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документы проведения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мероприятия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Номинации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и категории участников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конкурса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Всероссийское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сетевое педагогическое сообщество (ВСПС) как коммуникационный инструмент информационно-методического обмена педагогов финансовой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грамотности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23" y="2334723"/>
            <a:ext cx="2920237" cy="2834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2615" y="1213338"/>
            <a:ext cx="1001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Всероссийское сетевое педагогическое сообщество (ВСПС) как коммуникационный инструмент информационно-методического обмена педагогов финансовой грамотности</a:t>
            </a:r>
            <a:endParaRPr lang="ru-RU" dirty="0">
              <a:solidFill>
                <a:srgbClr val="0F2C6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8123" y="3105835"/>
            <a:ext cx="436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информация на сайте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https://fmc.hse.ru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социальных сетях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https://vk.com/fmchse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7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710" y="1138687"/>
            <a:ext cx="5848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организации деятельности, создания и поддержки информационно-образовательных ресурсов функционирующие региональные и межрегиональные методические центры по финансовой грамотности ФМЦ используют информационно-коммуникационный инструмент (методическую площадку) - сетевое педагогическое сообщество по финансовой грамотности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283" y="1138687"/>
            <a:ext cx="35725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088" y="1000664"/>
            <a:ext cx="4157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Сообщества: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членов педагогического сообщества для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методического контента по финансовой грамотности системы общего и среднего профессионального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39" y="1979994"/>
            <a:ext cx="4274949" cy="26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0558" y="797511"/>
            <a:ext cx="72634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Сообщества: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информационно-методического пространства для членов сообщества, региональных и межрегиональных методических центров по финансовой грамотности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мобильности педагогов,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эффективных педагогических практик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образовательных инициатив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09" y="1665897"/>
            <a:ext cx="323725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93480"/>
              </p:ext>
            </p:extLst>
          </p:nvPr>
        </p:nvGraphicFramePr>
        <p:xfrm>
          <a:off x="431322" y="1000663"/>
          <a:ext cx="11231592" cy="5659924"/>
        </p:xfrm>
        <a:graphic>
          <a:graphicData uri="http://schemas.openxmlformats.org/drawingml/2006/table">
            <a:tbl>
              <a:tblPr firstRow="1" firstCol="1" bandRow="1"/>
              <a:tblGrid>
                <a:gridCol w="3772056">
                  <a:extLst>
                    <a:ext uri="{9D8B030D-6E8A-4147-A177-3AD203B41FA5}">
                      <a16:colId xmlns:a16="http://schemas.microsoft.com/office/drawing/2014/main" val="238148122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val="2511555752"/>
                    </a:ext>
                  </a:extLst>
                </a:gridCol>
                <a:gridCol w="2248298">
                  <a:extLst>
                    <a:ext uri="{9D8B030D-6E8A-4147-A177-3AD203B41FA5}">
                      <a16:colId xmlns:a16="http://schemas.microsoft.com/office/drawing/2014/main" val="1314480635"/>
                    </a:ext>
                  </a:extLst>
                </a:gridCol>
                <a:gridCol w="3523953">
                  <a:extLst>
                    <a:ext uri="{9D8B030D-6E8A-4147-A177-3AD203B41FA5}">
                      <a16:colId xmlns:a16="http://schemas.microsoft.com/office/drawing/2014/main" val="347963172"/>
                    </a:ext>
                  </a:extLst>
                </a:gridCol>
              </a:tblGrid>
              <a:tr h="143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(Оренбургская обл., Пензенская обл., Республика Башкортостан,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Марий Эл, Республика Татарстан, Самарская область,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Ульяновская область)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Ситдикова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Геннадьевна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vektorufa@mail.ru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Уфа,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Мингажева,120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20922"/>
                  </a:ext>
                </a:extLst>
              </a:tr>
              <a:tr h="95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(Пермский край,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Удмуртская Республика,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Нижегородская область)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Наталья Юрьевна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zhukovanu</a:t>
                      </a: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08@</a:t>
                      </a: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b="0" u="sng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mmcperm@mail.ru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mmc@hse.ru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Лебедева,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д.27,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306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54916"/>
                  </a:ext>
                </a:extLst>
              </a:tr>
              <a:tr h="479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Северо-Западный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Братковская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Васильевна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bratkovskaya@imc.org.ru</a:t>
                      </a:r>
                      <a:r>
                        <a:rPr lang="ru-RU" sz="12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Союза Печатников, д. 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94020"/>
                  </a:ext>
                </a:extLst>
              </a:tr>
              <a:tr h="547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Сибирский </a:t>
                      </a:r>
                      <a:endParaRPr lang="ru-RU" sz="1100" b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100" b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Мария Евгеньевна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blokmaru@mail.ru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Барнаул,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проспект Социалистический, 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31029"/>
                  </a:ext>
                </a:extLst>
              </a:tr>
              <a:tr h="71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Уральский 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Кетова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Ирина Александровна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IAKetova</a:t>
                      </a:r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@</a:t>
                      </a: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fa</a:t>
                      </a:r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Работниц, д.58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6741"/>
                  </a:ext>
                </a:extLst>
              </a:tr>
              <a:tr h="66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Центральный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Некрасова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Лилия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Васильевна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Башева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Елена Ивановна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nekrasova.65@mail.ru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eibasheva@hse.ru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 область, г. Курск, ул. Садовая  д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Покровский бульвар, 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89598"/>
                  </a:ext>
                </a:extLst>
              </a:tr>
              <a:tr h="734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Южный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округ,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Северо-Кавказский Федеральный округ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Урманов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Дмитрий Васильевич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dv_@list.ru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uller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Краснодар, ул. Трамвайная 2/6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uller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2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343" y="1104181"/>
            <a:ext cx="8764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популярные рубрики ВСПС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«Лучшие практики по финансовой грамотности» - опытом разработки интерактивных уроков делятся преподаватели региональных и межрегиональных методических центров ФМЦ НИУ ВШЭ</a:t>
            </a:r>
          </a:p>
          <a:p>
            <a:pPr marL="342900" lvl="0" indent="-342900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«УМК по финансовой грамотности» - обзор разработанных УМК по финансовой грамотности и их применение в учебном процессе в школах, СПО</a:t>
            </a:r>
          </a:p>
          <a:p>
            <a:pPr marL="342900" lvl="0" indent="-342900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«Еженедельный анонс интересных событий по финансовой грамотности»- самые актуальные новости о мероприятиях ФМЦ НИУ ВШЭ и региональных методических центров, а также наших партнеров</a:t>
            </a:r>
          </a:p>
          <a:p>
            <a:pPr marL="342900" lvl="0" indent="-342900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«Обзор игр, мульфильмов, фильмов, книг по финансовой грамотности», собираем и делимся гидами и электронными досками с ресурсами по финансовой грамотности для детей, которые можно использовать для подготовки сценариев уроков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247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287" y="914400"/>
            <a:ext cx="116111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необходимо решить следующие взаимосвязанные задачи настоящей Стратегии: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и своевременная актуализация образовательных программ, обеспечивающих формирование финансовой культуры, в систему образования Российской Федерации на всех уровнях 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(общего и профессионального образования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развитие институциональной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и учебно-методических ресурсов образовательного сообщества, обеспечение непрерывности образования по формированию компетенций в области финансов;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всероссийских олимпиадных состязаний среди учащихся и студентов по профилю финансовая грамотность; </a:t>
            </a:r>
            <a:r>
              <a:rPr lang="ru-RU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и регулярное повышение квалификации педагогических работников на разных уровнях;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всероссийских конкурсов педагогического мастерства среди педагогов финансовой грамотности;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всероссийского экспертного педагогического сообщества по вопросам методики обучения и просвещения в области финансовой грамотности и финансовой культуры;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др.  </a:t>
            </a:r>
          </a:p>
          <a:p>
            <a:pPr lvl="0" indent="450215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Из Стратегии 2030 г.)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2" y="-495151"/>
            <a:ext cx="86436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265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342265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медийного продвижения информационных материалов по финансовой грамотности активно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используются сайты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основных участников реализации Стратегии, средства массовой информации 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сети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представители блогосферы, онлайн-приложения и другие Интернет-ресурсы. Большой популярностью пользуются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онлайн-уроки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финансовой грамотности, проводимые в школах, а также обучающие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вебинары и семинары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интерактивной форме для всех категорий слушателей. </a:t>
            </a:r>
          </a:p>
          <a:p>
            <a:pPr lvl="0" indent="342265" algn="just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(Из Стратегии – 2030 г.)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58" y="1928237"/>
            <a:ext cx="2096282" cy="26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F27721-2443-A682-9E4E-A4AFDD15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6" y="163616"/>
            <a:ext cx="4950070" cy="61708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7393" y="2551837"/>
            <a:ext cx="6901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Сроки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проведения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Конкурса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«Финансовая перемена» в 2024-2025 гг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.: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региональный этап с 09 сентября 2024 г. по 24 января 2025 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федеральный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этап с 25 января 2025 г. по 05 марта 2025 г.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информация на сайте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hlinkClick r:id="rId3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hlinkClick r:id="rId3"/>
              </a:rPr>
              <a:t>fmc.hse.ru/konkurs_fp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27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2037" y="404446"/>
            <a:ext cx="89329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Нормативный пакет документов Конкурса </a:t>
            </a:r>
          </a:p>
          <a:p>
            <a:pPr lvl="0" algn="ctr"/>
            <a:r>
              <a:rPr lang="en-US" sz="2800" b="1" kern="0" dirty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https://</a:t>
            </a:r>
            <a:r>
              <a:rPr lang="en-US" sz="2800" b="1" kern="0" dirty="0" smtClean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fmc.hse.ru/konkurs_fp</a:t>
            </a:r>
            <a:r>
              <a:rPr lang="ru-RU" sz="2800" b="1" kern="0" dirty="0" smtClean="0">
                <a:solidFill>
                  <a:schemeClr val="tx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8" y="1621767"/>
            <a:ext cx="3361211" cy="4343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16" y="1621767"/>
            <a:ext cx="3204097" cy="448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09" y="1621766"/>
            <a:ext cx="3061016" cy="4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3" y="1123111"/>
            <a:ext cx="8748346" cy="52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2BC723-C4A7-AC09-13BB-1AA48804A58A}"/>
              </a:ext>
            </a:extLst>
          </p:cNvPr>
          <p:cNvSpPr txBox="1"/>
          <p:nvPr/>
        </p:nvSpPr>
        <p:spPr>
          <a:xfrm>
            <a:off x="825679" y="2272174"/>
            <a:ext cx="3967069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Лучшее методическое обеспечение реализации программы по финансовой грамотности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3753-618B-765D-76C6-84BE8E696B98}"/>
              </a:ext>
            </a:extLst>
          </p:cNvPr>
          <p:cNvSpPr txBox="1"/>
          <p:nvPr/>
        </p:nvSpPr>
        <p:spPr>
          <a:xfrm>
            <a:off x="825679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9AEFB-D04B-648B-A531-2C428315BFE0}"/>
              </a:ext>
            </a:extLst>
          </p:cNvPr>
          <p:cNvSpPr txBox="1"/>
          <p:nvPr/>
        </p:nvSpPr>
        <p:spPr>
          <a:xfrm>
            <a:off x="4902379" y="2272174"/>
            <a:ext cx="2462310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Конкурс инновационных технологий в обучении финансовой грамотности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28FC-28B4-A5BB-EB68-278314651B7F}"/>
              </a:ext>
            </a:extLst>
          </p:cNvPr>
          <p:cNvSpPr txBox="1"/>
          <p:nvPr/>
        </p:nvSpPr>
        <p:spPr>
          <a:xfrm>
            <a:off x="4902378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C17D8-15BA-C992-8A58-7EBB199BA0FA}"/>
              </a:ext>
            </a:extLst>
          </p:cNvPr>
          <p:cNvSpPr txBox="1"/>
          <p:nvPr/>
        </p:nvSpPr>
        <p:spPr>
          <a:xfrm>
            <a:off x="7474320" y="2272174"/>
            <a:ext cx="3756200" cy="956459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Лучшая модель реализации программы финансовой грамотности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F8ACF-8339-A045-396C-8531CC7181B1}"/>
              </a:ext>
            </a:extLst>
          </p:cNvPr>
          <p:cNvSpPr txBox="1"/>
          <p:nvPr/>
        </p:nvSpPr>
        <p:spPr>
          <a:xfrm>
            <a:off x="7474320" y="1841287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A67E4-96D4-41C9-85D1-A0509683A90A}"/>
              </a:ext>
            </a:extLst>
          </p:cNvPr>
          <p:cNvSpPr txBox="1"/>
          <p:nvPr/>
        </p:nvSpPr>
        <p:spPr>
          <a:xfrm>
            <a:off x="825678" y="3262865"/>
            <a:ext cx="396706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Разработки и методического обеспечения занятий, мероприятий и практических кейсов по финансовой грамотности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например: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«Урок 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«Урок с включением дидактических элементов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«Лучшая рабочая программа»;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«Лучшие олимпиадные задания по финансовой грамотности»;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«Внеурочное мероприятие по финансовой грамотности» (разработка программы и методическое обеспечение внеурочной деятельности (электива, факультатива, кружка, разработка программы воспитательной работы с целью реализации задач финансовой грамотности) и др.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82D08-0CE3-F68B-A2F5-C86252D9C880}"/>
              </a:ext>
            </a:extLst>
          </p:cNvPr>
          <p:cNvSpPr txBox="1"/>
          <p:nvPr/>
        </p:nvSpPr>
        <p:spPr>
          <a:xfrm>
            <a:off x="4902379" y="3262865"/>
            <a:ext cx="24623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Новые образовательные инициативы по финансовой грамотности, моделирование проектной деятельности сетевого взаимодействия с участием образовательных площадок методической сети ФМЦ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CD8A3-8BE8-5F03-EE84-97B70537E992}"/>
              </a:ext>
            </a:extLst>
          </p:cNvPr>
          <p:cNvSpPr txBox="1"/>
          <p:nvPr/>
        </p:nvSpPr>
        <p:spPr>
          <a:xfrm>
            <a:off x="7474320" y="3262865"/>
            <a:ext cx="389200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проведение мероприятий по финансовой грамотности;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примеры наставничества и распространение педагогического опыта лучших педагогов, участвующих в реализации задач финансовой грамотности системы общего и среднего профессионального образования;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работа педагогов на методических площадках и представление результатов деятельности профессионального мастерства по финансовой грамотности и др.;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BCB75E6-4498-1C57-C8E3-6C11DDD6A664}"/>
              </a:ext>
            </a:extLst>
          </p:cNvPr>
          <p:cNvSpPr txBox="1">
            <a:spLocks/>
          </p:cNvSpPr>
          <p:nvPr/>
        </p:nvSpPr>
        <p:spPr>
          <a:xfrm>
            <a:off x="3038963" y="466204"/>
            <a:ext cx="5914537" cy="468000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 конкурса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DB863-B0A7-D228-943A-220CFAD47F19}"/>
              </a:ext>
            </a:extLst>
          </p:cNvPr>
          <p:cNvSpPr txBox="1"/>
          <p:nvPr/>
        </p:nvSpPr>
        <p:spPr>
          <a:xfrm>
            <a:off x="2259623" y="934204"/>
            <a:ext cx="87219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 Положения о Ежегодном Всероссийским  конкурсе профессионального мастерства педагогов финансовой грамотности 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Приказ НИУ ВШЭ № 6.18.1-01/080823-8 от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08.08.2023, </a:t>
            </a:r>
            <a:r>
              <a:rPr lang="ru-RU" sz="1100" dirty="0" smtClean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1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НИУ ВШЭ № 6.18-01/230724-10 от 23.07.2024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FC17D8-15BA-C992-8A58-7EBB199BA0FA}"/>
              </a:ext>
            </a:extLst>
          </p:cNvPr>
          <p:cNvSpPr txBox="1"/>
          <p:nvPr/>
        </p:nvSpPr>
        <p:spPr>
          <a:xfrm>
            <a:off x="1450732" y="3182814"/>
            <a:ext cx="6638192" cy="88802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 smtClean="0">
                <a:solidFill>
                  <a:srgbClr val="003166"/>
                </a:solidFill>
              </a:rPr>
              <a:t>Лучшие практики обучения финансовой грамотности детей-сирот и детей, </a:t>
            </a:r>
          </a:p>
          <a:p>
            <a:r>
              <a:rPr lang="ru-RU" sz="1600" dirty="0" smtClean="0">
                <a:solidFill>
                  <a:srgbClr val="003166"/>
                </a:solidFill>
              </a:rPr>
              <a:t>оставшихся без попечения родителей</a:t>
            </a:r>
            <a:endParaRPr lang="ru-RU" sz="1600" dirty="0">
              <a:solidFill>
                <a:srgbClr val="0031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F8ACF-8339-A045-396C-8531CC7181B1}"/>
              </a:ext>
            </a:extLst>
          </p:cNvPr>
          <p:cNvSpPr txBox="1"/>
          <p:nvPr/>
        </p:nvSpPr>
        <p:spPr>
          <a:xfrm>
            <a:off x="1503486" y="2400300"/>
            <a:ext cx="984738" cy="559013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BCB75E6-4498-1C57-C8E3-6C11DDD6A664}"/>
              </a:ext>
            </a:extLst>
          </p:cNvPr>
          <p:cNvSpPr txBox="1">
            <a:spLocks/>
          </p:cNvSpPr>
          <p:nvPr/>
        </p:nvSpPr>
        <p:spPr>
          <a:xfrm>
            <a:off x="2101362" y="466203"/>
            <a:ext cx="8915399" cy="843851"/>
          </a:xfrm>
          <a:prstGeom prst="rect">
            <a:avLst/>
          </a:prstGeom>
          <a:solidFill>
            <a:srgbClr val="003166"/>
          </a:solidFill>
          <a:ln>
            <a:noFill/>
          </a:ln>
        </p:spPr>
        <p:txBody>
          <a:bodyPr wrap="square" tIns="3600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Номинации </a:t>
            </a:r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DB863-B0A7-D228-943A-220CFAD47F19}"/>
              </a:ext>
            </a:extLst>
          </p:cNvPr>
          <p:cNvSpPr txBox="1"/>
          <p:nvPr/>
        </p:nvSpPr>
        <p:spPr>
          <a:xfrm>
            <a:off x="2488223" y="934204"/>
            <a:ext cx="8528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Положения о Ежегодном Всероссийским  конкурсе профессионального мастерства педагогов финансовой грамотности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rgbClr val="0F2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НИУ ВШЭ № 6.18-01/230724-10 от 23.07.2024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E1DAD9E-59BE-E39F-7F8C-4B3B0EE81EC2}"/>
              </a:ext>
            </a:extLst>
          </p:cNvPr>
          <p:cNvGrpSpPr/>
          <p:nvPr/>
        </p:nvGrpSpPr>
        <p:grpSpPr>
          <a:xfrm>
            <a:off x="2982774" y="466204"/>
            <a:ext cx="6644221" cy="1406719"/>
            <a:chOff x="3038962" y="466204"/>
            <a:chExt cx="6644221" cy="1406719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459F0FAA-D156-F890-E57A-5F43687E37D3}"/>
                </a:ext>
              </a:extLst>
            </p:cNvPr>
            <p:cNvSpPr txBox="1">
              <a:spLocks/>
            </p:cNvSpPr>
            <p:nvPr/>
          </p:nvSpPr>
          <p:spPr>
            <a:xfrm>
              <a:off x="3038963" y="466204"/>
              <a:ext cx="6207341" cy="468000"/>
            </a:xfrm>
            <a:prstGeom prst="rect">
              <a:avLst/>
            </a:prstGeom>
            <a:solidFill>
              <a:srgbClr val="003166"/>
            </a:solidFill>
            <a:ln>
              <a:noFill/>
            </a:ln>
          </p:spPr>
          <p:txBody>
            <a:bodyPr wrap="square" tIns="36000" bIns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6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Категории участников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F3EEAA-9084-502E-59FF-72E94E5663F3}"/>
                </a:ext>
              </a:extLst>
            </p:cNvPr>
            <p:cNvSpPr txBox="1"/>
            <p:nvPr/>
          </p:nvSpPr>
          <p:spPr>
            <a:xfrm>
              <a:off x="3038962" y="934204"/>
              <a:ext cx="664422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Положения о Ежегодном Всероссийским  конкурсе профессионального мастерства педагогов финансовой грамотности </a:t>
              </a:r>
              <a:endParaRPr lang="ru-RU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Приказ НИУ ВШЭ № 6.18.1-01/080823-8 от 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08.08.2023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ru-RU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НИУ ВШЭ № 6.18-01/230724-10 от 23.07.2024)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001FD3-4720-C209-BF5F-ED84C132AC75}"/>
              </a:ext>
            </a:extLst>
          </p:cNvPr>
          <p:cNvSpPr txBox="1"/>
          <p:nvPr/>
        </p:nvSpPr>
        <p:spPr>
          <a:xfrm>
            <a:off x="4439346" y="2603893"/>
            <a:ext cx="2593063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образовательных организаций, реализующих образовательные програм-мы среднего </a:t>
            </a:r>
            <a:r>
              <a:rPr lang="ru-RU" sz="1600" dirty="0" smtClean="0">
                <a:solidFill>
                  <a:srgbClr val="003166"/>
                </a:solidFill>
              </a:rPr>
              <a:t>профессионального </a:t>
            </a:r>
            <a:r>
              <a:rPr lang="ru-RU" sz="1600" dirty="0">
                <a:solidFill>
                  <a:srgbClr val="003166"/>
                </a:solidFill>
              </a:rPr>
              <a:t>образования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606825-0D6C-8D1E-2C1A-52DBCE1041D0}"/>
              </a:ext>
            </a:extLst>
          </p:cNvPr>
          <p:cNvSpPr txBox="1"/>
          <p:nvPr/>
        </p:nvSpPr>
        <p:spPr>
          <a:xfrm>
            <a:off x="443934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2E4C2-CA0F-3B79-004D-42A9BBC14E04}"/>
              </a:ext>
            </a:extLst>
          </p:cNvPr>
          <p:cNvSpPr txBox="1"/>
          <p:nvPr/>
        </p:nvSpPr>
        <p:spPr>
          <a:xfrm>
            <a:off x="690666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дошкольных образовательных организаций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76547C-BA3B-FCA9-156B-245BDFEC9FC6}"/>
              </a:ext>
            </a:extLst>
          </p:cNvPr>
          <p:cNvSpPr txBox="1"/>
          <p:nvPr/>
        </p:nvSpPr>
        <p:spPr>
          <a:xfrm>
            <a:off x="69066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DB46EB-FD20-3A13-990A-1F90F761F60B}"/>
              </a:ext>
            </a:extLst>
          </p:cNvPr>
          <p:cNvSpPr txBox="1"/>
          <p:nvPr/>
        </p:nvSpPr>
        <p:spPr>
          <a:xfrm>
            <a:off x="2565006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обще-образовательных организаций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2EF986-0DBF-CB3A-650F-82F2FF03DD25}"/>
              </a:ext>
            </a:extLst>
          </p:cNvPr>
          <p:cNvSpPr txBox="1"/>
          <p:nvPr/>
        </p:nvSpPr>
        <p:spPr>
          <a:xfrm>
            <a:off x="2565006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AC3C2-E454-96EE-9C27-DFBB17A9721C}"/>
              </a:ext>
            </a:extLst>
          </p:cNvPr>
          <p:cNvSpPr txBox="1"/>
          <p:nvPr/>
        </p:nvSpPr>
        <p:spPr>
          <a:xfrm>
            <a:off x="7162647" y="2603893"/>
            <a:ext cx="2464348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(воспитатели) организаций для детей-сирот и детей, оставшихся без попечения родителей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FABDD4-31BB-BA56-2CAC-B395401095E4}"/>
              </a:ext>
            </a:extLst>
          </p:cNvPr>
          <p:cNvSpPr txBox="1"/>
          <p:nvPr/>
        </p:nvSpPr>
        <p:spPr>
          <a:xfrm>
            <a:off x="7162647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992548-C928-CE63-8473-074121DB3C14}"/>
              </a:ext>
            </a:extLst>
          </p:cNvPr>
          <p:cNvSpPr txBox="1"/>
          <p:nvPr/>
        </p:nvSpPr>
        <p:spPr>
          <a:xfrm>
            <a:off x="9757233" y="2603893"/>
            <a:ext cx="1744102" cy="1475373"/>
          </a:xfrm>
          <a:prstGeom prst="rect">
            <a:avLst/>
          </a:prstGeom>
          <a:noFill/>
          <a:ln w="28575">
            <a:solidFill>
              <a:srgbClr val="003166"/>
            </a:solidFill>
          </a:ln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3166"/>
                </a:solidFill>
              </a:rPr>
              <a:t>Педагоги дополнительного образования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C37AEC-55F8-6A09-ABD2-C5ED6F2A924B}"/>
              </a:ext>
            </a:extLst>
          </p:cNvPr>
          <p:cNvSpPr txBox="1"/>
          <p:nvPr/>
        </p:nvSpPr>
        <p:spPr>
          <a:xfrm>
            <a:off x="9757233" y="2173006"/>
            <a:ext cx="419100" cy="372437"/>
          </a:xfrm>
          <a:prstGeom prst="rect">
            <a:avLst/>
          </a:prstGeom>
          <a:solidFill>
            <a:srgbClr val="00316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09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898D7C-3EFA-E3CC-0209-01FE78171325}"/>
              </a:ext>
            </a:extLst>
          </p:cNvPr>
          <p:cNvSpPr txBox="1"/>
          <p:nvPr/>
        </p:nvSpPr>
        <p:spPr>
          <a:xfrm>
            <a:off x="773723" y="1160585"/>
            <a:ext cx="110255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Методические </a:t>
            </a:r>
            <a:r>
              <a:rPr lang="ru-RU" sz="2000" dirty="0" smtClean="0"/>
              <a:t>задачи,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которые как традиционным, так и инновационным методами организации Конкурса, формируются, оттачиваются и тиражируются, -  </a:t>
            </a:r>
            <a:endParaRPr lang="ru-RU" sz="2000" dirty="0" smtClean="0"/>
          </a:p>
          <a:p>
            <a:r>
              <a:rPr lang="ru-RU" sz="2000" dirty="0" smtClean="0"/>
              <a:t>носят </a:t>
            </a:r>
            <a:r>
              <a:rPr lang="ru-RU" sz="2000" dirty="0"/>
              <a:t>важный характер не только, как методическая модель отражения современной действительности, мобильности, способа восприятия, осмысления, запоминания </a:t>
            </a:r>
            <a:br>
              <a:rPr lang="ru-RU" sz="2000" dirty="0"/>
            </a:br>
            <a:r>
              <a:rPr lang="ru-RU" sz="2000" dirty="0"/>
              <a:t>и передачи информации, </a:t>
            </a:r>
            <a:endParaRPr lang="ru-RU" sz="2000" dirty="0" smtClean="0"/>
          </a:p>
          <a:p>
            <a:r>
              <a:rPr lang="ru-RU" sz="2000" dirty="0" smtClean="0"/>
              <a:t>но </a:t>
            </a:r>
            <a:r>
              <a:rPr lang="ru-RU" sz="2000" dirty="0"/>
              <a:t>и закладывают тренды образовательных тенденций </a:t>
            </a:r>
            <a:br>
              <a:rPr lang="ru-RU" sz="2000" dirty="0"/>
            </a:br>
            <a:r>
              <a:rPr lang="ru-RU" sz="2000" dirty="0"/>
              <a:t>в организации обучения финансовой грамотности и формирования финансовой культуры, перехода на повсеместное использования методов активного обучения, что отвечает требованиям модели обучения </a:t>
            </a:r>
            <a:r>
              <a:rPr lang="ru-RU" sz="2000" dirty="0" smtClean="0"/>
              <a:t>21 </a:t>
            </a:r>
            <a:r>
              <a:rPr lang="ru-RU" sz="2000" dirty="0"/>
              <a:t>века. </a:t>
            </a:r>
            <a:endParaRPr lang="ru-RU" sz="2000" dirty="0" smtClean="0"/>
          </a:p>
          <a:p>
            <a:r>
              <a:rPr lang="ru-RU" sz="2000" dirty="0" smtClean="0"/>
              <a:t>Все </a:t>
            </a:r>
            <a:r>
              <a:rPr lang="ru-RU" sz="2000" dirty="0"/>
              <a:t>больше приоритетов отводится </a:t>
            </a:r>
            <a:r>
              <a:rPr lang="ru-RU" sz="2000" dirty="0" err="1"/>
              <a:t>практикориентированному</a:t>
            </a:r>
            <a:r>
              <a:rPr lang="ru-RU" sz="2000" dirty="0"/>
              <a:t>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2864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purl.org/dc/terms/"/>
    <ds:schemaRef ds:uri="http://schemas.openxmlformats.org/package/2006/metadata/core-properties"/>
    <ds:schemaRef ds:uri="9875bd71-cde8-496c-a136-433f55d5e6d0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2935</Words>
  <Application>Microsoft Office PowerPoint</Application>
  <PresentationFormat>Широкоэкранный</PresentationFormat>
  <Paragraphs>406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Arial Unicode MS</vt:lpstr>
      <vt:lpstr>Calibri</vt:lpstr>
      <vt:lpstr>Calibri Light</vt:lpstr>
      <vt:lpstr>HSE Sans</vt:lpstr>
      <vt:lpstr>Muller Regular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Палехова Полина Вячеславовна</cp:lastModifiedBy>
  <cp:revision>90</cp:revision>
  <cp:lastPrinted>2024-03-20T07:36:02Z</cp:lastPrinted>
  <dcterms:created xsi:type="dcterms:W3CDTF">2021-11-11T08:52:47Z</dcterms:created>
  <dcterms:modified xsi:type="dcterms:W3CDTF">2025-05-16T08:07:18Z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