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58" r:id="rId3"/>
    <p:sldId id="291" r:id="rId4"/>
    <p:sldId id="292" r:id="rId5"/>
    <p:sldId id="294" r:id="rId6"/>
    <p:sldId id="295" r:id="rId7"/>
    <p:sldId id="290" r:id="rId8"/>
    <p:sldId id="305" r:id="rId9"/>
    <p:sldId id="317" r:id="rId10"/>
    <p:sldId id="297" r:id="rId11"/>
    <p:sldId id="296" r:id="rId12"/>
    <p:sldId id="325" r:id="rId13"/>
    <p:sldId id="332" r:id="rId14"/>
    <p:sldId id="333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6" r:id="rId23"/>
    <p:sldId id="307" r:id="rId24"/>
    <p:sldId id="308" r:id="rId25"/>
    <p:sldId id="309" r:id="rId26"/>
    <p:sldId id="310" r:id="rId27"/>
    <p:sldId id="311" r:id="rId28"/>
    <p:sldId id="315" r:id="rId29"/>
    <p:sldId id="312" r:id="rId30"/>
    <p:sldId id="314" r:id="rId31"/>
    <p:sldId id="313" r:id="rId32"/>
    <p:sldId id="316" r:id="rId33"/>
    <p:sldId id="324" r:id="rId34"/>
    <p:sldId id="326" r:id="rId35"/>
    <p:sldId id="322" r:id="rId36"/>
    <p:sldId id="323" r:id="rId37"/>
    <p:sldId id="331" r:id="rId38"/>
    <p:sldId id="328" r:id="rId39"/>
    <p:sldId id="321" r:id="rId40"/>
    <p:sldId id="319" r:id="rId41"/>
    <p:sldId id="260" r:id="rId42"/>
  </p:sldIdLst>
  <p:sldSz cx="18972213" cy="10691813"/>
  <p:notesSz cx="6797675" cy="9928225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Proxima Nova Rg" panose="02000506030000020004" charset="0"/>
      <p:regular r:id="rId48"/>
      <p:bold r:id="rId49"/>
      <p:italic r:id="rId50"/>
      <p:boldItalic r:id="rId51"/>
    </p:embeddedFont>
    <p:embeddedFont>
      <p:font typeface="Tahoma" panose="020B0604030504040204" pitchFamily="34" charset="0"/>
      <p:regular r:id="rId52"/>
      <p:bold r:id="rId53"/>
    </p:embeddedFont>
    <p:embeddedFont>
      <p:font typeface="Proxima Nova" panose="020B0604020202020204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D8358EB-9A0B-4AC7-A353-2ACD6F46493F}">
          <p14:sldIdLst>
            <p14:sldId id="256"/>
            <p14:sldId id="258"/>
            <p14:sldId id="291"/>
            <p14:sldId id="292"/>
            <p14:sldId id="294"/>
            <p14:sldId id="295"/>
            <p14:sldId id="290"/>
            <p14:sldId id="305"/>
            <p14:sldId id="317"/>
            <p14:sldId id="297"/>
            <p14:sldId id="296"/>
            <p14:sldId id="325"/>
            <p14:sldId id="332"/>
            <p14:sldId id="333"/>
            <p14:sldId id="298"/>
            <p14:sldId id="299"/>
            <p14:sldId id="300"/>
            <p14:sldId id="301"/>
            <p14:sldId id="302"/>
            <p14:sldId id="303"/>
            <p14:sldId id="304"/>
            <p14:sldId id="306"/>
            <p14:sldId id="307"/>
            <p14:sldId id="308"/>
            <p14:sldId id="309"/>
            <p14:sldId id="310"/>
            <p14:sldId id="311"/>
            <p14:sldId id="315"/>
            <p14:sldId id="312"/>
            <p14:sldId id="314"/>
            <p14:sldId id="313"/>
            <p14:sldId id="316"/>
            <p14:sldId id="324"/>
            <p14:sldId id="326"/>
            <p14:sldId id="322"/>
            <p14:sldId id="323"/>
            <p14:sldId id="331"/>
            <p14:sldId id="328"/>
            <p14:sldId id="321"/>
            <p14:sldId id="319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266" userDrawn="1">
          <p15:clr>
            <a:srgbClr val="A4A3A4"/>
          </p15:clr>
        </p15:guide>
        <p15:guide id="2" pos="1069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9" roundtripDataSignature="AMtx7mg14KWEQAwqBeKW3ZawvbmYUjr6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8"/>
  </p:normalViewPr>
  <p:slideViewPr>
    <p:cSldViewPr snapToGrid="0">
      <p:cViewPr varScale="1">
        <p:scale>
          <a:sx n="53" d="100"/>
          <a:sy n="53" d="100"/>
        </p:scale>
        <p:origin x="691" y="82"/>
      </p:cViewPr>
      <p:guideLst>
        <p:guide orient="horz" pos="1266"/>
        <p:guide pos="10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79" Type="http://customschemas.google.com/relationships/presentationmetadata" Target="metadata"/><Relationship Id="rId5" Type="http://schemas.openxmlformats.org/officeDocument/2006/relationships/slide" Target="slides/slide4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73963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2090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56223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3800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56971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70710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234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729211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60844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19625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009039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48300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439403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587920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740780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303184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483978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290628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963083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21443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982953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207715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468856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274690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005559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57983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54153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830124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452536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14002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70365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570661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24744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56023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53706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78832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52864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6040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3620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dt" idx="10"/>
          </p:nvPr>
        </p:nvSpPr>
        <p:spPr>
          <a:xfrm>
            <a:off x="1422916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ftr" idx="11"/>
          </p:nvPr>
        </p:nvSpPr>
        <p:spPr>
          <a:xfrm>
            <a:off x="6482173" y="9741429"/>
            <a:ext cx="6007867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sldNum" idx="12"/>
          </p:nvPr>
        </p:nvSpPr>
        <p:spPr>
          <a:xfrm>
            <a:off x="13596753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597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05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01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16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45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52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09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3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55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54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1422916" y="950383"/>
            <a:ext cx="16126381" cy="178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1422916" y="3088746"/>
            <a:ext cx="16126381" cy="641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1422916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6482173" y="9741429"/>
            <a:ext cx="6007867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13596753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2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hyperlink" Target="https://legalacts.ru/doc/pismo-minprosveshchenija-rossii-ot-20022024-n-03-208-o-napravlenii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fmc.hse.ru/mirror/pubs/share/877967869.pdf" TargetMode="External"/><Relationship Id="rId5" Type="http://schemas.openxmlformats.org/officeDocument/2006/relationships/hyperlink" Target="&#1048;&#1085;&#1090;&#1077;&#1075;&#1088;&#1072;&#1094;&#1080;&#1103;%20&#1075;&#1077;&#1086;&#1075;&#1088;&#1072;&#1092;&#1080;&#1080;%20%20&#1080;%20&#1092;&#1080;&#1085;&#1072;&#1085;&#1089;&#1086;&#1074;&#1086;&#1081;%20&#1075;&#1088;&#1072;&#1084;&#1086;&#1090;&#1085;&#1086;&#1089;&#1090;&#1080;.pptx" TargetMode="Externa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/>
        </p:nvSpPr>
        <p:spPr>
          <a:xfrm>
            <a:off x="3149600" y="3822951"/>
            <a:ext cx="12801600" cy="2764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algn="ctr"/>
            <a:r>
              <a:rPr lang="ru-RU" sz="3200" b="1" dirty="0">
                <a:solidFill>
                  <a:schemeClr val="dk1"/>
                </a:solidFill>
                <a:latin typeface="+mj-lt"/>
                <a:ea typeface="Proxima Nova"/>
                <a:cs typeface="Proxima Nova"/>
                <a:sym typeface="Proxima Nova"/>
              </a:rPr>
              <a:t>ПРОГРАММА ПОВЫШЕНИЯ КВАЛИФИКАЦИИ </a:t>
            </a:r>
            <a:r>
              <a:rPr lang="ru-RU" sz="3200" b="1" dirty="0" smtClean="0">
                <a:solidFill>
                  <a:schemeClr val="dk1"/>
                </a:solidFill>
                <a:latin typeface="+mj-lt"/>
                <a:ea typeface="Proxima Nova"/>
                <a:cs typeface="Proxima Nova"/>
                <a:sym typeface="Proxima Nova"/>
              </a:rPr>
              <a:t>«</a:t>
            </a:r>
            <a:r>
              <a:rPr lang="ru-RU" b="1" dirty="0" smtClean="0"/>
              <a:t>ОРГАНИЗАЦИОННО-МЕТОДИЧЕСКИЕ </a:t>
            </a:r>
            <a:r>
              <a:rPr lang="ru-RU" b="1" dirty="0"/>
              <a:t>УСЛОВИЯ ПОДГОТОВКИ УЧИТЕЛЕЙ</a:t>
            </a:r>
            <a:endParaRPr lang="ru-RU" sz="3200" dirty="0"/>
          </a:p>
          <a:p>
            <a:pPr algn="ctr"/>
            <a:r>
              <a:rPr lang="ru-RU" b="1" dirty="0"/>
              <a:t>К ПРЕПОДАВАНИЮ ФИНАНСОВОЙ ГРАМОТНОСТИ НА УРОКАХ </a:t>
            </a:r>
            <a:r>
              <a:rPr lang="ru-RU" b="1" dirty="0" smtClean="0"/>
              <a:t>ГЕОГРАФИ </a:t>
            </a:r>
          </a:p>
          <a:p>
            <a:pPr algn="ctr"/>
            <a:r>
              <a:rPr lang="ru-RU" b="1" dirty="0" smtClean="0"/>
              <a:t>В </a:t>
            </a:r>
            <a:r>
              <a:rPr lang="ru-RU" b="1" dirty="0"/>
              <a:t>СООТВЕТСТВИИ С ФГОС ОСНОВНОГО ОБЩЕГО И СРЕДНЕГО ОБЩЕГО ОБРАЗОВАНИЯ»</a:t>
            </a:r>
            <a:endParaRPr lang="ru-RU" sz="3200" dirty="0"/>
          </a:p>
          <a:p>
            <a:pPr lvl="0" algn="just"/>
            <a:endParaRPr lang="ru-RU" sz="3200" b="1" dirty="0">
              <a:solidFill>
                <a:schemeClr val="dk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8" y="313004"/>
            <a:ext cx="10149123" cy="863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269229" cy="69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endParaRPr lang="ru-RU" sz="3600" b="1" dirty="0">
              <a:solidFill>
                <a:schemeClr val="dk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10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08914" y="1275801"/>
            <a:ext cx="9506857" cy="47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ООО:  ПРЕДМЕТНЫЕ РЕЗУЛЬТАТЫ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96571" y="2127058"/>
            <a:ext cx="15196458" cy="6191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45.6.3.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учебному предмету «География»: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освоение и применение системы знаний о размещении и основных свойствах географических объектов,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роли географии в формировании качества жизни человека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окружающей его среды на планете Земля,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решении современных практических задач своего населенного пункта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Российской Федерации, мирового сообщества, в том числе задачи устойчивого развития; понимание роли и места географической науки в системе научных дисциплин;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освоение и применение системы знаний об основных географических закономерностях, определяющих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человеческого общества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древности до наших дней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социальной, экономической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политической, научной и культурной сферах;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овладение базовыми географическими понятиями и знаниями географической терминологии и их использование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учебных и практических задач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умение сравнивать изученные географические объекты, явления и процессы на основе выделения их существенных признаков;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умение классифицировать географические объекты и явления на основе их известных характерных свойств;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умение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 взаимосвязи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изученными природными,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социальными и экономическими явлениями и процессами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реально наблюдаемыми географическими явлениями и процессами;</a:t>
            </a:r>
          </a:p>
        </p:txBody>
      </p:sp>
    </p:spTree>
    <p:extLst>
      <p:ext uri="{BB962C8B-B14F-4D97-AF65-F5344CB8AC3E}">
        <p14:creationId xmlns:p14="http://schemas.microsoft.com/office/powerpoint/2010/main" val="141042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1249186" y="1105823"/>
            <a:ext cx="17852803" cy="57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2800" b="1" dirty="0">
                <a:solidFill>
                  <a:schemeClr val="bg2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ФГОС ООО:  ПРЕДМЕТНЫЕ РЕЗУЛЬТАТЫ</a:t>
            </a: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11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427516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43314" y="2220686"/>
            <a:ext cx="11028502" cy="47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45.6.3. По учебному предмету «География»: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90057" y="2830286"/>
            <a:ext cx="14833599" cy="6759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умение использовать географические знания для описания существенных признаков разнообразных явлений и процессов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повседневной жизни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положения и взаиморасположения объектов и явлений в пространстве;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умение объяснять влияние изученных географических объектов и явлений 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жизни человека и качество окружающей его среды;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9) умение выбирать 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источники географической информации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(картографические, статистические, текстовые, видео- и фотоизображения, компьютерные базы данных), необходимые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учебных,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практико-ориентированных задач, практических задач в повседневной жизни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10) умение представлять в различных формах (в виде карты, таблицы, графика, географического описания)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географическую информацию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необходимую для решения учебных и практико-ориентированных задач;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11) умение оценивать характер взаимодействия деятельности человека и компонентов природы в разных географических условиях с точки зрения концепции устойчивого развития;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решать практические задачи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геоэкологического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содержания для определения качества окружающей среды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местности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путей ее сохранения и улучшения,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 сфере экономической географии для определения качества жизни человека, семьи и финансового благополучия.</a:t>
            </a:r>
          </a:p>
        </p:txBody>
      </p:sp>
    </p:spTree>
    <p:extLst>
      <p:ext uri="{BB962C8B-B14F-4D97-AF65-F5344CB8AC3E}">
        <p14:creationId xmlns:p14="http://schemas.microsoft.com/office/powerpoint/2010/main" val="397541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12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73714" y="1422401"/>
            <a:ext cx="12511315" cy="47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рабочая программа по учебному предмету «География»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12343" y="1895929"/>
            <a:ext cx="13004799" cy="85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результаты освоения программы по географии, 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(связанные с вопросами по финансовой грамотности), 7 класс: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75543" y="3367315"/>
            <a:ext cx="13077371" cy="47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хозяйственной деятельности людей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различных территориях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5543" y="4264524"/>
            <a:ext cx="12354378" cy="85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знания 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материков и стран для решения различных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и практико-ориентированных задач;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2075542" y="5692128"/>
            <a:ext cx="14078857" cy="123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выбирать источники географической информации (картографические,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статистические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текстовые, видео- и фотоизображения, компьютерные базы данных), необходимые для изучения особенностей природы,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и  хозяйства отдельных территорий;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2075542" y="7356952"/>
            <a:ext cx="13817601" cy="123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интегрировать и интерпретировать информацию об особенностях природы,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хозяйственной деятельности на отдельных территориях, представленную в одном или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неск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аселения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ольких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источниках, для решения различных учебны</a:t>
            </a:r>
            <a:r>
              <a:rPr lang="ru-RU" dirty="0"/>
              <a:t>х и практико-ориентированных задач</a:t>
            </a:r>
          </a:p>
        </p:txBody>
      </p:sp>
    </p:spTree>
    <p:extLst>
      <p:ext uri="{BB962C8B-B14F-4D97-AF65-F5344CB8AC3E}">
        <p14:creationId xmlns:p14="http://schemas.microsoft.com/office/powerpoint/2010/main" val="36676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13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81715" y="2013858"/>
            <a:ext cx="9945462" cy="85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результаты освоения программы  по географии, 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(связанные с вопросами по финансовой грамотности), 8 класс: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1486" y="1219201"/>
            <a:ext cx="10685689" cy="47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Федеральная рабочая программа по учебному предмету «География»</a:t>
            </a:r>
            <a:endParaRPr lang="ru-RU" b="1" dirty="0"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78744" y="3027073"/>
            <a:ext cx="13774056" cy="123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выбирать источники географической информации (картографические, статистические, текстовые, видео- и фотоизображения, компьютерные базы данных), необходимые для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 особенностей населения России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69029" y="4746171"/>
            <a:ext cx="13628914" cy="1464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знания о естественном и механическом движении населения, половозрастной структуре и размещении населения, трудовых ресурсах, городском и сельском населении, этническом и религиозном составе населения для решения практико-ориентированных задач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контексте реальной жизни;</a:t>
            </a:r>
            <a:endParaRPr lang="ru-RU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63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14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75314" y="1219201"/>
            <a:ext cx="12714515" cy="47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рабочая программа по учебному предмету «География</a:t>
            </a:r>
            <a:r>
              <a:rPr lang="ru-RU" dirty="0"/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75314" y="2013859"/>
            <a:ext cx="11263086" cy="854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результаты освоения программы  по географии   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(сопряжение с вопросами по финансовой грамотности), 9 класс: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96457" y="3189711"/>
            <a:ext cx="13585372" cy="85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информацию, характеризующую отраслевую,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структуру хозяйства  России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практико-ориентированных задач;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6800" y="4345961"/>
            <a:ext cx="13745029" cy="1617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характеризовать основные особенности хозяйства России; влияние географического положения России на особенности отраслевой и территориальной структуры хозяйства; роль России как мировой энергетической державы; проблемы и перспективы развития отраслей  хозяйства и регионов России;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2496456" y="6244869"/>
            <a:ext cx="11988800" cy="47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различать ВВП, ВРП и ИЧР как показатели уровня развития страны и её  регионов;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2496456" y="7132736"/>
            <a:ext cx="14671222" cy="123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критически оценивать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условия жизнедеятельности  человека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их природные, социальные, политические,  технологические, экологические аспекты,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принятия собственных решений, с точки зрения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домохозяйства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предприятия и национальной экономики</a:t>
            </a:r>
            <a:r>
              <a:rPr lang="ru-RU" dirty="0"/>
              <a:t>;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98536" y="8782991"/>
            <a:ext cx="12339864" cy="85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объяснять географические различия населения и хозяйства территорий   крупных регионов страны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838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15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146030"/>
              </p:ext>
            </p:extLst>
          </p:nvPr>
        </p:nvGraphicFramePr>
        <p:xfrm>
          <a:off x="1973943" y="1872345"/>
          <a:ext cx="15288222" cy="6065520"/>
        </p:xfrm>
        <a:graphic>
          <a:graphicData uri="http://schemas.openxmlformats.org/drawingml/2006/table">
            <a:tbl>
              <a:tblPr/>
              <a:tblGrid>
                <a:gridCol w="7375399">
                  <a:extLst>
                    <a:ext uri="{9D8B030D-6E8A-4147-A177-3AD203B41FA5}">
                      <a16:colId xmlns:a16="http://schemas.microsoft.com/office/drawing/2014/main" val="1348206121"/>
                    </a:ext>
                  </a:extLst>
                </a:gridCol>
                <a:gridCol w="7912823">
                  <a:extLst>
                    <a:ext uri="{9D8B030D-6E8A-4147-A177-3AD203B41FA5}">
                      <a16:colId xmlns:a16="http://schemas.microsoft.com/office/drawing/2014/main" val="1113140189"/>
                    </a:ext>
                  </a:extLst>
                </a:gridCol>
              </a:tblGrid>
              <a:tr h="1736266">
                <a:tc>
                  <a:txBody>
                    <a:bodyPr/>
                    <a:lstStyle/>
                    <a:p>
                      <a:pPr algn="just"/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СОО </a:t>
                      </a:r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(Приказ Министерства просвещения</a:t>
                      </a:r>
                      <a:b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 от 12.08.2022 г. № 732 «О</a:t>
                      </a:r>
                      <a:b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внесении изменений в федеральный государственный</a:t>
                      </a:r>
                      <a:b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образовательный стандарт среднего общего</a:t>
                      </a:r>
                      <a:b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образования, утвержденный приказом Министерства</a:t>
                      </a:r>
                      <a:b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 и науки Российской Федерации от 17 мая</a:t>
                      </a:r>
                      <a:b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 г. № 413»).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документ, регламентирующий деятельность</a:t>
                      </a:r>
                      <a:b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педагогических работников (учителей географии), представляющий</a:t>
                      </a:r>
                      <a:b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«совокупность требований, обязательных при реализации основной</a:t>
                      </a:r>
                      <a:b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образовательной программы среднего общего образования»</a:t>
                      </a:r>
                      <a:b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образовательными организациями, имеющими государственную</a:t>
                      </a:r>
                      <a:b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аккредитацию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06326"/>
                  </a:ext>
                </a:extLst>
              </a:tr>
              <a:tr h="1074831">
                <a:tc>
                  <a:txBody>
                    <a:bodyPr/>
                    <a:lstStyle/>
                    <a:p>
                      <a:pPr algn="just"/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ФРП СОО </a:t>
                      </a:r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(Приказ Министерства просвещения РФ от</a:t>
                      </a:r>
                      <a:b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16.11.2022 г. № 1014 «Об утверждении федеральной</a:t>
                      </a:r>
                      <a:b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общеобразовательной программы среднего</a:t>
                      </a:r>
                      <a:b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 образования»)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документ, определяющий содержание, объём,</a:t>
                      </a:r>
                      <a:b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структуру учебного процесса по изучению конкретной учебной</a:t>
                      </a:r>
                      <a:b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дисциплины, основывающийся на государственном</a:t>
                      </a:r>
                      <a:b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образовательном стандарте.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505500"/>
                  </a:ext>
                </a:extLst>
              </a:tr>
              <a:tr h="1325474">
                <a:tc>
                  <a:txBody>
                    <a:bodyPr/>
                    <a:lstStyle/>
                    <a:p>
                      <a:pPr algn="just"/>
                      <a:r>
                        <a:rPr lang="ru-RU" sz="20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Министерства просвещения Российской Федерации № 1028 от 27.12.2023 «О внесении изменений в некоторые приказы Министерства образования и науки Российской Федерации и Министерства просвещения Российской Федерации, касающиеся федеральных государственных образовательных стандартов основного общего образования и среднего общего образования» (Зарегистрирован 02.02.2024 № 77121)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3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1144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18857" y="898072"/>
            <a:ext cx="10943772" cy="47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ОСНОВАНИЯ: ФГОС СОО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7657" y="8040914"/>
            <a:ext cx="6096000" cy="47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https://edsoo.ru/normativnye-dokumenty/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9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16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33257" y="1436914"/>
            <a:ext cx="8069942" cy="47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СОО:  ПРЕДМЕТНЫЕ РЕЗУЛЬТАТЫ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20800" y="2249394"/>
            <a:ext cx="16372114" cy="3904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1.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роли и места современной географической науки в системе научных дисциплин, ее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участии в решении важнейших проблем человечества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приводить примеры проявления глобальных проблем, в решении которых принимает участие современная географическая наука,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региональном уровне, в разных странах, в том числе в России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определять роль географических наук в достижении целей устойчивого развития;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освоение и применение знаний о размещении основных географических объектов и  территориальной организации природы 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(понятия и концепции устойчивого развития, зеленой энергетики, глобализации 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народонаселения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выбирать и использовать источники географической информации для определения положения и взаиморасположения объектов в пространстве; описывать положение и взаиморасположение географических объектов в пространстве;</a:t>
            </a:r>
          </a:p>
          <a:p>
            <a:pPr algn="just"/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20800" y="5791200"/>
            <a:ext cx="16878300" cy="4285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6.сформированность умений находить и использовать различные источники географической информации для получения новых знаний о природных и социально-экономических процессах и явлениях, выявления закономерностей и тенденций их развития, прогнозирования: выбирать и использовать источники географической информации (картографические, статистические, текстовые, видео- и фотоизображения, геоинформационные системы), адекватные решаемым задачам; сопоставлять и анализировать географические карты различной тематики и другие источники географической информации для выявления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закономерностей социально-экономических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природных и экологических процессов и явлений; определять и сравнивать по географическим картам разного содержания и другим источникам географической информации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и количественные показатели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характеризующие географические объекты,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 и явления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определять и находить в комплексе источников недостоверную и противоречивую географическую информацию для решения учебных и (или) практико-ориентированных задач; самостоятельно находить, отбирать и применять различные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познания для решения практико-ориентированных задач</a:t>
            </a:r>
            <a:r>
              <a:rPr lang="ru-RU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95159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17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9871" y="2439991"/>
            <a:ext cx="17009785" cy="3141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7.владение умениями географического анализа и интерпретации информации из различных источников: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находить, отбирать, систематизировать информацию, необходимую для изучения географических объектов и явлений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территорий мира и России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их обеспеченности природными 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человеческими ресурсами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хозяйственного потенциала, экологических проблем; представлять в различных формах (графики, таблицы, схемы, диаграммы, карты) географическую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информацию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формулировать выводы и заключения на основе анализа и интерпретации информации из различных источников географической информации; критически оценивать и интерпретировать информацию, получаемую из различных источников; использовать различные источники географической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для решения учебных и (или) практико-ориентированных задач;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33256" y="1320800"/>
            <a:ext cx="8766629" cy="47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СОО:  ПРЕДМЕТНЫЕ РЕЗУЛЬТАТЫ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5714" y="5581877"/>
            <a:ext cx="17473386" cy="3141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8.сформированность умений применять географические знания для объяснения разнообразных явлений и процессов: объяснять изученные социально-экономические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геоэкологические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процессы и явления; объяснять географические особенности стран с разным уровнем социально-экономического развития, включая особенности проявления в них глобальных проблем человечества; использовать географические знания о мировом хозяйстве 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населении мира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 особенностях взаимодействия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 и общества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учебных и (или) практико-ориентированных задач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  сформированность умений применять географические знания для оценки разнообразных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явлений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процессов: оценивать географические факторы, определяющие сущность 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динамику важнейших социально-экономических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геоэкологических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оценивать изученные социально-экономические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геоэкологические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процессы и явления</a:t>
            </a:r>
          </a:p>
        </p:txBody>
      </p:sp>
    </p:spTree>
    <p:extLst>
      <p:ext uri="{BB962C8B-B14F-4D97-AF65-F5344CB8AC3E}">
        <p14:creationId xmlns:p14="http://schemas.microsoft.com/office/powerpoint/2010/main" val="405217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18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25600" y="3913994"/>
            <a:ext cx="16241486" cy="1617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10.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 знаний об основных проблемах взаимодействия природы и общества, о природных и социально-экономических аспектах экологических проблем: описывать географические аспекты проблем взаимодействия природы и общества; приводить примеры взаимосвязи глобальных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проблем; приводить примеры возможных путей решения глобальных проблем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49371" y="1349829"/>
            <a:ext cx="7855206" cy="47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СОО:  ПРЕДМЕТНЫЕ РЕЗУЛЬТАТЫ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09486" y="1823357"/>
            <a:ext cx="15791543" cy="1617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 умений применять географические знания для оценки разнообразных явлений и процессов: оценивать географические факторы, определяющие сущность и динамику важнейших социально-экономических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геоэкологических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процессов; оценивать изученные социально-экономические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геоэкологические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процессы и явления</a:t>
            </a:r>
          </a:p>
        </p:txBody>
      </p:sp>
    </p:spTree>
    <p:extLst>
      <p:ext uri="{BB962C8B-B14F-4D97-AF65-F5344CB8AC3E}">
        <p14:creationId xmlns:p14="http://schemas.microsoft.com/office/powerpoint/2010/main" val="305021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19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46514" y="1335314"/>
            <a:ext cx="16152586" cy="123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РАБОЧАЯ ПРОГРАММА ПО УЧЕБНОМУ ПРЕДМЕТУ «ГЕОГРАФИЯ»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РЕЗУЛЬТАТЫ ОСВОЕНИЯ ПРОГРАММЫ ПО ГЕОГРАФИИ, 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(СВЯЗАННЫЕ С ВОПРОСАМИ ПО ФИНАНСОВОЙ ГРАМОТНОСТИ), 10  КЛАСС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51314" y="3008472"/>
            <a:ext cx="14775543" cy="1998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3.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комплексных социально ориентированных географических знаний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закономерностях развития природы,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 населения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хозяйства: различать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географические процессы и явления: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урбанизацию,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субурбанизацию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ложную урбанизацию, эмиграцию, иммиграцию,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демографический взрыв и демографический кризис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распознавать их проявления в повседневной жизни;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35200" y="5006776"/>
            <a:ext cx="15327086" cy="5047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знания об основных географических закономерностях для определения и сравнения свойств изученных географических объектов, процессов и явлений, в том числе: для определения и сравнения показателей уровня развития мирового хозяйства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(объёмы валового внутреннего продукта (ВВП),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промышленного, сельскохозяйственного производства и другие) и важнейших отраслей хозяйства в отдельных странах,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сравнения показателей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характеризующих демографическую ситуацию, урбанизацию, миграции 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жизни населения мира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стран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использованием источников географической информации, сравнения структуры экономики аграрных, индустриальных и постиндустриальных стран, регионов и стран по обеспеченности минеральными, водными, земельными и лесными ресурсами с использованием источников географической информации, для классификации крупнейших стран, в том числе по особенностям географического положения, форме правления и государственного устройства,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уровню социально-экономического развития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типам воспроизводства населения, занимаемым ими позициям относительно России, для классификации ландшафтов с использованием источников географической информации</a:t>
            </a:r>
            <a:r>
              <a:rPr lang="ru-RU" dirty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28422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>
                <a:solidFill>
                  <a:schemeClr val="dk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Тема </a:t>
            </a:r>
            <a:r>
              <a:rPr lang="ru-RU" sz="36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2.1  Интеграция </a:t>
            </a:r>
            <a:r>
              <a:rPr lang="ru-RU" sz="3600" b="1" dirty="0">
                <a:solidFill>
                  <a:schemeClr val="dk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тематики финансовой грамотности </a:t>
            </a:r>
          </a:p>
          <a:p>
            <a:pPr lvl="0" algn="ctr"/>
            <a:r>
              <a:rPr lang="ru-RU" sz="3600" b="1" dirty="0">
                <a:solidFill>
                  <a:schemeClr val="dk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в содержание учебного предмета «География»</a:t>
            </a: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162101" y="2905413"/>
            <a:ext cx="16284071" cy="4452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>
              <a:buSzPts val="1400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1.Включение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элементов финансовой грамотности в содержание учебного предмета «География» в соответствии с ФГОС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образования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>
              <a:buSzPts val="1400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</a:t>
            </a:r>
          </a:p>
          <a:p>
            <a:pPr marL="457200" indent="-457200">
              <a:buSzPts val="1400"/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ФГОС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основного общего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образования;</a:t>
            </a:r>
          </a:p>
          <a:p>
            <a:pPr marL="457200" indent="-457200">
              <a:buSzPts val="1400"/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ФГОС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среднего общего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образовании; </a:t>
            </a:r>
          </a:p>
          <a:p>
            <a:pPr marL="457200" indent="-457200">
              <a:buSzPts val="1400"/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Федеральной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рабочей программы основного общего образования «География» (для 5-9 классов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);</a:t>
            </a:r>
          </a:p>
          <a:p>
            <a:pPr marL="457200" indent="-457200">
              <a:buSzPts val="1400"/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Федеральной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рабочей программы среднего общего образования «География» (базовый уровень) (для 10-11 классов).</a:t>
            </a:r>
          </a:p>
          <a:p>
            <a:pPr>
              <a:buSzPts val="1400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2. Обзор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образовательных ресурсов, обеспечивающих решение задач по формированию финансовой грамотности обучающихся на уроках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географии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Tahoma"/>
                <a:cs typeface="Tahoma"/>
                <a:sym typeface="Tahoma"/>
              </a:rPr>
              <a:t>.</a:t>
            </a:r>
            <a:endParaRPr lang="ru-RU" sz="2800" dirty="0">
              <a:solidFill>
                <a:schemeClr val="tx1"/>
              </a:solidFill>
              <a:latin typeface="+mn-lt"/>
              <a:ea typeface="Tahoma"/>
              <a:cs typeface="Tahoma"/>
              <a:sym typeface="Tahom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20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14" y="6766"/>
            <a:ext cx="6983566" cy="5942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41600" y="1248228"/>
            <a:ext cx="15240000" cy="123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РАБОЧАЯ ПРОГРАММА ПО УЧЕБНОМУ ПРЕДМЕТУ «ГЕОГРАФИЯ»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РЕЗУЛЬТАТЫ ОСВОЕНИЯ ПРОГРАММЫ ПО ГЕОГРАФИИ, 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(СВЯЗАННЫЕ С ВОПРОСАМИ ПО ФИНАНСОВОЙ ГРАМОТНОСТИ), 10  КЛАСС: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82058" y="2859314"/>
            <a:ext cx="16154400" cy="5047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4.владение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географической терминологией и системой базовых географических понятий: применять социально-экономические понятия: политическая карта, государство, политико-географическое положение, монархия, республика, унитарное государство, федеративное государство, воспроизводство населения, демографический взрыв, демографический кризис, демографический переход, старение населения, состав населения, структура населения,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 активное население, индекс человеческого развития (ИЧР),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народ, этнос, плотность населения,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миграции населения,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«климатические беженцы», расселение населения,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демографическая политика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субурбанизация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ложная урбанизация, мегалополисы, развитые и развивающиеся, новые индустриальные, нефтедобывающие страны,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ресурсообеспеченность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мировое хозяйство,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экономическая интеграция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международная хозяйственная специализация, международное географическое разделение труда, отраслевая и территориальная структура мирового хозяйства, транснациональные корпорации (ТНК), «сланцевая революция», «водородная энергетика», «зелёная энергетика», органическое сельское хозяйство, глобализация мировой экономики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деглобализация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энергопереход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экономические отношения, устойчивое развитие для решения учебных и (или) практико-ориентированных задач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03348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21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78857" y="2133600"/>
            <a:ext cx="15704457" cy="237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сформированность умений находить и использовать различные источники географической информации для получения новых знаний о природных и социально-экономических процессах и явлениях, выявления закономерностей и тенденций их развития, прогнозирования: выбирать и использовать источники географической информации (картографические, статистические, текстовые, видео- и фотоизображения, геоинформационные системы, соответствующие решаемым задачам;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1657" y="1088571"/>
            <a:ext cx="14891657" cy="123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РАБОЧАЯ ПРОГРАММА ПО УЧЕБНОМУ ПРЕДМЕТУ «ГЕОГРАФИЯ»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РЕЗУЛЬТАТЫ ОСВОЕНИЯ ПРОГРАММЫ ПО ГЕОГРАФИИ, 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(СВЯЗАННЫЕ С ВОПРОСАМИ ПО ФИНАНСОВОЙ ГРАМОТНОСТИ), 10  КЛАСС:</a:t>
            </a: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378857" y="4461176"/>
            <a:ext cx="14746514" cy="85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прогнозировать изменения состава и структуры населения, в том числе возрастной структуры населения отдельных стран с использованием источников географической информац</a:t>
            </a:r>
            <a:r>
              <a:rPr lang="ru-RU" dirty="0"/>
              <a:t>ии;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51428" y="5309852"/>
            <a:ext cx="15936687" cy="4285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умениями географического анализа и интерпретации информации из различных источников: находить, отбирать, систематизировать информацию, необходимую для изучения географических объектов и явлений, отдельных территорий мира и России, их обеспеченности природными и человеческими ресурсами, хозяйственного потенциала, экологических проблем;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представлять в различных формах (графики, таблицы, схемы, диаграммы, карты и другие) географическую информацию о населении мира и России, отраслевой и территориальной структуре мирового хозяйства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географических особенностях развития отдельных отраслей;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формулировать выводы и заключения на основе анализа и интерпретации информации из различных источников;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критически оценивать и интерпретировать информацию, получаемую из различных источников;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различные источники географической информации для решения учебных и (или) практико-ориентированных задач</a:t>
            </a:r>
          </a:p>
        </p:txBody>
      </p:sp>
    </p:spTree>
    <p:extLst>
      <p:ext uri="{BB962C8B-B14F-4D97-AF65-F5344CB8AC3E}">
        <p14:creationId xmlns:p14="http://schemas.microsoft.com/office/powerpoint/2010/main" val="92551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22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1657" y="1088571"/>
            <a:ext cx="14891657" cy="123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РАБОЧАЯ ПРОГРАММА ПО УЧЕБНОМУ ПРЕДМЕТУ «ГЕОГРАФИЯ»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РЕЗУЛЬТАТЫ ОСВОЕНИЯ ПРОГРАММЫ ПО ГЕОГРАФИИ, 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(СВЯЗАННЫЕ С ВОПРОСАМИ ПО ФИНАНСОВОЙ ГРАМОТНОСТИ), 10  КЛАСС: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14285" y="3164114"/>
            <a:ext cx="15733485" cy="1998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dirty="0" smtClean="0"/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умений применять географические знания для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объяснения изученных социально-экономических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геоэкологических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 и явлений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объяснять особенности демографической политики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странах с различным типом воспроизводства населения,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международных миграций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различия в уровнях урбанизации,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уровне и качестве жизни населения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влияние природно-ресурсного капитала на формирование отраслевой структуры хозяйства отдельных стран</a:t>
            </a:r>
          </a:p>
        </p:txBody>
      </p:sp>
    </p:spTree>
    <p:extLst>
      <p:ext uri="{BB962C8B-B14F-4D97-AF65-F5344CB8AC3E}">
        <p14:creationId xmlns:p14="http://schemas.microsoft.com/office/powerpoint/2010/main" val="244297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23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1657" y="1088571"/>
            <a:ext cx="14891657" cy="123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РАБОЧАЯ ПРОГРАММА ПО УЧЕБНОМУ ПРЕДМЕТУ «ГЕОГРАФИЯ»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РЕЗУЛЬТАТЫ ОСВОЕНИЯ ПРОГРАММЫ ПО ГЕОГРАФИИ, 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(СВЯЗАННЫЕ С ВОПРОСАМИ ПО ФИНАНСОВОЙ ГРАМОТНОСТИ),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88457" y="2888343"/>
            <a:ext cx="15385143" cy="1998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dirty="0" smtClean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 умений применять географические знания для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объяснения изученных социально-экономических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геоэкологических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процессов и явлений, в том числе: объяснять особенности демографической политики в странах с различным типом воспроизводства населения, направления международных миграций, различия в уровнях урбанизации,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уровне и качестве жизни населения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влияние природно-ресурсного капитала на формирование отраслевой структуры хозяйства отдельных стран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88457" y="4886647"/>
            <a:ext cx="15385143" cy="2760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B0F0"/>
                </a:solidFill>
              </a:rPr>
              <a:t>.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основных географических закономерностях для определения географических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факторов международной хозяйственной специализации изученных стран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сравнения регионов мира и изученных стран по уровню социально-экономического развития, специализации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различных стран и по их месту в международном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геграфическом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разделении труда (МГРТ); для классификации стран отдельных регионов мира, в том числе по особенностям географического положения, форме правления и государственного устройства,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уровню социально-экономического развития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типам воспроизводства населения с использованием источников географической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283357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24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1657" y="1088571"/>
            <a:ext cx="14891657" cy="123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РАБОЧАЯ ПРОГРАММА ПО УЧЕБНОМУ ПРЕДМЕТУ «ГЕОГРАФИЯ»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РЕЗУЛЬТАТЫ ОСВОЕНИЯ ПРОГРАММЫ ПО ГЕОГРАФИИ, 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(СВЯЗАННЫЕ С ВОПРОСАМИ ПО ФИНАНСОВОЙ ГРАМОТНОСТИ),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7600" y="2324486"/>
            <a:ext cx="16952686" cy="4666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4.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географической терминологией и системой базовых географических понятий: применять изученные социально-экономические понятия: политическая карта, государство; политико-географическое положение, монархия, республика, унитарное государство, федеративное государство; воспроизводство населения, демографический взрыв, демографический кризис, старение населения, состав населения, структура населения, экономически активное население,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человеческого развития (ИЧР),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народ, этнос, плотность населения, миграции населения, расселение населения, демографическая политика,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субурбанизация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ложная урбанизация; мегалополисы, развитые и развивающиеся, новые индустриальные, нефтедобывающие страны;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ресурсообеспеченность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мировое хозяйство, международная экономическая интеграция; международная хозяйственная специализация,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географическое разделение труда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отраслевая и территориальная структура мирового хозяйства, транснациональные корпорации (ТНК), «сланцевая революция», водородная энергетика, «зелёная энергетика», органическое сельское хозяйство; глобализация мировой экономики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деглобализация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энергопереход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экономические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устойчивое развитие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учебных и (или) практико-ориентированных задач;</a:t>
            </a:r>
          </a:p>
        </p:txBody>
      </p:sp>
    </p:spTree>
    <p:extLst>
      <p:ext uri="{BB962C8B-B14F-4D97-AF65-F5344CB8AC3E}">
        <p14:creationId xmlns:p14="http://schemas.microsoft.com/office/powerpoint/2010/main" val="290320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25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1657" y="1088571"/>
            <a:ext cx="14891657" cy="123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РАБОЧАЯ ПРОГРАММА ПО УЧЕБНОМУ ПРЕДМЕТУ «ГЕОГРАФИЯ»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РЕЗУЛЬТАТЫ ОСВОЕНИЯ ПРОГРАММЫ ПО ГЕОГРАФИИ, 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(СВЯЗАННЫЕ С ВОПРОСАМИ ПО ФИНАНСОВОЙ ГРАМОТНОСТИ),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96571" y="2975428"/>
            <a:ext cx="16415657" cy="1998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/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 умений находить 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различные источники географической информации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получения новых знаний о природных 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социально-экономических процессах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явлени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ях, выявления закономерностей и тенденций их развития, прогнозирования: выбирать и использовать источники географической информации (картографические, статистические, текстовые, видео- и фотоизображения, геоинформационные системы),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соответствующие решаемым задачам;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6571" y="5624673"/>
            <a:ext cx="15486743" cy="1998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 владение умениями географического анализа и интерпретации информации из различных источников: находить, отбирать, систематизировать информацию, необходимую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изучения регионов мира и стран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том числе и России), их обеспеченности природными 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человеческими ресурсами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для изучения хозяйственного потенциала стран,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глобальных проблем человечества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их проявления на территории (в том числе в России);</a:t>
            </a:r>
          </a:p>
        </p:txBody>
      </p:sp>
    </p:spTree>
    <p:extLst>
      <p:ext uri="{BB962C8B-B14F-4D97-AF65-F5344CB8AC3E}">
        <p14:creationId xmlns:p14="http://schemas.microsoft.com/office/powerpoint/2010/main" val="400167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26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1657" y="1088571"/>
            <a:ext cx="14891657" cy="123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РАБОЧАЯ ПРОГРАММА ПО УЧЕБНОМУ ПРЕДМЕТУ «ГЕОГРАФИЯ»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РЕЗУЛЬТАТЫ ОСВОЕНИЯ ПРОГРАММЫ ПО ГЕОГРАФИИ, 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(СВЯЗАННЫЕ С ВОПРОСАМИ ПО ФИНАНСОВОЙ ГРАМОТНОСТИ),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64343" y="2324487"/>
            <a:ext cx="15994743" cy="1617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8.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умений применять географические знания для объяснения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изученных социально-экономических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геоэкологических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явлений и процессов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странах мира: объяснять географические особенности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 с разным уровнем социально-экономического развития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объяснять различие в составе, структуре и размещении населения,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уровне и качестве жизни населения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64343" y="4180114"/>
            <a:ext cx="15718971" cy="3523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сформированность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умений применять географические знания для оценки разнообразных явлений и процессов: оценивать географические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определяющие сущность и динамику важнейших социально-экономических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геоэкологических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процессов;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изученные социально-экономические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геоэкологические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 и явления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политико-географическое положение изученных регионов, стран и России;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международных миграций на демографическую и социально-экономическую ситуацию в изученных странах;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России как крупнейшего поставщика топливно-энергетических и сырьевых ресурсов в мировой экономике;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конкурентные преимущества экономики России; различные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точки зрения по актуальным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экологическим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социально-экономическим проблемам мира и России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направления международных экономических связей России в новых экономических условиях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1364343" y="8255456"/>
            <a:ext cx="15617370" cy="1617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10.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основных проблемах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природы 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 природных 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социально-экономических аспектах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экологических п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роблем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описывать географические аспекты проблем взаимодействия природы и общества;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приводить примеры взаимосвязи глобальных проблем; возможных путей решения глобальных проблем</a:t>
            </a:r>
          </a:p>
        </p:txBody>
      </p:sp>
    </p:spTree>
    <p:extLst>
      <p:ext uri="{BB962C8B-B14F-4D97-AF65-F5344CB8AC3E}">
        <p14:creationId xmlns:p14="http://schemas.microsoft.com/office/powerpoint/2010/main" val="306862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27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1657" y="1088571"/>
            <a:ext cx="14891657" cy="85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УЧЕБНОГО  ПРЕДМЕТА «ГЕОГРАФИЯ» ,  ТЕМЫ, СВЯЗАННЫЕ С ВОПРОСАМИ  ПО ФИНАНСОВОЙ ГРАМОТНОСТИ,  10 КЛАСС: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62743" y="2465807"/>
            <a:ext cx="16299542" cy="4666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География как наука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1. Традиционные и новые методы в географии. Географические прогнозы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Географическая культура. (Географическая картина мира, географическое мышление, язык географии. Их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 для представителей разных профессий).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 Природопользование и геоэкология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1. Географическая среда.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Естественный и антропогенный ландшафты.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1. Классификация ландшафтов с использованием источников географической информации.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3. Проблемы взаимодействия человека и природы.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1. Определение целей и задач учебного исследования, связанного с опасными природными  явлениями/глобальными изменениями климата/загрязнением Мирового океана, выбор формы фиксации результатов наблюдения/исследования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1262743" y="7132469"/>
            <a:ext cx="17054283" cy="3141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3. Современная политическая карта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1. Политическая география и геополитика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Классификации и типология стран мира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4. Население мира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1. Численность и воспроизводство населения.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работы 1. Определение и сравнение темпов роста населения крупных по численности населения стран,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мира (форма фиксации результатов анализа по выбору обучающихся).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Объяснение особенности демографической политики в странах с различным типом воспроизводства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133700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28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1657" y="1088571"/>
            <a:ext cx="14891657" cy="85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УЧЕБНОГО  ПРЕДМЕТА «ГЕОГРАФИЯ» ,  ТЕМЫ, СВЯЗАННЫЕ С ВОПРОСАМИ  ПО ФИНАНСОВОЙ ГРАМОТНОСТИ,  10 КЛАСС: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9543" y="2656114"/>
            <a:ext cx="1713955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2. Состав и структура населения.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работы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Сравнение половой и возрастной структуры в странах различных типов воспроизводства населения на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анализа половозрастных пирамид.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Прогнозирование изменений возрастной структуры отдельных стран на основе анализа различных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 географической информации. (задание ЕГЭ)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3. Размещение населения.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Сравнение и объяснение различий в соотношении городского и сельского населения разных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регионов мира на основе анализа статистических данных.</a:t>
            </a: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4. Качество жизни населения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Объяснение различий в показателях качества жизни населения в отдельных регионах и странах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мира на основе анализа источников географической информации (задание ЕГЭ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81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29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1657" y="1088571"/>
            <a:ext cx="14891657" cy="85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УЧЕБНОГО  ПРЕДМЕТА «ГЕОГРАФИЯ» ,  ТЕМЫ, СВЯЗАННЫЕ С ВОПРОСАМИ  ПО ФИНАНСОВОЙ ГРАМОТНОСТИ,  10 КЛАСС: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9871" y="4296229"/>
            <a:ext cx="17009785" cy="5047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2. Международная экономическая интеграция и глобализация мировой экономики. (задание  ЕГЭ)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3. География главных отраслей мирового хозяйства.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Промышленность мира. Современные тенденции развития отрасли, изменяющие её географию,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«сланцевая революция», «водородная» энергетика, «зелёная энергетика». (задание ЕГЭ).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России как крупнейшего поставщика топливно-энергетических и сырьевых ресурсов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мировой экономике. Место России в мировом производстве и экспорте цветных и чёрных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металлов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1. Представление в виде диаграмм данных о динамике изменения объёмов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структуры производства электроэнергии в мире.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хозяйство мира. Роль России как одного из главных экспортёров зерновых культур.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2. Определение направления грузопотоков продовольствия на основе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статистических материалов и создание карты «Основные экспортёры и импортёры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продовольствия». Сфера услуг. Мировой транспорт.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29871" y="2612570"/>
            <a:ext cx="15674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5. Мировое хозяйство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1. Состав и структура мирового хозяйства. Международное географическое разделение труда.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1. Сравнение структуры экономики аграрных, индустриальных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постиндустриальных стран. (задание ЕГЭ)</a:t>
            </a:r>
          </a:p>
        </p:txBody>
      </p:sp>
    </p:spTree>
    <p:extLst>
      <p:ext uri="{BB962C8B-B14F-4D97-AF65-F5344CB8AC3E}">
        <p14:creationId xmlns:p14="http://schemas.microsoft.com/office/powerpoint/2010/main" val="53839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75801"/>
            <a:ext cx="17852803" cy="697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endParaRPr lang="ru-RU" sz="3600" b="1" dirty="0">
              <a:solidFill>
                <a:schemeClr val="dk1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3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436914" y="1275801"/>
            <a:ext cx="15676385" cy="4452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algn="ctr">
              <a:buSzPts val="1400"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ИНТЕГРАЦИЯ ОБРАЗОВАТЕЛЬНОГО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ПРОЦЕССА</a:t>
            </a:r>
          </a:p>
          <a:p>
            <a:pPr algn="just">
              <a:buSzPts val="1400"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algn="just">
              <a:buSzPts val="1400"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algn="just">
              <a:buSzPts val="1400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П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роцесс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достижения целостности образовательного процесса, а также его результат; подразделяется на два вида: </a:t>
            </a:r>
          </a:p>
          <a:p>
            <a:pPr marL="457200" indent="-457200" algn="just">
              <a:buSzPts val="1400"/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целостность по горизонтали – прочные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межпредметные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связи, взаимообогащение знаний из различных областей, единство знаний и умений; </a:t>
            </a:r>
          </a:p>
          <a:p>
            <a:pPr marL="514350" indent="-514350" algn="just">
              <a:buSzPts val="1400"/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целостность по вертикали – преемственность между различными ступенями образовательной лестницы</a:t>
            </a:r>
          </a:p>
          <a:p>
            <a:pPr algn="just">
              <a:buSzPts val="1400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https://professional_education.academic.ru/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36914" y="6313713"/>
            <a:ext cx="161398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ts val="1400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«Интеграция есть процесс и результат создания неразрывно связного, единого, цельного. В обучении она осуществляется путем слияния в одном синтезированном курсе (теме, разделе программы) элементов разных учебных предметов, слияния научных понятий и методов разных дисциплин в общенаучные понятия и методы познания, комплексирования и суммирования основ наук в раскрытии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межпредметных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учебных проблем» </a:t>
            </a:r>
          </a:p>
          <a:p>
            <a:pPr algn="just">
              <a:buSzPts val="1400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(И.Д. Зверев, В.Н. Максимова «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Межпредметные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связи в современной школе»)</a:t>
            </a:r>
          </a:p>
        </p:txBody>
      </p:sp>
    </p:spTree>
    <p:extLst>
      <p:ext uri="{BB962C8B-B14F-4D97-AF65-F5344CB8AC3E}">
        <p14:creationId xmlns:p14="http://schemas.microsoft.com/office/powerpoint/2010/main" val="300531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30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1657" y="1088571"/>
            <a:ext cx="14891657" cy="85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УЧЕБНОГО  ПРЕДМЕТА «ГЕОГРАФИЯ» ,  ТЕМЫ, СВЯЗАННЫЕ С ВОПРОСАМИ  ПО ФИНАНСОВОЙ ГРАМОТНОСТИ,  11 КЛАСС: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06286" y="2616074"/>
            <a:ext cx="15112547" cy="4285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6.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Регионы и страны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1. Регионы мира. Зарубежная Европа.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1. Сравнение по уровню социально-экономического развития стран различных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субрегионов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зарубежной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Европы с использованием источников географической информации (по выбору учителя).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2.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Зарубежная Азия.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1. Сравнение международной промышленной и сельскохозяйственной специализации Китая и Индии на основании анализа данных об экспорте основных видов продукции.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3. Америка.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субрегионы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США и Канада, Латинская Америка)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1. Объяснение особенностей территориальной структуры хозяйства Канады и Бразилии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основе анализа географических карт.</a:t>
            </a:r>
          </a:p>
        </p:txBody>
      </p:sp>
    </p:spTree>
    <p:extLst>
      <p:ext uri="{BB962C8B-B14F-4D97-AF65-F5344CB8AC3E}">
        <p14:creationId xmlns:p14="http://schemas.microsoft.com/office/powerpoint/2010/main" val="299091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31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1657" y="1088571"/>
            <a:ext cx="14891657" cy="85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УЧЕБНОГО  ПРЕДМЕТА «ГЕОГРАФИЯ» ,  ТЕМЫ, СВЯЗАННЫЕ С ВОПРОСАМИ  ПО ФИНАНСОВОЙ ГРАМОТНОСТИ,  11 КЛАСС: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9871" y="2821185"/>
            <a:ext cx="17140415" cy="3904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4.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Африка.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1. Сравнение на основе анализа статистических данных роли сельского хозяйства   в экономике Алжира и Эфиопии. (задание ЕГЭ)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5.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Австралия и Океания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6.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на геополитической, геоэкономической 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геодемографической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карте мира.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1. Изменение направления международных экономических связей России в новых  экономических условиях.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Глобальные проблемы человечества.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1. Выявление примеров взаимосвязи глобальных   проблем человечества на основе анализа различных источников географической информации и участия России в их решении.</a:t>
            </a:r>
          </a:p>
        </p:txBody>
      </p:sp>
    </p:spTree>
    <p:extLst>
      <p:ext uri="{BB962C8B-B14F-4D97-AF65-F5344CB8AC3E}">
        <p14:creationId xmlns:p14="http://schemas.microsoft.com/office/powerpoint/2010/main" val="254452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32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1657" y="1088571"/>
            <a:ext cx="14891657" cy="85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СБОРНИКИ СПЕЦИАЛЬНЫХ МОДУЛЕЙ ПО ФИНАНСОВОЙ ГРАМОТНОСТИ  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УМК ПО ГЕОГРАФИИ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451" y="1757911"/>
            <a:ext cx="17195663" cy="795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0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33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67543" y="1814286"/>
            <a:ext cx="1580605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обеспечению общеобразовательными организациями достижения результатов реализации основных образовательных программ по финансовой  грамотности на уровне начального общего и основного общего образования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по географии - С.26-29)</a:t>
            </a:r>
          </a:p>
          <a:p>
            <a:endParaRPr lang="ru-RU" sz="3600" dirty="0"/>
          </a:p>
          <a:p>
            <a:endParaRPr lang="ru-RU" sz="3600" dirty="0"/>
          </a:p>
          <a:p>
            <a:endParaRPr lang="ru-RU" sz="2800" dirty="0"/>
          </a:p>
          <a:p>
            <a:endParaRPr lang="ru-RU" sz="2800" dirty="0"/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Авторы-составители: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Новожилова Н.В. Силина С.Н.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04389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34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884" y="1483038"/>
            <a:ext cx="10284843" cy="8169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93256" y="3149599"/>
            <a:ext cx="145868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 тем,  имеющих  отношение  к  финансовой  грамотности, в тематическом планировании в федеральной рабочей программе по предмету «География»   не представлено, поэтому данные вопросы и темы интегрированы в классическую структуру тематических блоков и тем географии в качестве отдельных видов деятельности обучающихся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38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35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25486" y="1306286"/>
            <a:ext cx="144417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ДОСТИЖЕНИЮ ТРЕБОВАНИЙ К СОДЕРЖАНИЮ И РЕЗУЛЬТАТАМ ОСВОЕНИЯ ОБРАЗОВАТЕЛЬНЫХ ПРОГРАММ ПО ФИНАНСОВОЙ ГРАМОТНОСТИ В ОСНОВНОЙ ШКОЛЕ В СООТВЕТСТВИИ С ФГОС ООО И ЕДИНОЙ РАМКОЙ КОМПЕТЕНЦИЙ  ПО ФИНАНСОВОЙ ГРАМОТНОСТИ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82058" y="3284160"/>
            <a:ext cx="159076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федеральной рабочей программе основного общего образования по географии обновлен перечень предметных результатов, рекомендуемых для формирования в пределах возрастных категорий обучающихся. В частности, в предметные результаты включены формулировки: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«приводить примеры мер безопасности, в том числе для экономики семьи, в случае природных стихийных бедствий и техногенных катастроф»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 класс),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«критически оценивать финансовые условия жизнедеятельности человека и их природные, социальные, политические, технологические, экологические аспекты, необходимые для принятия собственных решений, с точки зрения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домохозяйства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предприятия и национальной экономики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 класс).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94972" y="7630999"/>
            <a:ext cx="16502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9 класса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 «Хозяйство России», тему «Топливно-энергетический комплекс» включена практическая работа «Анализ статистических и текстовых материалов с целью сравнения себестоимости электроэнергии для населения России в различных регионах».</a:t>
            </a:r>
          </a:p>
        </p:txBody>
      </p:sp>
    </p:spTree>
    <p:extLst>
      <p:ext uri="{BB962C8B-B14F-4D97-AF65-F5344CB8AC3E}">
        <p14:creationId xmlns:p14="http://schemas.microsoft.com/office/powerpoint/2010/main" val="428096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36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75543" y="1001486"/>
            <a:ext cx="157770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И СОДЕРЖАНИЕ ФЕДЕРАЛЬНОЙ РАБОЧЕЙ ПРОГРАММЫ ПО ГЕОГРАФИИ В ОСНОВНОЙ ШКОЛЕ В СООТВЕТСТВИИ С ФГОС ООО И СООТВЕТСТВУЮЩИЕ ИМ ВОПРОСЫ ФИНАНСОВОЙ ГРАМОТНОСТИ ИЗ ЕДИНОЙ РАМКИ КОМПЕТЕНЦИЙ ПО ФИНАНСОВОЙ ГРАМОТНОСТИ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8343" y="2470103"/>
            <a:ext cx="13338627" cy="786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1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37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9475" y="1726025"/>
            <a:ext cx="12482181" cy="833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2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38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000" y="1120293"/>
            <a:ext cx="14078857" cy="89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5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39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1657" y="1088571"/>
            <a:ext cx="14891657" cy="47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57829" y="2423885"/>
            <a:ext cx="157770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 компетенций по финансовой грамотности для школьников и взрослых: [Сайт]. -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pres?slideindex=1&amp;slidetitle="/>
              </a:rPr>
              <a:t>Единая рамка компетенций по финансовой грамотности для школьников 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pres?slideindex=1&amp;slidetitle="/>
              </a:rPr>
              <a:t>взрослых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829" y="3377992"/>
            <a:ext cx="160963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Методические рекомендации по обеспечению общеобразовательными организациями достижения результатов реализации основных образовательных программ по финансовой грамотности на уровне начального общего и основного общего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Электронный ресурс] /Н.В. Новожилова, С.Н. Силина. – М. НИУ «Высшая школа экономики», Федеральный методический центр по финансовой грамотности системы общего и среднего профессионального образования,	2023.	–51с. Режим	доступа: </a:t>
            </a:r>
            <a:r>
              <a:rPr lang="ru-RU" sz="2800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 tooltip="https://fmc.hse.ru/mirror/pubs/share/877967869.pdf"/>
              </a:rPr>
              <a:t>https://</a:t>
            </a:r>
            <a:r>
              <a:rPr lang="ru-RU" sz="2800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 tooltip="https://fmc.hse.ru/mirror/pubs/share/877967869.pdf"/>
              </a:rPr>
              <a:t>fmc.hse.ru/mirror/pubs/share/877967869.pdf</a:t>
            </a:r>
            <a:endParaRPr lang="ru-RU" sz="2800" u="sng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7829" y="6299200"/>
            <a:ext cx="155883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</a:rPr>
              <a:t>3.Письмо </a:t>
            </a:r>
            <a:r>
              <a:rPr lang="ru-RU" sz="2800" dirty="0" err="1">
                <a:latin typeface="Times New Roman" panose="02020603050405020304" pitchFamily="18" charset="0"/>
              </a:rPr>
              <a:t>Минпросвещения</a:t>
            </a:r>
            <a:r>
              <a:rPr lang="ru-RU" sz="2800" dirty="0">
                <a:latin typeface="Times New Roman" panose="02020603050405020304" pitchFamily="18" charset="0"/>
              </a:rPr>
              <a:t> России от 20.02.2024 N 03-208 </a:t>
            </a:r>
            <a:r>
              <a:rPr lang="ru-RU" sz="2800" dirty="0"/>
              <a:t> «</a:t>
            </a:r>
            <a:r>
              <a:rPr lang="ru-RU" sz="2800" dirty="0">
                <a:latin typeface="Times New Roman" panose="02020603050405020304" pitchFamily="18" charset="0"/>
              </a:rPr>
              <a:t>О направлении методических рекомендаций« (вместе с </a:t>
            </a:r>
            <a:r>
              <a:rPr lang="ru-RU" sz="2800" dirty="0"/>
              <a:t>«</a:t>
            </a:r>
            <a:r>
              <a:rPr lang="ru-RU" sz="2800" dirty="0">
                <a:latin typeface="Times New Roman" panose="02020603050405020304" pitchFamily="18" charset="0"/>
              </a:rPr>
              <a:t>Методическими рекомендациями по обеспечению </a:t>
            </a:r>
            <a:r>
              <a:rPr lang="ru-RU" sz="2800" dirty="0" err="1">
                <a:latin typeface="Times New Roman" panose="02020603050405020304" pitchFamily="18" charset="0"/>
              </a:rPr>
              <a:t>общеобразовательнымиорганизациями</a:t>
            </a:r>
            <a:r>
              <a:rPr lang="ru-RU" sz="2800" dirty="0">
                <a:latin typeface="Times New Roman" panose="02020603050405020304" pitchFamily="18" charset="0"/>
              </a:rPr>
              <a:t> достижения результатов  реализации основных образовательных  программ по финансовой грамотности на уровне начального общего и </a:t>
            </a:r>
            <a:r>
              <a:rPr lang="ru-RU" sz="2800" dirty="0" err="1">
                <a:latin typeface="Times New Roman" panose="02020603050405020304" pitchFamily="18" charset="0"/>
              </a:rPr>
              <a:t>основногообщего</a:t>
            </a:r>
            <a:r>
              <a:rPr lang="ru-RU" sz="2800" dirty="0">
                <a:latin typeface="Times New Roman" panose="02020603050405020304" pitchFamily="18" charset="0"/>
              </a:rPr>
              <a:t> образования</a:t>
            </a:r>
            <a:r>
              <a:rPr lang="ru-RU" sz="2800" dirty="0" smtClean="0"/>
              <a:t>»</a:t>
            </a:r>
            <a:r>
              <a:rPr lang="ru-RU" sz="2800" dirty="0" smtClean="0">
                <a:latin typeface="Times New Roman" panose="02020603050405020304" pitchFamily="18" charset="0"/>
              </a:rPr>
              <a:t>),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hlinkClick r:id="rId7"/>
              </a:rPr>
              <a:t>https://legalacts.ru/doc/pismo-minprosveshchenija-rossii-ot-20022024-n-03-208-o-napravlenii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hlinkClick r:id="rId7"/>
              </a:rPr>
              <a:t>/</a:t>
            </a:r>
            <a:endParaRPr lang="ru-RU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87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-566058" y="1367380"/>
            <a:ext cx="17852803" cy="57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ФИНАНСОВАЯ ГРАМОТНОСТЬ И ГЕОГРАФИЯ</a:t>
            </a:r>
            <a:endParaRPr lang="ru-RU" sz="2800" b="1" dirty="0">
              <a:solidFill>
                <a:schemeClr val="dk1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4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596571" y="3159193"/>
            <a:ext cx="15777259" cy="10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marL="457200" indent="-457200" algn="just">
              <a:buSzPts val="1400"/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интеграция целей обучения по финансовой грамотности в цели предмета, исходя из целостного взгляда на него: главные задачи и планируемые результаты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96571" y="4688114"/>
            <a:ext cx="15980229" cy="123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сопряжение изучаемых тем предмета с содержательными модулями по финансовой грамотности (на основе учета возможностей организации взаимодействия с социумом, связи с реальной жизнью, интересами и возможностями обучающихся)</a:t>
            </a: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1596571" y="6970548"/>
            <a:ext cx="16256231" cy="123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системность педагогической работы в формировании финансовой компетентности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последовательное освоение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модулей 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(включение элементов финансовой грамотности)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организацию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 урочной и внеурочной  деятельности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 предмета</a:t>
            </a:r>
          </a:p>
        </p:txBody>
      </p:sp>
    </p:spTree>
    <p:extLst>
      <p:ext uri="{BB962C8B-B14F-4D97-AF65-F5344CB8AC3E}">
        <p14:creationId xmlns:p14="http://schemas.microsoft.com/office/powerpoint/2010/main" val="172065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40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329715" y="1204686"/>
            <a:ext cx="4034971" cy="47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80458" y="1984828"/>
            <a:ext cx="15254514" cy="237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.Методические рекомендации по обеспечению общеобразовательными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организациями достижения результатов реализации основных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программ по финансовой грамотности на уровне среднего общего образования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[Электронный ресурс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/И.А, Кетова,  Г.А.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Хамитова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Е.В.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Земецкая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М. НИУ «Высшая школа экономики»,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центр по финансовой грамотности системы общего и среднего профессионального образования,	2024.	–  79 с. Режим доступа: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fmc.hse.ru/mirror/pubs/share/996401161.pdf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9200" y="4536559"/>
            <a:ext cx="16270514" cy="85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5. Стратегия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финансовой грамотности и формирования финансовой культуры до 2030 года: [Сайт]. -URL: Стратегия повышения финансовой грамотности и формирования финансовой культуры</a:t>
            </a: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1364342" y="5624213"/>
            <a:ext cx="15965713" cy="123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6.Федеральная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основного общего образования «География» (для 5-9 классов образовательных организаций)// Электронный ресурс – URL: https://edsoo.ru/wp-content/uploads/2023/08/19_frp_geografiya-5-9-klassy.pdf?ysclid=lw3kfh9t86105516243</a:t>
            </a: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3570513" y="8328979"/>
            <a:ext cx="14630397" cy="47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https://edsoo.ru/wp-content/uploads/2024/07/frp_geografiya_10_11_baza_04062024.pdf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64342" y="7406204"/>
            <a:ext cx="14194971" cy="47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 smtClean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Федеральная рабочая программа по  учебному предмету «География» базовый уровень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1364342" y="8002813"/>
            <a:ext cx="9332684" cy="85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10–11 классов образовательных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r>
              <a:rPr lang="ru-RU" dirty="0" smtClean="0"/>
              <a:t>)//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 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89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1" y="4196444"/>
            <a:ext cx="8827691" cy="7511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740229" y="1072601"/>
            <a:ext cx="17852803" cy="57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ГЕОГРАФИЯ КАК ОБЩЕОБРАЗОВАТЕЛЬНЫЙ ПРЕДМЕТ </a:t>
            </a:r>
            <a:endParaRPr lang="ru-RU" sz="2800" b="1" dirty="0">
              <a:solidFill>
                <a:schemeClr val="dk1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5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740229" y="2150670"/>
            <a:ext cx="16676915" cy="10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algn="just">
              <a:buSzPts val="1400"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География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является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обязательным учебным предметом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на уровне основного общего образования,   среднего общего образования, входит в состав предметной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области  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«Общественно-научные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предметы»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40229" y="3439886"/>
            <a:ext cx="168946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предмет, формирующий у обучающихся систему комплексных социально ориентированных знаний о Земле как планете людей, об основных закономерностях развития природы, о размещении населения и хозяйства, об особенностях и о динамике основных природных, экологических и социально экономических процессов, о проблемах взаимодействия природы и общества, географических подходах к устойчивому развитию территорий. https://edsoo.ru/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40229" y="5686655"/>
            <a:ext cx="174588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является одним из учебных предметов, способных успешно выполнить задачу интеграции содержания образования в области естественных и общественных наук. 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основу содержания географии положено изучение единого и одновременно многополярного мира, глобализации мирового развития, фокусирования на формировании у обучающихся целостного представления о роли России в современном мире. Факторами, определяющими содержательную часть, явились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интегративность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междисциплинарность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практикоориентированность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экологизация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гуманизация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географии, что позволило более чётко представить географические реалии происходящих в современном мире геополитических, межнациональных и межгосударственных, социокультурных, социально-экономических,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геоэкологических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событий и процессов</a:t>
            </a:r>
            <a:r>
              <a:rPr lang="ru-RU" sz="2800" dirty="0" smtClean="0"/>
              <a:t>.</a:t>
            </a:r>
            <a:r>
              <a:rPr lang="de-DE" sz="2800" dirty="0"/>
              <a:t>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https://edsoo.ru/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59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392506"/>
            <a:ext cx="15877672" cy="10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ОСНОВНЫЕ ПОНЯТИЯ И ЗАДАЧИ ОБРАЗОВАТЕЛЬНОЙ ДЕЯТЕЛЬНОСТИ </a:t>
            </a:r>
          </a:p>
          <a:p>
            <a:pPr lvl="0" algn="ctr"/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В ОБЛАСТИ ПОВЫШЕНИЯ ФИНАНСОВОЙ ГРАМОТНОСТИ  </a:t>
            </a:r>
            <a:endParaRPr lang="ru-RU" sz="2800" b="1" dirty="0">
              <a:solidFill>
                <a:schemeClr val="bg2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6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929870" y="2560633"/>
            <a:ext cx="16284071" cy="316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algn="just">
              <a:buSzPts val="1400"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Финансовая грамотность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– основные знания, умения и навыки, необходимые для принятия финансовых решений в целях достижения финансового благополучия и управления финансовыми рисками.</a:t>
            </a:r>
          </a:p>
          <a:p>
            <a:pPr algn="just">
              <a:buSzPts val="1400"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Финансовая культура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– ценности, установки и поведенческие практики граждан в финансовой сфере, зависящие от воспитания, уровня финансовой грамотности, опыта принятия финансовых решений, уровня развития финансового рынка и общественных институтов   </a:t>
            </a:r>
          </a:p>
          <a:p>
            <a:pPr algn="just">
              <a:buSzPts val="1400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https://minfin.gov.ru/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0800000" flipV="1">
            <a:off x="1133072" y="5913377"/>
            <a:ext cx="16748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задачи образовательной деятельности в области повышения финансовой грамотности и формирования финансовой культуры входят: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929870" y="7128546"/>
            <a:ext cx="1726922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утверждение критериев и требований к образовательным программам, направленных на повышение уровня финансовой грамотности и финансовой культуры, проведение мониторинга качества реализуемых программ;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образовательных программ, учебных и методических материалов, обеспечивающих формирование финансовой культуры, в систему образования Российской Федерации на всех уровнях, их своевременная актуализация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https://minfin.gov.ru</a:t>
            </a:r>
          </a:p>
        </p:txBody>
      </p:sp>
    </p:spTree>
    <p:extLst>
      <p:ext uri="{BB962C8B-B14F-4D97-AF65-F5344CB8AC3E}">
        <p14:creationId xmlns:p14="http://schemas.microsoft.com/office/powerpoint/2010/main" val="242133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7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378856" y="2372389"/>
            <a:ext cx="16284071" cy="2729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>
              <a:buSzPts val="1400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Федеральный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закон от 29.12.2012 N 273-ФЗ (ред. от 28.02.2025) 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</a:t>
            </a:r>
            <a:r>
              <a:rPr lang="ru-RU" sz="28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«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Об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образовании в Российской Федерации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»  (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с изм. и доп., вступ. в силу с 01.04.2025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).</a:t>
            </a:r>
          </a:p>
          <a:p>
            <a:pPr>
              <a:buSzPts val="1400"/>
            </a:pPr>
            <a:endParaRPr lang="ru-RU" sz="2800" dirty="0">
              <a:solidFill>
                <a:schemeClr val="tx1"/>
              </a:solidFill>
              <a:latin typeface="+mn-lt"/>
              <a:ea typeface="Tahoma"/>
              <a:cs typeface="Tahoma"/>
              <a:sym typeface="Tahoma"/>
            </a:endParaRPr>
          </a:p>
          <a:p>
            <a:pPr algn="just">
              <a:buSzPts val="1400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Статья 11. Федеральные государственные образовательные стандарты и федеральные государственные требования. Образовательные стандарты и самостоятельно устанавливаемые требования</a:t>
            </a:r>
          </a:p>
          <a:p>
            <a:pPr>
              <a:buSzPts val="1400"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rot="10800000" flipV="1">
            <a:off x="1378856" y="5577377"/>
            <a:ext cx="157189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5</a:t>
            </a:r>
            <a:r>
              <a:rPr lang="ru-RU" sz="2800" dirty="0"/>
              <a:t>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государственные образовательные стандарты общего образования разрабатываются по уровням образования</a:t>
            </a:r>
            <a:r>
              <a:rPr lang="ru-RU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1785258" y="6528931"/>
            <a:ext cx="12235542" cy="47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https://www.consultant.ru/document/cons_doc_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97714" y="1248229"/>
            <a:ext cx="6613903" cy="47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10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8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83656" y="1698171"/>
            <a:ext cx="15936687" cy="123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от 31.05.2021 № 287 «Об утверждении федерального государственного образовательного стандарта основного общего образования» (Зарегистрирован 05.07.2021 № 64101)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83654" y="5135358"/>
            <a:ext cx="15577457" cy="1617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№ 31 от 22.01.2024 «О внесении изменений в некоторые приказы Министерства образования и науки Российской Федерации и Министерства просвещения Российской Федерации, касающиеся федеральных государственных образовательных стандартов начального общего образования и основного общего образования» (Зарегистрирован 22.02.2024  № 77330)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83654" y="7171373"/>
            <a:ext cx="16343089" cy="1998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№ 110 от 19.02.2024 «О внесении изменений в некоторые приказы Министерства образования и науки Российской Федерации и Министерства просвещения Российской Федерации, касающиеся федеральных государственных образовательных стандартов основного общего образования» (Зарегистрирован 22.02.2024 № 77331)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1683655" y="2466675"/>
            <a:ext cx="15936687" cy="2762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№ 1028 от 27.12.2023 «О внесении изменений в некоторые приказы Министерства образования и науки Российской Федерации и Министерства просвещения Российской Федерации, касающиеся федеральных государственных образовательных стандартов основного общего образования и среднего общего образования» (Зарегистрирован 02.02.2024 № 77121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78514" y="1132114"/>
            <a:ext cx="10435772" cy="47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НОРМАТИВНЫЕ </a:t>
            </a:r>
            <a:r>
              <a:rPr lang="ru-RU" b="1" dirty="0" smtClean="0"/>
              <a:t>ОСНОВАНИЯ:  ФГОС ООО 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30399" y="9293690"/>
            <a:ext cx="9376230" cy="47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https://edsoo.ru/normativnye-dokumenty/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61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9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1657" y="1088571"/>
            <a:ext cx="14891657" cy="85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ЕДИНАЯ РАМКА КОМПЕТЕНЦИЙ ПО ФИНАНСОВОЙ ГРАМОТНО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СТРУКТУРА СОДЕРЖАНИЯ ОБРАЗОВАНИЯ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648422"/>
              </p:ext>
            </p:extLst>
          </p:nvPr>
        </p:nvGraphicFramePr>
        <p:xfrm>
          <a:off x="929871" y="2133791"/>
          <a:ext cx="17141371" cy="777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5908">
                  <a:extLst>
                    <a:ext uri="{9D8B030D-6E8A-4147-A177-3AD203B41FA5}">
                      <a16:colId xmlns:a16="http://schemas.microsoft.com/office/drawing/2014/main" val="1707462409"/>
                    </a:ext>
                  </a:extLst>
                </a:gridCol>
                <a:gridCol w="11085463">
                  <a:extLst>
                    <a:ext uri="{9D8B030D-6E8A-4147-A177-3AD203B41FA5}">
                      <a16:colId xmlns:a16="http://schemas.microsoft.com/office/drawing/2014/main" val="2246126852"/>
                    </a:ext>
                  </a:extLst>
                </a:gridCol>
              </a:tblGrid>
              <a:tr h="3334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Предметная область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005516"/>
                  </a:ext>
                </a:extLst>
              </a:tr>
              <a:tr h="1718469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Деньги и операции с ними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Сущность и функции денег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и покупки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Цены на товары и услуги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Финансовая безопасность + Цифровая среда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804787"/>
                  </a:ext>
                </a:extLst>
              </a:tr>
              <a:tr h="1740122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Планирование и управление личными финансами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и расходы семейного и личного бюджета. Финансовое планирование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Личные сбережения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Займы и кредиты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Финансовая безопасность +Цифровая среда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01047"/>
                  </a:ext>
                </a:extLst>
              </a:tr>
              <a:tr h="1718469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Риск и доходность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Инвестирование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Страхование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Предпринимательство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Финансовая безопасность +Цифровая среда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810765"/>
                  </a:ext>
                </a:extLst>
              </a:tr>
              <a:tr h="1325677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Финансовая среда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Права и обязанности пользователей финансовых услуг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Финансовые взаимоотношения с государством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Финансовая безопасность +Цифровая среда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248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5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5092</Words>
  <Application>Microsoft Office PowerPoint</Application>
  <PresentationFormat>Произвольный</PresentationFormat>
  <Paragraphs>313</Paragraphs>
  <Slides>41</Slides>
  <Notes>41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9" baseType="lpstr">
      <vt:lpstr>Wingdings</vt:lpstr>
      <vt:lpstr>Calibri</vt:lpstr>
      <vt:lpstr>Proxima Nova Rg</vt:lpstr>
      <vt:lpstr>Tahoma</vt:lpstr>
      <vt:lpstr>Arial</vt:lpstr>
      <vt:lpstr>Times New Roman</vt:lpstr>
      <vt:lpstr>Proxima Nova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Торичко Роман Анатольевич</dc:creator>
  <cp:lastModifiedBy>user</cp:lastModifiedBy>
  <cp:revision>106</cp:revision>
  <cp:lastPrinted>2025-05-19T06:11:49Z</cp:lastPrinted>
  <dcterms:created xsi:type="dcterms:W3CDTF">2003-02-28T13:27:04Z</dcterms:created>
  <dcterms:modified xsi:type="dcterms:W3CDTF">2025-05-19T06:51:03Z</dcterms:modified>
</cp:coreProperties>
</file>