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779" r:id="rId4"/>
    <p:sldId id="261" r:id="rId5"/>
    <p:sldId id="263" r:id="rId6"/>
    <p:sldId id="267" r:id="rId7"/>
    <p:sldId id="269" r:id="rId8"/>
    <p:sldId id="773" r:id="rId9"/>
    <p:sldId id="774" r:id="rId10"/>
    <p:sldId id="775" r:id="rId11"/>
    <p:sldId id="270" r:id="rId12"/>
    <p:sldId id="776" r:id="rId13"/>
    <p:sldId id="271" r:id="rId14"/>
    <p:sldId id="272" r:id="rId15"/>
    <p:sldId id="777" r:id="rId16"/>
    <p:sldId id="273" r:id="rId17"/>
    <p:sldId id="778" r:id="rId18"/>
    <p:sldId id="262" r:id="rId19"/>
    <p:sldId id="275" r:id="rId20"/>
    <p:sldId id="276" r:id="rId21"/>
    <p:sldId id="277" r:id="rId22"/>
    <p:sldId id="278" r:id="rId23"/>
    <p:sldId id="781" r:id="rId24"/>
    <p:sldId id="782" r:id="rId25"/>
    <p:sldId id="260" r:id="rId26"/>
  </p:sldIdLst>
  <p:sldSz cx="18972213" cy="1069181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Proxima Nova" panose="020B0604020202020204" charset="0"/>
      <p:regular r:id="rId32"/>
      <p:bold r:id="rId33"/>
      <p:italic r:id="rId34"/>
      <p:boldItalic r:id="rId35"/>
    </p:embeddedFont>
    <p:embeddedFont>
      <p:font typeface="Proxima Nova Rg" panose="02000506030000020004" charset="0"/>
      <p:regular r:id="rId36"/>
      <p:bold r:id="rId37"/>
      <p:italic r:id="rId38"/>
      <p:boldItalic r:id="rId39"/>
    </p:embeddedFont>
    <p:embeddedFont>
      <p:font typeface="SimSun" panose="02010600030101010101" pitchFamily="2" charset="-122"/>
      <p:regular r:id="rId40"/>
    </p:embeddedFont>
    <p:embeddedFont>
      <p:font typeface="Tahoma" panose="020B0604030504040204" pitchFamily="3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66" userDrawn="1">
          <p15:clr>
            <a:srgbClr val="A4A3A4"/>
          </p15:clr>
        </p15:guide>
        <p15:guide id="2" pos="1069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g14KWEQAwqBeKW3ZawvbmYUjr6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48"/>
  </p:normalViewPr>
  <p:slideViewPr>
    <p:cSldViewPr snapToGrid="0">
      <p:cViewPr varScale="1">
        <p:scale>
          <a:sx n="73" d="100"/>
          <a:sy n="73" d="100"/>
        </p:scale>
        <p:origin x="498" y="84"/>
      </p:cViewPr>
      <p:guideLst>
        <p:guide orient="horz" pos="1266"/>
        <p:guide pos="1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8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5F334-FAD9-4486-A4BB-4A804A3DE28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117C98-3A88-4695-9679-E3AC5251B14A}">
      <dgm:prSet phldrT="[Текст]"/>
      <dgm:spPr/>
      <dgm:t>
        <a:bodyPr/>
        <a:lstStyle/>
        <a:p>
          <a:r>
            <a:rPr lang="ru-RU" dirty="0"/>
            <a:t>Человек в экономических отношениях</a:t>
          </a:r>
        </a:p>
      </dgm:t>
    </dgm:pt>
    <dgm:pt modelId="{B9111815-9C6F-42C1-901C-CC49F23859CD}" type="parTrans" cxnId="{8D347FA0-9B34-4560-AD77-7ABB2D4957D7}">
      <dgm:prSet/>
      <dgm:spPr/>
      <dgm:t>
        <a:bodyPr/>
        <a:lstStyle/>
        <a:p>
          <a:endParaRPr lang="ru-RU"/>
        </a:p>
      </dgm:t>
    </dgm:pt>
    <dgm:pt modelId="{EB891589-0B51-48DD-AAB0-C220E2C1BD3C}" type="sibTrans" cxnId="{8D347FA0-9B34-4560-AD77-7ABB2D4957D7}">
      <dgm:prSet/>
      <dgm:spPr/>
      <dgm:t>
        <a:bodyPr/>
        <a:lstStyle/>
        <a:p>
          <a:endParaRPr lang="ru-RU"/>
        </a:p>
      </dgm:t>
    </dgm:pt>
    <dgm:pt modelId="{E8214F2B-D1F9-47CF-94E0-8FEB8682D369}">
      <dgm:prSet phldrT="[Текст]"/>
      <dgm:spPr/>
      <dgm:t>
        <a:bodyPr/>
        <a:lstStyle/>
        <a:p>
          <a:r>
            <a:rPr lang="ru-RU" dirty="0"/>
            <a:t>Осваивать и применять знания об экономической жизни общества</a:t>
          </a:r>
        </a:p>
      </dgm:t>
    </dgm:pt>
    <dgm:pt modelId="{65C1A8F8-752C-49B6-8575-3EF4AEEC8FD6}" type="parTrans" cxnId="{84FBCF9C-93F7-4E92-9918-5178A20D8919}">
      <dgm:prSet/>
      <dgm:spPr/>
      <dgm:t>
        <a:bodyPr/>
        <a:lstStyle/>
        <a:p>
          <a:endParaRPr lang="ru-RU"/>
        </a:p>
      </dgm:t>
    </dgm:pt>
    <dgm:pt modelId="{57EEF4ED-009E-4136-9443-3704AF735A88}" type="sibTrans" cxnId="{84FBCF9C-93F7-4E92-9918-5178A20D8919}">
      <dgm:prSet/>
      <dgm:spPr/>
      <dgm:t>
        <a:bodyPr/>
        <a:lstStyle/>
        <a:p>
          <a:endParaRPr lang="ru-RU"/>
        </a:p>
      </dgm:t>
    </dgm:pt>
    <dgm:pt modelId="{7043A8D6-3DD1-4486-95D2-718B7CA70FB5}">
      <dgm:prSet phldrT="[Текст]"/>
      <dgm:spPr/>
      <dgm:t>
        <a:bodyPr/>
        <a:lstStyle/>
        <a:p>
          <a:r>
            <a:rPr lang="ru-RU" dirty="0"/>
            <a:t>Человек в мире культуры</a:t>
          </a:r>
        </a:p>
      </dgm:t>
    </dgm:pt>
    <dgm:pt modelId="{E5A46D17-F192-47C9-AF66-C6F57C9E1179}" type="parTrans" cxnId="{6177215D-36DD-4E50-8685-49AE54B7E87C}">
      <dgm:prSet/>
      <dgm:spPr/>
      <dgm:t>
        <a:bodyPr/>
        <a:lstStyle/>
        <a:p>
          <a:endParaRPr lang="ru-RU"/>
        </a:p>
      </dgm:t>
    </dgm:pt>
    <dgm:pt modelId="{A30271C0-6C58-4D72-8BEB-7BD1A352494A}" type="sibTrans" cxnId="{6177215D-36DD-4E50-8685-49AE54B7E87C}">
      <dgm:prSet/>
      <dgm:spPr/>
      <dgm:t>
        <a:bodyPr/>
        <a:lstStyle/>
        <a:p>
          <a:endParaRPr lang="ru-RU"/>
        </a:p>
      </dgm:t>
    </dgm:pt>
    <dgm:pt modelId="{24CA01B6-B074-45EF-AD59-38889B2255A0}">
      <dgm:prSet phldrT="[Текст]"/>
      <dgm:spPr/>
      <dgm:t>
        <a:bodyPr/>
        <a:lstStyle/>
        <a:p>
          <a:r>
            <a:rPr lang="ru-RU" dirty="0"/>
            <a:t>Осваивать и применять знания о процессах и явлениях в духовной жизни общества</a:t>
          </a:r>
        </a:p>
      </dgm:t>
    </dgm:pt>
    <dgm:pt modelId="{6547E8E1-1768-4E81-A833-388294E164A8}" type="parTrans" cxnId="{B92F0673-8143-4D9C-B9B2-FFF34C20A33F}">
      <dgm:prSet/>
      <dgm:spPr/>
      <dgm:t>
        <a:bodyPr/>
        <a:lstStyle/>
        <a:p>
          <a:endParaRPr lang="ru-RU"/>
        </a:p>
      </dgm:t>
    </dgm:pt>
    <dgm:pt modelId="{34DCE508-2ADE-4B79-B63E-B30BBB0916B5}" type="sibTrans" cxnId="{B92F0673-8143-4D9C-B9B2-FFF34C20A33F}">
      <dgm:prSet/>
      <dgm:spPr/>
      <dgm:t>
        <a:bodyPr/>
        <a:lstStyle/>
        <a:p>
          <a:endParaRPr lang="ru-RU"/>
        </a:p>
      </dgm:t>
    </dgm:pt>
    <dgm:pt modelId="{FEA5680B-4C2D-41AB-B546-4EC705981A81}">
      <dgm:prSet phldrT="[Текст]"/>
      <dgm:spPr/>
      <dgm:t>
        <a:bodyPr/>
        <a:lstStyle/>
        <a:p>
          <a:r>
            <a:rPr lang="ru-RU" dirty="0"/>
            <a:t>Характеризовать духовно-нравственные ценности (в том числе нормы морали и нравственности, гуманизм, милосердие, справедливость) нашего общества, искусство как сфера деятельности. Информационная культура и информационная безопасность</a:t>
          </a:r>
        </a:p>
      </dgm:t>
    </dgm:pt>
    <dgm:pt modelId="{66122679-F909-421F-9EE4-2D49F6BF75B8}" type="parTrans" cxnId="{DD268913-726B-4606-A8D1-F795C49B091B}">
      <dgm:prSet/>
      <dgm:spPr/>
      <dgm:t>
        <a:bodyPr/>
        <a:lstStyle/>
        <a:p>
          <a:endParaRPr lang="ru-RU"/>
        </a:p>
      </dgm:t>
    </dgm:pt>
    <dgm:pt modelId="{18375531-901A-4FEB-ACF8-3B901B18CC47}" type="sibTrans" cxnId="{DD268913-726B-4606-A8D1-F795C49B091B}">
      <dgm:prSet/>
      <dgm:spPr/>
      <dgm:t>
        <a:bodyPr/>
        <a:lstStyle/>
        <a:p>
          <a:endParaRPr lang="ru-RU"/>
        </a:p>
      </dgm:t>
    </dgm:pt>
    <dgm:pt modelId="{F111A872-23B3-4015-A4E7-4FF5F18529EA}">
      <dgm:prSet phldrT="[Текст]"/>
      <dgm:spPr/>
      <dgm:t>
        <a:bodyPr/>
        <a:lstStyle/>
        <a:p>
          <a:r>
            <a:rPr lang="ru-RU" dirty="0"/>
            <a:t>Характеризовать способы координации хозяйственной жизни общества</a:t>
          </a:r>
        </a:p>
      </dgm:t>
    </dgm:pt>
    <dgm:pt modelId="{8CE6FE35-485A-4669-92E3-D60A214F7E7C}" type="parTrans" cxnId="{97B88469-CC64-4AF9-8D79-3C4B6065687E}">
      <dgm:prSet/>
      <dgm:spPr/>
    </dgm:pt>
    <dgm:pt modelId="{818419BC-F9BF-46DF-885F-E2F60F2C8904}" type="sibTrans" cxnId="{97B88469-CC64-4AF9-8D79-3C4B6065687E}">
      <dgm:prSet/>
      <dgm:spPr/>
    </dgm:pt>
    <dgm:pt modelId="{95219AD9-5AC2-4138-8779-927DD4207BBB}" type="pres">
      <dgm:prSet presAssocID="{4DC5F334-FAD9-4486-A4BB-4A804A3DE28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01305B4-AA38-4706-A429-23330170DC32}" type="pres">
      <dgm:prSet presAssocID="{CC117C98-3A88-4695-9679-E3AC5251B14A}" presName="circle1" presStyleLbl="node1" presStyleIdx="0" presStyleCnt="2"/>
      <dgm:spPr/>
    </dgm:pt>
    <dgm:pt modelId="{7F96B394-BC64-423F-904F-E078C6F2063C}" type="pres">
      <dgm:prSet presAssocID="{CC117C98-3A88-4695-9679-E3AC5251B14A}" presName="space" presStyleCnt="0"/>
      <dgm:spPr/>
    </dgm:pt>
    <dgm:pt modelId="{46F7B667-C401-4630-95EA-91977FBBEE25}" type="pres">
      <dgm:prSet presAssocID="{CC117C98-3A88-4695-9679-E3AC5251B14A}" presName="rect1" presStyleLbl="alignAcc1" presStyleIdx="0" presStyleCnt="2"/>
      <dgm:spPr/>
    </dgm:pt>
    <dgm:pt modelId="{4C6234C2-2EF2-46A7-84AE-57F3FE1F0AC6}" type="pres">
      <dgm:prSet presAssocID="{7043A8D6-3DD1-4486-95D2-718B7CA70FB5}" presName="vertSpace2" presStyleLbl="node1" presStyleIdx="0" presStyleCnt="2"/>
      <dgm:spPr/>
    </dgm:pt>
    <dgm:pt modelId="{AAF6C41D-DDDA-45AC-857A-38602AAF0C4D}" type="pres">
      <dgm:prSet presAssocID="{7043A8D6-3DD1-4486-95D2-718B7CA70FB5}" presName="circle2" presStyleLbl="node1" presStyleIdx="1" presStyleCnt="2"/>
      <dgm:spPr/>
    </dgm:pt>
    <dgm:pt modelId="{9173753B-640A-4760-84A4-DB5E0EF0D1B9}" type="pres">
      <dgm:prSet presAssocID="{7043A8D6-3DD1-4486-95D2-718B7CA70FB5}" presName="rect2" presStyleLbl="alignAcc1" presStyleIdx="1" presStyleCnt="2"/>
      <dgm:spPr/>
    </dgm:pt>
    <dgm:pt modelId="{396A8C8B-5977-4E9F-B08A-8D0860C3AF3B}" type="pres">
      <dgm:prSet presAssocID="{CC117C98-3A88-4695-9679-E3AC5251B14A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5252E9ED-8B7E-4BE7-9270-46560E8F0AEC}" type="pres">
      <dgm:prSet presAssocID="{CC117C98-3A88-4695-9679-E3AC5251B14A}" presName="rect1ChTx" presStyleLbl="alignAcc1" presStyleIdx="1" presStyleCnt="2">
        <dgm:presLayoutVars>
          <dgm:bulletEnabled val="1"/>
        </dgm:presLayoutVars>
      </dgm:prSet>
      <dgm:spPr/>
    </dgm:pt>
    <dgm:pt modelId="{388D01C1-3388-40A6-B0C0-EB5D8CB7C3CF}" type="pres">
      <dgm:prSet presAssocID="{7043A8D6-3DD1-4486-95D2-718B7CA70FB5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CD1EA9FB-365E-4816-8368-232C89CC80CB}" type="pres">
      <dgm:prSet presAssocID="{7043A8D6-3DD1-4486-95D2-718B7CA70FB5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DD268913-726B-4606-A8D1-F795C49B091B}" srcId="{7043A8D6-3DD1-4486-95D2-718B7CA70FB5}" destId="{FEA5680B-4C2D-41AB-B546-4EC705981A81}" srcOrd="1" destOrd="0" parTransId="{66122679-F909-421F-9EE4-2D49F6BF75B8}" sibTransId="{18375531-901A-4FEB-ACF8-3B901B18CC47}"/>
    <dgm:cxn modelId="{E1D90D18-1CB3-4C82-ADDC-6D89ABC29700}" type="presOf" srcId="{FEA5680B-4C2D-41AB-B546-4EC705981A81}" destId="{CD1EA9FB-365E-4816-8368-232C89CC80CB}" srcOrd="0" destOrd="1" presId="urn:microsoft.com/office/officeart/2005/8/layout/target3"/>
    <dgm:cxn modelId="{F8AEC218-5925-4D87-B5BD-5ACAF061F2D6}" type="presOf" srcId="{24CA01B6-B074-45EF-AD59-38889B2255A0}" destId="{CD1EA9FB-365E-4816-8368-232C89CC80CB}" srcOrd="0" destOrd="0" presId="urn:microsoft.com/office/officeart/2005/8/layout/target3"/>
    <dgm:cxn modelId="{7D5C7D2D-7831-417B-9B73-70E5D25AC981}" type="presOf" srcId="{7043A8D6-3DD1-4486-95D2-718B7CA70FB5}" destId="{9173753B-640A-4760-84A4-DB5E0EF0D1B9}" srcOrd="0" destOrd="0" presId="urn:microsoft.com/office/officeart/2005/8/layout/target3"/>
    <dgm:cxn modelId="{6177215D-36DD-4E50-8685-49AE54B7E87C}" srcId="{4DC5F334-FAD9-4486-A4BB-4A804A3DE286}" destId="{7043A8D6-3DD1-4486-95D2-718B7CA70FB5}" srcOrd="1" destOrd="0" parTransId="{E5A46D17-F192-47C9-AF66-C6F57C9E1179}" sibTransId="{A30271C0-6C58-4D72-8BEB-7BD1A352494A}"/>
    <dgm:cxn modelId="{70E4ED47-2CB8-4E1F-9D7F-F9A8C51ED0AD}" type="presOf" srcId="{F111A872-23B3-4015-A4E7-4FF5F18529EA}" destId="{5252E9ED-8B7E-4BE7-9270-46560E8F0AEC}" srcOrd="0" destOrd="1" presId="urn:microsoft.com/office/officeart/2005/8/layout/target3"/>
    <dgm:cxn modelId="{97B88469-CC64-4AF9-8D79-3C4B6065687E}" srcId="{CC117C98-3A88-4695-9679-E3AC5251B14A}" destId="{F111A872-23B3-4015-A4E7-4FF5F18529EA}" srcOrd="1" destOrd="0" parTransId="{8CE6FE35-485A-4669-92E3-D60A214F7E7C}" sibTransId="{818419BC-F9BF-46DF-885F-E2F60F2C8904}"/>
    <dgm:cxn modelId="{771DB949-E3CD-48DD-BB30-CAB962E5BD39}" type="presOf" srcId="{E8214F2B-D1F9-47CF-94E0-8FEB8682D369}" destId="{5252E9ED-8B7E-4BE7-9270-46560E8F0AEC}" srcOrd="0" destOrd="0" presId="urn:microsoft.com/office/officeart/2005/8/layout/target3"/>
    <dgm:cxn modelId="{B92F0673-8143-4D9C-B9B2-FFF34C20A33F}" srcId="{7043A8D6-3DD1-4486-95D2-718B7CA70FB5}" destId="{24CA01B6-B074-45EF-AD59-38889B2255A0}" srcOrd="0" destOrd="0" parTransId="{6547E8E1-1768-4E81-A833-388294E164A8}" sibTransId="{34DCE508-2ADE-4B79-B63E-B30BBB0916B5}"/>
    <dgm:cxn modelId="{84FBCF9C-93F7-4E92-9918-5178A20D8919}" srcId="{CC117C98-3A88-4695-9679-E3AC5251B14A}" destId="{E8214F2B-D1F9-47CF-94E0-8FEB8682D369}" srcOrd="0" destOrd="0" parTransId="{65C1A8F8-752C-49B6-8575-3EF4AEEC8FD6}" sibTransId="{57EEF4ED-009E-4136-9443-3704AF735A88}"/>
    <dgm:cxn modelId="{8D347FA0-9B34-4560-AD77-7ABB2D4957D7}" srcId="{4DC5F334-FAD9-4486-A4BB-4A804A3DE286}" destId="{CC117C98-3A88-4695-9679-E3AC5251B14A}" srcOrd="0" destOrd="0" parTransId="{B9111815-9C6F-42C1-901C-CC49F23859CD}" sibTransId="{EB891589-0B51-48DD-AAB0-C220E2C1BD3C}"/>
    <dgm:cxn modelId="{F363E7AF-D8DF-42E8-9236-B4A13BEBB4C1}" type="presOf" srcId="{CC117C98-3A88-4695-9679-E3AC5251B14A}" destId="{396A8C8B-5977-4E9F-B08A-8D0860C3AF3B}" srcOrd="1" destOrd="0" presId="urn:microsoft.com/office/officeart/2005/8/layout/target3"/>
    <dgm:cxn modelId="{90A9C0BC-1825-430D-B1D1-74A80B1AD5E5}" type="presOf" srcId="{4DC5F334-FAD9-4486-A4BB-4A804A3DE286}" destId="{95219AD9-5AC2-4138-8779-927DD4207BBB}" srcOrd="0" destOrd="0" presId="urn:microsoft.com/office/officeart/2005/8/layout/target3"/>
    <dgm:cxn modelId="{86C936C5-AB34-4022-A698-5B9C3C60A84F}" type="presOf" srcId="{7043A8D6-3DD1-4486-95D2-718B7CA70FB5}" destId="{388D01C1-3388-40A6-B0C0-EB5D8CB7C3CF}" srcOrd="1" destOrd="0" presId="urn:microsoft.com/office/officeart/2005/8/layout/target3"/>
    <dgm:cxn modelId="{22346DF4-A4DC-4552-8B7C-7B3CCDC4C3BF}" type="presOf" srcId="{CC117C98-3A88-4695-9679-E3AC5251B14A}" destId="{46F7B667-C401-4630-95EA-91977FBBEE25}" srcOrd="0" destOrd="0" presId="urn:microsoft.com/office/officeart/2005/8/layout/target3"/>
    <dgm:cxn modelId="{D9A36874-0AA5-4F18-B8D8-73577472F947}" type="presParOf" srcId="{95219AD9-5AC2-4138-8779-927DD4207BBB}" destId="{501305B4-AA38-4706-A429-23330170DC32}" srcOrd="0" destOrd="0" presId="urn:microsoft.com/office/officeart/2005/8/layout/target3"/>
    <dgm:cxn modelId="{F6D9BDBE-9E9E-4329-89E6-DE4E351BD01E}" type="presParOf" srcId="{95219AD9-5AC2-4138-8779-927DD4207BBB}" destId="{7F96B394-BC64-423F-904F-E078C6F2063C}" srcOrd="1" destOrd="0" presId="urn:microsoft.com/office/officeart/2005/8/layout/target3"/>
    <dgm:cxn modelId="{F04340ED-B673-4261-9299-43B29422FD4B}" type="presParOf" srcId="{95219AD9-5AC2-4138-8779-927DD4207BBB}" destId="{46F7B667-C401-4630-95EA-91977FBBEE25}" srcOrd="2" destOrd="0" presId="urn:microsoft.com/office/officeart/2005/8/layout/target3"/>
    <dgm:cxn modelId="{AB6DD40C-16F8-4AE9-BD93-CF2F0028594E}" type="presParOf" srcId="{95219AD9-5AC2-4138-8779-927DD4207BBB}" destId="{4C6234C2-2EF2-46A7-84AE-57F3FE1F0AC6}" srcOrd="3" destOrd="0" presId="urn:microsoft.com/office/officeart/2005/8/layout/target3"/>
    <dgm:cxn modelId="{4D01F74B-04DA-412B-9876-1B84902AC892}" type="presParOf" srcId="{95219AD9-5AC2-4138-8779-927DD4207BBB}" destId="{AAF6C41D-DDDA-45AC-857A-38602AAF0C4D}" srcOrd="4" destOrd="0" presId="urn:microsoft.com/office/officeart/2005/8/layout/target3"/>
    <dgm:cxn modelId="{2A5E4C25-6081-4F09-8B1D-A0AAAE6E66E6}" type="presParOf" srcId="{95219AD9-5AC2-4138-8779-927DD4207BBB}" destId="{9173753B-640A-4760-84A4-DB5E0EF0D1B9}" srcOrd="5" destOrd="0" presId="urn:microsoft.com/office/officeart/2005/8/layout/target3"/>
    <dgm:cxn modelId="{02A3C80F-A36A-43AE-BD9A-37EBD8A45AA9}" type="presParOf" srcId="{95219AD9-5AC2-4138-8779-927DD4207BBB}" destId="{396A8C8B-5977-4E9F-B08A-8D0860C3AF3B}" srcOrd="6" destOrd="0" presId="urn:microsoft.com/office/officeart/2005/8/layout/target3"/>
    <dgm:cxn modelId="{6B3F6130-FE75-4000-AAF8-8ED97D2427B5}" type="presParOf" srcId="{95219AD9-5AC2-4138-8779-927DD4207BBB}" destId="{5252E9ED-8B7E-4BE7-9270-46560E8F0AEC}" srcOrd="7" destOrd="0" presId="urn:microsoft.com/office/officeart/2005/8/layout/target3"/>
    <dgm:cxn modelId="{6A4A009D-A2FA-4151-A322-22C50CCE969A}" type="presParOf" srcId="{95219AD9-5AC2-4138-8779-927DD4207BBB}" destId="{388D01C1-3388-40A6-B0C0-EB5D8CB7C3CF}" srcOrd="8" destOrd="0" presId="urn:microsoft.com/office/officeart/2005/8/layout/target3"/>
    <dgm:cxn modelId="{CDB3C154-2F63-4648-B527-58E0AAAFB56C}" type="presParOf" srcId="{95219AD9-5AC2-4138-8779-927DD4207BBB}" destId="{CD1EA9FB-365E-4816-8368-232C89CC80CB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C5F334-FAD9-4486-A4BB-4A804A3DE28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117C98-3A88-4695-9679-E3AC5251B14A}">
      <dgm:prSet phldrT="[Текст]"/>
      <dgm:spPr/>
      <dgm:t>
        <a:bodyPr/>
        <a:lstStyle/>
        <a:p>
          <a:r>
            <a:rPr lang="ru-RU" dirty="0"/>
            <a:t>Человек в политическом обществе</a:t>
          </a:r>
        </a:p>
      </dgm:t>
    </dgm:pt>
    <dgm:pt modelId="{B9111815-9C6F-42C1-901C-CC49F23859CD}" type="parTrans" cxnId="{8D347FA0-9B34-4560-AD77-7ABB2D4957D7}">
      <dgm:prSet/>
      <dgm:spPr/>
      <dgm:t>
        <a:bodyPr/>
        <a:lstStyle/>
        <a:p>
          <a:endParaRPr lang="ru-RU"/>
        </a:p>
      </dgm:t>
    </dgm:pt>
    <dgm:pt modelId="{EB891589-0B51-48DD-AAB0-C220E2C1BD3C}" type="sibTrans" cxnId="{8D347FA0-9B34-4560-AD77-7ABB2D4957D7}">
      <dgm:prSet/>
      <dgm:spPr/>
      <dgm:t>
        <a:bodyPr/>
        <a:lstStyle/>
        <a:p>
          <a:endParaRPr lang="ru-RU"/>
        </a:p>
      </dgm:t>
    </dgm:pt>
    <dgm:pt modelId="{E8214F2B-D1F9-47CF-94E0-8FEB8682D369}">
      <dgm:prSet phldrT="[Текст]"/>
      <dgm:spPr/>
      <dgm:t>
        <a:bodyPr/>
        <a:lstStyle/>
        <a:p>
          <a:r>
            <a:rPr lang="ru-RU" dirty="0"/>
            <a:t>Осваивать и применять знания о социальных свойствах человека</a:t>
          </a:r>
        </a:p>
      </dgm:t>
    </dgm:pt>
    <dgm:pt modelId="{65C1A8F8-752C-49B6-8575-3EF4AEEC8FD6}" type="parTrans" cxnId="{84FBCF9C-93F7-4E92-9918-5178A20D8919}">
      <dgm:prSet/>
      <dgm:spPr/>
      <dgm:t>
        <a:bodyPr/>
        <a:lstStyle/>
        <a:p>
          <a:endParaRPr lang="ru-RU"/>
        </a:p>
      </dgm:t>
    </dgm:pt>
    <dgm:pt modelId="{57EEF4ED-009E-4136-9443-3704AF735A88}" type="sibTrans" cxnId="{84FBCF9C-93F7-4E92-9918-5178A20D8919}">
      <dgm:prSet/>
      <dgm:spPr/>
      <dgm:t>
        <a:bodyPr/>
        <a:lstStyle/>
        <a:p>
          <a:endParaRPr lang="ru-RU"/>
        </a:p>
      </dgm:t>
    </dgm:pt>
    <dgm:pt modelId="{1BF8A095-A352-4FE6-B33C-3EACC417A83E}">
      <dgm:prSet phldrT="[Текст]"/>
      <dgm:spPr/>
      <dgm:t>
        <a:bodyPr/>
        <a:lstStyle/>
        <a:p>
          <a:r>
            <a:rPr lang="ru-RU" dirty="0"/>
            <a:t>Характеризовать традиционные российские духовно-нравственные ценности, на примере семьи, семейных традиций</a:t>
          </a:r>
        </a:p>
      </dgm:t>
    </dgm:pt>
    <dgm:pt modelId="{268E904B-79C3-4664-BCB5-2BDE0C211BC1}" type="parTrans" cxnId="{ECB03F30-0FD8-4916-9E55-852C21B4D446}">
      <dgm:prSet/>
      <dgm:spPr/>
      <dgm:t>
        <a:bodyPr/>
        <a:lstStyle/>
        <a:p>
          <a:endParaRPr lang="ru-RU"/>
        </a:p>
      </dgm:t>
    </dgm:pt>
    <dgm:pt modelId="{57D51676-EE52-4290-BD9F-2CC0D989850A}" type="sibTrans" cxnId="{ECB03F30-0FD8-4916-9E55-852C21B4D446}">
      <dgm:prSet/>
      <dgm:spPr/>
      <dgm:t>
        <a:bodyPr/>
        <a:lstStyle/>
        <a:p>
          <a:endParaRPr lang="ru-RU"/>
        </a:p>
      </dgm:t>
    </dgm:pt>
    <dgm:pt modelId="{7043A8D6-3DD1-4486-95D2-718B7CA70FB5}">
      <dgm:prSet phldrT="[Текст]"/>
      <dgm:spPr/>
      <dgm:t>
        <a:bodyPr/>
        <a:lstStyle/>
        <a:p>
          <a:r>
            <a:rPr lang="ru-RU" dirty="0"/>
            <a:t>Гражданин и государство</a:t>
          </a:r>
        </a:p>
      </dgm:t>
    </dgm:pt>
    <dgm:pt modelId="{E5A46D17-F192-47C9-AF66-C6F57C9E1179}" type="parTrans" cxnId="{6177215D-36DD-4E50-8685-49AE54B7E87C}">
      <dgm:prSet/>
      <dgm:spPr/>
      <dgm:t>
        <a:bodyPr/>
        <a:lstStyle/>
        <a:p>
          <a:endParaRPr lang="ru-RU"/>
        </a:p>
      </dgm:t>
    </dgm:pt>
    <dgm:pt modelId="{A30271C0-6C58-4D72-8BEB-7BD1A352494A}" type="sibTrans" cxnId="{6177215D-36DD-4E50-8685-49AE54B7E87C}">
      <dgm:prSet/>
      <dgm:spPr/>
      <dgm:t>
        <a:bodyPr/>
        <a:lstStyle/>
        <a:p>
          <a:endParaRPr lang="ru-RU"/>
        </a:p>
      </dgm:t>
    </dgm:pt>
    <dgm:pt modelId="{24CA01B6-B074-45EF-AD59-38889B2255A0}">
      <dgm:prSet phldrT="[Текст]"/>
      <dgm:spPr/>
      <dgm:t>
        <a:bodyPr/>
        <a:lstStyle/>
        <a:p>
          <a:r>
            <a:rPr lang="ru-RU" dirty="0"/>
            <a:t>Осваивать и применять знания об обществе и природе, положении человека в обществе, процессах и явлениях в экономической жизни</a:t>
          </a:r>
        </a:p>
      </dgm:t>
    </dgm:pt>
    <dgm:pt modelId="{6547E8E1-1768-4E81-A833-388294E164A8}" type="parTrans" cxnId="{B92F0673-8143-4D9C-B9B2-FFF34C20A33F}">
      <dgm:prSet/>
      <dgm:spPr/>
      <dgm:t>
        <a:bodyPr/>
        <a:lstStyle/>
        <a:p>
          <a:endParaRPr lang="ru-RU"/>
        </a:p>
      </dgm:t>
    </dgm:pt>
    <dgm:pt modelId="{34DCE508-2ADE-4B79-B63E-B30BBB0916B5}" type="sibTrans" cxnId="{B92F0673-8143-4D9C-B9B2-FFF34C20A33F}">
      <dgm:prSet/>
      <dgm:spPr/>
      <dgm:t>
        <a:bodyPr/>
        <a:lstStyle/>
        <a:p>
          <a:endParaRPr lang="ru-RU"/>
        </a:p>
      </dgm:t>
    </dgm:pt>
    <dgm:pt modelId="{FEA5680B-4C2D-41AB-B546-4EC705981A81}">
      <dgm:prSet phldrT="[Текст]"/>
      <dgm:spPr/>
      <dgm:t>
        <a:bodyPr/>
        <a:lstStyle/>
        <a:p>
          <a:r>
            <a:rPr lang="ru-RU" dirty="0"/>
            <a:t>Характеризовать устройство общества, российское государство, высшие органы государственной власти</a:t>
          </a:r>
        </a:p>
      </dgm:t>
    </dgm:pt>
    <dgm:pt modelId="{66122679-F909-421F-9EE4-2D49F6BF75B8}" type="parTrans" cxnId="{DD268913-726B-4606-A8D1-F795C49B091B}">
      <dgm:prSet/>
      <dgm:spPr/>
      <dgm:t>
        <a:bodyPr/>
        <a:lstStyle/>
        <a:p>
          <a:endParaRPr lang="ru-RU"/>
        </a:p>
      </dgm:t>
    </dgm:pt>
    <dgm:pt modelId="{18375531-901A-4FEB-ACF8-3B901B18CC47}" type="sibTrans" cxnId="{DD268913-726B-4606-A8D1-F795C49B091B}">
      <dgm:prSet/>
      <dgm:spPr/>
      <dgm:t>
        <a:bodyPr/>
        <a:lstStyle/>
        <a:p>
          <a:endParaRPr lang="ru-RU"/>
        </a:p>
      </dgm:t>
    </dgm:pt>
    <dgm:pt modelId="{2F5CBC6A-3636-4429-958F-AF31A05F393E}">
      <dgm:prSet/>
      <dgm:spPr/>
      <dgm:t>
        <a:bodyPr/>
        <a:lstStyle/>
        <a:p>
          <a:endParaRPr lang="ru-RU"/>
        </a:p>
      </dgm:t>
    </dgm:pt>
    <dgm:pt modelId="{046CDD73-757A-44C3-95EA-A632B0A97431}" type="parTrans" cxnId="{5A437081-B724-4396-AF3A-64C7CFFFACA9}">
      <dgm:prSet/>
      <dgm:spPr/>
      <dgm:t>
        <a:bodyPr/>
        <a:lstStyle/>
        <a:p>
          <a:endParaRPr lang="ru-RU"/>
        </a:p>
      </dgm:t>
    </dgm:pt>
    <dgm:pt modelId="{E43D56A8-6695-4E25-83AA-D91C09E88E95}" type="sibTrans" cxnId="{5A437081-B724-4396-AF3A-64C7CFFFACA9}">
      <dgm:prSet/>
      <dgm:spPr/>
      <dgm:t>
        <a:bodyPr/>
        <a:lstStyle/>
        <a:p>
          <a:endParaRPr lang="ru-RU"/>
        </a:p>
      </dgm:t>
    </dgm:pt>
    <dgm:pt modelId="{6727F34B-53A0-45D6-A086-5000D4A218A3}">
      <dgm:prSet/>
      <dgm:spPr/>
      <dgm:t>
        <a:bodyPr/>
        <a:lstStyle/>
        <a:p>
          <a:endParaRPr lang="ru-RU"/>
        </a:p>
      </dgm:t>
    </dgm:pt>
    <dgm:pt modelId="{88E7169E-AFE0-4310-8421-3853600BEB50}" type="parTrans" cxnId="{DFA999CC-789E-4F33-9353-61057C84146F}">
      <dgm:prSet/>
      <dgm:spPr/>
      <dgm:t>
        <a:bodyPr/>
        <a:lstStyle/>
        <a:p>
          <a:endParaRPr lang="ru-RU"/>
        </a:p>
      </dgm:t>
    </dgm:pt>
    <dgm:pt modelId="{F04535C6-BF22-4B8A-8762-2D33EFDCBFDB}" type="sibTrans" cxnId="{DFA999CC-789E-4F33-9353-61057C84146F}">
      <dgm:prSet/>
      <dgm:spPr/>
      <dgm:t>
        <a:bodyPr/>
        <a:lstStyle/>
        <a:p>
          <a:endParaRPr lang="ru-RU"/>
        </a:p>
      </dgm:t>
    </dgm:pt>
    <dgm:pt modelId="{95219AD9-5AC2-4138-8779-927DD4207BBB}" type="pres">
      <dgm:prSet presAssocID="{4DC5F334-FAD9-4486-A4BB-4A804A3DE28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01305B4-AA38-4706-A429-23330170DC32}" type="pres">
      <dgm:prSet presAssocID="{CC117C98-3A88-4695-9679-E3AC5251B14A}" presName="circle1" presStyleLbl="node1" presStyleIdx="0" presStyleCnt="4"/>
      <dgm:spPr/>
    </dgm:pt>
    <dgm:pt modelId="{7F96B394-BC64-423F-904F-E078C6F2063C}" type="pres">
      <dgm:prSet presAssocID="{CC117C98-3A88-4695-9679-E3AC5251B14A}" presName="space" presStyleCnt="0"/>
      <dgm:spPr/>
    </dgm:pt>
    <dgm:pt modelId="{46F7B667-C401-4630-95EA-91977FBBEE25}" type="pres">
      <dgm:prSet presAssocID="{CC117C98-3A88-4695-9679-E3AC5251B14A}" presName="rect1" presStyleLbl="alignAcc1" presStyleIdx="0" presStyleCnt="4"/>
      <dgm:spPr/>
    </dgm:pt>
    <dgm:pt modelId="{4C6234C2-2EF2-46A7-84AE-57F3FE1F0AC6}" type="pres">
      <dgm:prSet presAssocID="{7043A8D6-3DD1-4486-95D2-718B7CA70FB5}" presName="vertSpace2" presStyleLbl="node1" presStyleIdx="0" presStyleCnt="4"/>
      <dgm:spPr/>
    </dgm:pt>
    <dgm:pt modelId="{AAF6C41D-DDDA-45AC-857A-38602AAF0C4D}" type="pres">
      <dgm:prSet presAssocID="{7043A8D6-3DD1-4486-95D2-718B7CA70FB5}" presName="circle2" presStyleLbl="node1" presStyleIdx="1" presStyleCnt="4"/>
      <dgm:spPr/>
    </dgm:pt>
    <dgm:pt modelId="{9173753B-640A-4760-84A4-DB5E0EF0D1B9}" type="pres">
      <dgm:prSet presAssocID="{7043A8D6-3DD1-4486-95D2-718B7CA70FB5}" presName="rect2" presStyleLbl="alignAcc1" presStyleIdx="1" presStyleCnt="4"/>
      <dgm:spPr/>
    </dgm:pt>
    <dgm:pt modelId="{5B23BDC2-B8FE-4F1A-8497-DD6143D8DE6F}" type="pres">
      <dgm:prSet presAssocID="{6727F34B-53A0-45D6-A086-5000D4A218A3}" presName="vertSpace3" presStyleLbl="node1" presStyleIdx="1" presStyleCnt="4"/>
      <dgm:spPr/>
    </dgm:pt>
    <dgm:pt modelId="{884AA8C0-EEC1-4470-A553-379369B39488}" type="pres">
      <dgm:prSet presAssocID="{6727F34B-53A0-45D6-A086-5000D4A218A3}" presName="circle3" presStyleLbl="node1" presStyleIdx="2" presStyleCnt="4"/>
      <dgm:spPr/>
    </dgm:pt>
    <dgm:pt modelId="{08844017-9B0E-480B-81C3-0DC99E46E6E6}" type="pres">
      <dgm:prSet presAssocID="{6727F34B-53A0-45D6-A086-5000D4A218A3}" presName="rect3" presStyleLbl="alignAcc1" presStyleIdx="2" presStyleCnt="4"/>
      <dgm:spPr/>
    </dgm:pt>
    <dgm:pt modelId="{9A5C0773-854B-4187-8B8E-CD33CF6FBBAE}" type="pres">
      <dgm:prSet presAssocID="{2F5CBC6A-3636-4429-958F-AF31A05F393E}" presName="vertSpace4" presStyleLbl="node1" presStyleIdx="2" presStyleCnt="4"/>
      <dgm:spPr/>
    </dgm:pt>
    <dgm:pt modelId="{CEC9259E-7EE2-49B2-859E-4E73285F2411}" type="pres">
      <dgm:prSet presAssocID="{2F5CBC6A-3636-4429-958F-AF31A05F393E}" presName="circle4" presStyleLbl="node1" presStyleIdx="3" presStyleCnt="4"/>
      <dgm:spPr/>
    </dgm:pt>
    <dgm:pt modelId="{17959ECC-AB63-42BA-A256-E004D033CB58}" type="pres">
      <dgm:prSet presAssocID="{2F5CBC6A-3636-4429-958F-AF31A05F393E}" presName="rect4" presStyleLbl="alignAcc1" presStyleIdx="3" presStyleCnt="4" custLinFactNeighborX="869"/>
      <dgm:spPr/>
    </dgm:pt>
    <dgm:pt modelId="{396A8C8B-5977-4E9F-B08A-8D0860C3AF3B}" type="pres">
      <dgm:prSet presAssocID="{CC117C98-3A88-4695-9679-E3AC5251B14A}" presName="rect1ParTx" presStyleLbl="alignAcc1" presStyleIdx="3" presStyleCnt="4">
        <dgm:presLayoutVars>
          <dgm:chMax val="1"/>
          <dgm:bulletEnabled val="1"/>
        </dgm:presLayoutVars>
      </dgm:prSet>
      <dgm:spPr/>
    </dgm:pt>
    <dgm:pt modelId="{5252E9ED-8B7E-4BE7-9270-46560E8F0AEC}" type="pres">
      <dgm:prSet presAssocID="{CC117C98-3A88-4695-9679-E3AC5251B14A}" presName="rect1ChTx" presStyleLbl="alignAcc1" presStyleIdx="3" presStyleCnt="4">
        <dgm:presLayoutVars>
          <dgm:bulletEnabled val="1"/>
        </dgm:presLayoutVars>
      </dgm:prSet>
      <dgm:spPr/>
    </dgm:pt>
    <dgm:pt modelId="{388D01C1-3388-40A6-B0C0-EB5D8CB7C3CF}" type="pres">
      <dgm:prSet presAssocID="{7043A8D6-3DD1-4486-95D2-718B7CA70FB5}" presName="rect2ParTx" presStyleLbl="alignAcc1" presStyleIdx="3" presStyleCnt="4">
        <dgm:presLayoutVars>
          <dgm:chMax val="1"/>
          <dgm:bulletEnabled val="1"/>
        </dgm:presLayoutVars>
      </dgm:prSet>
      <dgm:spPr/>
    </dgm:pt>
    <dgm:pt modelId="{CD1EA9FB-365E-4816-8368-232C89CC80CB}" type="pres">
      <dgm:prSet presAssocID="{7043A8D6-3DD1-4486-95D2-718B7CA70FB5}" presName="rect2ChTx" presStyleLbl="alignAcc1" presStyleIdx="3" presStyleCnt="4">
        <dgm:presLayoutVars>
          <dgm:bulletEnabled val="1"/>
        </dgm:presLayoutVars>
      </dgm:prSet>
      <dgm:spPr/>
    </dgm:pt>
    <dgm:pt modelId="{CEAB1F5A-823A-4C6C-93B8-A00E14810194}" type="pres">
      <dgm:prSet presAssocID="{6727F34B-53A0-45D6-A086-5000D4A218A3}" presName="rect3ParTx" presStyleLbl="alignAcc1" presStyleIdx="3" presStyleCnt="4">
        <dgm:presLayoutVars>
          <dgm:chMax val="1"/>
          <dgm:bulletEnabled val="1"/>
        </dgm:presLayoutVars>
      </dgm:prSet>
      <dgm:spPr/>
    </dgm:pt>
    <dgm:pt modelId="{1BBF4241-FF02-427D-90C8-772A32A974E6}" type="pres">
      <dgm:prSet presAssocID="{6727F34B-53A0-45D6-A086-5000D4A218A3}" presName="rect3ChTx" presStyleLbl="alignAcc1" presStyleIdx="3" presStyleCnt="4">
        <dgm:presLayoutVars>
          <dgm:bulletEnabled val="1"/>
        </dgm:presLayoutVars>
      </dgm:prSet>
      <dgm:spPr/>
    </dgm:pt>
    <dgm:pt modelId="{39352CC4-5769-4374-80BE-A22AB0D57710}" type="pres">
      <dgm:prSet presAssocID="{2F5CBC6A-3636-4429-958F-AF31A05F393E}" presName="rect4ParTx" presStyleLbl="alignAcc1" presStyleIdx="3" presStyleCnt="4">
        <dgm:presLayoutVars>
          <dgm:chMax val="1"/>
          <dgm:bulletEnabled val="1"/>
        </dgm:presLayoutVars>
      </dgm:prSet>
      <dgm:spPr/>
    </dgm:pt>
    <dgm:pt modelId="{1970735A-E4CA-48C6-9D1A-11BDD1A282E1}" type="pres">
      <dgm:prSet presAssocID="{2F5CBC6A-3636-4429-958F-AF31A05F393E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DD268913-726B-4606-A8D1-F795C49B091B}" srcId="{7043A8D6-3DD1-4486-95D2-718B7CA70FB5}" destId="{FEA5680B-4C2D-41AB-B546-4EC705981A81}" srcOrd="1" destOrd="0" parTransId="{66122679-F909-421F-9EE4-2D49F6BF75B8}" sibTransId="{18375531-901A-4FEB-ACF8-3B901B18CC47}"/>
    <dgm:cxn modelId="{E1D90D18-1CB3-4C82-ADDC-6D89ABC29700}" type="presOf" srcId="{FEA5680B-4C2D-41AB-B546-4EC705981A81}" destId="{CD1EA9FB-365E-4816-8368-232C89CC80CB}" srcOrd="0" destOrd="1" presId="urn:microsoft.com/office/officeart/2005/8/layout/target3"/>
    <dgm:cxn modelId="{F8AEC218-5925-4D87-B5BD-5ACAF061F2D6}" type="presOf" srcId="{24CA01B6-B074-45EF-AD59-38889B2255A0}" destId="{CD1EA9FB-365E-4816-8368-232C89CC80CB}" srcOrd="0" destOrd="0" presId="urn:microsoft.com/office/officeart/2005/8/layout/target3"/>
    <dgm:cxn modelId="{7D5C7D2D-7831-417B-9B73-70E5D25AC981}" type="presOf" srcId="{7043A8D6-3DD1-4486-95D2-718B7CA70FB5}" destId="{9173753B-640A-4760-84A4-DB5E0EF0D1B9}" srcOrd="0" destOrd="0" presId="urn:microsoft.com/office/officeart/2005/8/layout/target3"/>
    <dgm:cxn modelId="{ECB03F30-0FD8-4916-9E55-852C21B4D446}" srcId="{CC117C98-3A88-4695-9679-E3AC5251B14A}" destId="{1BF8A095-A352-4FE6-B33C-3EACC417A83E}" srcOrd="1" destOrd="0" parTransId="{268E904B-79C3-4664-BCB5-2BDE0C211BC1}" sibTransId="{57D51676-EE52-4290-BD9F-2CC0D989850A}"/>
    <dgm:cxn modelId="{6177215D-36DD-4E50-8685-49AE54B7E87C}" srcId="{4DC5F334-FAD9-4486-A4BB-4A804A3DE286}" destId="{7043A8D6-3DD1-4486-95D2-718B7CA70FB5}" srcOrd="1" destOrd="0" parTransId="{E5A46D17-F192-47C9-AF66-C6F57C9E1179}" sibTransId="{A30271C0-6C58-4D72-8BEB-7BD1A352494A}"/>
    <dgm:cxn modelId="{771DB949-E3CD-48DD-BB30-CAB962E5BD39}" type="presOf" srcId="{E8214F2B-D1F9-47CF-94E0-8FEB8682D369}" destId="{5252E9ED-8B7E-4BE7-9270-46560E8F0AEC}" srcOrd="0" destOrd="0" presId="urn:microsoft.com/office/officeart/2005/8/layout/target3"/>
    <dgm:cxn modelId="{B92F0673-8143-4D9C-B9B2-FFF34C20A33F}" srcId="{7043A8D6-3DD1-4486-95D2-718B7CA70FB5}" destId="{24CA01B6-B074-45EF-AD59-38889B2255A0}" srcOrd="0" destOrd="0" parTransId="{6547E8E1-1768-4E81-A833-388294E164A8}" sibTransId="{34DCE508-2ADE-4B79-B63E-B30BBB0916B5}"/>
    <dgm:cxn modelId="{5A437081-B724-4396-AF3A-64C7CFFFACA9}" srcId="{4DC5F334-FAD9-4486-A4BB-4A804A3DE286}" destId="{2F5CBC6A-3636-4429-958F-AF31A05F393E}" srcOrd="3" destOrd="0" parTransId="{046CDD73-757A-44C3-95EA-A632B0A97431}" sibTransId="{E43D56A8-6695-4E25-83AA-D91C09E88E95}"/>
    <dgm:cxn modelId="{736ACF95-DE5C-4E15-873A-E70DA5DF7AB9}" type="presOf" srcId="{1BF8A095-A352-4FE6-B33C-3EACC417A83E}" destId="{5252E9ED-8B7E-4BE7-9270-46560E8F0AEC}" srcOrd="0" destOrd="1" presId="urn:microsoft.com/office/officeart/2005/8/layout/target3"/>
    <dgm:cxn modelId="{32CC189B-CCA8-4441-9E3E-446BCE8D58E2}" type="presOf" srcId="{6727F34B-53A0-45D6-A086-5000D4A218A3}" destId="{08844017-9B0E-480B-81C3-0DC99E46E6E6}" srcOrd="0" destOrd="0" presId="urn:microsoft.com/office/officeart/2005/8/layout/target3"/>
    <dgm:cxn modelId="{84FBCF9C-93F7-4E92-9918-5178A20D8919}" srcId="{CC117C98-3A88-4695-9679-E3AC5251B14A}" destId="{E8214F2B-D1F9-47CF-94E0-8FEB8682D369}" srcOrd="0" destOrd="0" parTransId="{65C1A8F8-752C-49B6-8575-3EF4AEEC8FD6}" sibTransId="{57EEF4ED-009E-4136-9443-3704AF735A88}"/>
    <dgm:cxn modelId="{8D347FA0-9B34-4560-AD77-7ABB2D4957D7}" srcId="{4DC5F334-FAD9-4486-A4BB-4A804A3DE286}" destId="{CC117C98-3A88-4695-9679-E3AC5251B14A}" srcOrd="0" destOrd="0" parTransId="{B9111815-9C6F-42C1-901C-CC49F23859CD}" sibTransId="{EB891589-0B51-48DD-AAB0-C220E2C1BD3C}"/>
    <dgm:cxn modelId="{F363E7AF-D8DF-42E8-9236-B4A13BEBB4C1}" type="presOf" srcId="{CC117C98-3A88-4695-9679-E3AC5251B14A}" destId="{396A8C8B-5977-4E9F-B08A-8D0860C3AF3B}" srcOrd="1" destOrd="0" presId="urn:microsoft.com/office/officeart/2005/8/layout/target3"/>
    <dgm:cxn modelId="{90A9C0BC-1825-430D-B1D1-74A80B1AD5E5}" type="presOf" srcId="{4DC5F334-FAD9-4486-A4BB-4A804A3DE286}" destId="{95219AD9-5AC2-4138-8779-927DD4207BBB}" srcOrd="0" destOrd="0" presId="urn:microsoft.com/office/officeart/2005/8/layout/target3"/>
    <dgm:cxn modelId="{86C936C5-AB34-4022-A698-5B9C3C60A84F}" type="presOf" srcId="{7043A8D6-3DD1-4486-95D2-718B7CA70FB5}" destId="{388D01C1-3388-40A6-B0C0-EB5D8CB7C3CF}" srcOrd="1" destOrd="0" presId="urn:microsoft.com/office/officeart/2005/8/layout/target3"/>
    <dgm:cxn modelId="{DFA999CC-789E-4F33-9353-61057C84146F}" srcId="{4DC5F334-FAD9-4486-A4BB-4A804A3DE286}" destId="{6727F34B-53A0-45D6-A086-5000D4A218A3}" srcOrd="2" destOrd="0" parTransId="{88E7169E-AFE0-4310-8421-3853600BEB50}" sibTransId="{F04535C6-BF22-4B8A-8762-2D33EFDCBFDB}"/>
    <dgm:cxn modelId="{A13F64DA-D564-4A67-8FBE-5E0FB3225F66}" type="presOf" srcId="{2F5CBC6A-3636-4429-958F-AF31A05F393E}" destId="{17959ECC-AB63-42BA-A256-E004D033CB58}" srcOrd="0" destOrd="0" presId="urn:microsoft.com/office/officeart/2005/8/layout/target3"/>
    <dgm:cxn modelId="{066BE0E8-9AFA-4676-AF06-B87EEFA57AEA}" type="presOf" srcId="{6727F34B-53A0-45D6-A086-5000D4A218A3}" destId="{CEAB1F5A-823A-4C6C-93B8-A00E14810194}" srcOrd="1" destOrd="0" presId="urn:microsoft.com/office/officeart/2005/8/layout/target3"/>
    <dgm:cxn modelId="{CFB5B1ED-2309-4B2B-8465-23D53F9133CB}" type="presOf" srcId="{2F5CBC6A-3636-4429-958F-AF31A05F393E}" destId="{39352CC4-5769-4374-80BE-A22AB0D57710}" srcOrd="1" destOrd="0" presId="urn:microsoft.com/office/officeart/2005/8/layout/target3"/>
    <dgm:cxn modelId="{22346DF4-A4DC-4552-8B7C-7B3CCDC4C3BF}" type="presOf" srcId="{CC117C98-3A88-4695-9679-E3AC5251B14A}" destId="{46F7B667-C401-4630-95EA-91977FBBEE25}" srcOrd="0" destOrd="0" presId="urn:microsoft.com/office/officeart/2005/8/layout/target3"/>
    <dgm:cxn modelId="{D9A36874-0AA5-4F18-B8D8-73577472F947}" type="presParOf" srcId="{95219AD9-5AC2-4138-8779-927DD4207BBB}" destId="{501305B4-AA38-4706-A429-23330170DC32}" srcOrd="0" destOrd="0" presId="urn:microsoft.com/office/officeart/2005/8/layout/target3"/>
    <dgm:cxn modelId="{F6D9BDBE-9E9E-4329-89E6-DE4E351BD01E}" type="presParOf" srcId="{95219AD9-5AC2-4138-8779-927DD4207BBB}" destId="{7F96B394-BC64-423F-904F-E078C6F2063C}" srcOrd="1" destOrd="0" presId="urn:microsoft.com/office/officeart/2005/8/layout/target3"/>
    <dgm:cxn modelId="{F04340ED-B673-4261-9299-43B29422FD4B}" type="presParOf" srcId="{95219AD9-5AC2-4138-8779-927DD4207BBB}" destId="{46F7B667-C401-4630-95EA-91977FBBEE25}" srcOrd="2" destOrd="0" presId="urn:microsoft.com/office/officeart/2005/8/layout/target3"/>
    <dgm:cxn modelId="{AB6DD40C-16F8-4AE9-BD93-CF2F0028594E}" type="presParOf" srcId="{95219AD9-5AC2-4138-8779-927DD4207BBB}" destId="{4C6234C2-2EF2-46A7-84AE-57F3FE1F0AC6}" srcOrd="3" destOrd="0" presId="urn:microsoft.com/office/officeart/2005/8/layout/target3"/>
    <dgm:cxn modelId="{4D01F74B-04DA-412B-9876-1B84902AC892}" type="presParOf" srcId="{95219AD9-5AC2-4138-8779-927DD4207BBB}" destId="{AAF6C41D-DDDA-45AC-857A-38602AAF0C4D}" srcOrd="4" destOrd="0" presId="urn:microsoft.com/office/officeart/2005/8/layout/target3"/>
    <dgm:cxn modelId="{2A5E4C25-6081-4F09-8B1D-A0AAAE6E66E6}" type="presParOf" srcId="{95219AD9-5AC2-4138-8779-927DD4207BBB}" destId="{9173753B-640A-4760-84A4-DB5E0EF0D1B9}" srcOrd="5" destOrd="0" presId="urn:microsoft.com/office/officeart/2005/8/layout/target3"/>
    <dgm:cxn modelId="{92AAB3DD-D125-4651-A249-2ACFC592DCCE}" type="presParOf" srcId="{95219AD9-5AC2-4138-8779-927DD4207BBB}" destId="{5B23BDC2-B8FE-4F1A-8497-DD6143D8DE6F}" srcOrd="6" destOrd="0" presId="urn:microsoft.com/office/officeart/2005/8/layout/target3"/>
    <dgm:cxn modelId="{778005A6-412C-4A7E-9C17-05119A054FB8}" type="presParOf" srcId="{95219AD9-5AC2-4138-8779-927DD4207BBB}" destId="{884AA8C0-EEC1-4470-A553-379369B39488}" srcOrd="7" destOrd="0" presId="urn:microsoft.com/office/officeart/2005/8/layout/target3"/>
    <dgm:cxn modelId="{E18253AF-647B-4C2F-8C8C-346881EE4296}" type="presParOf" srcId="{95219AD9-5AC2-4138-8779-927DD4207BBB}" destId="{08844017-9B0E-480B-81C3-0DC99E46E6E6}" srcOrd="8" destOrd="0" presId="urn:microsoft.com/office/officeart/2005/8/layout/target3"/>
    <dgm:cxn modelId="{A0937A89-3B74-4E3B-B48C-21FABDB4C81A}" type="presParOf" srcId="{95219AD9-5AC2-4138-8779-927DD4207BBB}" destId="{9A5C0773-854B-4187-8B8E-CD33CF6FBBAE}" srcOrd="9" destOrd="0" presId="urn:microsoft.com/office/officeart/2005/8/layout/target3"/>
    <dgm:cxn modelId="{2D91069E-6AB2-45E5-BADA-E1C907EE0CF7}" type="presParOf" srcId="{95219AD9-5AC2-4138-8779-927DD4207BBB}" destId="{CEC9259E-7EE2-49B2-859E-4E73285F2411}" srcOrd="10" destOrd="0" presId="urn:microsoft.com/office/officeart/2005/8/layout/target3"/>
    <dgm:cxn modelId="{B3A44EC9-C264-4E48-8037-40D41FA91058}" type="presParOf" srcId="{95219AD9-5AC2-4138-8779-927DD4207BBB}" destId="{17959ECC-AB63-42BA-A256-E004D033CB58}" srcOrd="11" destOrd="0" presId="urn:microsoft.com/office/officeart/2005/8/layout/target3"/>
    <dgm:cxn modelId="{02A3C80F-A36A-43AE-BD9A-37EBD8A45AA9}" type="presParOf" srcId="{95219AD9-5AC2-4138-8779-927DD4207BBB}" destId="{396A8C8B-5977-4E9F-B08A-8D0860C3AF3B}" srcOrd="12" destOrd="0" presId="urn:microsoft.com/office/officeart/2005/8/layout/target3"/>
    <dgm:cxn modelId="{6B3F6130-FE75-4000-AAF8-8ED97D2427B5}" type="presParOf" srcId="{95219AD9-5AC2-4138-8779-927DD4207BBB}" destId="{5252E9ED-8B7E-4BE7-9270-46560E8F0AEC}" srcOrd="13" destOrd="0" presId="urn:microsoft.com/office/officeart/2005/8/layout/target3"/>
    <dgm:cxn modelId="{6A4A009D-A2FA-4151-A322-22C50CCE969A}" type="presParOf" srcId="{95219AD9-5AC2-4138-8779-927DD4207BBB}" destId="{388D01C1-3388-40A6-B0C0-EB5D8CB7C3CF}" srcOrd="14" destOrd="0" presId="urn:microsoft.com/office/officeart/2005/8/layout/target3"/>
    <dgm:cxn modelId="{CDB3C154-2F63-4648-B527-58E0AAAFB56C}" type="presParOf" srcId="{95219AD9-5AC2-4138-8779-927DD4207BBB}" destId="{CD1EA9FB-365E-4816-8368-232C89CC80CB}" srcOrd="15" destOrd="0" presId="urn:microsoft.com/office/officeart/2005/8/layout/target3"/>
    <dgm:cxn modelId="{1EF52924-AC91-4A8D-ADC1-97C0B24C3506}" type="presParOf" srcId="{95219AD9-5AC2-4138-8779-927DD4207BBB}" destId="{CEAB1F5A-823A-4C6C-93B8-A00E14810194}" srcOrd="16" destOrd="0" presId="urn:microsoft.com/office/officeart/2005/8/layout/target3"/>
    <dgm:cxn modelId="{0C361E7F-5AEA-4CD7-8DC1-731501C291F8}" type="presParOf" srcId="{95219AD9-5AC2-4138-8779-927DD4207BBB}" destId="{1BBF4241-FF02-427D-90C8-772A32A974E6}" srcOrd="17" destOrd="0" presId="urn:microsoft.com/office/officeart/2005/8/layout/target3"/>
    <dgm:cxn modelId="{C3BF87FB-BE6E-415F-A13D-E8256D41C192}" type="presParOf" srcId="{95219AD9-5AC2-4138-8779-927DD4207BBB}" destId="{39352CC4-5769-4374-80BE-A22AB0D57710}" srcOrd="18" destOrd="0" presId="urn:microsoft.com/office/officeart/2005/8/layout/target3"/>
    <dgm:cxn modelId="{D5933775-09C5-4906-8C35-5F359489CF52}" type="presParOf" srcId="{95219AD9-5AC2-4138-8779-927DD4207BBB}" destId="{1970735A-E4CA-48C6-9D1A-11BDD1A282E1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C5F334-FAD9-4486-A4BB-4A804A3DE28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117C98-3A88-4695-9679-E3AC5251B14A}">
      <dgm:prSet phldrT="[Текст]"/>
      <dgm:spPr/>
      <dgm:t>
        <a:bodyPr/>
        <a:lstStyle/>
        <a:p>
          <a:endParaRPr lang="ru-RU" dirty="0"/>
        </a:p>
      </dgm:t>
    </dgm:pt>
    <dgm:pt modelId="{B9111815-9C6F-42C1-901C-CC49F23859CD}" type="parTrans" cxnId="{8D347FA0-9B34-4560-AD77-7ABB2D4957D7}">
      <dgm:prSet/>
      <dgm:spPr/>
      <dgm:t>
        <a:bodyPr/>
        <a:lstStyle/>
        <a:p>
          <a:endParaRPr lang="ru-RU"/>
        </a:p>
      </dgm:t>
    </dgm:pt>
    <dgm:pt modelId="{EB891589-0B51-48DD-AAB0-C220E2C1BD3C}" type="sibTrans" cxnId="{8D347FA0-9B34-4560-AD77-7ABB2D4957D7}">
      <dgm:prSet/>
      <dgm:spPr/>
      <dgm:t>
        <a:bodyPr/>
        <a:lstStyle/>
        <a:p>
          <a:endParaRPr lang="ru-RU"/>
        </a:p>
      </dgm:t>
    </dgm:pt>
    <dgm:pt modelId="{E8214F2B-D1F9-47CF-94E0-8FEB8682D369}">
      <dgm:prSet phldrT="[Текст]"/>
      <dgm:spPr/>
      <dgm:t>
        <a:bodyPr/>
        <a:lstStyle/>
        <a:p>
          <a:r>
            <a:rPr lang="ru-RU" dirty="0"/>
            <a:t>Владеть знаниями об (о) обществе как целостной развивающейся системе в единстве и взаимодействии основных сфер и социальных институтов; общественных потребностях и общественных отношениях; социальной динамике и ее формах;</a:t>
          </a:r>
        </a:p>
      </dgm:t>
    </dgm:pt>
    <dgm:pt modelId="{65C1A8F8-752C-49B6-8575-3EF4AEEC8FD6}" type="parTrans" cxnId="{84FBCF9C-93F7-4E92-9918-5178A20D8919}">
      <dgm:prSet/>
      <dgm:spPr/>
      <dgm:t>
        <a:bodyPr/>
        <a:lstStyle/>
        <a:p>
          <a:endParaRPr lang="ru-RU"/>
        </a:p>
      </dgm:t>
    </dgm:pt>
    <dgm:pt modelId="{57EEF4ED-009E-4136-9443-3704AF735A88}" type="sibTrans" cxnId="{84FBCF9C-93F7-4E92-9918-5178A20D8919}">
      <dgm:prSet/>
      <dgm:spPr/>
      <dgm:t>
        <a:bodyPr/>
        <a:lstStyle/>
        <a:p>
          <a:endParaRPr lang="ru-RU"/>
        </a:p>
      </dgm:t>
    </dgm:pt>
    <dgm:pt modelId="{1BF8A095-A352-4FE6-B33C-3EACC417A83E}">
      <dgm:prSet phldrT="[Текст]"/>
      <dgm:spPr/>
      <dgm:t>
        <a:bodyPr/>
        <a:lstStyle/>
        <a:p>
          <a:r>
            <a:rPr lang="ru-RU" dirty="0"/>
            <a:t>Характеризовать традиционные российские духовно-нравственные ценности, на примере семьи, семейных традиций</a:t>
          </a:r>
        </a:p>
      </dgm:t>
    </dgm:pt>
    <dgm:pt modelId="{268E904B-79C3-4664-BCB5-2BDE0C211BC1}" type="parTrans" cxnId="{ECB03F30-0FD8-4916-9E55-852C21B4D446}">
      <dgm:prSet/>
      <dgm:spPr/>
      <dgm:t>
        <a:bodyPr/>
        <a:lstStyle/>
        <a:p>
          <a:endParaRPr lang="ru-RU"/>
        </a:p>
      </dgm:t>
    </dgm:pt>
    <dgm:pt modelId="{57D51676-EE52-4290-BD9F-2CC0D989850A}" type="sibTrans" cxnId="{ECB03F30-0FD8-4916-9E55-852C21B4D446}">
      <dgm:prSet/>
      <dgm:spPr/>
      <dgm:t>
        <a:bodyPr/>
        <a:lstStyle/>
        <a:p>
          <a:endParaRPr lang="ru-RU"/>
        </a:p>
      </dgm:t>
    </dgm:pt>
    <dgm:pt modelId="{7043A8D6-3DD1-4486-95D2-718B7CA70FB5}">
      <dgm:prSet phldrT="[Текст]"/>
      <dgm:spPr/>
      <dgm:t>
        <a:bodyPr/>
        <a:lstStyle/>
        <a:p>
          <a:endParaRPr lang="ru-RU" dirty="0"/>
        </a:p>
      </dgm:t>
    </dgm:pt>
    <dgm:pt modelId="{E5A46D17-F192-47C9-AF66-C6F57C9E1179}" type="parTrans" cxnId="{6177215D-36DD-4E50-8685-49AE54B7E87C}">
      <dgm:prSet/>
      <dgm:spPr/>
      <dgm:t>
        <a:bodyPr/>
        <a:lstStyle/>
        <a:p>
          <a:endParaRPr lang="ru-RU"/>
        </a:p>
      </dgm:t>
    </dgm:pt>
    <dgm:pt modelId="{A30271C0-6C58-4D72-8BEB-7BD1A352494A}" type="sibTrans" cxnId="{6177215D-36DD-4E50-8685-49AE54B7E87C}">
      <dgm:prSet/>
      <dgm:spPr/>
      <dgm:t>
        <a:bodyPr/>
        <a:lstStyle/>
        <a:p>
          <a:endParaRPr lang="ru-RU"/>
        </a:p>
      </dgm:t>
    </dgm:pt>
    <dgm:pt modelId="{24CA01B6-B074-45EF-AD59-38889B2255A0}">
      <dgm:prSet phldrT="[Текст]" custT="1"/>
      <dgm:spPr/>
      <dgm:t>
        <a:bodyPr/>
        <a:lstStyle/>
        <a:p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Владеть знаниями об (о) экономике как науке и хозяйстве, роли государства в экономике, в том числе государственной политике поддержки малого бизнеса и предпринимательства, конкуренции и импортозамещения, особенностях рыночных отношений в современной экономике; роли государственного бюджета в реализации полномочий органов государственной власти, механизмах принятия бюджетных решений; особенностях профессиональной деятельности в экономической и финансовой сферах</a:t>
          </a:r>
        </a:p>
      </dgm:t>
    </dgm:pt>
    <dgm:pt modelId="{6547E8E1-1768-4E81-A833-388294E164A8}" type="parTrans" cxnId="{B92F0673-8143-4D9C-B9B2-FFF34C20A33F}">
      <dgm:prSet/>
      <dgm:spPr/>
      <dgm:t>
        <a:bodyPr/>
        <a:lstStyle/>
        <a:p>
          <a:endParaRPr lang="ru-RU"/>
        </a:p>
      </dgm:t>
    </dgm:pt>
    <dgm:pt modelId="{34DCE508-2ADE-4B79-B63E-B30BBB0916B5}" type="sibTrans" cxnId="{B92F0673-8143-4D9C-B9B2-FFF34C20A33F}">
      <dgm:prSet/>
      <dgm:spPr/>
      <dgm:t>
        <a:bodyPr/>
        <a:lstStyle/>
        <a:p>
          <a:endParaRPr lang="ru-RU"/>
        </a:p>
      </dgm:t>
    </dgm:pt>
    <dgm:pt modelId="{0F91C765-B43E-4F8A-94D8-0C9D6194EADA}">
      <dgm:prSet/>
      <dgm:spPr/>
      <dgm:t>
        <a:bodyPr/>
        <a:lstStyle/>
        <a:p>
          <a:endParaRPr lang="ru-RU"/>
        </a:p>
      </dgm:t>
    </dgm:pt>
    <dgm:pt modelId="{A22F91F3-7BC7-4B8C-B0EA-31BF19D2AFE2}" type="parTrans" cxnId="{29353600-F854-4875-BF46-DFB5ED30C599}">
      <dgm:prSet/>
      <dgm:spPr/>
      <dgm:t>
        <a:bodyPr/>
        <a:lstStyle/>
        <a:p>
          <a:endParaRPr lang="ru-RU"/>
        </a:p>
      </dgm:t>
    </dgm:pt>
    <dgm:pt modelId="{EA371858-7FF6-44E4-922F-01A23491F17D}" type="sibTrans" cxnId="{29353600-F854-4875-BF46-DFB5ED30C599}">
      <dgm:prSet/>
      <dgm:spPr/>
      <dgm:t>
        <a:bodyPr/>
        <a:lstStyle/>
        <a:p>
          <a:endParaRPr lang="ru-RU"/>
        </a:p>
      </dgm:t>
    </dgm:pt>
    <dgm:pt modelId="{0EAFBFA4-4018-4251-930C-D4DDA3A9AD62}">
      <dgm:prSet phldrT="[Текст]" custT="1"/>
      <dgm:spPr/>
      <dgm:t>
        <a:bodyPr/>
        <a:lstStyle/>
        <a:p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Владеть знаниями и определять смысл, различать признаки научных понятий и использовать понятийный аппарат при анализе и оценке социальных явлений, в том числе…экономическая система, экономический рост, экономический цикл, ограниченность ресурсов, общественные блага, валовой внутренний продукт, факторы долгосрочного экономического роста; механизмы государственного 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регулирования экономики, международное разделение труда;</a:t>
          </a:r>
        </a:p>
      </dgm:t>
    </dgm:pt>
    <dgm:pt modelId="{3217089E-291D-4065-9A2D-1058DA54FDD9}" type="parTrans" cxnId="{564690EB-9364-44AD-8F61-9E63DD2D7875}">
      <dgm:prSet/>
      <dgm:spPr/>
      <dgm:t>
        <a:bodyPr/>
        <a:lstStyle/>
        <a:p>
          <a:endParaRPr lang="ru-RU"/>
        </a:p>
      </dgm:t>
    </dgm:pt>
    <dgm:pt modelId="{81EB3E08-3491-4D49-9CBA-2F23390B74A5}" type="sibTrans" cxnId="{564690EB-9364-44AD-8F61-9E63DD2D7875}">
      <dgm:prSet/>
      <dgm:spPr/>
      <dgm:t>
        <a:bodyPr/>
        <a:lstStyle/>
        <a:p>
          <a:endParaRPr lang="ru-RU"/>
        </a:p>
      </dgm:t>
    </dgm:pt>
    <dgm:pt modelId="{95219AD9-5AC2-4138-8779-927DD4207BBB}" type="pres">
      <dgm:prSet presAssocID="{4DC5F334-FAD9-4486-A4BB-4A804A3DE28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01305B4-AA38-4706-A429-23330170DC32}" type="pres">
      <dgm:prSet presAssocID="{CC117C98-3A88-4695-9679-E3AC5251B14A}" presName="circle1" presStyleLbl="node1" presStyleIdx="0" presStyleCnt="3"/>
      <dgm:spPr/>
    </dgm:pt>
    <dgm:pt modelId="{7F96B394-BC64-423F-904F-E078C6F2063C}" type="pres">
      <dgm:prSet presAssocID="{CC117C98-3A88-4695-9679-E3AC5251B14A}" presName="space" presStyleCnt="0"/>
      <dgm:spPr/>
    </dgm:pt>
    <dgm:pt modelId="{46F7B667-C401-4630-95EA-91977FBBEE25}" type="pres">
      <dgm:prSet presAssocID="{CC117C98-3A88-4695-9679-E3AC5251B14A}" presName="rect1" presStyleLbl="alignAcc1" presStyleIdx="0" presStyleCnt="3"/>
      <dgm:spPr/>
    </dgm:pt>
    <dgm:pt modelId="{4C6234C2-2EF2-46A7-84AE-57F3FE1F0AC6}" type="pres">
      <dgm:prSet presAssocID="{7043A8D6-3DD1-4486-95D2-718B7CA70FB5}" presName="vertSpace2" presStyleLbl="node1" presStyleIdx="0" presStyleCnt="3"/>
      <dgm:spPr/>
    </dgm:pt>
    <dgm:pt modelId="{AAF6C41D-DDDA-45AC-857A-38602AAF0C4D}" type="pres">
      <dgm:prSet presAssocID="{7043A8D6-3DD1-4486-95D2-718B7CA70FB5}" presName="circle2" presStyleLbl="node1" presStyleIdx="1" presStyleCnt="3"/>
      <dgm:spPr/>
    </dgm:pt>
    <dgm:pt modelId="{9173753B-640A-4760-84A4-DB5E0EF0D1B9}" type="pres">
      <dgm:prSet presAssocID="{7043A8D6-3DD1-4486-95D2-718B7CA70FB5}" presName="rect2" presStyleLbl="alignAcc1" presStyleIdx="1" presStyleCnt="3"/>
      <dgm:spPr/>
    </dgm:pt>
    <dgm:pt modelId="{EEC546D1-1B53-4DFD-9511-C9E3FABF55EA}" type="pres">
      <dgm:prSet presAssocID="{0F91C765-B43E-4F8A-94D8-0C9D6194EADA}" presName="vertSpace3" presStyleLbl="node1" presStyleIdx="1" presStyleCnt="3"/>
      <dgm:spPr/>
    </dgm:pt>
    <dgm:pt modelId="{17D87117-B806-4D8C-94DA-BBCA8074F4FA}" type="pres">
      <dgm:prSet presAssocID="{0F91C765-B43E-4F8A-94D8-0C9D6194EADA}" presName="circle3" presStyleLbl="node1" presStyleIdx="2" presStyleCnt="3"/>
      <dgm:spPr/>
    </dgm:pt>
    <dgm:pt modelId="{D92AD96E-6A3B-494F-B9DF-863095BCD23C}" type="pres">
      <dgm:prSet presAssocID="{0F91C765-B43E-4F8A-94D8-0C9D6194EADA}" presName="rect3" presStyleLbl="alignAcc1" presStyleIdx="2" presStyleCnt="3" custLinFactNeighborX="205" custLinFactNeighborY="-3290"/>
      <dgm:spPr/>
    </dgm:pt>
    <dgm:pt modelId="{396A8C8B-5977-4E9F-B08A-8D0860C3AF3B}" type="pres">
      <dgm:prSet presAssocID="{CC117C98-3A88-4695-9679-E3AC5251B14A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5252E9ED-8B7E-4BE7-9270-46560E8F0AEC}" type="pres">
      <dgm:prSet presAssocID="{CC117C98-3A88-4695-9679-E3AC5251B14A}" presName="rect1ChTx" presStyleLbl="alignAcc1" presStyleIdx="2" presStyleCnt="3">
        <dgm:presLayoutVars>
          <dgm:bulletEnabled val="1"/>
        </dgm:presLayoutVars>
      </dgm:prSet>
      <dgm:spPr/>
    </dgm:pt>
    <dgm:pt modelId="{388D01C1-3388-40A6-B0C0-EB5D8CB7C3CF}" type="pres">
      <dgm:prSet presAssocID="{7043A8D6-3DD1-4486-95D2-718B7CA70FB5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CD1EA9FB-365E-4816-8368-232C89CC80CB}" type="pres">
      <dgm:prSet presAssocID="{7043A8D6-3DD1-4486-95D2-718B7CA70FB5}" presName="rect2ChTx" presStyleLbl="alignAcc1" presStyleIdx="2" presStyleCnt="3">
        <dgm:presLayoutVars>
          <dgm:bulletEnabled val="1"/>
        </dgm:presLayoutVars>
      </dgm:prSet>
      <dgm:spPr/>
    </dgm:pt>
    <dgm:pt modelId="{CCC187DB-5174-41FE-8295-B34AFADA1608}" type="pres">
      <dgm:prSet presAssocID="{0F91C765-B43E-4F8A-94D8-0C9D6194EADA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A21D55C7-2165-4750-ACFE-FFF36B48AA27}" type="pres">
      <dgm:prSet presAssocID="{0F91C765-B43E-4F8A-94D8-0C9D6194EADA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29353600-F854-4875-BF46-DFB5ED30C599}" srcId="{4DC5F334-FAD9-4486-A4BB-4A804A3DE286}" destId="{0F91C765-B43E-4F8A-94D8-0C9D6194EADA}" srcOrd="2" destOrd="0" parTransId="{A22F91F3-7BC7-4B8C-B0EA-31BF19D2AFE2}" sibTransId="{EA371858-7FF6-44E4-922F-01A23491F17D}"/>
    <dgm:cxn modelId="{F8AEC218-5925-4D87-B5BD-5ACAF061F2D6}" type="presOf" srcId="{24CA01B6-B074-45EF-AD59-38889B2255A0}" destId="{CD1EA9FB-365E-4816-8368-232C89CC80CB}" srcOrd="0" destOrd="0" presId="urn:microsoft.com/office/officeart/2005/8/layout/target3"/>
    <dgm:cxn modelId="{7D5C7D2D-7831-417B-9B73-70E5D25AC981}" type="presOf" srcId="{7043A8D6-3DD1-4486-95D2-718B7CA70FB5}" destId="{9173753B-640A-4760-84A4-DB5E0EF0D1B9}" srcOrd="0" destOrd="0" presId="urn:microsoft.com/office/officeart/2005/8/layout/target3"/>
    <dgm:cxn modelId="{ECB03F30-0FD8-4916-9E55-852C21B4D446}" srcId="{CC117C98-3A88-4695-9679-E3AC5251B14A}" destId="{1BF8A095-A352-4FE6-B33C-3EACC417A83E}" srcOrd="1" destOrd="0" parTransId="{268E904B-79C3-4664-BCB5-2BDE0C211BC1}" sibTransId="{57D51676-EE52-4290-BD9F-2CC0D989850A}"/>
    <dgm:cxn modelId="{84D77640-FD89-49D2-AEC9-C0436295EFC1}" type="presOf" srcId="{0F91C765-B43E-4F8A-94D8-0C9D6194EADA}" destId="{CCC187DB-5174-41FE-8295-B34AFADA1608}" srcOrd="1" destOrd="0" presId="urn:microsoft.com/office/officeart/2005/8/layout/target3"/>
    <dgm:cxn modelId="{6177215D-36DD-4E50-8685-49AE54B7E87C}" srcId="{4DC5F334-FAD9-4486-A4BB-4A804A3DE286}" destId="{7043A8D6-3DD1-4486-95D2-718B7CA70FB5}" srcOrd="1" destOrd="0" parTransId="{E5A46D17-F192-47C9-AF66-C6F57C9E1179}" sibTransId="{A30271C0-6C58-4D72-8BEB-7BD1A352494A}"/>
    <dgm:cxn modelId="{771DB949-E3CD-48DD-BB30-CAB962E5BD39}" type="presOf" srcId="{E8214F2B-D1F9-47CF-94E0-8FEB8682D369}" destId="{5252E9ED-8B7E-4BE7-9270-46560E8F0AEC}" srcOrd="0" destOrd="0" presId="urn:microsoft.com/office/officeart/2005/8/layout/target3"/>
    <dgm:cxn modelId="{B92F0673-8143-4D9C-B9B2-FFF34C20A33F}" srcId="{7043A8D6-3DD1-4486-95D2-718B7CA70FB5}" destId="{24CA01B6-B074-45EF-AD59-38889B2255A0}" srcOrd="0" destOrd="0" parTransId="{6547E8E1-1768-4E81-A833-388294E164A8}" sibTransId="{34DCE508-2ADE-4B79-B63E-B30BBB0916B5}"/>
    <dgm:cxn modelId="{736ACF95-DE5C-4E15-873A-E70DA5DF7AB9}" type="presOf" srcId="{1BF8A095-A352-4FE6-B33C-3EACC417A83E}" destId="{5252E9ED-8B7E-4BE7-9270-46560E8F0AEC}" srcOrd="0" destOrd="1" presId="urn:microsoft.com/office/officeart/2005/8/layout/target3"/>
    <dgm:cxn modelId="{84FBCF9C-93F7-4E92-9918-5178A20D8919}" srcId="{CC117C98-3A88-4695-9679-E3AC5251B14A}" destId="{E8214F2B-D1F9-47CF-94E0-8FEB8682D369}" srcOrd="0" destOrd="0" parTransId="{65C1A8F8-752C-49B6-8575-3EF4AEEC8FD6}" sibTransId="{57EEF4ED-009E-4136-9443-3704AF735A88}"/>
    <dgm:cxn modelId="{8D347FA0-9B34-4560-AD77-7ABB2D4957D7}" srcId="{4DC5F334-FAD9-4486-A4BB-4A804A3DE286}" destId="{CC117C98-3A88-4695-9679-E3AC5251B14A}" srcOrd="0" destOrd="0" parTransId="{B9111815-9C6F-42C1-901C-CC49F23859CD}" sibTransId="{EB891589-0B51-48DD-AAB0-C220E2C1BD3C}"/>
    <dgm:cxn modelId="{F363E7AF-D8DF-42E8-9236-B4A13BEBB4C1}" type="presOf" srcId="{CC117C98-3A88-4695-9679-E3AC5251B14A}" destId="{396A8C8B-5977-4E9F-B08A-8D0860C3AF3B}" srcOrd="1" destOrd="0" presId="urn:microsoft.com/office/officeart/2005/8/layout/target3"/>
    <dgm:cxn modelId="{90A9C0BC-1825-430D-B1D1-74A80B1AD5E5}" type="presOf" srcId="{4DC5F334-FAD9-4486-A4BB-4A804A3DE286}" destId="{95219AD9-5AC2-4138-8779-927DD4207BBB}" srcOrd="0" destOrd="0" presId="urn:microsoft.com/office/officeart/2005/8/layout/target3"/>
    <dgm:cxn modelId="{385C38C0-FA89-4A2D-8B9B-76D662BCD1A8}" type="presOf" srcId="{0F91C765-B43E-4F8A-94D8-0C9D6194EADA}" destId="{D92AD96E-6A3B-494F-B9DF-863095BCD23C}" srcOrd="0" destOrd="0" presId="urn:microsoft.com/office/officeart/2005/8/layout/target3"/>
    <dgm:cxn modelId="{86C936C5-AB34-4022-A698-5B9C3C60A84F}" type="presOf" srcId="{7043A8D6-3DD1-4486-95D2-718B7CA70FB5}" destId="{388D01C1-3388-40A6-B0C0-EB5D8CB7C3CF}" srcOrd="1" destOrd="0" presId="urn:microsoft.com/office/officeart/2005/8/layout/target3"/>
    <dgm:cxn modelId="{F4DE4FC9-B17D-4987-8154-47E3597EB175}" type="presOf" srcId="{0EAFBFA4-4018-4251-930C-D4DDA3A9AD62}" destId="{CD1EA9FB-365E-4816-8368-232C89CC80CB}" srcOrd="0" destOrd="1" presId="urn:microsoft.com/office/officeart/2005/8/layout/target3"/>
    <dgm:cxn modelId="{564690EB-9364-44AD-8F61-9E63DD2D7875}" srcId="{7043A8D6-3DD1-4486-95D2-718B7CA70FB5}" destId="{0EAFBFA4-4018-4251-930C-D4DDA3A9AD62}" srcOrd="1" destOrd="0" parTransId="{3217089E-291D-4065-9A2D-1058DA54FDD9}" sibTransId="{81EB3E08-3491-4D49-9CBA-2F23390B74A5}"/>
    <dgm:cxn modelId="{22346DF4-A4DC-4552-8B7C-7B3CCDC4C3BF}" type="presOf" srcId="{CC117C98-3A88-4695-9679-E3AC5251B14A}" destId="{46F7B667-C401-4630-95EA-91977FBBEE25}" srcOrd="0" destOrd="0" presId="urn:microsoft.com/office/officeart/2005/8/layout/target3"/>
    <dgm:cxn modelId="{D9A36874-0AA5-4F18-B8D8-73577472F947}" type="presParOf" srcId="{95219AD9-5AC2-4138-8779-927DD4207BBB}" destId="{501305B4-AA38-4706-A429-23330170DC32}" srcOrd="0" destOrd="0" presId="urn:microsoft.com/office/officeart/2005/8/layout/target3"/>
    <dgm:cxn modelId="{F6D9BDBE-9E9E-4329-89E6-DE4E351BD01E}" type="presParOf" srcId="{95219AD9-5AC2-4138-8779-927DD4207BBB}" destId="{7F96B394-BC64-423F-904F-E078C6F2063C}" srcOrd="1" destOrd="0" presId="urn:microsoft.com/office/officeart/2005/8/layout/target3"/>
    <dgm:cxn modelId="{F04340ED-B673-4261-9299-43B29422FD4B}" type="presParOf" srcId="{95219AD9-5AC2-4138-8779-927DD4207BBB}" destId="{46F7B667-C401-4630-95EA-91977FBBEE25}" srcOrd="2" destOrd="0" presId="urn:microsoft.com/office/officeart/2005/8/layout/target3"/>
    <dgm:cxn modelId="{AB6DD40C-16F8-4AE9-BD93-CF2F0028594E}" type="presParOf" srcId="{95219AD9-5AC2-4138-8779-927DD4207BBB}" destId="{4C6234C2-2EF2-46A7-84AE-57F3FE1F0AC6}" srcOrd="3" destOrd="0" presId="urn:microsoft.com/office/officeart/2005/8/layout/target3"/>
    <dgm:cxn modelId="{4D01F74B-04DA-412B-9876-1B84902AC892}" type="presParOf" srcId="{95219AD9-5AC2-4138-8779-927DD4207BBB}" destId="{AAF6C41D-DDDA-45AC-857A-38602AAF0C4D}" srcOrd="4" destOrd="0" presId="urn:microsoft.com/office/officeart/2005/8/layout/target3"/>
    <dgm:cxn modelId="{2A5E4C25-6081-4F09-8B1D-A0AAAE6E66E6}" type="presParOf" srcId="{95219AD9-5AC2-4138-8779-927DD4207BBB}" destId="{9173753B-640A-4760-84A4-DB5E0EF0D1B9}" srcOrd="5" destOrd="0" presId="urn:microsoft.com/office/officeart/2005/8/layout/target3"/>
    <dgm:cxn modelId="{C018DEFA-792F-4A1D-A7BA-79C9DDEF1DB0}" type="presParOf" srcId="{95219AD9-5AC2-4138-8779-927DD4207BBB}" destId="{EEC546D1-1B53-4DFD-9511-C9E3FABF55EA}" srcOrd="6" destOrd="0" presId="urn:microsoft.com/office/officeart/2005/8/layout/target3"/>
    <dgm:cxn modelId="{DA599DA8-D168-44CE-BE90-B5D0E2E35FC6}" type="presParOf" srcId="{95219AD9-5AC2-4138-8779-927DD4207BBB}" destId="{17D87117-B806-4D8C-94DA-BBCA8074F4FA}" srcOrd="7" destOrd="0" presId="urn:microsoft.com/office/officeart/2005/8/layout/target3"/>
    <dgm:cxn modelId="{6E6E2273-6FA5-477A-81C3-FF0793F785D1}" type="presParOf" srcId="{95219AD9-5AC2-4138-8779-927DD4207BBB}" destId="{D92AD96E-6A3B-494F-B9DF-863095BCD23C}" srcOrd="8" destOrd="0" presId="urn:microsoft.com/office/officeart/2005/8/layout/target3"/>
    <dgm:cxn modelId="{02A3C80F-A36A-43AE-BD9A-37EBD8A45AA9}" type="presParOf" srcId="{95219AD9-5AC2-4138-8779-927DD4207BBB}" destId="{396A8C8B-5977-4E9F-B08A-8D0860C3AF3B}" srcOrd="9" destOrd="0" presId="urn:microsoft.com/office/officeart/2005/8/layout/target3"/>
    <dgm:cxn modelId="{6B3F6130-FE75-4000-AAF8-8ED97D2427B5}" type="presParOf" srcId="{95219AD9-5AC2-4138-8779-927DD4207BBB}" destId="{5252E9ED-8B7E-4BE7-9270-46560E8F0AEC}" srcOrd="10" destOrd="0" presId="urn:microsoft.com/office/officeart/2005/8/layout/target3"/>
    <dgm:cxn modelId="{6A4A009D-A2FA-4151-A322-22C50CCE969A}" type="presParOf" srcId="{95219AD9-5AC2-4138-8779-927DD4207BBB}" destId="{388D01C1-3388-40A6-B0C0-EB5D8CB7C3CF}" srcOrd="11" destOrd="0" presId="urn:microsoft.com/office/officeart/2005/8/layout/target3"/>
    <dgm:cxn modelId="{CDB3C154-2F63-4648-B527-58E0AAAFB56C}" type="presParOf" srcId="{95219AD9-5AC2-4138-8779-927DD4207BBB}" destId="{CD1EA9FB-365E-4816-8368-232C89CC80CB}" srcOrd="12" destOrd="0" presId="urn:microsoft.com/office/officeart/2005/8/layout/target3"/>
    <dgm:cxn modelId="{B2BD0B02-CEA8-41EC-A485-1C4F1EE456F3}" type="presParOf" srcId="{95219AD9-5AC2-4138-8779-927DD4207BBB}" destId="{CCC187DB-5174-41FE-8295-B34AFADA1608}" srcOrd="13" destOrd="0" presId="urn:microsoft.com/office/officeart/2005/8/layout/target3"/>
    <dgm:cxn modelId="{6A35F8E6-25D2-4C1D-A44F-4CDA769B62DC}" type="presParOf" srcId="{95219AD9-5AC2-4138-8779-927DD4207BBB}" destId="{A21D55C7-2165-4750-ACFE-FFF36B48AA2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C5F334-FAD9-4486-A4BB-4A804A3DE28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117C98-3A88-4695-9679-E3AC5251B14A}">
      <dgm:prSet phldrT="[Текст]"/>
      <dgm:spPr/>
      <dgm:t>
        <a:bodyPr/>
        <a:lstStyle/>
        <a:p>
          <a:endParaRPr lang="ru-RU" dirty="0"/>
        </a:p>
      </dgm:t>
    </dgm:pt>
    <dgm:pt modelId="{B9111815-9C6F-42C1-901C-CC49F23859CD}" type="parTrans" cxnId="{8D347FA0-9B34-4560-AD77-7ABB2D4957D7}">
      <dgm:prSet/>
      <dgm:spPr/>
      <dgm:t>
        <a:bodyPr/>
        <a:lstStyle/>
        <a:p>
          <a:endParaRPr lang="ru-RU"/>
        </a:p>
      </dgm:t>
    </dgm:pt>
    <dgm:pt modelId="{EB891589-0B51-48DD-AAB0-C220E2C1BD3C}" type="sibTrans" cxnId="{8D347FA0-9B34-4560-AD77-7ABB2D4957D7}">
      <dgm:prSet/>
      <dgm:spPr/>
      <dgm:t>
        <a:bodyPr/>
        <a:lstStyle/>
        <a:p>
          <a:endParaRPr lang="ru-RU"/>
        </a:p>
      </dgm:t>
    </dgm:pt>
    <dgm:pt modelId="{E8214F2B-D1F9-47CF-94E0-8FEB8682D369}">
      <dgm:prSet phldrT="[Текст]" custT="1"/>
      <dgm:spPr/>
      <dgm:t>
        <a:bodyPr/>
        <a:lstStyle/>
        <a:p>
          <a:r>
            <a:rPr lang="ru-RU" sz="1600" dirty="0"/>
            <a:t>Владеть знаниями о социальной структуре общества, критериях социальной стратификации; формах и факторах социальной мобильности в современном обществе, о семье как социальном институте, возрастании роли семейных ценностей; направлениях социальной политики в Российской Федерации, в том числе в области поддержки семьи;</a:t>
          </a:r>
        </a:p>
      </dgm:t>
    </dgm:pt>
    <dgm:pt modelId="{65C1A8F8-752C-49B6-8575-3EF4AEEC8FD6}" type="parTrans" cxnId="{84FBCF9C-93F7-4E92-9918-5178A20D8919}">
      <dgm:prSet/>
      <dgm:spPr/>
      <dgm:t>
        <a:bodyPr/>
        <a:lstStyle/>
        <a:p>
          <a:endParaRPr lang="ru-RU"/>
        </a:p>
      </dgm:t>
    </dgm:pt>
    <dgm:pt modelId="{57EEF4ED-009E-4136-9443-3704AF735A88}" type="sibTrans" cxnId="{84FBCF9C-93F7-4E92-9918-5178A20D8919}">
      <dgm:prSet/>
      <dgm:spPr/>
      <dgm:t>
        <a:bodyPr/>
        <a:lstStyle/>
        <a:p>
          <a:endParaRPr lang="ru-RU"/>
        </a:p>
      </dgm:t>
    </dgm:pt>
    <dgm:pt modelId="{7043A8D6-3DD1-4486-95D2-718B7CA70FB5}">
      <dgm:prSet phldrT="[Текст]"/>
      <dgm:spPr/>
      <dgm:t>
        <a:bodyPr/>
        <a:lstStyle/>
        <a:p>
          <a:endParaRPr lang="ru-RU" dirty="0"/>
        </a:p>
      </dgm:t>
    </dgm:pt>
    <dgm:pt modelId="{E5A46D17-F192-47C9-AF66-C6F57C9E1179}" type="parTrans" cxnId="{6177215D-36DD-4E50-8685-49AE54B7E87C}">
      <dgm:prSet/>
      <dgm:spPr/>
      <dgm:t>
        <a:bodyPr/>
        <a:lstStyle/>
        <a:p>
          <a:endParaRPr lang="ru-RU"/>
        </a:p>
      </dgm:t>
    </dgm:pt>
    <dgm:pt modelId="{A30271C0-6C58-4D72-8BEB-7BD1A352494A}" type="sibTrans" cxnId="{6177215D-36DD-4E50-8685-49AE54B7E87C}">
      <dgm:prSet/>
      <dgm:spPr/>
      <dgm:t>
        <a:bodyPr/>
        <a:lstStyle/>
        <a:p>
          <a:endParaRPr lang="ru-RU"/>
        </a:p>
      </dgm:t>
    </dgm:pt>
    <dgm:pt modelId="{24CA01B6-B074-45EF-AD59-38889B2255A0}">
      <dgm:prSet phldrT="[Текст]" custT="1"/>
      <dgm:spPr/>
      <dgm:t>
        <a:bodyPr/>
        <a:lstStyle/>
        <a:p>
          <a:r>
            <a:rPr lang="ru-RU" sz="1600" dirty="0"/>
            <a:t>классифицировать и </a:t>
          </a:r>
          <a:r>
            <a:rPr lang="ru-RU" sz="1600" dirty="0" err="1"/>
            <a:t>типологизировать</a:t>
          </a:r>
          <a:r>
            <a:rPr lang="ru-RU" sz="1600" dirty="0"/>
            <a:t> на основе предложенных критериев используемые в социальных науках понятия и термины, отражающие социальные явления и процессы, в том числе: </a:t>
          </a:r>
        </a:p>
      </dgm:t>
    </dgm:pt>
    <dgm:pt modelId="{6547E8E1-1768-4E81-A833-388294E164A8}" type="parTrans" cxnId="{B92F0673-8143-4D9C-B9B2-FFF34C20A33F}">
      <dgm:prSet/>
      <dgm:spPr/>
      <dgm:t>
        <a:bodyPr/>
        <a:lstStyle/>
        <a:p>
          <a:endParaRPr lang="ru-RU"/>
        </a:p>
      </dgm:t>
    </dgm:pt>
    <dgm:pt modelId="{34DCE508-2ADE-4B79-B63E-B30BBB0916B5}" type="sibTrans" cxnId="{B92F0673-8143-4D9C-B9B2-FFF34C20A33F}">
      <dgm:prSet/>
      <dgm:spPr/>
      <dgm:t>
        <a:bodyPr/>
        <a:lstStyle/>
        <a:p>
          <a:endParaRPr lang="ru-RU"/>
        </a:p>
      </dgm:t>
    </dgm:pt>
    <dgm:pt modelId="{C1CC6D4C-339F-4EA8-9D58-1FC169B9DEEE}">
      <dgm:prSet/>
      <dgm:spPr/>
      <dgm:t>
        <a:bodyPr/>
        <a:lstStyle/>
        <a:p>
          <a:endParaRPr lang="ru-RU"/>
        </a:p>
      </dgm:t>
    </dgm:pt>
    <dgm:pt modelId="{4D5D6DDD-8EFF-4BEC-A4DB-DFF8923505FA}" type="parTrans" cxnId="{62BA4A19-EF11-48FB-ABC1-92D35D194858}">
      <dgm:prSet/>
      <dgm:spPr/>
      <dgm:t>
        <a:bodyPr/>
        <a:lstStyle/>
        <a:p>
          <a:endParaRPr lang="ru-RU"/>
        </a:p>
      </dgm:t>
    </dgm:pt>
    <dgm:pt modelId="{6CC9EE47-9E32-4CDA-B139-262DB4E33BF6}" type="sibTrans" cxnId="{62BA4A19-EF11-48FB-ABC1-92D35D194858}">
      <dgm:prSet/>
      <dgm:spPr/>
      <dgm:t>
        <a:bodyPr/>
        <a:lstStyle/>
        <a:p>
          <a:endParaRPr lang="ru-RU"/>
        </a:p>
      </dgm:t>
    </dgm:pt>
    <dgm:pt modelId="{9F392D3F-EDE1-40A8-8847-04FECD6A7B74}">
      <dgm:prSet phldrT="[Текст]" custT="1"/>
      <dgm:spPr/>
      <dgm:t>
        <a:bodyPr/>
        <a:lstStyle/>
        <a:p>
          <a:r>
            <a:rPr lang="ru-RU" sz="1600" dirty="0"/>
            <a:t>характеризовать функции семьи, социальных норм, включая нормы права;</a:t>
          </a:r>
        </a:p>
      </dgm:t>
    </dgm:pt>
    <dgm:pt modelId="{A0B996F7-692F-4992-B204-5B393B2C6E36}" type="parTrans" cxnId="{065BB061-A6CD-4553-B1DC-AD74C5440B40}">
      <dgm:prSet/>
      <dgm:spPr/>
    </dgm:pt>
    <dgm:pt modelId="{B90107B6-CC22-423D-8201-470D89FF2B26}" type="sibTrans" cxnId="{065BB061-A6CD-4553-B1DC-AD74C5440B40}">
      <dgm:prSet/>
      <dgm:spPr/>
    </dgm:pt>
    <dgm:pt modelId="{95219AD9-5AC2-4138-8779-927DD4207BBB}" type="pres">
      <dgm:prSet presAssocID="{4DC5F334-FAD9-4486-A4BB-4A804A3DE28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01305B4-AA38-4706-A429-23330170DC32}" type="pres">
      <dgm:prSet presAssocID="{CC117C98-3A88-4695-9679-E3AC5251B14A}" presName="circle1" presStyleLbl="node1" presStyleIdx="0" presStyleCnt="3"/>
      <dgm:spPr/>
    </dgm:pt>
    <dgm:pt modelId="{7F96B394-BC64-423F-904F-E078C6F2063C}" type="pres">
      <dgm:prSet presAssocID="{CC117C98-3A88-4695-9679-E3AC5251B14A}" presName="space" presStyleCnt="0"/>
      <dgm:spPr/>
    </dgm:pt>
    <dgm:pt modelId="{46F7B667-C401-4630-95EA-91977FBBEE25}" type="pres">
      <dgm:prSet presAssocID="{CC117C98-3A88-4695-9679-E3AC5251B14A}" presName="rect1" presStyleLbl="alignAcc1" presStyleIdx="0" presStyleCnt="3"/>
      <dgm:spPr/>
    </dgm:pt>
    <dgm:pt modelId="{4C6234C2-2EF2-46A7-84AE-57F3FE1F0AC6}" type="pres">
      <dgm:prSet presAssocID="{7043A8D6-3DD1-4486-95D2-718B7CA70FB5}" presName="vertSpace2" presStyleLbl="node1" presStyleIdx="0" presStyleCnt="3"/>
      <dgm:spPr/>
    </dgm:pt>
    <dgm:pt modelId="{AAF6C41D-DDDA-45AC-857A-38602AAF0C4D}" type="pres">
      <dgm:prSet presAssocID="{7043A8D6-3DD1-4486-95D2-718B7CA70FB5}" presName="circle2" presStyleLbl="node1" presStyleIdx="1" presStyleCnt="3"/>
      <dgm:spPr/>
    </dgm:pt>
    <dgm:pt modelId="{9173753B-640A-4760-84A4-DB5E0EF0D1B9}" type="pres">
      <dgm:prSet presAssocID="{7043A8D6-3DD1-4486-95D2-718B7CA70FB5}" presName="rect2" presStyleLbl="alignAcc1" presStyleIdx="1" presStyleCnt="3" custLinFactNeighborX="869" custLinFactNeighborY="2948"/>
      <dgm:spPr/>
    </dgm:pt>
    <dgm:pt modelId="{13AB0158-DF2B-47DE-AAF3-49B1D8ABE745}" type="pres">
      <dgm:prSet presAssocID="{C1CC6D4C-339F-4EA8-9D58-1FC169B9DEEE}" presName="vertSpace3" presStyleLbl="node1" presStyleIdx="1" presStyleCnt="3"/>
      <dgm:spPr/>
    </dgm:pt>
    <dgm:pt modelId="{2079F5AB-18B5-42CA-9808-B3FAFFD89F22}" type="pres">
      <dgm:prSet presAssocID="{C1CC6D4C-339F-4EA8-9D58-1FC169B9DEEE}" presName="circle3" presStyleLbl="node1" presStyleIdx="2" presStyleCnt="3"/>
      <dgm:spPr/>
    </dgm:pt>
    <dgm:pt modelId="{FFEEF5E1-CFED-48AB-BF84-1017B7D67597}" type="pres">
      <dgm:prSet presAssocID="{C1CC6D4C-339F-4EA8-9D58-1FC169B9DEEE}" presName="rect3" presStyleLbl="alignAcc1" presStyleIdx="2" presStyleCnt="3" custScaleY="94439" custLinFactNeighborX="-26" custLinFactNeighborY="98"/>
      <dgm:spPr/>
    </dgm:pt>
    <dgm:pt modelId="{396A8C8B-5977-4E9F-B08A-8D0860C3AF3B}" type="pres">
      <dgm:prSet presAssocID="{CC117C98-3A88-4695-9679-E3AC5251B14A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5252E9ED-8B7E-4BE7-9270-46560E8F0AEC}" type="pres">
      <dgm:prSet presAssocID="{CC117C98-3A88-4695-9679-E3AC5251B14A}" presName="rect1ChTx" presStyleLbl="alignAcc1" presStyleIdx="2" presStyleCnt="3">
        <dgm:presLayoutVars>
          <dgm:bulletEnabled val="1"/>
        </dgm:presLayoutVars>
      </dgm:prSet>
      <dgm:spPr/>
    </dgm:pt>
    <dgm:pt modelId="{388D01C1-3388-40A6-B0C0-EB5D8CB7C3CF}" type="pres">
      <dgm:prSet presAssocID="{7043A8D6-3DD1-4486-95D2-718B7CA70FB5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CD1EA9FB-365E-4816-8368-232C89CC80CB}" type="pres">
      <dgm:prSet presAssocID="{7043A8D6-3DD1-4486-95D2-718B7CA70FB5}" presName="rect2ChTx" presStyleLbl="alignAcc1" presStyleIdx="2" presStyleCnt="3">
        <dgm:presLayoutVars>
          <dgm:bulletEnabled val="1"/>
        </dgm:presLayoutVars>
      </dgm:prSet>
      <dgm:spPr/>
    </dgm:pt>
    <dgm:pt modelId="{5C963FF3-6EF5-4F85-A682-00239577D3FF}" type="pres">
      <dgm:prSet presAssocID="{C1CC6D4C-339F-4EA8-9D58-1FC169B9DEEE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93E74471-D83C-4E15-8C94-AC79B3465F2F}" type="pres">
      <dgm:prSet presAssocID="{C1CC6D4C-339F-4EA8-9D58-1FC169B9DEEE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F8AEC218-5925-4D87-B5BD-5ACAF061F2D6}" type="presOf" srcId="{24CA01B6-B074-45EF-AD59-38889B2255A0}" destId="{CD1EA9FB-365E-4816-8368-232C89CC80CB}" srcOrd="0" destOrd="0" presId="urn:microsoft.com/office/officeart/2005/8/layout/target3"/>
    <dgm:cxn modelId="{62BA4A19-EF11-48FB-ABC1-92D35D194858}" srcId="{4DC5F334-FAD9-4486-A4BB-4A804A3DE286}" destId="{C1CC6D4C-339F-4EA8-9D58-1FC169B9DEEE}" srcOrd="2" destOrd="0" parTransId="{4D5D6DDD-8EFF-4BEC-A4DB-DFF8923505FA}" sibTransId="{6CC9EE47-9E32-4CDA-B139-262DB4E33BF6}"/>
    <dgm:cxn modelId="{7D5C7D2D-7831-417B-9B73-70E5D25AC981}" type="presOf" srcId="{7043A8D6-3DD1-4486-95D2-718B7CA70FB5}" destId="{9173753B-640A-4760-84A4-DB5E0EF0D1B9}" srcOrd="0" destOrd="0" presId="urn:microsoft.com/office/officeart/2005/8/layout/target3"/>
    <dgm:cxn modelId="{6177215D-36DD-4E50-8685-49AE54B7E87C}" srcId="{4DC5F334-FAD9-4486-A4BB-4A804A3DE286}" destId="{7043A8D6-3DD1-4486-95D2-718B7CA70FB5}" srcOrd="1" destOrd="0" parTransId="{E5A46D17-F192-47C9-AF66-C6F57C9E1179}" sibTransId="{A30271C0-6C58-4D72-8BEB-7BD1A352494A}"/>
    <dgm:cxn modelId="{AE1DCB5F-0BEB-4545-92C1-4B167460C81D}" type="presOf" srcId="{9F392D3F-EDE1-40A8-8847-04FECD6A7B74}" destId="{5252E9ED-8B7E-4BE7-9270-46560E8F0AEC}" srcOrd="0" destOrd="1" presId="urn:microsoft.com/office/officeart/2005/8/layout/target3"/>
    <dgm:cxn modelId="{065BB061-A6CD-4553-B1DC-AD74C5440B40}" srcId="{CC117C98-3A88-4695-9679-E3AC5251B14A}" destId="{9F392D3F-EDE1-40A8-8847-04FECD6A7B74}" srcOrd="1" destOrd="0" parTransId="{A0B996F7-692F-4992-B204-5B393B2C6E36}" sibTransId="{B90107B6-CC22-423D-8201-470D89FF2B26}"/>
    <dgm:cxn modelId="{771DB949-E3CD-48DD-BB30-CAB962E5BD39}" type="presOf" srcId="{E8214F2B-D1F9-47CF-94E0-8FEB8682D369}" destId="{5252E9ED-8B7E-4BE7-9270-46560E8F0AEC}" srcOrd="0" destOrd="0" presId="urn:microsoft.com/office/officeart/2005/8/layout/target3"/>
    <dgm:cxn modelId="{B92F0673-8143-4D9C-B9B2-FFF34C20A33F}" srcId="{7043A8D6-3DD1-4486-95D2-718B7CA70FB5}" destId="{24CA01B6-B074-45EF-AD59-38889B2255A0}" srcOrd="0" destOrd="0" parTransId="{6547E8E1-1768-4E81-A833-388294E164A8}" sibTransId="{34DCE508-2ADE-4B79-B63E-B30BBB0916B5}"/>
    <dgm:cxn modelId="{84FBCF9C-93F7-4E92-9918-5178A20D8919}" srcId="{CC117C98-3A88-4695-9679-E3AC5251B14A}" destId="{E8214F2B-D1F9-47CF-94E0-8FEB8682D369}" srcOrd="0" destOrd="0" parTransId="{65C1A8F8-752C-49B6-8575-3EF4AEEC8FD6}" sibTransId="{57EEF4ED-009E-4136-9443-3704AF735A88}"/>
    <dgm:cxn modelId="{8D347FA0-9B34-4560-AD77-7ABB2D4957D7}" srcId="{4DC5F334-FAD9-4486-A4BB-4A804A3DE286}" destId="{CC117C98-3A88-4695-9679-E3AC5251B14A}" srcOrd="0" destOrd="0" parTransId="{B9111815-9C6F-42C1-901C-CC49F23859CD}" sibTransId="{EB891589-0B51-48DD-AAB0-C220E2C1BD3C}"/>
    <dgm:cxn modelId="{F363E7AF-D8DF-42E8-9236-B4A13BEBB4C1}" type="presOf" srcId="{CC117C98-3A88-4695-9679-E3AC5251B14A}" destId="{396A8C8B-5977-4E9F-B08A-8D0860C3AF3B}" srcOrd="1" destOrd="0" presId="urn:microsoft.com/office/officeart/2005/8/layout/target3"/>
    <dgm:cxn modelId="{90A9C0BC-1825-430D-B1D1-74A80B1AD5E5}" type="presOf" srcId="{4DC5F334-FAD9-4486-A4BB-4A804A3DE286}" destId="{95219AD9-5AC2-4138-8779-927DD4207BBB}" srcOrd="0" destOrd="0" presId="urn:microsoft.com/office/officeart/2005/8/layout/target3"/>
    <dgm:cxn modelId="{86C936C5-AB34-4022-A698-5B9C3C60A84F}" type="presOf" srcId="{7043A8D6-3DD1-4486-95D2-718B7CA70FB5}" destId="{388D01C1-3388-40A6-B0C0-EB5D8CB7C3CF}" srcOrd="1" destOrd="0" presId="urn:microsoft.com/office/officeart/2005/8/layout/target3"/>
    <dgm:cxn modelId="{29169DC9-9BB9-4E16-BA1A-06C95D124702}" type="presOf" srcId="{C1CC6D4C-339F-4EA8-9D58-1FC169B9DEEE}" destId="{FFEEF5E1-CFED-48AB-BF84-1017B7D67597}" srcOrd="0" destOrd="0" presId="urn:microsoft.com/office/officeart/2005/8/layout/target3"/>
    <dgm:cxn modelId="{E2C756D8-C309-40F7-9B13-B18BC9E8BDD9}" type="presOf" srcId="{C1CC6D4C-339F-4EA8-9D58-1FC169B9DEEE}" destId="{5C963FF3-6EF5-4F85-A682-00239577D3FF}" srcOrd="1" destOrd="0" presId="urn:microsoft.com/office/officeart/2005/8/layout/target3"/>
    <dgm:cxn modelId="{22346DF4-A4DC-4552-8B7C-7B3CCDC4C3BF}" type="presOf" srcId="{CC117C98-3A88-4695-9679-E3AC5251B14A}" destId="{46F7B667-C401-4630-95EA-91977FBBEE25}" srcOrd="0" destOrd="0" presId="urn:microsoft.com/office/officeart/2005/8/layout/target3"/>
    <dgm:cxn modelId="{D9A36874-0AA5-4F18-B8D8-73577472F947}" type="presParOf" srcId="{95219AD9-5AC2-4138-8779-927DD4207BBB}" destId="{501305B4-AA38-4706-A429-23330170DC32}" srcOrd="0" destOrd="0" presId="urn:microsoft.com/office/officeart/2005/8/layout/target3"/>
    <dgm:cxn modelId="{F6D9BDBE-9E9E-4329-89E6-DE4E351BD01E}" type="presParOf" srcId="{95219AD9-5AC2-4138-8779-927DD4207BBB}" destId="{7F96B394-BC64-423F-904F-E078C6F2063C}" srcOrd="1" destOrd="0" presId="urn:microsoft.com/office/officeart/2005/8/layout/target3"/>
    <dgm:cxn modelId="{F04340ED-B673-4261-9299-43B29422FD4B}" type="presParOf" srcId="{95219AD9-5AC2-4138-8779-927DD4207BBB}" destId="{46F7B667-C401-4630-95EA-91977FBBEE25}" srcOrd="2" destOrd="0" presId="urn:microsoft.com/office/officeart/2005/8/layout/target3"/>
    <dgm:cxn modelId="{AB6DD40C-16F8-4AE9-BD93-CF2F0028594E}" type="presParOf" srcId="{95219AD9-5AC2-4138-8779-927DD4207BBB}" destId="{4C6234C2-2EF2-46A7-84AE-57F3FE1F0AC6}" srcOrd="3" destOrd="0" presId="urn:microsoft.com/office/officeart/2005/8/layout/target3"/>
    <dgm:cxn modelId="{4D01F74B-04DA-412B-9876-1B84902AC892}" type="presParOf" srcId="{95219AD9-5AC2-4138-8779-927DD4207BBB}" destId="{AAF6C41D-DDDA-45AC-857A-38602AAF0C4D}" srcOrd="4" destOrd="0" presId="urn:microsoft.com/office/officeart/2005/8/layout/target3"/>
    <dgm:cxn modelId="{2A5E4C25-6081-4F09-8B1D-A0AAAE6E66E6}" type="presParOf" srcId="{95219AD9-5AC2-4138-8779-927DD4207BBB}" destId="{9173753B-640A-4760-84A4-DB5E0EF0D1B9}" srcOrd="5" destOrd="0" presId="urn:microsoft.com/office/officeart/2005/8/layout/target3"/>
    <dgm:cxn modelId="{F845673D-BE0F-4C47-B12B-7B81CBC0E3EF}" type="presParOf" srcId="{95219AD9-5AC2-4138-8779-927DD4207BBB}" destId="{13AB0158-DF2B-47DE-AAF3-49B1D8ABE745}" srcOrd="6" destOrd="0" presId="urn:microsoft.com/office/officeart/2005/8/layout/target3"/>
    <dgm:cxn modelId="{20BCB21F-EB43-4D43-A89E-82983C1FD18F}" type="presParOf" srcId="{95219AD9-5AC2-4138-8779-927DD4207BBB}" destId="{2079F5AB-18B5-42CA-9808-B3FAFFD89F22}" srcOrd="7" destOrd="0" presId="urn:microsoft.com/office/officeart/2005/8/layout/target3"/>
    <dgm:cxn modelId="{562D7B5C-DDB7-47F9-8258-24AB6A20FEDA}" type="presParOf" srcId="{95219AD9-5AC2-4138-8779-927DD4207BBB}" destId="{FFEEF5E1-CFED-48AB-BF84-1017B7D67597}" srcOrd="8" destOrd="0" presId="urn:microsoft.com/office/officeart/2005/8/layout/target3"/>
    <dgm:cxn modelId="{02A3C80F-A36A-43AE-BD9A-37EBD8A45AA9}" type="presParOf" srcId="{95219AD9-5AC2-4138-8779-927DD4207BBB}" destId="{396A8C8B-5977-4E9F-B08A-8D0860C3AF3B}" srcOrd="9" destOrd="0" presId="urn:microsoft.com/office/officeart/2005/8/layout/target3"/>
    <dgm:cxn modelId="{6B3F6130-FE75-4000-AAF8-8ED97D2427B5}" type="presParOf" srcId="{95219AD9-5AC2-4138-8779-927DD4207BBB}" destId="{5252E9ED-8B7E-4BE7-9270-46560E8F0AEC}" srcOrd="10" destOrd="0" presId="urn:microsoft.com/office/officeart/2005/8/layout/target3"/>
    <dgm:cxn modelId="{6A4A009D-A2FA-4151-A322-22C50CCE969A}" type="presParOf" srcId="{95219AD9-5AC2-4138-8779-927DD4207BBB}" destId="{388D01C1-3388-40A6-B0C0-EB5D8CB7C3CF}" srcOrd="11" destOrd="0" presId="urn:microsoft.com/office/officeart/2005/8/layout/target3"/>
    <dgm:cxn modelId="{CDB3C154-2F63-4648-B527-58E0AAAFB56C}" type="presParOf" srcId="{95219AD9-5AC2-4138-8779-927DD4207BBB}" destId="{CD1EA9FB-365E-4816-8368-232C89CC80CB}" srcOrd="12" destOrd="0" presId="urn:microsoft.com/office/officeart/2005/8/layout/target3"/>
    <dgm:cxn modelId="{1C10609D-98D1-4C1F-AE31-FE2332582AD6}" type="presParOf" srcId="{95219AD9-5AC2-4138-8779-927DD4207BBB}" destId="{5C963FF3-6EF5-4F85-A682-00239577D3FF}" srcOrd="13" destOrd="0" presId="urn:microsoft.com/office/officeart/2005/8/layout/target3"/>
    <dgm:cxn modelId="{63F7FBC6-2418-4B12-AC08-07AE73ECD6B3}" type="presParOf" srcId="{95219AD9-5AC2-4138-8779-927DD4207BBB}" destId="{93E74471-D83C-4E15-8C94-AC79B3465F2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305B4-AA38-4706-A429-23330170DC32}">
      <dsp:nvSpPr>
        <dsp:cNvPr id="0" name=""/>
        <dsp:cNvSpPr/>
      </dsp:nvSpPr>
      <dsp:spPr>
        <a:xfrm>
          <a:off x="0" y="0"/>
          <a:ext cx="7106653" cy="710665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7B667-C401-4630-95EA-91977FBBEE25}">
      <dsp:nvSpPr>
        <dsp:cNvPr id="0" name=""/>
        <dsp:cNvSpPr/>
      </dsp:nvSpPr>
      <dsp:spPr>
        <a:xfrm>
          <a:off x="3553326" y="0"/>
          <a:ext cx="13772147" cy="71066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300" kern="1200" dirty="0"/>
            <a:t>Человек в экономических отношениях</a:t>
          </a:r>
        </a:p>
      </dsp:txBody>
      <dsp:txXfrm>
        <a:off x="3553326" y="0"/>
        <a:ext cx="6886073" cy="3375660"/>
      </dsp:txXfrm>
    </dsp:sp>
    <dsp:sp modelId="{AAF6C41D-DDDA-45AC-857A-38602AAF0C4D}">
      <dsp:nvSpPr>
        <dsp:cNvPr id="0" name=""/>
        <dsp:cNvSpPr/>
      </dsp:nvSpPr>
      <dsp:spPr>
        <a:xfrm>
          <a:off x="1865496" y="3375660"/>
          <a:ext cx="3375660" cy="33756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3753B-640A-4760-84A4-DB5E0EF0D1B9}">
      <dsp:nvSpPr>
        <dsp:cNvPr id="0" name=""/>
        <dsp:cNvSpPr/>
      </dsp:nvSpPr>
      <dsp:spPr>
        <a:xfrm>
          <a:off x="3553326" y="3375660"/>
          <a:ext cx="13772147" cy="33756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300" kern="1200" dirty="0"/>
            <a:t>Человек в мире культуры</a:t>
          </a:r>
        </a:p>
      </dsp:txBody>
      <dsp:txXfrm>
        <a:off x="3553326" y="3375660"/>
        <a:ext cx="6886073" cy="3375660"/>
      </dsp:txXfrm>
    </dsp:sp>
    <dsp:sp modelId="{5252E9ED-8B7E-4BE7-9270-46560E8F0AEC}">
      <dsp:nvSpPr>
        <dsp:cNvPr id="0" name=""/>
        <dsp:cNvSpPr/>
      </dsp:nvSpPr>
      <dsp:spPr>
        <a:xfrm>
          <a:off x="10439400" y="0"/>
          <a:ext cx="6886073" cy="33756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Осваивать и применять знания об экономической жизни общества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Характеризовать способы координации хозяйственной жизни общества</a:t>
          </a:r>
        </a:p>
      </dsp:txBody>
      <dsp:txXfrm>
        <a:off x="10439400" y="0"/>
        <a:ext cx="6886073" cy="3375660"/>
      </dsp:txXfrm>
    </dsp:sp>
    <dsp:sp modelId="{CD1EA9FB-365E-4816-8368-232C89CC80CB}">
      <dsp:nvSpPr>
        <dsp:cNvPr id="0" name=""/>
        <dsp:cNvSpPr/>
      </dsp:nvSpPr>
      <dsp:spPr>
        <a:xfrm>
          <a:off x="10439400" y="3375660"/>
          <a:ext cx="6886073" cy="33756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Осваивать и применять знания о процессах и явлениях в духовной жизни общества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Характеризовать духовно-нравственные ценности (в том числе нормы морали и нравственности, гуманизм, милосердие, справедливость) нашего общества, искусство как сфера деятельности. Информационная культура и информационная безопасность</a:t>
          </a:r>
        </a:p>
      </dsp:txBody>
      <dsp:txXfrm>
        <a:off x="10439400" y="3375660"/>
        <a:ext cx="6886073" cy="3375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305B4-AA38-4706-A429-23330170DC32}">
      <dsp:nvSpPr>
        <dsp:cNvPr id="0" name=""/>
        <dsp:cNvSpPr/>
      </dsp:nvSpPr>
      <dsp:spPr>
        <a:xfrm>
          <a:off x="0" y="0"/>
          <a:ext cx="7106653" cy="710665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7B667-C401-4630-95EA-91977FBBEE25}">
      <dsp:nvSpPr>
        <dsp:cNvPr id="0" name=""/>
        <dsp:cNvSpPr/>
      </dsp:nvSpPr>
      <dsp:spPr>
        <a:xfrm>
          <a:off x="3553326" y="0"/>
          <a:ext cx="13772147" cy="71066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Человек в политическом обществе</a:t>
          </a:r>
        </a:p>
      </dsp:txBody>
      <dsp:txXfrm>
        <a:off x="3553326" y="0"/>
        <a:ext cx="6886073" cy="1510163"/>
      </dsp:txXfrm>
    </dsp:sp>
    <dsp:sp modelId="{AAF6C41D-DDDA-45AC-857A-38602AAF0C4D}">
      <dsp:nvSpPr>
        <dsp:cNvPr id="0" name=""/>
        <dsp:cNvSpPr/>
      </dsp:nvSpPr>
      <dsp:spPr>
        <a:xfrm>
          <a:off x="932748" y="1510163"/>
          <a:ext cx="5241156" cy="524115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3753B-640A-4760-84A4-DB5E0EF0D1B9}">
      <dsp:nvSpPr>
        <dsp:cNvPr id="0" name=""/>
        <dsp:cNvSpPr/>
      </dsp:nvSpPr>
      <dsp:spPr>
        <a:xfrm>
          <a:off x="3553326" y="1510163"/>
          <a:ext cx="13772147" cy="5241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Гражданин и государство</a:t>
          </a:r>
        </a:p>
      </dsp:txBody>
      <dsp:txXfrm>
        <a:off x="3553326" y="1510163"/>
        <a:ext cx="6886073" cy="1510163"/>
      </dsp:txXfrm>
    </dsp:sp>
    <dsp:sp modelId="{884AA8C0-EEC1-4470-A553-379369B39488}">
      <dsp:nvSpPr>
        <dsp:cNvPr id="0" name=""/>
        <dsp:cNvSpPr/>
      </dsp:nvSpPr>
      <dsp:spPr>
        <a:xfrm>
          <a:off x="1865496" y="3020327"/>
          <a:ext cx="3375660" cy="33756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44017-9B0E-480B-81C3-0DC99E46E6E6}">
      <dsp:nvSpPr>
        <dsp:cNvPr id="0" name=""/>
        <dsp:cNvSpPr/>
      </dsp:nvSpPr>
      <dsp:spPr>
        <a:xfrm>
          <a:off x="3553326" y="3020327"/>
          <a:ext cx="13772147" cy="33756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kern="1200"/>
        </a:p>
      </dsp:txBody>
      <dsp:txXfrm>
        <a:off x="3553326" y="3020327"/>
        <a:ext cx="6886073" cy="1510163"/>
      </dsp:txXfrm>
    </dsp:sp>
    <dsp:sp modelId="{CEC9259E-7EE2-49B2-859E-4E73285F2411}">
      <dsp:nvSpPr>
        <dsp:cNvPr id="0" name=""/>
        <dsp:cNvSpPr/>
      </dsp:nvSpPr>
      <dsp:spPr>
        <a:xfrm>
          <a:off x="2798244" y="4530491"/>
          <a:ext cx="1510163" cy="15101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59ECC-AB63-42BA-A256-E004D033CB58}">
      <dsp:nvSpPr>
        <dsp:cNvPr id="0" name=""/>
        <dsp:cNvSpPr/>
      </dsp:nvSpPr>
      <dsp:spPr>
        <a:xfrm>
          <a:off x="3553326" y="4530491"/>
          <a:ext cx="13772147" cy="15101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kern="1200"/>
        </a:p>
      </dsp:txBody>
      <dsp:txXfrm>
        <a:off x="3553326" y="4530491"/>
        <a:ext cx="6886073" cy="1510163"/>
      </dsp:txXfrm>
    </dsp:sp>
    <dsp:sp modelId="{5252E9ED-8B7E-4BE7-9270-46560E8F0AEC}">
      <dsp:nvSpPr>
        <dsp:cNvPr id="0" name=""/>
        <dsp:cNvSpPr/>
      </dsp:nvSpPr>
      <dsp:spPr>
        <a:xfrm>
          <a:off x="10439400" y="0"/>
          <a:ext cx="6886073" cy="151016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Осваивать и применять знания о социальных свойствах человека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Характеризовать традиционные российские духовно-нравственные ценности, на примере семьи, семейных традиций</a:t>
          </a:r>
        </a:p>
      </dsp:txBody>
      <dsp:txXfrm>
        <a:off x="10439400" y="0"/>
        <a:ext cx="6886073" cy="1510163"/>
      </dsp:txXfrm>
    </dsp:sp>
    <dsp:sp modelId="{CD1EA9FB-365E-4816-8368-232C89CC80CB}">
      <dsp:nvSpPr>
        <dsp:cNvPr id="0" name=""/>
        <dsp:cNvSpPr/>
      </dsp:nvSpPr>
      <dsp:spPr>
        <a:xfrm>
          <a:off x="10439400" y="1510163"/>
          <a:ext cx="6886073" cy="151016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Осваивать и применять знания об обществе и природе, положении человека в обществе, процессах и явлениях в экономической жизни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Характеризовать устройство общества, российское государство, высшие органы государственной власти</a:t>
          </a:r>
        </a:p>
      </dsp:txBody>
      <dsp:txXfrm>
        <a:off x="10439400" y="1510163"/>
        <a:ext cx="6886073" cy="15101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305B4-AA38-4706-A429-23330170DC32}">
      <dsp:nvSpPr>
        <dsp:cNvPr id="0" name=""/>
        <dsp:cNvSpPr/>
      </dsp:nvSpPr>
      <dsp:spPr>
        <a:xfrm>
          <a:off x="0" y="0"/>
          <a:ext cx="7106653" cy="710665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7B667-C401-4630-95EA-91977FBBEE25}">
      <dsp:nvSpPr>
        <dsp:cNvPr id="0" name=""/>
        <dsp:cNvSpPr/>
      </dsp:nvSpPr>
      <dsp:spPr>
        <a:xfrm>
          <a:off x="3553326" y="0"/>
          <a:ext cx="13772147" cy="71066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3553326" y="0"/>
        <a:ext cx="6886073" cy="2132000"/>
      </dsp:txXfrm>
    </dsp:sp>
    <dsp:sp modelId="{AAF6C41D-DDDA-45AC-857A-38602AAF0C4D}">
      <dsp:nvSpPr>
        <dsp:cNvPr id="0" name=""/>
        <dsp:cNvSpPr/>
      </dsp:nvSpPr>
      <dsp:spPr>
        <a:xfrm>
          <a:off x="1243666" y="2132000"/>
          <a:ext cx="4619319" cy="46193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3753B-640A-4760-84A4-DB5E0EF0D1B9}">
      <dsp:nvSpPr>
        <dsp:cNvPr id="0" name=""/>
        <dsp:cNvSpPr/>
      </dsp:nvSpPr>
      <dsp:spPr>
        <a:xfrm>
          <a:off x="3553326" y="2132000"/>
          <a:ext cx="13772147" cy="46193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3553326" y="2132000"/>
        <a:ext cx="6886073" cy="2131993"/>
      </dsp:txXfrm>
    </dsp:sp>
    <dsp:sp modelId="{17D87117-B806-4D8C-94DA-BBCA8074F4FA}">
      <dsp:nvSpPr>
        <dsp:cNvPr id="0" name=""/>
        <dsp:cNvSpPr/>
      </dsp:nvSpPr>
      <dsp:spPr>
        <a:xfrm>
          <a:off x="2487329" y="4263993"/>
          <a:ext cx="2131993" cy="213199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AD96E-6A3B-494F-B9DF-863095BCD23C}">
      <dsp:nvSpPr>
        <dsp:cNvPr id="0" name=""/>
        <dsp:cNvSpPr/>
      </dsp:nvSpPr>
      <dsp:spPr>
        <a:xfrm>
          <a:off x="3553326" y="4193851"/>
          <a:ext cx="13772147" cy="21319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3553326" y="4193851"/>
        <a:ext cx="6886073" cy="2131993"/>
      </dsp:txXfrm>
    </dsp:sp>
    <dsp:sp modelId="{5252E9ED-8B7E-4BE7-9270-46560E8F0AEC}">
      <dsp:nvSpPr>
        <dsp:cNvPr id="0" name=""/>
        <dsp:cNvSpPr/>
      </dsp:nvSpPr>
      <dsp:spPr>
        <a:xfrm>
          <a:off x="10439400" y="0"/>
          <a:ext cx="6886073" cy="21320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Владеть знаниями об (о) обществе как целостной развивающейся системе в единстве и взаимодействии основных сфер и социальных институтов; общественных потребностях и общественных отношениях; социальной динамике и ее формах;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Характеризовать традиционные российские духовно-нравственные ценности, на примере семьи, семейных традиций</a:t>
          </a:r>
        </a:p>
      </dsp:txBody>
      <dsp:txXfrm>
        <a:off x="10439400" y="0"/>
        <a:ext cx="6886073" cy="2132000"/>
      </dsp:txXfrm>
    </dsp:sp>
    <dsp:sp modelId="{CD1EA9FB-365E-4816-8368-232C89CC80CB}">
      <dsp:nvSpPr>
        <dsp:cNvPr id="0" name=""/>
        <dsp:cNvSpPr/>
      </dsp:nvSpPr>
      <dsp:spPr>
        <a:xfrm>
          <a:off x="10439400" y="2132000"/>
          <a:ext cx="6886073" cy="21319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Владеть знаниями об (о) экономике как науке и хозяйстве, роли государства в экономике, в том числе государственной политике поддержки малого бизнеса и предпринимательства, конкуренции и импортозамещения, особенностях рыночных отношений в современной экономике; роли государственного бюджета в реализации полномочий органов государственной власти, механизмах принятия бюджетных решений; особенностях профессиональной деятельности в экономической и финансовой сферах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Владеть знаниями и определять смысл, различать признаки научных понятий и использовать понятийный аппарат при анализе и оценке социальных явлений, в том числе…экономическая система, экономический рост, экономический цикл, ограниченность ресурсов, общественные блага, валовой внутренний продукт, факторы долгосрочного экономического роста; механизмы государственного 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регулирования экономики, международное разделение труда;</a:t>
          </a:r>
        </a:p>
      </dsp:txBody>
      <dsp:txXfrm>
        <a:off x="10439400" y="2132000"/>
        <a:ext cx="6886073" cy="21319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305B4-AA38-4706-A429-23330170DC32}">
      <dsp:nvSpPr>
        <dsp:cNvPr id="0" name=""/>
        <dsp:cNvSpPr/>
      </dsp:nvSpPr>
      <dsp:spPr>
        <a:xfrm>
          <a:off x="0" y="0"/>
          <a:ext cx="7106653" cy="710665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7B667-C401-4630-95EA-91977FBBEE25}">
      <dsp:nvSpPr>
        <dsp:cNvPr id="0" name=""/>
        <dsp:cNvSpPr/>
      </dsp:nvSpPr>
      <dsp:spPr>
        <a:xfrm>
          <a:off x="3553326" y="0"/>
          <a:ext cx="13772147" cy="71066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3553326" y="0"/>
        <a:ext cx="6886073" cy="2132000"/>
      </dsp:txXfrm>
    </dsp:sp>
    <dsp:sp modelId="{AAF6C41D-DDDA-45AC-857A-38602AAF0C4D}">
      <dsp:nvSpPr>
        <dsp:cNvPr id="0" name=""/>
        <dsp:cNvSpPr/>
      </dsp:nvSpPr>
      <dsp:spPr>
        <a:xfrm>
          <a:off x="1243666" y="2132000"/>
          <a:ext cx="4619319" cy="46193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3753B-640A-4760-84A4-DB5E0EF0D1B9}">
      <dsp:nvSpPr>
        <dsp:cNvPr id="0" name=""/>
        <dsp:cNvSpPr/>
      </dsp:nvSpPr>
      <dsp:spPr>
        <a:xfrm>
          <a:off x="3553326" y="2268178"/>
          <a:ext cx="13772147" cy="46193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>
        <a:off x="3553326" y="2268178"/>
        <a:ext cx="6886073" cy="2131993"/>
      </dsp:txXfrm>
    </dsp:sp>
    <dsp:sp modelId="{2079F5AB-18B5-42CA-9808-B3FAFFD89F22}">
      <dsp:nvSpPr>
        <dsp:cNvPr id="0" name=""/>
        <dsp:cNvSpPr/>
      </dsp:nvSpPr>
      <dsp:spPr>
        <a:xfrm>
          <a:off x="2487329" y="4263993"/>
          <a:ext cx="2131993" cy="213199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EF5E1-CFED-48AB-BF84-1017B7D67597}">
      <dsp:nvSpPr>
        <dsp:cNvPr id="0" name=""/>
        <dsp:cNvSpPr/>
      </dsp:nvSpPr>
      <dsp:spPr>
        <a:xfrm>
          <a:off x="3549745" y="4325363"/>
          <a:ext cx="13772147" cy="20134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3549745" y="4325363"/>
        <a:ext cx="6886073" cy="2013433"/>
      </dsp:txXfrm>
    </dsp:sp>
    <dsp:sp modelId="{5252E9ED-8B7E-4BE7-9270-46560E8F0AEC}">
      <dsp:nvSpPr>
        <dsp:cNvPr id="0" name=""/>
        <dsp:cNvSpPr/>
      </dsp:nvSpPr>
      <dsp:spPr>
        <a:xfrm>
          <a:off x="10439400" y="0"/>
          <a:ext cx="6886073" cy="21320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Владеть знаниями о социальной структуре общества, критериях социальной стратификации; формах и факторах социальной мобильности в современном обществе, о семье как социальном институте, возрастании роли семейных ценностей; направлениях социальной политики в Российской Федерации, в том числе в области поддержки семьи;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характеризовать функции семьи, социальных норм, включая нормы права;</a:t>
          </a:r>
        </a:p>
      </dsp:txBody>
      <dsp:txXfrm>
        <a:off x="10439400" y="0"/>
        <a:ext cx="6886073" cy="2132000"/>
      </dsp:txXfrm>
    </dsp:sp>
    <dsp:sp modelId="{CD1EA9FB-365E-4816-8368-232C89CC80CB}">
      <dsp:nvSpPr>
        <dsp:cNvPr id="0" name=""/>
        <dsp:cNvSpPr/>
      </dsp:nvSpPr>
      <dsp:spPr>
        <a:xfrm>
          <a:off x="10439400" y="2132000"/>
          <a:ext cx="6886073" cy="21319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классифицировать и </a:t>
          </a:r>
          <a:r>
            <a:rPr lang="ru-RU" sz="1600" kern="1200" dirty="0" err="1"/>
            <a:t>типологизировать</a:t>
          </a:r>
          <a:r>
            <a:rPr lang="ru-RU" sz="1600" kern="1200" dirty="0"/>
            <a:t> на основе предложенных критериев используемые в социальных науках понятия и термины, отражающие социальные явления и процессы, в том числе: </a:t>
          </a:r>
        </a:p>
      </dsp:txBody>
      <dsp:txXfrm>
        <a:off x="10439400" y="2132000"/>
        <a:ext cx="6886073" cy="2131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0863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8314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046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311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43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5315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4244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961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9115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3682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3555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5058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404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499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59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05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01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B97AC-83FE-4063-801C-BCD200AF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C26517-2C59-4EF7-9C6A-FF6CB4314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563FF6-8DAF-450B-8F2B-50BBD2E1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BAF9-1F4F-46FC-BB3A-7B067694034A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DD6C45-9897-45DA-A920-E7F2F7D39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98D4F2-750F-46D2-AE73-D83789495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78A9-B0F6-49F7-B869-134D5D9BF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0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16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45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52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9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5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4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422916" y="950383"/>
            <a:ext cx="16126381" cy="178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422916" y="3088746"/>
            <a:ext cx="16126381" cy="641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2.pn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2.png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2.png"/><Relationship Id="rId9" Type="http://schemas.microsoft.com/office/2007/relationships/diagramDrawing" Target="../diagrams/drawin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2945083" y="3002040"/>
            <a:ext cx="13082046" cy="309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just"/>
            <a:r>
              <a:rPr lang="ru-RU" sz="3200" b="1" dirty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ПРОГРАММА ПОВЫШЕНИЯ КВАЛИФИКАЦИИ «</a:t>
            </a:r>
            <a:r>
              <a:rPr lang="ru-RU" sz="3200" b="1" dirty="0">
                <a:latin typeface="+mj-lt"/>
              </a:rPr>
              <a:t>ОРГАНИЗАЦИОННО-МЕТОДИЧЕСКИЕ УСЛОВИЯ ПОДГОТОВКИ УЧИТЕЛЕЙ К ПРЕПОДАВАНИЮ ФИНАНСОВОЙ ГРАМОТНОСТИ НА УРОКАХ ОБЩЕСТВОЗНАНИЯ В СООТВЕТСТВИИ С ФГОС ОСНОВНОГО ОБЩЕГО И СРЕДНЕГО ОБЩЕГО ОБРАЗОВАНИЯ»</a:t>
            </a:r>
            <a:endParaRPr lang="ru-RU" sz="32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" y="313004"/>
            <a:ext cx="10149123" cy="8635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20572" y="7824470"/>
            <a:ext cx="129065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chemeClr val="tx1"/>
                </a:solidFill>
              </a:rPr>
              <a:t>Тема 2.2. Включение предметных областей Единой рамки компетенций в предметную область «Обществознание»</a:t>
            </a:r>
          </a:p>
          <a:p>
            <a:pPr lvl="0" algn="r"/>
            <a:r>
              <a:rPr lang="ru-RU" sz="2800" b="1" i="1" dirty="0">
                <a:solidFill>
                  <a:schemeClr val="tx1"/>
                </a:solidFill>
                <a:ea typeface="Proxima Nova"/>
                <a:cs typeface="Proxima Nova"/>
                <a:sym typeface="Proxima Nova"/>
              </a:rPr>
              <a:t>Перепелица С.В., преподаватель ВШЭ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26E04-1311-4A9B-A44C-19E3E1EF1302}"/>
              </a:ext>
            </a:extLst>
          </p:cNvPr>
          <p:cNvSpPr txBox="1"/>
          <p:nvPr/>
        </p:nvSpPr>
        <p:spPr>
          <a:xfrm>
            <a:off x="5857753" y="303868"/>
            <a:ext cx="9489931" cy="667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735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«Обществознание» </a:t>
            </a:r>
            <a:endParaRPr lang="ru-RU" sz="3735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Таблица 14">
            <a:extLst>
              <a:ext uri="{FF2B5EF4-FFF2-40B4-BE49-F238E27FC236}">
                <a16:creationId xmlns:a16="http://schemas.microsoft.com/office/drawing/2014/main" id="{C1DDF588-A33D-4B9B-AAC8-35453B36A4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45854" y="1295695"/>
          <a:ext cx="16897952" cy="89511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09263">
                  <a:extLst>
                    <a:ext uri="{9D8B030D-6E8A-4147-A177-3AD203B41FA5}">
                      <a16:colId xmlns:a16="http://schemas.microsoft.com/office/drawing/2014/main" val="122583973"/>
                    </a:ext>
                  </a:extLst>
                </a:gridCol>
                <a:gridCol w="4881535">
                  <a:extLst>
                    <a:ext uri="{9D8B030D-6E8A-4147-A177-3AD203B41FA5}">
                      <a16:colId xmlns:a16="http://schemas.microsoft.com/office/drawing/2014/main" val="729478533"/>
                    </a:ext>
                  </a:extLst>
                </a:gridCol>
                <a:gridCol w="9507154">
                  <a:extLst>
                    <a:ext uri="{9D8B030D-6E8A-4147-A177-3AD203B41FA5}">
                      <a16:colId xmlns:a16="http://schemas.microsoft.com/office/drawing/2014/main" val="1413223887"/>
                    </a:ext>
                  </a:extLst>
                </a:gridCol>
              </a:tblGrid>
              <a:tr h="52173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Примерная</a:t>
                      </a:r>
                      <a:r>
                        <a:rPr lang="ru-RU" sz="2500" baseline="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 рабочая программа (ИСРО РАО)</a:t>
                      </a:r>
                      <a:endParaRPr lang="ru-RU" sz="25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 marL="142292" marR="142292" marT="71146" marB="7114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96337"/>
                  </a:ext>
                </a:extLst>
              </a:tr>
              <a:tr h="52173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8 КЛАСС</a:t>
                      </a:r>
                      <a:endParaRPr lang="ru-RU" sz="2500" b="0" dirty="0">
                        <a:latin typeface="PT Sans" panose="020B0503020203020204" pitchFamily="34" charset="-52"/>
                      </a:endParaRPr>
                    </a:p>
                  </a:txBody>
                  <a:tcPr marL="142292" marR="142292" marT="71146" marB="7114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697997"/>
                  </a:ext>
                </a:extLst>
              </a:tr>
              <a:tr h="5217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>
                          <a:latin typeface="PT Sans" panose="020B0503020203020204" pitchFamily="34" charset="-52"/>
                        </a:rPr>
                        <a:t>Тема раздела</a:t>
                      </a: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</a:rPr>
                        <a:t>Программное содержание</a:t>
                      </a:r>
                      <a:endParaRPr lang="ru-RU" sz="2500" b="1" dirty="0">
                        <a:latin typeface="PT Sans" panose="020B0503020203020204" pitchFamily="34" charset="-52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>
                          <a:latin typeface="PT Sans" panose="020B0503020203020204" pitchFamily="34" charset="-52"/>
                        </a:rPr>
                        <a:t>Предметные результаты </a:t>
                      </a:r>
                    </a:p>
                  </a:txBody>
                  <a:tcPr marL="142292" marR="142292" marT="71146" marB="71146"/>
                </a:tc>
                <a:extLst>
                  <a:ext uri="{0D108BD9-81ED-4DB2-BD59-A6C34878D82A}">
                    <a16:rowId xmlns:a16="http://schemas.microsoft.com/office/drawing/2014/main" val="4149127608"/>
                  </a:ext>
                </a:extLst>
              </a:tr>
              <a:tr h="6972288">
                <a:tc>
                  <a:txBody>
                    <a:bodyPr/>
                    <a:lstStyle/>
                    <a:p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Домашнее</a:t>
                      </a:r>
                    </a:p>
                    <a:p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хозяйство</a:t>
                      </a:r>
                    </a:p>
                    <a:p>
                      <a:endParaRPr lang="ru-RU" sz="2500" kern="120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kern="1200" dirty="0">
                          <a:solidFill>
                            <a:srgbClr val="FF0000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(3 часа)</a:t>
                      </a:r>
                      <a:endParaRPr lang="ru-RU" sz="2500" b="1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  <a:p>
                      <a:endParaRPr lang="ru-RU" sz="2500" kern="120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  <a:p>
                      <a:endParaRPr lang="ru-RU" sz="2500" b="0" dirty="0">
                        <a:latin typeface="PT Sans" panose="020B0503020203020204" pitchFamily="34" charset="-52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Экономические функции домохозяйств.  Потребление домашних хозяйств.</a:t>
                      </a:r>
                    </a:p>
                    <a:p>
                      <a:pPr algn="just"/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Потребительские   товары и товары длительного</a:t>
                      </a:r>
                    </a:p>
                    <a:p>
                      <a:pPr algn="just"/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пользования.</a:t>
                      </a:r>
                    </a:p>
                    <a:p>
                      <a:pPr algn="just"/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Источники доходов и расходов  семьи.   Семейный бюджет. Личный финансовый план.</a:t>
                      </a:r>
                    </a:p>
                    <a:p>
                      <a:pPr algn="just"/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Способы и формы  сбережений</a:t>
                      </a:r>
                      <a:endParaRPr lang="ru-RU" sz="2500" b="1" dirty="0">
                        <a:latin typeface="PT Sans" panose="020B0503020203020204" pitchFamily="34" charset="-52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Приобретать  опыт  использования  полученных  знаний  в практической повседневной жизни: </a:t>
                      </a:r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анализировать потребление домашнего хозяйства, структуру семейного бюджета,</a:t>
                      </a:r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 выполнение гражданских обязанностей </a:t>
                      </a:r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(в том числе по уплате налогов)</a:t>
                      </a:r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, собственные перспективы в профессиональной сфере в целях осознанного выбора профессии; сопоставлять свои потребности и возможности. </a:t>
                      </a:r>
                    </a:p>
                    <a:p>
                      <a:pPr algn="just"/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Оценивать собственные поступки и поведение других людей с точки зрения их экономической рациональности:</a:t>
                      </a:r>
                    </a:p>
                    <a:p>
                      <a:pPr algn="just"/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давать  оценку  рациональному  распределению  семейных</a:t>
                      </a:r>
                    </a:p>
                    <a:p>
                      <a:pPr algn="just"/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ресурсов. </a:t>
                      </a:r>
                    </a:p>
                    <a:p>
                      <a:pPr algn="just"/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Решать познавательные и практические задачи, отражающие процессы формирования, накопления и инвестирования сбережений: </a:t>
                      </a:r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формулировать и представлять краткие </a:t>
                      </a:r>
                    </a:p>
                    <a:p>
                      <a:pPr algn="just"/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выводы о способах эффективного использования денежных средств и различных форм сбережений. </a:t>
                      </a:r>
                    </a:p>
                    <a:p>
                      <a:pPr algn="just"/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Приобретать опыт составления простейших документов: </a:t>
                      </a:r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составлять семейный бюджет, личный финансовый план, </a:t>
                      </a:r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заявление, резюме. </a:t>
                      </a:r>
                      <a:endParaRPr lang="ru-RU" sz="2500" dirty="0">
                        <a:latin typeface="PT Sans" panose="020B0503020203020204" pitchFamily="34" charset="-52"/>
                      </a:endParaRPr>
                    </a:p>
                  </a:txBody>
                  <a:tcPr marL="142292" marR="142292" marT="71146" marB="71146"/>
                </a:tc>
                <a:extLst>
                  <a:ext uri="{0D108BD9-81ED-4DB2-BD59-A6C34878D82A}">
                    <a16:rowId xmlns:a16="http://schemas.microsoft.com/office/drawing/2014/main" val="248269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903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11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790A5C-8D39-4146-AB2E-FF2F6E4BE45E}"/>
              </a:ext>
            </a:extLst>
          </p:cNvPr>
          <p:cNvSpPr txBox="1"/>
          <p:nvPr/>
        </p:nvSpPr>
        <p:spPr>
          <a:xfrm>
            <a:off x="1748590" y="1129859"/>
            <a:ext cx="1645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9657"/>
                </a:solidFill>
              </a:rPr>
              <a:t>Предметные результаты федеральной рабочей программы </a:t>
            </a:r>
          </a:p>
          <a:p>
            <a:pPr algn="ctr"/>
            <a:r>
              <a:rPr lang="ru-RU" sz="3600" dirty="0">
                <a:solidFill>
                  <a:srgbClr val="009657"/>
                </a:solidFill>
              </a:rPr>
              <a:t>9 класс 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6F8AB2F-9079-422A-9626-C24C95DBE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6830652"/>
              </p:ext>
            </p:extLst>
          </p:nvPr>
        </p:nvGraphicFramePr>
        <p:xfrm>
          <a:off x="753979" y="2711115"/>
          <a:ext cx="17325474" cy="7106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D89B048-E5A4-4308-B1C2-6E0259C3BA2B}"/>
              </a:ext>
            </a:extLst>
          </p:cNvPr>
          <p:cNvSpPr txBox="1"/>
          <p:nvPr/>
        </p:nvSpPr>
        <p:spPr>
          <a:xfrm>
            <a:off x="4699591" y="5699051"/>
            <a:ext cx="5847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Человек в системе социальных отношений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2F60E-F011-4666-BFDE-E3EE2584812F}"/>
              </a:ext>
            </a:extLst>
          </p:cNvPr>
          <p:cNvSpPr txBox="1"/>
          <p:nvPr/>
        </p:nvSpPr>
        <p:spPr>
          <a:xfrm>
            <a:off x="11206716" y="5990036"/>
            <a:ext cx="6549656" cy="13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Осваивать и применять знания о социальной структуре общества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Характеризовать функции семьи в обществе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E45F8B-38C8-411F-8EC9-A7EB01D15A92}"/>
              </a:ext>
            </a:extLst>
          </p:cNvPr>
          <p:cNvSpPr txBox="1"/>
          <p:nvPr/>
        </p:nvSpPr>
        <p:spPr>
          <a:xfrm>
            <a:off x="4848446" y="7403417"/>
            <a:ext cx="5699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Человек в современном изменяющемся мире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2742D-2F8A-428E-8407-EE16F010AF68}"/>
              </a:ext>
            </a:extLst>
          </p:cNvPr>
          <p:cNvSpPr txBox="1"/>
          <p:nvPr/>
        </p:nvSpPr>
        <p:spPr>
          <a:xfrm>
            <a:off x="11249246" y="7378918"/>
            <a:ext cx="6379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Осваивать и применять знания об информационном обществе, глобализации, глобальных проблемах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Характеризовать сущность информационного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2959891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26E04-1311-4A9B-A44C-19E3E1EF1302}"/>
              </a:ext>
            </a:extLst>
          </p:cNvPr>
          <p:cNvSpPr txBox="1"/>
          <p:nvPr/>
        </p:nvSpPr>
        <p:spPr>
          <a:xfrm>
            <a:off x="5857753" y="303868"/>
            <a:ext cx="9489931" cy="667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735" b="1" dirty="0">
                <a:solidFill>
                  <a:srgbClr val="009657"/>
                </a:solidFill>
                <a:latin typeface="+mn-lt"/>
              </a:rPr>
              <a:t>«Обществознание» </a:t>
            </a:r>
            <a:endParaRPr lang="ru-RU" sz="3735" dirty="0">
              <a:solidFill>
                <a:srgbClr val="009657"/>
              </a:solidFill>
              <a:latin typeface="+mn-lt"/>
            </a:endParaRPr>
          </a:p>
        </p:txBody>
      </p:sp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id="{F921A94C-5CC2-4697-9612-08058DBED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528766"/>
              </p:ext>
            </p:extLst>
          </p:nvPr>
        </p:nvGraphicFramePr>
        <p:xfrm>
          <a:off x="251926" y="1082351"/>
          <a:ext cx="18269989" cy="874213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9859">
                  <a:extLst>
                    <a:ext uri="{9D8B030D-6E8A-4147-A177-3AD203B41FA5}">
                      <a16:colId xmlns:a16="http://schemas.microsoft.com/office/drawing/2014/main" val="942765683"/>
                    </a:ext>
                  </a:extLst>
                </a:gridCol>
                <a:gridCol w="8053970">
                  <a:extLst>
                    <a:ext uri="{9D8B030D-6E8A-4147-A177-3AD203B41FA5}">
                      <a16:colId xmlns:a16="http://schemas.microsoft.com/office/drawing/2014/main" val="1978110417"/>
                    </a:ext>
                  </a:extLst>
                </a:gridCol>
                <a:gridCol w="8656160">
                  <a:extLst>
                    <a:ext uri="{9D8B030D-6E8A-4147-A177-3AD203B41FA5}">
                      <a16:colId xmlns:a16="http://schemas.microsoft.com/office/drawing/2014/main" val="2724315800"/>
                    </a:ext>
                  </a:extLst>
                </a:gridCol>
              </a:tblGrid>
              <a:tr h="52897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класс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раздел 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тема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591145"/>
                  </a:ext>
                </a:extLst>
              </a:tr>
              <a:tr h="1323912">
                <a:tc rowSpan="3">
                  <a:txBody>
                    <a:bodyPr/>
                    <a:lstStyle/>
                    <a:p>
                      <a:r>
                        <a:rPr lang="ru-RU" sz="2400" dirty="0"/>
                        <a:t> </a:t>
                      </a:r>
                    </a:p>
                    <a:p>
                      <a:endParaRPr lang="ru-RU" sz="2400" dirty="0"/>
                    </a:p>
                    <a:p>
                      <a:endParaRPr lang="ru-RU" sz="2400" dirty="0"/>
                    </a:p>
                    <a:p>
                      <a:endParaRPr lang="ru-RU" sz="2400" dirty="0"/>
                    </a:p>
                    <a:p>
                      <a:endParaRPr lang="ru-RU" sz="2400" dirty="0"/>
                    </a:p>
                    <a:p>
                      <a:endParaRPr lang="ru-RU" sz="2400" dirty="0"/>
                    </a:p>
                    <a:p>
                      <a:endParaRPr lang="ru-RU" sz="2400" dirty="0"/>
                    </a:p>
                    <a:p>
                      <a:endParaRPr lang="ru-RU" sz="2400" dirty="0"/>
                    </a:p>
                    <a:p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Раздел 2. Гражданин и государство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Тема 2.3. Государственно-территориальное устройство Российской Федерации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830870"/>
                  </a:ext>
                </a:extLst>
              </a:tr>
              <a:tr h="41113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effectLst/>
                        </a:rPr>
                        <a:t>Раздел 3. Человек в системе социальных отношений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effectLst/>
                        </a:rPr>
                        <a:t>3.2. Конкуренция и монополия. Государственная политика по развитию конкуренции </a:t>
                      </a:r>
                    </a:p>
                    <a:p>
                      <a:r>
                        <a:rPr lang="ru-RU" sz="2400" kern="1200" dirty="0">
                          <a:effectLst/>
                        </a:rPr>
                        <a:t>3.2 Антимонопольное регулирование в Российской Федерации </a:t>
                      </a:r>
                    </a:p>
                    <a:p>
                      <a:r>
                        <a:rPr lang="ru-RU" sz="2400" kern="1200" dirty="0">
                          <a:effectLst/>
                        </a:rPr>
                        <a:t>Раздел 3. Человек в системе социальных отношений</a:t>
                      </a:r>
                    </a:p>
                    <a:p>
                      <a:r>
                        <a:rPr lang="ru-RU" sz="2400" kern="1200" dirty="0">
                          <a:effectLst/>
                        </a:rPr>
                        <a:t> Тема 3.2. Статусы и роли. Социализация личности. </a:t>
                      </a:r>
                    </a:p>
                    <a:p>
                      <a:r>
                        <a:rPr lang="ru-RU" sz="2400" kern="1200" dirty="0">
                          <a:effectLst/>
                        </a:rPr>
                        <a:t>Тема 3.2. Семья и её функции, </a:t>
                      </a:r>
                    </a:p>
                    <a:p>
                      <a:r>
                        <a:rPr lang="ru-RU" sz="2400" kern="1200" dirty="0">
                          <a:effectLst/>
                        </a:rPr>
                        <a:t>Тема 3.4. Отклоняющееся поведение и здоровый образ жизни,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801244"/>
                  </a:ext>
                </a:extLst>
              </a:tr>
              <a:tr h="277792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effectLst/>
                        </a:rPr>
                        <a:t>Раздел 4. Человек в современном изменяющемся мире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effectLst/>
                        </a:rPr>
                        <a:t>Тема 4.1.  Человек в современном изменяющемся мире. Современные формы связи и коммуникаций: как они изменили мир. Особенности общения в виртуальном пространстве.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effectLst/>
                        </a:rPr>
                        <a:t>4.1. Человек в современном изменяющемся мире. Молодежь-активный участник общественной жизни. Волонтерское движение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24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79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B8A47-AB30-4E85-B391-BB4EC1D2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84" y="282469"/>
            <a:ext cx="16363533" cy="118057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СОО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793293-84A2-4579-BAF1-EA4B48220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1" y="1158240"/>
            <a:ext cx="17361906" cy="8955423"/>
          </a:xfrm>
        </p:spPr>
        <p:txBody>
          <a:bodyPr/>
          <a:lstStyle/>
          <a:p>
            <a:pPr marL="2540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Предметные результаты предметной области «Обществознание» (базовый уровень) включают в себя: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25400" lvl="0" indent="0">
              <a:buNone/>
            </a:pPr>
            <a:r>
              <a:rPr lang="ru-RU" sz="3600" dirty="0"/>
              <a:t>Сформированность знаний об (о):</a:t>
            </a:r>
          </a:p>
          <a:p>
            <a:r>
              <a:rPr lang="ru-RU" sz="3600" dirty="0">
                <a:solidFill>
                  <a:schemeClr val="tx1"/>
                </a:solidFill>
              </a:rPr>
              <a:t>Особенностях социализации личности в современных условиях, сознании, познании и самопознании человека; особенностях профессиональной деятельности в области науки, культуры,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экономической и финансовой сферах;</a:t>
            </a: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Экономике как науке и хозяйстве, роли государства в экономике</a:t>
            </a:r>
            <a:r>
              <a:rPr lang="ru-RU" sz="3600" dirty="0">
                <a:solidFill>
                  <a:schemeClr val="tx1"/>
                </a:solidFill>
              </a:rPr>
              <a:t>, в том числе государственной политики поддержки конкуренции и импортозамещения, особенностях рыночных отношений в современной экономике;</a:t>
            </a:r>
          </a:p>
          <a:p>
            <a:r>
              <a:rPr lang="ru-RU" sz="3600" dirty="0">
                <a:solidFill>
                  <a:schemeClr val="tx1"/>
                </a:solidFill>
              </a:rPr>
              <a:t>Роли государственного бюджета в реализации полномочий органов государственной власти, этапах бюджетного процесса, механизмах принятия бюджетных решений;</a:t>
            </a:r>
          </a:p>
          <a:p>
            <a:r>
              <a:rPr lang="ru-RU" sz="3600" dirty="0">
                <a:solidFill>
                  <a:schemeClr val="tx1"/>
                </a:solidFill>
              </a:rPr>
              <a:t>Правовом регулировании гражданских, семейных, трудовых, налоговых, образовательных, административных, уголовных общественных отношений</a:t>
            </a:r>
          </a:p>
          <a:p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B07B59-B54B-4F91-8E64-C4C5F0273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96" y="282468"/>
            <a:ext cx="6980525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57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790A5C-8D39-4146-AB2E-FF2F6E4BE45E}"/>
              </a:ext>
            </a:extLst>
          </p:cNvPr>
          <p:cNvSpPr txBox="1"/>
          <p:nvPr/>
        </p:nvSpPr>
        <p:spPr>
          <a:xfrm>
            <a:off x="1748590" y="1129859"/>
            <a:ext cx="16450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Предметные результаты федеральной рабочей программы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10  класс  (базовый уровень)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6F8AB2F-9079-422A-9626-C24C95DBE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2281300"/>
              </p:ext>
            </p:extLst>
          </p:nvPr>
        </p:nvGraphicFramePr>
        <p:xfrm>
          <a:off x="753979" y="2711115"/>
          <a:ext cx="17325474" cy="7106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82E1E49-23C9-4EA2-A5C7-98FDBD7794CC}"/>
              </a:ext>
            </a:extLst>
          </p:cNvPr>
          <p:cNvSpPr txBox="1"/>
          <p:nvPr/>
        </p:nvSpPr>
        <p:spPr>
          <a:xfrm>
            <a:off x="4550735" y="2955851"/>
            <a:ext cx="6670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Человек в обществе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E93A6-0911-4BDF-A5AA-68C61D4C9071}"/>
              </a:ext>
            </a:extLst>
          </p:cNvPr>
          <p:cNvSpPr txBox="1"/>
          <p:nvPr/>
        </p:nvSpPr>
        <p:spPr>
          <a:xfrm>
            <a:off x="5320687" y="6886996"/>
            <a:ext cx="518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Духовная культура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722EB-36F0-48D5-98BB-E6BCCAD936E3}"/>
              </a:ext>
            </a:extLst>
          </p:cNvPr>
          <p:cNvSpPr txBox="1"/>
          <p:nvPr/>
        </p:nvSpPr>
        <p:spPr>
          <a:xfrm>
            <a:off x="4788344" y="5012160"/>
            <a:ext cx="6433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Экономическая жизнь общества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0B9237-3AFA-4EF2-B2BA-E1B2625F56A6}"/>
              </a:ext>
            </a:extLst>
          </p:cNvPr>
          <p:cNvSpPr txBox="1"/>
          <p:nvPr/>
        </p:nvSpPr>
        <p:spPr>
          <a:xfrm>
            <a:off x="11036595" y="7145079"/>
            <a:ext cx="6826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Владеть умениями устанавливать, выявлять, объяснять и конкретизировать примерами причинно-следственные, функциональные, иерархические и другие связи подсистем и элементов общества;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характеризовать причины и последствия преобразований в духовной, экономической сферах жизни российского общества; противоречивого характера общественного прогресса; </a:t>
            </a:r>
          </a:p>
        </p:txBody>
      </p:sp>
    </p:spTree>
    <p:extLst>
      <p:ext uri="{BB962C8B-B14F-4D97-AF65-F5344CB8AC3E}">
        <p14:creationId xmlns:p14="http://schemas.microsoft.com/office/powerpoint/2010/main" val="1738283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26E04-1311-4A9B-A44C-19E3E1EF1302}"/>
              </a:ext>
            </a:extLst>
          </p:cNvPr>
          <p:cNvSpPr txBox="1"/>
          <p:nvPr/>
        </p:nvSpPr>
        <p:spPr>
          <a:xfrm>
            <a:off x="5857753" y="303868"/>
            <a:ext cx="9489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«Обществознание»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6B5DE48-BE2E-4081-9090-1E2ED8AF9C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799238"/>
              </p:ext>
            </p:extLst>
          </p:nvPr>
        </p:nvGraphicFramePr>
        <p:xfrm>
          <a:off x="317500" y="1231900"/>
          <a:ext cx="17881601" cy="89178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35172">
                  <a:extLst>
                    <a:ext uri="{9D8B030D-6E8A-4147-A177-3AD203B41FA5}">
                      <a16:colId xmlns:a16="http://schemas.microsoft.com/office/drawing/2014/main" val="3116118310"/>
                    </a:ext>
                  </a:extLst>
                </a:gridCol>
                <a:gridCol w="6886228">
                  <a:extLst>
                    <a:ext uri="{9D8B030D-6E8A-4147-A177-3AD203B41FA5}">
                      <a16:colId xmlns:a16="http://schemas.microsoft.com/office/drawing/2014/main" val="1658091898"/>
                    </a:ext>
                  </a:extLst>
                </a:gridCol>
                <a:gridCol w="9760201">
                  <a:extLst>
                    <a:ext uri="{9D8B030D-6E8A-4147-A177-3AD203B41FA5}">
                      <a16:colId xmlns:a16="http://schemas.microsoft.com/office/drawing/2014/main" val="2123283443"/>
                    </a:ext>
                  </a:extLst>
                </a:gridCol>
              </a:tblGrid>
              <a:tr h="129878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раздел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тема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473442"/>
                  </a:ext>
                </a:extLst>
              </a:tr>
              <a:tr h="1569266">
                <a:tc rowSpan="3">
                  <a:txBody>
                    <a:bodyPr/>
                    <a:lstStyle/>
                    <a:p>
                      <a:r>
                        <a:rPr lang="ru-RU" sz="3200" dirty="0"/>
                        <a:t>10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kern="1200" dirty="0">
                          <a:effectLst/>
                        </a:rPr>
                        <a:t>Раздел 1. Человек в обществе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kern="1200" dirty="0">
                          <a:effectLst/>
                        </a:rPr>
                        <a:t>1.2 Роль массовой коммуникации в современном обществе </a:t>
                      </a:r>
                    </a:p>
                    <a:p>
                      <a:r>
                        <a:rPr lang="ru-RU" sz="3200" kern="1200" dirty="0">
                          <a:effectLst/>
                        </a:rPr>
                        <a:t>1.3. Противоречивый характер прогресса </a:t>
                      </a:r>
                      <a:endParaRPr lang="ru-RU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944257"/>
                  </a:ext>
                </a:extLst>
              </a:tr>
              <a:tr h="43939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3200" dirty="0"/>
                        <a:t>Раздел 3. Экономическая жизнь общества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kern="1200" dirty="0">
                          <a:effectLst/>
                        </a:rPr>
                        <a:t>3.3. Рациональное экономическое поведение.</a:t>
                      </a:r>
                    </a:p>
                    <a:p>
                      <a:r>
                        <a:rPr lang="ru-RU" sz="3200" kern="1200" dirty="0">
                          <a:effectLst/>
                        </a:rPr>
                        <a:t>3.5. Финансовый рынок. Финансовые институты.</a:t>
                      </a:r>
                    </a:p>
                    <a:p>
                      <a:r>
                        <a:rPr lang="ru-RU" sz="3200" kern="1200" dirty="0">
                          <a:effectLst/>
                        </a:rPr>
                        <a:t>3.2. Рыночный спрос. Закон спроса. Эластичность спроса.</a:t>
                      </a:r>
                    </a:p>
                    <a:p>
                      <a:r>
                        <a:rPr lang="ru-RU" sz="3200" kern="1200" dirty="0">
                          <a:effectLst/>
                        </a:rPr>
                        <a:t>3.5. Цифровые финансовые услуги. Финансовые технологии и финансовая безопасность.</a:t>
                      </a:r>
                    </a:p>
                    <a:p>
                      <a:r>
                        <a:rPr lang="ru-RU" sz="3200" kern="1200" dirty="0">
                          <a:effectLst/>
                        </a:rPr>
                        <a:t>3.4. Издержка, их виды. Выручка, прибыль</a:t>
                      </a:r>
                    </a:p>
                    <a:p>
                      <a:r>
                        <a:rPr lang="ru-RU" sz="3200" kern="1200" dirty="0">
                          <a:effectLst/>
                        </a:rPr>
                        <a:t>3.4. Поддержка малого и среднего предпринимательства</a:t>
                      </a:r>
                      <a:endParaRPr lang="ru-RU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494558"/>
                  </a:ext>
                </a:extLst>
              </a:tr>
              <a:tr h="15692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kern="1200" dirty="0">
                          <a:effectLst/>
                        </a:rPr>
                        <a:t>3.2. Рынок труда. Занятость и безработица</a:t>
                      </a:r>
                    </a:p>
                    <a:p>
                      <a:r>
                        <a:rPr lang="ru-RU" sz="3200" kern="1200" dirty="0">
                          <a:effectLst/>
                        </a:rPr>
                        <a:t>3.6. Налоговая система. Федерации</a:t>
                      </a:r>
                    </a:p>
                    <a:p>
                      <a:r>
                        <a:rPr lang="ru-RU" sz="3200" kern="1200" dirty="0">
                          <a:effectLst/>
                        </a:rPr>
                        <a:t>3.5. Банки. Банковская система</a:t>
                      </a:r>
                      <a:endParaRPr lang="ru-RU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98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769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16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790A5C-8D39-4146-AB2E-FF2F6E4BE45E}"/>
              </a:ext>
            </a:extLst>
          </p:cNvPr>
          <p:cNvSpPr txBox="1"/>
          <p:nvPr/>
        </p:nvSpPr>
        <p:spPr>
          <a:xfrm>
            <a:off x="1748590" y="1129859"/>
            <a:ext cx="16450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Предметные результаты федеральной рабочей программы </a:t>
            </a:r>
          </a:p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11 класс (базовый уровень)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6F8AB2F-9079-422A-9626-C24C95DBE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6527556"/>
              </p:ext>
            </p:extLst>
          </p:nvPr>
        </p:nvGraphicFramePr>
        <p:xfrm>
          <a:off x="753979" y="2711115"/>
          <a:ext cx="17325474" cy="7106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1DFF667-B31A-4F6C-8CA5-CD5BE6B494B5}"/>
              </a:ext>
            </a:extLst>
          </p:cNvPr>
          <p:cNvSpPr txBox="1"/>
          <p:nvPr/>
        </p:nvSpPr>
        <p:spPr>
          <a:xfrm>
            <a:off x="5635256" y="3359888"/>
            <a:ext cx="452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Социальная сфера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74466-1E74-47C4-ADC0-E3E60212AD3E}"/>
              </a:ext>
            </a:extLst>
          </p:cNvPr>
          <p:cNvSpPr txBox="1"/>
          <p:nvPr/>
        </p:nvSpPr>
        <p:spPr>
          <a:xfrm>
            <a:off x="5380075" y="5618110"/>
            <a:ext cx="478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Политическая сфера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A4797-D4B8-43FD-96D4-E041D21B8462}"/>
              </a:ext>
            </a:extLst>
          </p:cNvPr>
          <p:cNvSpPr txBox="1"/>
          <p:nvPr/>
        </p:nvSpPr>
        <p:spPr>
          <a:xfrm>
            <a:off x="4990454" y="7258373"/>
            <a:ext cx="6199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Правовое регулирование общественных отношений в Российской Федерации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EE6580-127C-4EFF-AA41-E96CE2064D65}"/>
              </a:ext>
            </a:extLst>
          </p:cNvPr>
          <p:cNvSpPr txBox="1"/>
          <p:nvPr/>
        </p:nvSpPr>
        <p:spPr>
          <a:xfrm>
            <a:off x="11610753" y="7145079"/>
            <a:ext cx="6422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классифицировать и </a:t>
            </a:r>
            <a:r>
              <a:rPr lang="ru-RU" sz="1600" dirty="0" err="1"/>
              <a:t>типологизировать</a:t>
            </a:r>
            <a:r>
              <a:rPr lang="ru-RU" sz="1600" dirty="0"/>
              <a:t> на основе предложенных критериев используемые в социальных науках понятия и термины, отражающие социальные явления и процессы, в том числе: налоги и сборы в Российской Федерации, права и обязанности налогоплательщиков; виды административных правонарушений и наказаний</a:t>
            </a:r>
          </a:p>
        </p:txBody>
      </p:sp>
    </p:spTree>
    <p:extLst>
      <p:ext uri="{BB962C8B-B14F-4D97-AF65-F5344CB8AC3E}">
        <p14:creationId xmlns:p14="http://schemas.microsoft.com/office/powerpoint/2010/main" val="2787837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3" y="216736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26E04-1311-4A9B-A44C-19E3E1EF1302}"/>
              </a:ext>
            </a:extLst>
          </p:cNvPr>
          <p:cNvSpPr txBox="1"/>
          <p:nvPr/>
        </p:nvSpPr>
        <p:spPr>
          <a:xfrm>
            <a:off x="5857753" y="303868"/>
            <a:ext cx="9489931" cy="667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735" b="1" dirty="0">
                <a:solidFill>
                  <a:srgbClr val="009657"/>
                </a:solidFill>
                <a:latin typeface="+mn-lt"/>
              </a:rPr>
              <a:t>«Обществознание» </a:t>
            </a:r>
            <a:endParaRPr lang="ru-RU" sz="3735" dirty="0">
              <a:solidFill>
                <a:srgbClr val="009657"/>
              </a:solidFill>
              <a:latin typeface="+mn-lt"/>
            </a:endParaRP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FB41A450-C14A-41DA-956A-5AEF042F25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393001"/>
              </p:ext>
            </p:extLst>
          </p:nvPr>
        </p:nvGraphicFramePr>
        <p:xfrm>
          <a:off x="419098" y="1268412"/>
          <a:ext cx="18039024" cy="81732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27840">
                  <a:extLst>
                    <a:ext uri="{9D8B030D-6E8A-4147-A177-3AD203B41FA5}">
                      <a16:colId xmlns:a16="http://schemas.microsoft.com/office/drawing/2014/main" val="3075761428"/>
                    </a:ext>
                  </a:extLst>
                </a:gridCol>
                <a:gridCol w="7780210">
                  <a:extLst>
                    <a:ext uri="{9D8B030D-6E8A-4147-A177-3AD203B41FA5}">
                      <a16:colId xmlns:a16="http://schemas.microsoft.com/office/drawing/2014/main" val="1615294706"/>
                    </a:ext>
                  </a:extLst>
                </a:gridCol>
                <a:gridCol w="7330974">
                  <a:extLst>
                    <a:ext uri="{9D8B030D-6E8A-4147-A177-3AD203B41FA5}">
                      <a16:colId xmlns:a16="http://schemas.microsoft.com/office/drawing/2014/main" val="77680381"/>
                    </a:ext>
                  </a:extLst>
                </a:gridCol>
              </a:tblGrid>
              <a:tr h="91044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раздел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тема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437769"/>
                  </a:ext>
                </a:extLst>
              </a:tr>
              <a:tr h="7262852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  <a:p>
                      <a:pPr algn="ctr"/>
                      <a:endParaRPr lang="ru-RU" sz="3200" dirty="0"/>
                    </a:p>
                    <a:p>
                      <a:pPr algn="ctr"/>
                      <a:endParaRPr lang="ru-RU" sz="3200" dirty="0"/>
                    </a:p>
                    <a:p>
                      <a:pPr algn="ctr"/>
                      <a:endParaRPr lang="ru-RU" sz="3200" dirty="0"/>
                    </a:p>
                    <a:p>
                      <a:pPr algn="ctr"/>
                      <a:r>
                        <a:rPr lang="ru-RU" sz="3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>
                          <a:effectLst/>
                        </a:rPr>
                        <a:t>Раздел 3. Правовое регулирование общественных отношений в Российской Федерации</a:t>
                      </a:r>
                      <a:endParaRPr lang="ru-RU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kern="1200" dirty="0">
                          <a:effectLst/>
                        </a:rPr>
                        <a:t>3.3. Субъекты гражданского права. Организационно-правовые формы юридических лиц</a:t>
                      </a:r>
                    </a:p>
                    <a:p>
                      <a:r>
                        <a:rPr lang="ru-RU" sz="3200" kern="1200" dirty="0">
                          <a:effectLst/>
                        </a:rPr>
                        <a:t>3.4. Законодательство РФ о налогах и сборах. Участники отношений, регулируемых законодательством и сборах</a:t>
                      </a:r>
                    </a:p>
                    <a:p>
                      <a:r>
                        <a:rPr lang="ru-RU" sz="3200" kern="1200" dirty="0">
                          <a:effectLst/>
                        </a:rPr>
                        <a:t>3.4. Административное право и его субъекты ???</a:t>
                      </a:r>
                    </a:p>
                    <a:p>
                      <a:r>
                        <a:rPr lang="ru-RU" sz="3200" kern="1200" dirty="0">
                          <a:effectLst/>
                        </a:rPr>
                        <a:t>3.4. Права и обязанности налогоплательщиков. Ответственность за налоговые правонарушения </a:t>
                      </a:r>
                      <a:endParaRPr lang="ru-RU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205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864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1DBB51-B0BD-47BC-9BC6-B6A09F72F02C}"/>
              </a:ext>
            </a:extLst>
          </p:cNvPr>
          <p:cNvSpPr/>
          <p:nvPr/>
        </p:nvSpPr>
        <p:spPr>
          <a:xfrm>
            <a:off x="929871" y="2221653"/>
            <a:ext cx="16605093" cy="54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165534A-749B-4F69-89EB-E9898A86B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467330"/>
              </p:ext>
            </p:extLst>
          </p:nvPr>
        </p:nvGraphicFramePr>
        <p:xfrm>
          <a:off x="929871" y="1171074"/>
          <a:ext cx="17269230" cy="89917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34615">
                  <a:extLst>
                    <a:ext uri="{9D8B030D-6E8A-4147-A177-3AD203B41FA5}">
                      <a16:colId xmlns:a16="http://schemas.microsoft.com/office/drawing/2014/main" val="905191050"/>
                    </a:ext>
                  </a:extLst>
                </a:gridCol>
                <a:gridCol w="8634615">
                  <a:extLst>
                    <a:ext uri="{9D8B030D-6E8A-4147-A177-3AD203B41FA5}">
                      <a16:colId xmlns:a16="http://schemas.microsoft.com/office/drawing/2014/main" val="2967172171"/>
                    </a:ext>
                  </a:extLst>
                </a:gridCol>
              </a:tblGrid>
              <a:tr h="52235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Единая рамка компетенций по финансовой грамотности для детей и взрослых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571916"/>
                  </a:ext>
                </a:extLst>
              </a:tr>
              <a:tr h="52235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Предметная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30671"/>
                  </a:ext>
                </a:extLst>
              </a:tr>
              <a:tr h="229697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Деньги и операции с ними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Сущность и функции денег</a:t>
                      </a:r>
                    </a:p>
                    <a:p>
                      <a:r>
                        <a:rPr lang="ru-RU" dirty="0"/>
                        <a:t>Платежи и покупки</a:t>
                      </a:r>
                    </a:p>
                    <a:p>
                      <a:r>
                        <a:rPr lang="ru-RU" dirty="0"/>
                        <a:t>Цены на товары и услуги</a:t>
                      </a:r>
                    </a:p>
                    <a:p>
                      <a:r>
                        <a:rPr lang="ru-RU" dirty="0"/>
                        <a:t>Иностранная валюта</a:t>
                      </a:r>
                    </a:p>
                    <a:p>
                      <a:r>
                        <a:rPr lang="ru-RU" dirty="0"/>
                        <a:t>Финансовая безопасность </a:t>
                      </a:r>
                    </a:p>
                    <a:p>
                      <a:r>
                        <a:rPr lang="ru-RU" dirty="0"/>
                        <a:t>Цифровая среда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740255"/>
                  </a:ext>
                </a:extLst>
              </a:tr>
              <a:tr h="229697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Планирование и управление личными финансами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Доходы и расходы семейного и личного бюджета. Финансовое планирование</a:t>
                      </a:r>
                    </a:p>
                    <a:p>
                      <a:r>
                        <a:rPr lang="ru-RU" dirty="0"/>
                        <a:t>Личные сбережения</a:t>
                      </a:r>
                    </a:p>
                    <a:p>
                      <a:r>
                        <a:rPr lang="ru-RU" dirty="0"/>
                        <a:t>Займы и кредит</a:t>
                      </a:r>
                    </a:p>
                    <a:p>
                      <a:r>
                        <a:rPr lang="ru-RU" dirty="0"/>
                        <a:t>Финансовая безопасность</a:t>
                      </a:r>
                    </a:p>
                    <a:p>
                      <a:r>
                        <a:rPr lang="ru-RU" dirty="0"/>
                        <a:t>Цифровая среда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188750"/>
                  </a:ext>
                </a:extLst>
              </a:tr>
              <a:tr h="193091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Риск и доходность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Инвестирование</a:t>
                      </a:r>
                    </a:p>
                    <a:p>
                      <a:r>
                        <a:rPr lang="ru-RU" dirty="0"/>
                        <a:t>Страхование</a:t>
                      </a:r>
                    </a:p>
                    <a:p>
                      <a:r>
                        <a:rPr lang="ru-RU" dirty="0"/>
                        <a:t>Предпринимательство</a:t>
                      </a:r>
                    </a:p>
                    <a:p>
                      <a:r>
                        <a:rPr lang="ru-RU" dirty="0"/>
                        <a:t>Финансовая безопасность</a:t>
                      </a:r>
                    </a:p>
                    <a:p>
                      <a:r>
                        <a:rPr lang="ru-RU" dirty="0"/>
                        <a:t>Цифровая среда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424432"/>
                  </a:ext>
                </a:extLst>
              </a:tr>
              <a:tr h="52235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Финансовая 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Права и обязанности пользователей финансовых услуг</a:t>
                      </a:r>
                    </a:p>
                    <a:p>
                      <a:r>
                        <a:rPr lang="ru-RU" dirty="0"/>
                        <a:t>Финансовые взаимоотношения с государством</a:t>
                      </a:r>
                    </a:p>
                    <a:p>
                      <a:r>
                        <a:rPr lang="ru-RU" dirty="0"/>
                        <a:t>Финансовая безопасность</a:t>
                      </a:r>
                    </a:p>
                    <a:p>
                      <a:r>
                        <a:rPr lang="ru-RU" dirty="0"/>
                        <a:t>Цифровая среда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25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338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F4FF68-00D4-47FE-903B-C537FFD9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3" y="273698"/>
            <a:ext cx="6980525" cy="59746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9A2F65-FB5C-4590-B4CC-87EBBB421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57927"/>
              </p:ext>
            </p:extLst>
          </p:nvPr>
        </p:nvGraphicFramePr>
        <p:xfrm>
          <a:off x="723014" y="1760930"/>
          <a:ext cx="17628782" cy="79072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14391">
                  <a:extLst>
                    <a:ext uri="{9D8B030D-6E8A-4147-A177-3AD203B41FA5}">
                      <a16:colId xmlns:a16="http://schemas.microsoft.com/office/drawing/2014/main" val="410074964"/>
                    </a:ext>
                  </a:extLst>
                </a:gridCol>
                <a:gridCol w="8814391">
                  <a:extLst>
                    <a:ext uri="{9D8B030D-6E8A-4147-A177-3AD203B41FA5}">
                      <a16:colId xmlns:a16="http://schemas.microsoft.com/office/drawing/2014/main" val="3079558803"/>
                    </a:ext>
                  </a:extLst>
                </a:gridCol>
              </a:tblGrid>
              <a:tr h="2052147">
                <a:tc>
                  <a:txBody>
                    <a:bodyPr/>
                    <a:lstStyle/>
                    <a:p>
                      <a:r>
                        <a:rPr lang="ru-RU" sz="3200" dirty="0"/>
                        <a:t>Предметная область единой рамки компетенций по финансовой грамотности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Разделы Федеральной рабочей  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899428"/>
                  </a:ext>
                </a:extLst>
              </a:tr>
              <a:tr h="142859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Деньги и операции с ними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 в экономических отношениях</a:t>
                      </a:r>
                    </a:p>
                    <a:p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 в мире культуры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6006"/>
                  </a:ext>
                </a:extLst>
              </a:tr>
              <a:tr h="156928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Планирование и управление личными финансами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Человек в экономических отношениях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Человек в мире культуры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59580"/>
                  </a:ext>
                </a:extLst>
              </a:tr>
              <a:tr h="142859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 и доходность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Человек в экономических отношениях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Человек в мире культуры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058074"/>
                  </a:ext>
                </a:extLst>
              </a:tr>
              <a:tr h="142859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Финансовая 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Человек в экономических отношениях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Человек в мире культуры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5541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E5CB16-A759-4F56-9D2B-509EC076C62B}"/>
              </a:ext>
            </a:extLst>
          </p:cNvPr>
          <p:cNvSpPr txBox="1"/>
          <p:nvPr/>
        </p:nvSpPr>
        <p:spPr>
          <a:xfrm>
            <a:off x="6804836" y="1023656"/>
            <a:ext cx="593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9657"/>
                </a:solidFill>
              </a:rPr>
              <a:t>8 класс</a:t>
            </a:r>
          </a:p>
        </p:txBody>
      </p:sp>
    </p:spTree>
    <p:extLst>
      <p:ext uri="{BB962C8B-B14F-4D97-AF65-F5344CB8AC3E}">
        <p14:creationId xmlns:p14="http://schemas.microsoft.com/office/powerpoint/2010/main" val="377245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81110"/>
            <a:ext cx="17847227" cy="137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Включение предметных областей Единой рамки компетенций в предметную область «Обществознание»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929871" y="4744344"/>
            <a:ext cx="12704921" cy="143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buSzPts val="1400"/>
            </a:pPr>
            <a:r>
              <a:rPr lang="ru-RU" sz="2800" dirty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Определение взаимосвязи между предметными областями Единой рамки компетенций для детей и взрослых и темами предметной области «Обществознание»</a:t>
            </a:r>
            <a:endParaRPr sz="2800" dirty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F4FF68-00D4-47FE-903B-C537FFD9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3" y="273698"/>
            <a:ext cx="6980525" cy="59746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9A2F65-FB5C-4590-B4CC-87EBBB421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937286"/>
              </p:ext>
            </p:extLst>
          </p:nvPr>
        </p:nvGraphicFramePr>
        <p:xfrm>
          <a:off x="723013" y="1760929"/>
          <a:ext cx="17628782" cy="823367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14391">
                  <a:extLst>
                    <a:ext uri="{9D8B030D-6E8A-4147-A177-3AD203B41FA5}">
                      <a16:colId xmlns:a16="http://schemas.microsoft.com/office/drawing/2014/main" val="410074964"/>
                    </a:ext>
                  </a:extLst>
                </a:gridCol>
                <a:gridCol w="8814391">
                  <a:extLst>
                    <a:ext uri="{9D8B030D-6E8A-4147-A177-3AD203B41FA5}">
                      <a16:colId xmlns:a16="http://schemas.microsoft.com/office/drawing/2014/main" val="3079558803"/>
                    </a:ext>
                  </a:extLst>
                </a:gridCol>
              </a:tblGrid>
              <a:tr h="1756977">
                <a:tc>
                  <a:txBody>
                    <a:bodyPr/>
                    <a:lstStyle/>
                    <a:p>
                      <a:r>
                        <a:rPr lang="ru-RU" sz="3200" dirty="0"/>
                        <a:t>Предметная область единой рамки компетенций по финансовой грамотности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Разделы Федеральной рабочей  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899428"/>
                  </a:ext>
                </a:extLst>
              </a:tr>
              <a:tr h="155027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Деньги и операции с ними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Человек в политическом измерении</a:t>
                      </a:r>
                    </a:p>
                    <a:p>
                      <a:r>
                        <a:rPr lang="ru-RU" sz="2800" dirty="0"/>
                        <a:t>Человек в системе социальных отношений</a:t>
                      </a:r>
                    </a:p>
                    <a:p>
                      <a:r>
                        <a:rPr lang="ru-RU" sz="2800" dirty="0"/>
                        <a:t>Человек в современном изменяющемся мире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6006"/>
                  </a:ext>
                </a:extLst>
              </a:tr>
              <a:tr h="134357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Планирование и управление личными финансами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Человек в системе социальных отношений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Человек в современном изменяющемся мире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59580"/>
                  </a:ext>
                </a:extLst>
              </a:tr>
              <a:tr h="155027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Риск и доходность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Гражданин и государство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Человек в системе социальных отношений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Человек в современном изменяющемся мире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058074"/>
                  </a:ext>
                </a:extLst>
              </a:tr>
              <a:tr h="203258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Финансовая 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Человек в политическом измерении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Гражданин и государство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Человек в системе социальных отношений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Человек в современном изменяющемся мире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5541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E5CB16-A759-4F56-9D2B-509EC076C62B}"/>
              </a:ext>
            </a:extLst>
          </p:cNvPr>
          <p:cNvSpPr txBox="1"/>
          <p:nvPr/>
        </p:nvSpPr>
        <p:spPr>
          <a:xfrm>
            <a:off x="6804836" y="1023656"/>
            <a:ext cx="593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9657"/>
                </a:solidFill>
              </a:rPr>
              <a:t>9 класс</a:t>
            </a:r>
          </a:p>
        </p:txBody>
      </p:sp>
    </p:spTree>
    <p:extLst>
      <p:ext uri="{BB962C8B-B14F-4D97-AF65-F5344CB8AC3E}">
        <p14:creationId xmlns:p14="http://schemas.microsoft.com/office/powerpoint/2010/main" val="3937859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F4FF68-00D4-47FE-903B-C537FFD9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3" y="273698"/>
            <a:ext cx="6980525" cy="59746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9A2F65-FB5C-4590-B4CC-87EBBB421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88737"/>
              </p:ext>
            </p:extLst>
          </p:nvPr>
        </p:nvGraphicFramePr>
        <p:xfrm>
          <a:off x="723013" y="1760929"/>
          <a:ext cx="17692578" cy="82762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46289">
                  <a:extLst>
                    <a:ext uri="{9D8B030D-6E8A-4147-A177-3AD203B41FA5}">
                      <a16:colId xmlns:a16="http://schemas.microsoft.com/office/drawing/2014/main" val="410074964"/>
                    </a:ext>
                  </a:extLst>
                </a:gridCol>
                <a:gridCol w="8846289">
                  <a:extLst>
                    <a:ext uri="{9D8B030D-6E8A-4147-A177-3AD203B41FA5}">
                      <a16:colId xmlns:a16="http://schemas.microsoft.com/office/drawing/2014/main" val="3079558803"/>
                    </a:ext>
                  </a:extLst>
                </a:gridCol>
              </a:tblGrid>
              <a:tr h="2084268">
                <a:tc>
                  <a:txBody>
                    <a:bodyPr/>
                    <a:lstStyle/>
                    <a:p>
                      <a:r>
                        <a:rPr lang="ru-RU" sz="3200" dirty="0"/>
                        <a:t>Предметная область единой рамки компетенций по финансовой грамотности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Разделы Федеральной рабочей  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899428"/>
                  </a:ext>
                </a:extLst>
              </a:tr>
              <a:tr h="145095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Деньги и операции с ними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 в обществе</a:t>
                      </a:r>
                    </a:p>
                    <a:p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жизнь общества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6006"/>
                  </a:ext>
                </a:extLst>
              </a:tr>
              <a:tr h="183906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Планирование и управление личными финансами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Человек в обществе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Духовная культура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Экономическая жизнь общества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59580"/>
                  </a:ext>
                </a:extLst>
              </a:tr>
              <a:tr h="145095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 и доходность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Духовная культура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Экономическая жизнь общества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058074"/>
                  </a:ext>
                </a:extLst>
              </a:tr>
              <a:tr h="145095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Финансовая 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Человек в обществе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Экономическая жизнь общества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5541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E5CB16-A759-4F56-9D2B-509EC076C62B}"/>
              </a:ext>
            </a:extLst>
          </p:cNvPr>
          <p:cNvSpPr txBox="1"/>
          <p:nvPr/>
        </p:nvSpPr>
        <p:spPr>
          <a:xfrm>
            <a:off x="6804836" y="1023656"/>
            <a:ext cx="593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9657"/>
                </a:solidFill>
              </a:rPr>
              <a:t>10 класс</a:t>
            </a:r>
          </a:p>
        </p:txBody>
      </p:sp>
    </p:spTree>
    <p:extLst>
      <p:ext uri="{BB962C8B-B14F-4D97-AF65-F5344CB8AC3E}">
        <p14:creationId xmlns:p14="http://schemas.microsoft.com/office/powerpoint/2010/main" val="623335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F4FF68-00D4-47FE-903B-C537FFD9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3" y="273698"/>
            <a:ext cx="6980525" cy="59746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9A2F65-FB5C-4590-B4CC-87EBBB421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44973"/>
              </p:ext>
            </p:extLst>
          </p:nvPr>
        </p:nvGraphicFramePr>
        <p:xfrm>
          <a:off x="723013" y="1760929"/>
          <a:ext cx="17628782" cy="87725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14391">
                  <a:extLst>
                    <a:ext uri="{9D8B030D-6E8A-4147-A177-3AD203B41FA5}">
                      <a16:colId xmlns:a16="http://schemas.microsoft.com/office/drawing/2014/main" val="410074964"/>
                    </a:ext>
                  </a:extLst>
                </a:gridCol>
                <a:gridCol w="8814391">
                  <a:extLst>
                    <a:ext uri="{9D8B030D-6E8A-4147-A177-3AD203B41FA5}">
                      <a16:colId xmlns:a16="http://schemas.microsoft.com/office/drawing/2014/main" val="3079558803"/>
                    </a:ext>
                  </a:extLst>
                </a:gridCol>
              </a:tblGrid>
              <a:tr h="2052147">
                <a:tc>
                  <a:txBody>
                    <a:bodyPr/>
                    <a:lstStyle/>
                    <a:p>
                      <a:r>
                        <a:rPr lang="ru-RU" sz="3200" dirty="0"/>
                        <a:t>Предметная область единой рамки компетенций по финансовой грамотности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Разделы Федеральной рабочей  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899428"/>
                  </a:ext>
                </a:extLst>
              </a:tr>
              <a:tr h="142859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Деньги и операции с ними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сфера</a:t>
                      </a:r>
                    </a:p>
                    <a:p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Правовое регулирование общественных отношений в Российской Федерации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6006"/>
                  </a:ext>
                </a:extLst>
              </a:tr>
              <a:tr h="156928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Планирование и управление личными финансами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Социальная сфера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Правовое регулирование общественных отношений в Российской Федерации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59580"/>
                  </a:ext>
                </a:extLst>
              </a:tr>
              <a:tr h="142859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 и доходность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Социальная сфера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Правовое регулирование общественных отношений в Российской Федерации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058074"/>
                  </a:ext>
                </a:extLst>
              </a:tr>
              <a:tr h="142859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Финансовая 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Социальная сфера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Политическая сфера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Правовое регулирование общественных отношений в Российской Федерации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5541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E5CB16-A759-4F56-9D2B-509EC076C62B}"/>
              </a:ext>
            </a:extLst>
          </p:cNvPr>
          <p:cNvSpPr txBox="1"/>
          <p:nvPr/>
        </p:nvSpPr>
        <p:spPr>
          <a:xfrm>
            <a:off x="6804836" y="1023656"/>
            <a:ext cx="593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9657"/>
                </a:solidFill>
              </a:rPr>
              <a:t>11 класс</a:t>
            </a:r>
          </a:p>
        </p:txBody>
      </p:sp>
    </p:spTree>
    <p:extLst>
      <p:ext uri="{BB962C8B-B14F-4D97-AF65-F5344CB8AC3E}">
        <p14:creationId xmlns:p14="http://schemas.microsoft.com/office/powerpoint/2010/main" val="2444251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F4FF68-00D4-47FE-903B-C537FFD9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3" y="273698"/>
            <a:ext cx="6980525" cy="5974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E5CB16-A759-4F56-9D2B-509EC076C62B}"/>
              </a:ext>
            </a:extLst>
          </p:cNvPr>
          <p:cNvSpPr txBox="1"/>
          <p:nvPr/>
        </p:nvSpPr>
        <p:spPr>
          <a:xfrm>
            <a:off x="6804836" y="1023656"/>
            <a:ext cx="593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9657"/>
                </a:solidFill>
              </a:rPr>
              <a:t>Пример задание ОГЭ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D0FD6D-98F8-4D26-9C89-7BBA5EFE090C}"/>
              </a:ext>
            </a:extLst>
          </p:cNvPr>
          <p:cNvSpPr/>
          <p:nvPr/>
        </p:nvSpPr>
        <p:spPr>
          <a:xfrm>
            <a:off x="1505412" y="1760929"/>
            <a:ext cx="147198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</a:rPr>
              <a:t>Совершеннолетнему Макару Н. поступил звонок от неизвестного абонента о том, что он просрочил платеж по кредиту и должен заплатить пеню. Для этого необходимо сообщить номер своего банковского счёта.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</a:rPr>
              <a:t>В чём состоит опасность данной ситуации для личных финансов Макара Н.? Как ему правильно поступить в данной ситуации?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</a:rPr>
              <a:t>Ответ запишите на бланке ответов № 2, указав номер задания.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7AEB31-15B9-495E-B040-37B1550C7BAC}"/>
              </a:ext>
            </a:extLst>
          </p:cNvPr>
          <p:cNvSpPr/>
          <p:nvPr/>
        </p:nvSpPr>
        <p:spPr>
          <a:xfrm>
            <a:off x="1505411" y="5622351"/>
            <a:ext cx="147198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2. Ученице 10 класса Марианне на аккаунт в социальной сети пришло уведомление: «Привет! Твой аккаунт участвовал в розыгрыше билетов на концерт популярной группы ***. Для получения билета необходимо перевести на электронный кошелёк организатора всего 150 рублей».</a:t>
            </a:r>
          </a:p>
          <a:p>
            <a:pPr algn="just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 чём состоит опасность данной ситуации для личных финансов Марианны? Как ей правильно поступить в данной ситуации?</a:t>
            </a:r>
          </a:p>
          <a:p>
            <a:pPr algn="just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Ответ запишите на бланке ответов № 2, указав номер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470942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F4FF68-00D4-47FE-903B-C537FFD9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3" y="273698"/>
            <a:ext cx="6980525" cy="5974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E5CB16-A759-4F56-9D2B-509EC076C62B}"/>
              </a:ext>
            </a:extLst>
          </p:cNvPr>
          <p:cNvSpPr txBox="1"/>
          <p:nvPr/>
        </p:nvSpPr>
        <p:spPr>
          <a:xfrm>
            <a:off x="6804836" y="1023656"/>
            <a:ext cx="593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9657"/>
                </a:solidFill>
              </a:rPr>
              <a:t>Пример задания ЕГЭ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BAB7D1-F73D-48A1-B6F4-01C656918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39" t="14137" r="10692" b="7877"/>
          <a:stretch/>
        </p:blipFill>
        <p:spPr>
          <a:xfrm>
            <a:off x="1062252" y="1760929"/>
            <a:ext cx="15056705" cy="832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57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" y="4196444"/>
            <a:ext cx="8827691" cy="75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AE34818-C045-47C8-8FB5-68BECFB2BA7D}"/>
              </a:ext>
            </a:extLst>
          </p:cNvPr>
          <p:cNvSpPr/>
          <p:nvPr/>
        </p:nvSpPr>
        <p:spPr>
          <a:xfrm>
            <a:off x="6000616" y="1354668"/>
            <a:ext cx="7612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ФГОС ООО</a:t>
            </a:r>
            <a:endParaRPr lang="ru-RU" sz="3600" dirty="0">
              <a:latin typeface="+mn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882921-2C64-44E0-A8A5-4FDFAED0BAC6}"/>
              </a:ext>
            </a:extLst>
          </p:cNvPr>
          <p:cNvSpPr/>
          <p:nvPr/>
        </p:nvSpPr>
        <p:spPr>
          <a:xfrm>
            <a:off x="1977656" y="2551813"/>
            <a:ext cx="156723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32.2.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формирования универсальных учебных действий у учащихся должна обеспечивать: </a:t>
            </a:r>
          </a:p>
          <a:p>
            <a:pPr>
              <a:buFontTx/>
              <a:buChar char="-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опыта применения УУД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жизненных ситуациях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задач общекультурного, личностного и познавательного развития обучающихся, готовности к решению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задач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знаний и навыков в области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устойчивого развития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331951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DC4124-2FC1-425C-A820-E4788BB0BDF1}"/>
              </a:ext>
            </a:extLst>
          </p:cNvPr>
          <p:cNvSpPr/>
          <p:nvPr/>
        </p:nvSpPr>
        <p:spPr>
          <a:xfrm>
            <a:off x="595423" y="1127051"/>
            <a:ext cx="17603677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условиям реализации программы основного общего образования.</a:t>
            </a:r>
          </a:p>
          <a:p>
            <a:pPr algn="ctr"/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35.2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реализации программы основного общего образования в Организации для участников образовательных отношений должны создаваться условия, обеспечивающие возможность: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формирования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обучающихся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(способности решать учебные задачи и жизненные проблемные ситуации на основе сформированных предметных, метапредметных и универсальных способов деятельности), включающей овладение ключевыми компетенциями, составляющими основу дальнейшего успешного образования и ориентации в мире профессий;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включения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процессы преобразования внешней социальной среды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(населенного пункта, муниципального района, субъекта РФ), формирования у них лидерских качеств, опыта социальной деятельности, реализации социальных проектов и программ, в том числе в качестве волонтеров.</a:t>
            </a:r>
          </a:p>
        </p:txBody>
      </p:sp>
    </p:spTree>
    <p:extLst>
      <p:ext uri="{BB962C8B-B14F-4D97-AF65-F5344CB8AC3E}">
        <p14:creationId xmlns:p14="http://schemas.microsoft.com/office/powerpoint/2010/main" val="172992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57374"/>
            <a:ext cx="6983566" cy="59420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64540E-6AA4-4B75-B608-D2D264E4E93B}"/>
              </a:ext>
            </a:extLst>
          </p:cNvPr>
          <p:cNvSpPr/>
          <p:nvPr/>
        </p:nvSpPr>
        <p:spPr>
          <a:xfrm>
            <a:off x="7285957" y="1402623"/>
            <a:ext cx="4107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Обществознание</a:t>
            </a:r>
            <a:endParaRPr lang="ru-RU" sz="3600" dirty="0">
              <a:latin typeface="+mn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626BCE-FC43-476F-BA73-F4902FB4A52C}"/>
              </a:ext>
            </a:extLst>
          </p:cNvPr>
          <p:cNvSpPr/>
          <p:nvPr/>
        </p:nvSpPr>
        <p:spPr>
          <a:xfrm>
            <a:off x="929871" y="2839453"/>
            <a:ext cx="1711749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П.45.6.2. по учебному предмету «Обществознание»</a:t>
            </a:r>
          </a:p>
          <a:p>
            <a:pPr marL="0" indent="0" algn="ctr">
              <a:buNone/>
            </a:pP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решать в рамках изученного материала познавательные и практические задачи, отражающие выполнение типичных для несовершеннолетних социальных ролей… в том числе процессы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накоплений и инвестирования сбережений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здорового и безопасного образа жизни на основе выполнения правил безопасного поведения в окружающей среде, в том числе знаний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небезопасности разглашения личной и финансовой информации при общении с людьми вне семьи, в сети Интернет и опыта соблюдения  правил безопасного поведения при использовании личных финансов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4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F4FF68-00D4-47FE-903B-C537FFD9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3" y="273698"/>
            <a:ext cx="6980525" cy="5974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C3CA3F-C23B-4F17-8C32-B7244599C6A0}"/>
              </a:ext>
            </a:extLst>
          </p:cNvPr>
          <p:cNvSpPr/>
          <p:nvPr/>
        </p:nvSpPr>
        <p:spPr>
          <a:xfrm>
            <a:off x="5798498" y="1128085"/>
            <a:ext cx="94837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.45.6.2. по учебному предмету «Обществознание»</a:t>
            </a:r>
            <a:endParaRPr lang="ru-RU" sz="2800" b="1" dirty="0"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40F20F-43E5-49C1-A605-936D92B85528}"/>
              </a:ext>
            </a:extLst>
          </p:cNvPr>
          <p:cNvSpPr/>
          <p:nvPr/>
        </p:nvSpPr>
        <p:spPr>
          <a:xfrm>
            <a:off x="416454" y="2358638"/>
            <a:ext cx="171496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оценивать собственные поступки и поведение других людей с точки зрения их соответствия моральным, правовым и иным видам социальных норм,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рациональности, включая вопросы, связанные с личными финансами и предпринимательской деятельностью, для оценки рисков осуществления финансовых мошенничеств, применения недобросовестных практик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опыта использования полученных знаний в практической деятельности в повседневной жизни для реализации и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прав человека… и потребителя, в том числе финансовых услуг; для анализа потребления домашнего хозяйства и составления личного плана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опыта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простейших документов (заявлений, декларации, личного финансового плана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932362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790A5C-8D39-4146-AB2E-FF2F6E4BE45E}"/>
              </a:ext>
            </a:extLst>
          </p:cNvPr>
          <p:cNvSpPr txBox="1"/>
          <p:nvPr/>
        </p:nvSpPr>
        <p:spPr>
          <a:xfrm>
            <a:off x="1748590" y="1129859"/>
            <a:ext cx="1645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9657"/>
                </a:solidFill>
              </a:rPr>
              <a:t>Предметные результаты федеральной рабочей программы </a:t>
            </a:r>
          </a:p>
          <a:p>
            <a:pPr algn="ctr"/>
            <a:r>
              <a:rPr lang="ru-RU" sz="3600" dirty="0">
                <a:solidFill>
                  <a:srgbClr val="009657"/>
                </a:solidFill>
              </a:rPr>
              <a:t>8 класс 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6F8AB2F-9079-422A-9626-C24C95DBE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4520091"/>
              </p:ext>
            </p:extLst>
          </p:nvPr>
        </p:nvGraphicFramePr>
        <p:xfrm>
          <a:off x="753979" y="2711115"/>
          <a:ext cx="17325474" cy="7106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4072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26E04-1311-4A9B-A44C-19E3E1EF1302}"/>
              </a:ext>
            </a:extLst>
          </p:cNvPr>
          <p:cNvSpPr txBox="1"/>
          <p:nvPr/>
        </p:nvSpPr>
        <p:spPr>
          <a:xfrm>
            <a:off x="5857753" y="303868"/>
            <a:ext cx="9489931" cy="667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735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«Обществознание» </a:t>
            </a:r>
            <a:endParaRPr lang="ru-RU" sz="3735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Таблица 14">
            <a:extLst>
              <a:ext uri="{FF2B5EF4-FFF2-40B4-BE49-F238E27FC236}">
                <a16:creationId xmlns:a16="http://schemas.microsoft.com/office/drawing/2014/main" id="{8581DB4F-1939-46D0-98A8-50E144FD60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45854" y="1295695"/>
          <a:ext cx="16117646" cy="83314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93392">
                  <a:extLst>
                    <a:ext uri="{9D8B030D-6E8A-4147-A177-3AD203B41FA5}">
                      <a16:colId xmlns:a16="http://schemas.microsoft.com/office/drawing/2014/main" val="122583973"/>
                    </a:ext>
                  </a:extLst>
                </a:gridCol>
                <a:gridCol w="6196570">
                  <a:extLst>
                    <a:ext uri="{9D8B030D-6E8A-4147-A177-3AD203B41FA5}">
                      <a16:colId xmlns:a16="http://schemas.microsoft.com/office/drawing/2014/main" val="729478533"/>
                    </a:ext>
                  </a:extLst>
                </a:gridCol>
                <a:gridCol w="7527684">
                  <a:extLst>
                    <a:ext uri="{9D8B030D-6E8A-4147-A177-3AD203B41FA5}">
                      <a16:colId xmlns:a16="http://schemas.microsoft.com/office/drawing/2014/main" val="1413223887"/>
                    </a:ext>
                  </a:extLst>
                </a:gridCol>
              </a:tblGrid>
              <a:tr h="52173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Примерная</a:t>
                      </a:r>
                      <a:r>
                        <a:rPr lang="ru-RU" sz="2500" baseline="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 рабочая программа (ИСРО РАО)</a:t>
                      </a:r>
                      <a:endParaRPr lang="ru-RU" sz="25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 marL="142292" marR="142292" marT="71146" marB="7114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96337"/>
                  </a:ext>
                </a:extLst>
              </a:tr>
              <a:tr h="52173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8 КЛАСС</a:t>
                      </a:r>
                      <a:endParaRPr lang="ru-RU" sz="2500" b="0" dirty="0">
                        <a:latin typeface="PT Sans" panose="020B0503020203020204" pitchFamily="34" charset="-52"/>
                      </a:endParaRPr>
                    </a:p>
                  </a:txBody>
                  <a:tcPr marL="142292" marR="142292" marT="71146" marB="7114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697997"/>
                  </a:ext>
                </a:extLst>
              </a:tr>
              <a:tr h="5217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>
                          <a:latin typeface="PT Sans" panose="020B0503020203020204" pitchFamily="34" charset="-52"/>
                        </a:rPr>
                        <a:t>Тема раздела</a:t>
                      </a: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</a:rPr>
                        <a:t>Программное содержание</a:t>
                      </a:r>
                      <a:endParaRPr lang="ru-RU" sz="2500" b="1" dirty="0">
                        <a:latin typeface="PT Sans" panose="020B0503020203020204" pitchFamily="34" charset="-52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>
                          <a:latin typeface="PT Sans" panose="020B0503020203020204" pitchFamily="34" charset="-52"/>
                        </a:rPr>
                        <a:t>Предметные результаты </a:t>
                      </a:r>
                    </a:p>
                  </a:txBody>
                  <a:tcPr marL="142292" marR="142292" marT="71146" marB="71146"/>
                </a:tc>
                <a:extLst>
                  <a:ext uri="{0D108BD9-81ED-4DB2-BD59-A6C34878D82A}">
                    <a16:rowId xmlns:a16="http://schemas.microsoft.com/office/drawing/2014/main" val="4149127608"/>
                  </a:ext>
                </a:extLst>
              </a:tr>
              <a:tr h="3557290">
                <a:tc>
                  <a:txBody>
                    <a:bodyPr/>
                    <a:lstStyle/>
                    <a:p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Экономика —</a:t>
                      </a:r>
                    </a:p>
                    <a:p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основа жизнедеятельности</a:t>
                      </a:r>
                    </a:p>
                    <a:p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человека</a:t>
                      </a:r>
                      <a:endParaRPr lang="ru-RU" sz="2500" b="1" dirty="0">
                        <a:latin typeface="PT Sans" panose="020B0503020203020204" pitchFamily="34" charset="-52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Экономическая жизнь общества. Потребности и ресурсы. Ограниченность ресурсов. Экономический</a:t>
                      </a:r>
                    </a:p>
                    <a:p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выбор. Экономическая система и её функции. Собственность. Производство — источник экономических благ. Факторы производства. Трудовая деятельность. </a:t>
                      </a:r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Предпринимательство.</a:t>
                      </a:r>
                    </a:p>
                    <a:p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Деньги и их функции</a:t>
                      </a:r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. Торговля и её формы</a:t>
                      </a:r>
                      <a:endParaRPr lang="ru-RU" sz="2500" b="1" dirty="0">
                        <a:latin typeface="PT Sans" panose="020B0503020203020204" pitchFamily="34" charset="-52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Определять  и  аргументировать  с  точки  зрения  социальных ценностей и с опорой на обществоведческие знания, факты общественной жизни, </a:t>
                      </a:r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своё отношение к предпринимательству и развитию собственного бизнеса.</a:t>
                      </a:r>
                    </a:p>
                  </a:txBody>
                  <a:tcPr marL="142292" marR="142292" marT="71146" marB="71146"/>
                </a:tc>
                <a:extLst>
                  <a:ext uri="{0D108BD9-81ED-4DB2-BD59-A6C34878D82A}">
                    <a16:rowId xmlns:a16="http://schemas.microsoft.com/office/drawing/2014/main" val="2271256649"/>
                  </a:ext>
                </a:extLst>
              </a:tr>
              <a:tr h="2798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Рыночные отношения в экономике</a:t>
                      </a:r>
                    </a:p>
                    <a:p>
                      <a:endParaRPr lang="ru-RU" sz="2500" b="0" dirty="0">
                        <a:latin typeface="PT Sans" panose="020B0503020203020204" pitchFamily="34" charset="-52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Рыночная экономика. Конкуренция. Спрос и предложение. Рыночное равновесие. Невидимая рука рынка. Многообразие рынков.</a:t>
                      </a:r>
                    </a:p>
                    <a:p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Предприятие в экономике. Издержки, выручка и прибыль.</a:t>
                      </a:r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 Как повысить эффективность производства.</a:t>
                      </a:r>
                      <a:endParaRPr lang="ru-RU" sz="2500" b="0" dirty="0">
                        <a:latin typeface="PT Sans" panose="020B0503020203020204" pitchFamily="34" charset="-52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Оценивать поведение людей с точки зрения их экономической рациональности: </a:t>
                      </a:r>
                      <a:r>
                        <a:rPr lang="ru-RU" sz="25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анализировать и оценивать с позиций экономических знаний сложившиеся практики и модели поведения производителя. </a:t>
                      </a:r>
                      <a:endParaRPr lang="ru-RU" sz="2500" b="0" dirty="0">
                        <a:latin typeface="PT Sans" panose="020B0503020203020204" pitchFamily="34" charset="-5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62305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81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26E04-1311-4A9B-A44C-19E3E1EF1302}"/>
              </a:ext>
            </a:extLst>
          </p:cNvPr>
          <p:cNvSpPr txBox="1"/>
          <p:nvPr/>
        </p:nvSpPr>
        <p:spPr>
          <a:xfrm>
            <a:off x="6313811" y="429778"/>
            <a:ext cx="9489931" cy="667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735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«Обществознание» </a:t>
            </a:r>
            <a:endParaRPr lang="ru-RU" sz="3735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Таблица 14">
            <a:extLst>
              <a:ext uri="{FF2B5EF4-FFF2-40B4-BE49-F238E27FC236}">
                <a16:creationId xmlns:a16="http://schemas.microsoft.com/office/drawing/2014/main" id="{F0055A21-A9C7-46CC-8629-ADAB308A5F6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80308" y="1295695"/>
          <a:ext cx="17740550" cy="875093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34385">
                  <a:extLst>
                    <a:ext uri="{9D8B030D-6E8A-4147-A177-3AD203B41FA5}">
                      <a16:colId xmlns:a16="http://schemas.microsoft.com/office/drawing/2014/main" val="122583973"/>
                    </a:ext>
                  </a:extLst>
                </a:gridCol>
                <a:gridCol w="5145752">
                  <a:extLst>
                    <a:ext uri="{9D8B030D-6E8A-4147-A177-3AD203B41FA5}">
                      <a16:colId xmlns:a16="http://schemas.microsoft.com/office/drawing/2014/main" val="729478533"/>
                    </a:ext>
                  </a:extLst>
                </a:gridCol>
                <a:gridCol w="9960413">
                  <a:extLst>
                    <a:ext uri="{9D8B030D-6E8A-4147-A177-3AD203B41FA5}">
                      <a16:colId xmlns:a16="http://schemas.microsoft.com/office/drawing/2014/main" val="1413223887"/>
                    </a:ext>
                  </a:extLst>
                </a:gridCol>
              </a:tblGrid>
              <a:tr h="49802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Примерная</a:t>
                      </a:r>
                      <a:r>
                        <a:rPr lang="ru-RU" sz="2300" baseline="0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 рабочая программа (ИСРО РАО)</a:t>
                      </a:r>
                      <a:endParaRPr lang="ru-RU" sz="23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 marL="142292" marR="142292" marT="71146" marB="7114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96337"/>
                  </a:ext>
                </a:extLst>
              </a:tr>
              <a:tr h="49802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>
                          <a:solidFill>
                            <a:srgbClr val="FF0000"/>
                          </a:solidFill>
                          <a:latin typeface="PT Sans" panose="020B0503020203020204" pitchFamily="34" charset="-52"/>
                        </a:rPr>
                        <a:t>8 КЛАСС</a:t>
                      </a:r>
                      <a:endParaRPr lang="ru-RU" sz="2300" b="0" dirty="0">
                        <a:latin typeface="PT Sans" panose="020B0503020203020204" pitchFamily="34" charset="-52"/>
                      </a:endParaRPr>
                    </a:p>
                  </a:txBody>
                  <a:tcPr marL="142292" marR="142292" marT="71146" marB="7114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697997"/>
                  </a:ext>
                </a:extLst>
              </a:tr>
              <a:tr h="4980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>
                          <a:latin typeface="PT Sans" panose="020B0503020203020204" pitchFamily="34" charset="-52"/>
                        </a:rPr>
                        <a:t>Тема раздела</a:t>
                      </a: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</a:rPr>
                        <a:t>Программное содержание</a:t>
                      </a:r>
                      <a:endParaRPr lang="ru-RU" sz="2300" b="1" dirty="0">
                        <a:latin typeface="PT Sans" panose="020B0503020203020204" pitchFamily="34" charset="-52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>
                          <a:latin typeface="PT Sans" panose="020B0503020203020204" pitchFamily="34" charset="-52"/>
                        </a:rPr>
                        <a:t>Предметные результаты </a:t>
                      </a:r>
                    </a:p>
                  </a:txBody>
                  <a:tcPr marL="142292" marR="142292" marT="71146" marB="71146"/>
                </a:tc>
                <a:extLst>
                  <a:ext uri="{0D108BD9-81ED-4DB2-BD59-A6C34878D82A}">
                    <a16:rowId xmlns:a16="http://schemas.microsoft.com/office/drawing/2014/main" val="4149127608"/>
                  </a:ext>
                </a:extLst>
              </a:tr>
              <a:tr h="7256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Финансовые от- ношения в экономике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FF0000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(5 часов)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300" b="0" kern="1200" dirty="0">
                          <a:solidFill>
                            <a:srgbClr val="FF0000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Финансовый рынок и посредники (банки, страховые компании, кредитные союзы, участники фондового рынка). Услуги финансовых посредников. Основные типы финансовых инструментов:  акции и облигации.</a:t>
                      </a:r>
                    </a:p>
                    <a:p>
                      <a:pPr algn="just"/>
                      <a:r>
                        <a:rPr lang="ru-RU" sz="2300" b="0" kern="1200" dirty="0">
                          <a:solidFill>
                            <a:srgbClr val="FF0000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Банковские услуги, предоставляемые гражданам (депозит, кредит, платёжная карта, денежные переводы, обмен валюты). Дистанционное банковское обслуживание. Страховые услуги.</a:t>
                      </a:r>
                    </a:p>
                    <a:p>
                      <a:pPr algn="just"/>
                      <a:r>
                        <a:rPr lang="ru-RU" sz="2300" b="0" kern="1200" dirty="0">
                          <a:solidFill>
                            <a:srgbClr val="FF0000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Защита прав потребителя финансовых услуг</a:t>
                      </a:r>
                      <a:endParaRPr lang="ru-RU" sz="2300" b="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 marL="142292" marR="142292" marT="71146" marB="71146"/>
                </a:tc>
                <a:tc>
                  <a:txBody>
                    <a:bodyPr/>
                    <a:lstStyle/>
                    <a:p>
                      <a:r>
                        <a:rPr lang="ru-RU" sz="23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Приводить примеры деятельности и проявления основных функций различных финансовых посредников</a:t>
                      </a:r>
                      <a:r>
                        <a:rPr lang="ru-RU" sz="23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: описывать ситуации деятельности финансовых посредников и их функции на основе предложенных учителем источников.</a:t>
                      </a:r>
                    </a:p>
                    <a:p>
                      <a:r>
                        <a:rPr lang="ru-RU" sz="23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Оценивать собственные поступки и поступки других участников финансового рынка с точки зрения их экономической рациональности (</a:t>
                      </a:r>
                      <a:r>
                        <a:rPr lang="ru-RU" sz="23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включая вопросы, связанные с личными финансами и предпринимательской деятельностью, для оценки рисков осуществления финансовых мошенничеств, применения недобросовестных практик</a:t>
                      </a:r>
                      <a:r>
                        <a:rPr lang="ru-RU" sz="23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): формулировать и представлять краткие выводы о способах эффективного использования  денежных  средств. </a:t>
                      </a:r>
                      <a:r>
                        <a:rPr lang="ru-RU" sz="23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Анализировать, обобщать, систематизировать, критически оценивать социальную информацию, включая экономико-статистическую, из адаптированных  источников </a:t>
                      </a:r>
                      <a:r>
                        <a:rPr lang="ru-RU" sz="23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(в том числе учебных материалов) и публикаций СМИ, соотносить её с личным социальным опытом; </a:t>
                      </a:r>
                      <a:r>
                        <a:rPr lang="ru-RU" sz="2300" b="1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формулировать выводы, подкрепляя их аргументами.</a:t>
                      </a:r>
                    </a:p>
                    <a:p>
                      <a:r>
                        <a:rPr lang="ru-RU" sz="2300" kern="1200" dirty="0">
                          <a:solidFill>
                            <a:srgbClr val="FF0000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Приобретать опыт использования знаний основ финансовой грамотности для реализации защиты прав потребителя финансовых услуг: выражать собственное отношение к нарушению прав и недобросовестному поведению участников финансового рынка. </a:t>
                      </a:r>
                      <a:endParaRPr lang="ru-RU" sz="2300" dirty="0">
                        <a:solidFill>
                          <a:srgbClr val="FF0000"/>
                        </a:solidFill>
                        <a:latin typeface="PT Sans" panose="020B0503020203020204" pitchFamily="34" charset="-52"/>
                      </a:endParaRPr>
                    </a:p>
                  </a:txBody>
                  <a:tcPr marL="142292" marR="142292" marT="71146" marB="71146"/>
                </a:tc>
                <a:extLst>
                  <a:ext uri="{0D108BD9-81ED-4DB2-BD59-A6C34878D82A}">
                    <a16:rowId xmlns:a16="http://schemas.microsoft.com/office/drawing/2014/main" val="1021200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45648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2488</Words>
  <Application>Microsoft Office PowerPoint</Application>
  <PresentationFormat>Произвольный</PresentationFormat>
  <Paragraphs>300</Paragraphs>
  <Slides>25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Tahoma</vt:lpstr>
      <vt:lpstr>Calibri</vt:lpstr>
      <vt:lpstr>SimSun</vt:lpstr>
      <vt:lpstr>Arial</vt:lpstr>
      <vt:lpstr>Times New Roman</vt:lpstr>
      <vt:lpstr>Proxima Nova Rg</vt:lpstr>
      <vt:lpstr>PT Sans</vt:lpstr>
      <vt:lpstr>Proxima Nova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ФГОС СОО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Торичко Роман Анатольевич</dc:creator>
  <cp:lastModifiedBy>Перепелица Светлана Викторовна</cp:lastModifiedBy>
  <cp:revision>65</cp:revision>
  <dcterms:created xsi:type="dcterms:W3CDTF">2003-02-28T13:27:04Z</dcterms:created>
  <dcterms:modified xsi:type="dcterms:W3CDTF">2025-05-16T08:24:21Z</dcterms:modified>
</cp:coreProperties>
</file>