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24" r:id="rId4"/>
    <p:sldId id="319" r:id="rId5"/>
    <p:sldId id="270" r:id="rId6"/>
    <p:sldId id="325" r:id="rId7"/>
    <p:sldId id="332" r:id="rId8"/>
    <p:sldId id="330" r:id="rId9"/>
    <p:sldId id="349" r:id="rId10"/>
    <p:sldId id="260" r:id="rId11"/>
  </p:sldIdLst>
  <p:sldSz cx="18972213" cy="1069181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8BB"/>
    <a:srgbClr val="009657"/>
    <a:srgbClr val="26B7BC"/>
    <a:srgbClr val="009656"/>
    <a:srgbClr val="F07D00"/>
    <a:srgbClr val="E81759"/>
    <a:srgbClr val="B8BDC0"/>
    <a:srgbClr val="01509D"/>
    <a:srgbClr val="E71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003" autoAdjust="0"/>
  </p:normalViewPr>
  <p:slideViewPr>
    <p:cSldViewPr snapToGrid="0">
      <p:cViewPr varScale="1">
        <p:scale>
          <a:sx n="37" d="100"/>
          <a:sy n="37" d="100"/>
        </p:scale>
        <p:origin x="114" y="198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4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8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933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402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9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95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973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67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15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44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31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ck.ru/3AuSJo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ck.ru/3AuSJo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finance.instrao.ru/fin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ipi.ru/oge/demoversii-specifikacii-kodifikatory#!/tab/173801626-9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41192" y="3460093"/>
            <a:ext cx="12621321" cy="26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</a:t>
            </a:r>
          </a:p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«Организационно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240433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4442965"/>
            <a:ext cx="18099546" cy="13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000" b="1" dirty="0"/>
              <a:t>Инструмент оценки эффективности освоения курса по финансовой грамотности в рамках предмета «Обществознание»</a:t>
            </a:r>
            <a:endParaRPr lang="ru-RU" sz="54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7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D20DBE-8EF2-48FB-AE41-2B5B484D0AA0}"/>
              </a:ext>
            </a:extLst>
          </p:cNvPr>
          <p:cNvSpPr/>
          <p:nvPr/>
        </p:nvSpPr>
        <p:spPr>
          <a:xfrm>
            <a:off x="18585656" y="10058401"/>
            <a:ext cx="246743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444FA-0DD9-41E5-AE02-B05E4C357F18}"/>
              </a:ext>
            </a:extLst>
          </p:cNvPr>
          <p:cNvSpPr txBox="1"/>
          <p:nvPr/>
        </p:nvSpPr>
        <p:spPr>
          <a:xfrm>
            <a:off x="929870" y="2158092"/>
            <a:ext cx="15966058" cy="627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9657"/>
                </a:solidFill>
              </a:rPr>
              <a:t>Особенности заданий для оценки финансовой грамотности</a:t>
            </a:r>
          </a:p>
          <a:p>
            <a:pPr algn="ctr"/>
            <a:endParaRPr lang="ru-RU" b="1" dirty="0">
              <a:solidFill>
                <a:srgbClr val="00965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Задачи, поставленные вне предметной области и решаемые с помощью предметных знаний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В каждом из заданий описываются жизненная ситуация, как правило, близкая понятная учащемуся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Контекст заданий близок к проблемным ситуациям, возникающим в повседневной жизни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Ситуация требует осознанного выбора модели поведения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Вопросы изложены простым, ясным языком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Требуется перевод с обыденного языка на язык предметной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Используются разные форматы представления информации( рисунки, таблицы, диаграммы и др.)</a:t>
            </a:r>
          </a:p>
        </p:txBody>
      </p:sp>
    </p:spTree>
    <p:extLst>
      <p:ext uri="{BB962C8B-B14F-4D97-AF65-F5344CB8AC3E}">
        <p14:creationId xmlns:p14="http://schemas.microsoft.com/office/powerpoint/2010/main" val="38132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2388358" y="950383"/>
            <a:ext cx="15160939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solidFill>
                  <a:srgbClr val="009657"/>
                </a:solidFill>
                <a:latin typeface="+mn-lt"/>
              </a:rPr>
              <a:t>Банк межпредметных задач по финансовой грамотности </a:t>
            </a:r>
          </a:p>
          <a:p>
            <a:pPr algn="ctr"/>
            <a:r>
              <a:rPr lang="ru-RU" sz="3200" b="1" dirty="0">
                <a:solidFill>
                  <a:srgbClr val="009657"/>
                </a:solidFill>
                <a:latin typeface="+mn-lt"/>
              </a:rPr>
              <a:t>Благотворительный Фонд «Вклад в будущее»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2857235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 межпредметных заданий по финансовой грамотности для школьников 5–11 классов интегрируются в программы основного общего и среднего общего образования и помогают изучить финансовые понятия и явления с точки зрения разных школьных предметов. Задания разработаны с учётом учебного плана школьных предметов, соответствуют ФГОС и длятся не более 20 минут, поэтому учителю будет легко встроить их в свои уроки.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653476-E9A0-432F-905C-368F92C50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" t="23362" r="59861" b="23671"/>
          <a:stretch/>
        </p:blipFill>
        <p:spPr>
          <a:xfrm>
            <a:off x="5081191" y="6248382"/>
            <a:ext cx="7328849" cy="330275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A62DF2-12A1-4F83-8D8A-551B6A7A9B52}"/>
              </a:ext>
            </a:extLst>
          </p:cNvPr>
          <p:cNvSpPr/>
          <p:nvPr/>
        </p:nvSpPr>
        <p:spPr>
          <a:xfrm>
            <a:off x="13436427" y="8609568"/>
            <a:ext cx="2727029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4B8B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Вклад в будущее</a:t>
            </a:r>
            <a:endParaRPr lang="ru-RU" dirty="0">
              <a:solidFill>
                <a:srgbClr val="24B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9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A7581-A5E2-46A8-AC5A-2164759D8CC6}"/>
              </a:ext>
            </a:extLst>
          </p:cNvPr>
          <p:cNvSpPr txBox="1"/>
          <p:nvPr/>
        </p:nvSpPr>
        <p:spPr>
          <a:xfrm>
            <a:off x="3828198" y="1450807"/>
            <a:ext cx="13593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9657"/>
                </a:solidFill>
              </a:rPr>
              <a:t>Тесты по финансовой грамотности для школьников по различным темам.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3E4F4C-790C-4035-BB06-905E975268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9" t="22487" r="64176" b="29362"/>
          <a:stretch/>
        </p:blipFill>
        <p:spPr>
          <a:xfrm>
            <a:off x="3828198" y="2732268"/>
            <a:ext cx="11778018" cy="62287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5F5E50-23EA-4F9A-BE1B-2C78218D11DF}"/>
              </a:ext>
            </a:extLst>
          </p:cNvPr>
          <p:cNvSpPr/>
          <p:nvPr/>
        </p:nvSpPr>
        <p:spPr>
          <a:xfrm>
            <a:off x="7515328" y="9241006"/>
            <a:ext cx="2970685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4B8B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Ваши </a:t>
            </a:r>
            <a:r>
              <a:rPr lang="ru-RU" dirty="0" err="1">
                <a:solidFill>
                  <a:srgbClr val="24B8B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финансы.рф</a:t>
            </a:r>
            <a:endParaRPr lang="ru-RU" dirty="0">
              <a:solidFill>
                <a:srgbClr val="24B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37946" y="898072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11BD43-B749-40C4-AE8B-E026C0DC4A6A}"/>
              </a:ext>
            </a:extLst>
          </p:cNvPr>
          <p:cNvSpPr/>
          <p:nvPr/>
        </p:nvSpPr>
        <p:spPr>
          <a:xfrm>
            <a:off x="3918856" y="10232571"/>
            <a:ext cx="4601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ED648A-ABC3-4184-89AC-60EECDEE9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0" t="23582" r="59500" b="21920"/>
          <a:stretch/>
        </p:blipFill>
        <p:spPr>
          <a:xfrm>
            <a:off x="2078142" y="2907369"/>
            <a:ext cx="12883486" cy="6269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D48CC-EFF1-4454-947B-2E73CCDCB52F}"/>
              </a:ext>
            </a:extLst>
          </p:cNvPr>
          <p:cNvSpPr txBox="1"/>
          <p:nvPr/>
        </p:nvSpPr>
        <p:spPr>
          <a:xfrm>
            <a:off x="3043450" y="1277555"/>
            <a:ext cx="13047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657"/>
                </a:solidFill>
              </a:rPr>
              <a:t>«</a:t>
            </a:r>
            <a:r>
              <a:rPr lang="ru-RU" sz="2800" b="1" dirty="0">
                <a:solidFill>
                  <a:srgbClr val="009657"/>
                </a:solidFill>
              </a:rPr>
              <a:t>Дружи с финансами»: </a:t>
            </a:r>
            <a:r>
              <a:rPr lang="ru-RU" sz="2800" dirty="0"/>
              <a:t>тесты для оценки уровня финансовой грамотности.</a:t>
            </a:r>
          </a:p>
          <a:p>
            <a:r>
              <a:rPr lang="ru-RU" sz="2800" dirty="0"/>
              <a:t>На примерах сюжетов, основанных на событиях реальных жизни.</a:t>
            </a:r>
          </a:p>
          <a:p>
            <a:r>
              <a:rPr lang="ru-RU" sz="2800" dirty="0"/>
              <a:t>Основная дидактическая функция- формирование, развитие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31AE7B-70F8-4559-A691-47AA4DF0A448}"/>
              </a:ext>
            </a:extLst>
          </p:cNvPr>
          <p:cNvSpPr/>
          <p:nvPr/>
        </p:nvSpPr>
        <p:spPr>
          <a:xfrm>
            <a:off x="11004057" y="9556977"/>
            <a:ext cx="3156633" cy="47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Дружи с финансами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68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731944-D859-4227-97CD-5415ADB57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2948" r="4075" b="17900"/>
          <a:stretch/>
        </p:blipFill>
        <p:spPr>
          <a:xfrm>
            <a:off x="444222" y="1348352"/>
            <a:ext cx="8398938" cy="71137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E81252-B41B-4925-8ED1-20255DCB7F6F}"/>
              </a:ext>
            </a:extLst>
          </p:cNvPr>
          <p:cNvSpPr/>
          <p:nvPr/>
        </p:nvSpPr>
        <p:spPr>
          <a:xfrm>
            <a:off x="9238252" y="3086359"/>
            <a:ext cx="9483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9657"/>
                </a:solidFill>
              </a:rPr>
              <a:t>Демонстрационный вариант контрольных измерительных материалов ОГЭ 2024 года 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354933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20AE7E-1807-4F50-A5B8-5AF940E7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7" t="57543" r="12972" b="5545"/>
          <a:stretch/>
        </p:blipFill>
        <p:spPr>
          <a:xfrm>
            <a:off x="1689314" y="6121832"/>
            <a:ext cx="14568407" cy="3797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1D390-0BA5-4D76-8816-ACA7E87F418F}"/>
              </a:ext>
            </a:extLst>
          </p:cNvPr>
          <p:cNvSpPr txBox="1"/>
          <p:nvPr/>
        </p:nvSpPr>
        <p:spPr>
          <a:xfrm>
            <a:off x="1407886" y="1272241"/>
            <a:ext cx="167812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657"/>
                </a:solidFill>
              </a:rPr>
              <a:t>Демоверсии, спецификации, кодификаторы </a:t>
            </a:r>
          </a:p>
          <a:p>
            <a:r>
              <a:rPr lang="ru-RU" dirty="0"/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проверяемых требований к результатам освоения основной образовательной программы основного общего образования и элементов содержания для проведения основного государственного экзамена;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спецификации контрольных измерительных материалов для проведения основного государственного экзамена по общеобразовательным предметам обучающихся, освоивших основные общеобразовательные программы основного общего образования;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демонстрационные варианты контрольных измерительных материалов для проведения основного государственного экзамена по общеобразовательным предметам обучающихся, освоивших основные общеобразовательные программы основного общего образования.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E0E8ED-885D-433F-BEAD-E749F4D7B546}"/>
              </a:ext>
            </a:extLst>
          </p:cNvPr>
          <p:cNvSpPr/>
          <p:nvPr/>
        </p:nvSpPr>
        <p:spPr>
          <a:xfrm>
            <a:off x="3507774" y="11120845"/>
            <a:ext cx="9483725" cy="473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ФИПИ.ОГЭ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A1C139-BBEA-42D5-AE06-1C584716B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9" t="24584" r="3461" b="9980"/>
          <a:stretch/>
        </p:blipFill>
        <p:spPr>
          <a:xfrm>
            <a:off x="1783448" y="1486951"/>
            <a:ext cx="15405316" cy="60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155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Words>341</Words>
  <Application>Microsoft Office PowerPoint</Application>
  <PresentationFormat>Произвольный</PresentationFormat>
  <Paragraphs>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Proxima Nova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Перепелица Светлана Викторовна</cp:lastModifiedBy>
  <cp:revision>206</cp:revision>
  <dcterms:created xsi:type="dcterms:W3CDTF">2003-02-28T13:27:04Z</dcterms:created>
  <dcterms:modified xsi:type="dcterms:W3CDTF">2024-09-20T12:18:21Z</dcterms:modified>
</cp:coreProperties>
</file>