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8" r:id="rId4"/>
    <p:sldId id="261" r:id="rId5"/>
    <p:sldId id="263" r:id="rId6"/>
    <p:sldId id="264" r:id="rId7"/>
    <p:sldId id="266" r:id="rId8"/>
    <p:sldId id="265" r:id="rId9"/>
    <p:sldId id="262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81" r:id="rId19"/>
    <p:sldId id="276" r:id="rId20"/>
    <p:sldId id="277" r:id="rId21"/>
    <p:sldId id="278" r:id="rId22"/>
    <p:sldId id="279" r:id="rId23"/>
    <p:sldId id="280" r:id="rId24"/>
    <p:sldId id="284" r:id="rId25"/>
    <p:sldId id="260" r:id="rId26"/>
  </p:sldIdLst>
  <p:sldSz cx="18972213" cy="10691813"/>
  <p:notesSz cx="6858000" cy="9144000"/>
  <p:embeddedFontLst>
    <p:embeddedFont>
      <p:font typeface="Proxima Nova Rg" panose="020005060300000200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6" userDrawn="1">
          <p15:clr>
            <a:srgbClr val="A4A3A4"/>
          </p15:clr>
        </p15:guide>
        <p15:guide id="2" pos="1069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g14KWEQAwqBeKW3ZawvbmYUjr6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8"/>
  </p:normalViewPr>
  <p:slideViewPr>
    <p:cSldViewPr snapToGrid="0">
      <p:cViewPr varScale="1">
        <p:scale>
          <a:sx n="42" d="100"/>
          <a:sy n="42" d="100"/>
        </p:scale>
        <p:origin x="906" y="72"/>
      </p:cViewPr>
      <p:guideLst>
        <p:guide orient="horz" pos="1266"/>
        <p:guide pos="1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247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99784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9680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88175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5793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47633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0909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6025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043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780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5190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9367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11163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4244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197739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5053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73995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591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16099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856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9777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2494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350" y="685800"/>
            <a:ext cx="6083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7094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59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05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01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163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45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09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preserve="1" userDrawn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4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422916" y="950383"/>
            <a:ext cx="16126381" cy="178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422916" y="3088746"/>
            <a:ext cx="16126381" cy="641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1422916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6482173" y="9741429"/>
            <a:ext cx="6007867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742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3596753" y="9741429"/>
            <a:ext cx="3952544" cy="712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8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18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3149600" y="3997122"/>
            <a:ext cx="12801600" cy="276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r>
              <a:rPr lang="ru-RU" sz="3200" b="1" dirty="0">
                <a:solidFill>
                  <a:schemeClr val="dk1"/>
                </a:solidFill>
                <a:latin typeface="+mj-lt"/>
                <a:ea typeface="Proxima Nova"/>
                <a:cs typeface="Proxima Nova"/>
                <a:sym typeface="Proxima Nova"/>
              </a:rPr>
              <a:t>ПРОГРАММА ПОВЫШЕНИЯ КВАЛИФИКАЦИИ «</a:t>
            </a:r>
            <a:r>
              <a:rPr lang="ru-RU" b="1" dirty="0"/>
              <a:t>ОРГАНИЗАЦИОННО-МЕТОДИЧЕСКИЕ УСЛОВИЯ ПОДГОТОВКИ УЧИТЕЛЕЙ</a:t>
            </a:r>
            <a:endParaRPr lang="ru-RU" sz="3200" dirty="0"/>
          </a:p>
          <a:p>
            <a:r>
              <a:rPr lang="ru-RU" b="1" dirty="0"/>
              <a:t>К ПРЕПОДАВАНИЮ ФИНАНСОВОЙ ГРАМОТНОСТИ НА </a:t>
            </a:r>
            <a:r>
              <a:rPr lang="ru-RU" b="1"/>
              <a:t>УРОКАХ ГЕОГРАФИИ </a:t>
            </a:r>
            <a:endParaRPr lang="ru-RU" b="1" dirty="0"/>
          </a:p>
          <a:p>
            <a:r>
              <a:rPr lang="ru-RU" b="1" dirty="0"/>
              <a:t>В СООТВЕТСТВИИ С ФГОС ОСНОВНОГО ОБЩЕГО И СРЕДНЕГО ОБЩЕГО ОБРАЗОВАНИЯ»</a:t>
            </a:r>
            <a:endParaRPr lang="ru-RU" sz="3200" dirty="0"/>
          </a:p>
          <a:p>
            <a:pPr lvl="0" algn="just"/>
            <a:endParaRPr lang="ru-RU" sz="3200" b="1" dirty="0">
              <a:solidFill>
                <a:schemeClr val="dk1"/>
              </a:solidFill>
              <a:latin typeface="+mj-lt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99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</a:t>
            </a:r>
          </a:p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КЛАССИФИКАЦИЯ МЕТОДОВ ОБУЧЕНИЯ В ЗАВИСИМОСТИ ОТ ХАРАКТЕРА</a:t>
            </a:r>
          </a:p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ПОЗНАВАТЕЛЬНОЙ ДЕЯТЕЛЬНОСТИ УЧАЩИХСЯ </a:t>
            </a:r>
          </a:p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И УЧАСТИЯ В УЧЕБНО-ВОСПИТАТЕЛЬНОМ ПРОЦЕССЕ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6800" y="3609885"/>
            <a:ext cx="1381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объяснительно-иллюстративный;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репродуктивный;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проблемного изложения;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поисковый;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20571" y="6027624"/>
            <a:ext cx="9010657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МЕТОДЫ ОБУЧЕНИЯ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6799" y="8402470"/>
            <a:ext cx="1351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имитационный (возможность реализации моделей социального поведения);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коммуникативный  (ориентирован на практику общения, обеспечение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благоприятных условий для коммуникативной практики обучающихся)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336799" y="7266861"/>
            <a:ext cx="144271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исследовательский,</a:t>
            </a:r>
          </a:p>
        </p:txBody>
      </p:sp>
    </p:spTree>
    <p:extLst>
      <p:ext uri="{BB962C8B-B14F-4D97-AF65-F5344CB8AC3E}">
        <p14:creationId xmlns:p14="http://schemas.microsoft.com/office/powerpoint/2010/main" val="1682007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819119"/>
            <a:ext cx="17926331" cy="1867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СОВРЕМЕННЫЕ ПЕДАГОГИЧЕСКИЕ  ТЕХНОЛОГИИ, ИСПОЛЬЗУЕМЫЕ </a:t>
            </a:r>
          </a:p>
          <a:p>
            <a:pPr lvl="0"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ДЛЯ ФОРМИРОВАНИЯ ФИНАНСОВОЙ   ГРАМОТНОСТИ </a:t>
            </a:r>
          </a:p>
          <a:p>
            <a:pPr lvl="0"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В ПРОЦЕССЕ ОБУЧЕНИЯ ГЕОГРАФИИ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  <a:p>
            <a:pPr lvl="0" algn="ctr"/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494968" y="2583444"/>
            <a:ext cx="155157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roxima Nova"/>
              </a:rPr>
              <a:t>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тработанные типовые методики превращаются в технологии.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достаточно жестко зафиксированная  последовательность действий и операций, гарантирующих получение заданного результата. Технология содержит определенный алгоритм решения задач. В основе использования технологий положена идея полной управляемости обучения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типовых образовательных циклов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494970" y="4455112"/>
            <a:ext cx="1519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технологии: эвристическая беседа, дебаты, диспуты, дискуссии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94968" y="5241102"/>
            <a:ext cx="125725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контекстного обучения: кейс метод; метод     проектов; контекстные   аналитические задачи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1083" y="6375967"/>
            <a:ext cx="126697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технологии: ролевые, деловые, моделирующие игры.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1083" y="6975082"/>
            <a:ext cx="12616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критического мышления: мозговой штурм,  интеллект-карты.</a:t>
            </a:r>
          </a:p>
        </p:txBody>
      </p:sp>
    </p:spTree>
    <p:extLst>
      <p:ext uri="{BB962C8B-B14F-4D97-AF65-F5344CB8AC3E}">
        <p14:creationId xmlns:p14="http://schemas.microsoft.com/office/powerpoint/2010/main" val="286439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ПРОЕКТНАЯ ДЕЯТЕЛЬНОСТЬ В ПРЕПОДАВАНИИ ГЕОГРАФИИ </a:t>
            </a:r>
          </a:p>
          <a:p>
            <a:pPr lvl="0"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 ВКЛЮЧЕНИЕМ ЭЛЕМЕНТОВ ФИНАНСОВОЙ ГРАМОТНОСТИ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00386"/>
              </p:ext>
            </p:extLst>
          </p:nvPr>
        </p:nvGraphicFramePr>
        <p:xfrm>
          <a:off x="1378857" y="2895430"/>
          <a:ext cx="7344229" cy="580791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344229">
                  <a:extLst>
                    <a:ext uri="{9D8B030D-6E8A-4147-A177-3AD203B41FA5}">
                      <a16:colId xmlns:a16="http://schemas.microsoft.com/office/drawing/2014/main" val="2238386143"/>
                    </a:ext>
                  </a:extLst>
                </a:gridCol>
              </a:tblGrid>
              <a:tr h="47645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ИССЛЕДОВАНИЕ</a:t>
                      </a: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1215592981"/>
                  </a:ext>
                </a:extLst>
              </a:tr>
              <a:tr h="2665730">
                <a:tc>
                  <a:txBody>
                    <a:bodyPr/>
                    <a:lstStyle/>
                    <a:p>
                      <a:pPr algn="just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Proxima Nova"/>
                        </a:rPr>
                        <a:t>это работа, которая носит теоретический характер и нацелена на получение знания о том, что обучающемуся неизвестно или мало известно, на открытие теоретических возможностей для решения познавательной проблемы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114818930"/>
                  </a:ext>
                </a:extLst>
              </a:tr>
              <a:tr h="2665730">
                <a:tc>
                  <a:txBody>
                    <a:bodyPr/>
                    <a:lstStyle/>
                    <a:p>
                      <a:pPr algn="just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270437602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5669"/>
              </p:ext>
            </p:extLst>
          </p:nvPr>
        </p:nvGraphicFramePr>
        <p:xfrm>
          <a:off x="8723086" y="2888343"/>
          <a:ext cx="8447313" cy="571800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447313">
                  <a:extLst>
                    <a:ext uri="{9D8B030D-6E8A-4147-A177-3AD203B41FA5}">
                      <a16:colId xmlns:a16="http://schemas.microsoft.com/office/drawing/2014/main" val="2520112056"/>
                    </a:ext>
                  </a:extLst>
                </a:gridCol>
              </a:tblGrid>
              <a:tr h="56635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1" i="0" u="none" strike="noStrike" cap="none">
                          <a:solidFill>
                            <a:schemeClr val="lt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ru-RU" sz="2300" dirty="0">
                          <a:latin typeface="+mj-lt"/>
                        </a:rPr>
                        <a:t>ПРОЕКТ</a:t>
                      </a:r>
                      <a:r>
                        <a:rPr lang="ru-RU" sz="2300" dirty="0"/>
                        <a:t> </a:t>
                      </a:r>
                      <a:endParaRPr lang="ru-RU" sz="23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2952644281"/>
                  </a:ext>
                </a:extLst>
              </a:tr>
              <a:tr h="257582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183" b="0" i="0" u="none" strike="noStrike" cap="none">
                          <a:solidFill>
                            <a:schemeClr val="dk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работа, которая имеет прикладной характер и ориентирована на  поиск и нахождение обучающимся практического средства (инструмента) для решения жизненной или познавательной проблемы</a:t>
                      </a: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1754737540"/>
                  </a:ext>
                </a:extLst>
              </a:tr>
              <a:tr h="25758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52" marR="58652" marT="29326" marB="29326"/>
                </a:tc>
                <a:extLst>
                  <a:ext uri="{0D108BD9-81ED-4DB2-BD59-A6C34878D82A}">
                    <a16:rowId xmlns:a16="http://schemas.microsoft.com/office/drawing/2014/main" val="3157611169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 rot="10800000" flipV="1">
            <a:off x="1277257" y="6173520"/>
            <a:ext cx="73151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Proxima Nova"/>
              </a:rPr>
              <a:t>исследовательская работа должна найти ответ на вопрос: «Что необходимо узнать (выявить, проанализировать, обобщить и др.), чтобы ответить на интересующий вопрос?»</a:t>
            </a: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8723085" y="6172658"/>
            <a:ext cx="84473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работа должна ответить на вопрос «Что необходимо сделать (сконструировать, смоделировать, изготовить и др.), чтобы решить реально существующую или потенциально значимую проблему?»</a:t>
            </a:r>
          </a:p>
        </p:txBody>
      </p:sp>
    </p:spTree>
    <p:extLst>
      <p:ext uri="{BB962C8B-B14F-4D97-AF65-F5344CB8AC3E}">
        <p14:creationId xmlns:p14="http://schemas.microsoft.com/office/powerpoint/2010/main" val="416664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8170" y="1713683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	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395514"/>
              </p:ext>
            </p:extLst>
          </p:nvPr>
        </p:nvGraphicFramePr>
        <p:xfrm>
          <a:off x="1698170" y="2187211"/>
          <a:ext cx="7358744" cy="757320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7358744">
                  <a:extLst>
                    <a:ext uri="{9D8B030D-6E8A-4147-A177-3AD203B41FA5}">
                      <a16:colId xmlns:a16="http://schemas.microsoft.com/office/drawing/2014/main" val="3349668517"/>
                    </a:ext>
                  </a:extLst>
                </a:gridCol>
              </a:tblGrid>
              <a:tr h="1241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400" u="none" strike="noStrike" cap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ИССЛЕДОВАТЕЛЬСКИЕ ЗАДАЧИ (ЗАДАНИЯ) ОРИЕНТИРОВАНЫ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497070"/>
                  </a:ext>
                </a:extLst>
              </a:tr>
              <a:tr h="3165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формирование и развитие у обучающихся навыков поиска ответов на проблемные вопросы, предполагающие не использование имеющихся знаний, а получение новых посредством размышлений, рассуждений, предположений, экспериментирования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01343"/>
                  </a:ext>
                </a:extLst>
              </a:tr>
              <a:tr h="3165803">
                <a:tc>
                  <a:txBody>
                    <a:bodyPr/>
                    <a:lstStyle/>
                    <a:p>
                      <a:pPr algn="just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4351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251071"/>
              </p:ext>
            </p:extLst>
          </p:nvPr>
        </p:nvGraphicFramePr>
        <p:xfrm>
          <a:off x="9056913" y="2202162"/>
          <a:ext cx="6894287" cy="764430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6894287">
                  <a:extLst>
                    <a:ext uri="{9D8B030D-6E8A-4147-A177-3AD203B41FA5}">
                      <a16:colId xmlns:a16="http://schemas.microsoft.com/office/drawing/2014/main" val="2605799210"/>
                    </a:ext>
                  </a:extLst>
                </a:gridCol>
              </a:tblGrid>
              <a:tr h="1140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2400" u="none" strike="noStrike" cap="non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ПРОЕКТНЫЕ ЗАДАЧИ (ЗАДАНИЯ)  НАЦЕЛЕНЫ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320646"/>
                  </a:ext>
                </a:extLst>
              </a:tr>
              <a:tr h="32518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just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формирование у обучающихся умений определять оптимальный путь для</a:t>
                      </a:r>
                      <a:b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 проблемного вопроса, прогнозировать проектный результат и оформлять его в виде реального «продукта</a:t>
                      </a: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501607"/>
                  </a:ext>
                </a:extLst>
              </a:tr>
              <a:tr h="3251853">
                <a:tc>
                  <a:txBody>
                    <a:bodyPr/>
                    <a:lstStyle/>
                    <a:p>
                      <a:pPr algn="just"/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61044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 rot="10800000" flipV="1">
            <a:off x="1494970" y="6609561"/>
            <a:ext cx="7561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овладение обучающимися основными научно-исследовательскими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умениями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(формулировать гипотезу и прогноз, планировать и осуществлять анализ, опыт и эксперимент, делать обобщения и формулировать выводы на основе анализа полученных данных)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9056914" y="6513123"/>
            <a:ext cx="68942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овладение обучающимися основными научно-исследовательскими умениями (формулировать гипотезу и прогноз, планировать и осуществлять анализ, опыт и эксперимент, делать обобщения и формулировать выводы на основе анализа полученных данных)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53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327257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ОСНОВНЫЕ ЭТАПЫ ПРИ РАБОТЕ С ПРОЕКТАМИ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6286" y="2202419"/>
            <a:ext cx="10697028" cy="78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87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6249" y="1371601"/>
            <a:ext cx="13109121" cy="892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03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Тема 2.2  Методические подходы   к   формированию финансовой грамотности </a:t>
            </a:r>
          </a:p>
          <a:p>
            <a:pPr lvl="0"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на уроках географии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057"/>
            <a:ext cx="20602451" cy="1082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85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 rot="10800000" flipV="1">
            <a:off x="1494970" y="1334746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ФОРМЫ ПРЕДСТАВЛЕНИЯ РЕЗУЛЬТАТА ПРОЕКТА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54629" y="2346195"/>
            <a:ext cx="4339771" cy="1335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54629" y="3590970"/>
            <a:ext cx="3599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стендовый доклад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54629" y="4368003"/>
            <a:ext cx="3599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плакат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4630" y="5083503"/>
            <a:ext cx="39043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информационными материалами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98514" y="2670629"/>
            <a:ext cx="406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данных социологического опроса</a:t>
            </a: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11698512" y="4114190"/>
            <a:ext cx="40640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сценарный мероприятия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843656" y="5297713"/>
            <a:ext cx="3570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виртуальная экскурсия</a:t>
            </a: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11843656" y="6251820"/>
            <a:ext cx="30334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 или видеофильм</a:t>
            </a:r>
          </a:p>
        </p:txBody>
      </p:sp>
    </p:spTree>
    <p:extLst>
      <p:ext uri="{BB962C8B-B14F-4D97-AF65-F5344CB8AC3E}">
        <p14:creationId xmlns:p14="http://schemas.microsoft.com/office/powerpoint/2010/main" val="586010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ПРИМЕРНЫЕ ВАРИАНТЫ ТЕМ ПРОЕКТОВ </a:t>
            </a:r>
          </a:p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8-9 КЛАСС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Влияние географических факторов на экономическое развитие регионов России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инвестиционную привлекательность.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Анализ влияния географических условий на уровень жизни в  регионах.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Географические аспекты развития туризма и его влияние на экономику регионов.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Анализ взаимосвязи между географическим положением и уровнем экономического развития городов (сельских населенных пунктов).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Изучение влияния природно-климатических условий на сельское хозяйство и продовольственную безопасность регионов.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6.Половозрастная структура населения 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трудообеспеченность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регионов.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7.Финансовое  благосостояние граждан  и изменение численности нашей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3149032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ПРИМЕРНЫЕ ВАРИАНТЫ ТЕМ ПРОЕКТОВ </a:t>
            </a:r>
          </a:p>
          <a:p>
            <a:pPr lvl="0" algn="ctr"/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10-11 КЛАСС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19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28686" y="2989943"/>
            <a:ext cx="1397725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влияния природных условий и  ресурсов на экономическое развитие стран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регионов мира.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Географические аспекты развития туризма и его влияние на экономику регионов.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взаимосвязи между географическими условиями и развитием финансового сектора.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роли географических факторов в развитии международного сотрудничества и торговли.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глобализации на географическое распределение финансовых потоков в мире.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роли географических факторов в развитии международного сотрудничества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торговли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Влияние географических условий на  уровень жизни в разных странах мира.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06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8" y="313004"/>
            <a:ext cx="10149123" cy="86354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93143" y="4267200"/>
            <a:ext cx="12003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2.2  Методические подходы   к   формированию финансовой грамотности   на уроках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2645002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653026" y="1166372"/>
            <a:ext cx="17852803" cy="1005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СБОРНИКИ СПЕЦИАЛЬНЫХ МОДУЛЕЙ ПО ФИНАНСОВОЙ ГРАМОТНОСТИ</a:t>
            </a:r>
          </a:p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ДЛЯ УМК ПО ГЕОГРАФИИ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20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4970" y="3160083"/>
            <a:ext cx="16168916" cy="63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34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335316" y="1364342"/>
            <a:ext cx="17250339" cy="168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СПЕЦИАЛЬНЫЕ МОДУЛИ ПО ФИНАНСОВОЙ ГРАМОТНОСТИ И  ГЕОГРАФИИ: 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21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4970" y="2838876"/>
            <a:ext cx="133386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Модуль  Общая характеристика хозяйства России</a:t>
            </a:r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Обзор различных организационно-правовых форм предприятий; 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2. Что такое  предпринимательство; 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3.  Какие факторы влияют на прибыль компании; 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4.  Какие  основные  показатели  эффективности фирмы;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5.  Чему равна справедливая стоимость компании; 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6 Как можно устранить потери на производстве; 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7. Почему растут или падают в цене компании;</a:t>
            </a:r>
          </a:p>
          <a:p>
            <a:r>
              <a:rPr lang="ru-RU" sz="28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8.Что такое экономическая цикличность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96570" y="2424658"/>
            <a:ext cx="126306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7 класс Модуль: Как подготовиться к зарубежной поездке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  <a:p>
            <a:pPr lvl="0"/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1596569" y="6978356"/>
            <a:ext cx="11464663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Модуль: Инфраструктурный комплекс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  Какой валютный курс используется в России;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596570" y="7687408"/>
            <a:ext cx="12833805" cy="85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 Как работает банковская система в России;</a:t>
            </a:r>
            <a:r>
              <a:rPr lang="ru-RU" dirty="0"/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  Модуль: Как вести себя в случае экономического кризиса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6568" y="8542130"/>
            <a:ext cx="5994401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Модуль:  Как  запустить 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413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22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96457" y="1166372"/>
            <a:ext cx="137595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сценария урока географии с включением материалов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финансовой грамотности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74583" y="2923319"/>
            <a:ext cx="11846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цель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обучения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необходимого времени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разработка хода урока</a:t>
            </a:r>
          </a:p>
        </p:txBody>
      </p:sp>
    </p:spTree>
    <p:extLst>
      <p:ext uri="{BB962C8B-B14F-4D97-AF65-F5344CB8AC3E}">
        <p14:creationId xmlns:p14="http://schemas.microsoft.com/office/powerpoint/2010/main" val="4271892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ЛИТЕРАТУРА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6229" y="1966673"/>
            <a:ext cx="1564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Методические рекомендации по реализации в общеобразовательных организациях проектной деятельности в области финансовой грамотности /Рутковская Е. Л. (руководитель коллектива), Козлова А. А.,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С.,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В., Сорокин А. А.,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Штильман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В </a:t>
            </a:r>
            <a:r>
              <a:rPr lang="ru-RU" sz="2800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России, 2023. – 141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229" y="3786994"/>
            <a:ext cx="15298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2.Проектная деятельность учителя географии. Проектирование урока :учебное пособие для вузов / В. Г. Суслов [и др.]; под редакцией В. Г. Суслова. –  2-е изд.,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 –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 : Издательство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 </a:t>
            </a:r>
            <a:r>
              <a:rPr lang="ru-RU" sz="2800" dirty="0"/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322 с. </a:t>
            </a:r>
            <a:r>
              <a:rPr lang="ru-RU" sz="2800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(Высшее образование). – ISBN 978-5-534-17534-9. – Текст:  электронный // Образовательная платформа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– URL: https://urait.ru/bcode/533261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6229" y="7849645"/>
            <a:ext cx="14993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Сухоруков, В. Д.  Методика обучения географии : учебник и практикум для вузов / В. Д. Сухоруков, В. Г. Суслов.  – 2-е изд.,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Москва : Издательство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 – 365 с.  –  (Высшее образование).  – ISBN 978-5-534-12439-2. –   Текст : электронный // Образовательная платформа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–  URL: https://urait.ru/bcode/536709 (дата обращения: 31.10.2024).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6229" y="5602876"/>
            <a:ext cx="154141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 В.  Теория и методика развития основ финансовой грамотности подростков в образовательном процессе : учебник для вузов / Н. В.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Солодкая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 Москва : Издательство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2025. –  104 с. – (Высшее образование). –  ISBN 978-5-534-14097-2. –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 : электронный // Образовательная платформа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– URL: https://urait.ru/bcode/567774 (дата обращения: 20.05.2025).</a:t>
            </a:r>
          </a:p>
        </p:txBody>
      </p:sp>
    </p:spTree>
    <p:extLst>
      <p:ext uri="{BB962C8B-B14F-4D97-AF65-F5344CB8AC3E}">
        <p14:creationId xmlns:p14="http://schemas.microsoft.com/office/powerpoint/2010/main" val="2244271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57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ЛИТЕРАТУРА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24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56229" y="1966673"/>
            <a:ext cx="15646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Методические рекомендации по реализации в общеобразовательных организациях проектной деятельности в области финансовой грамотности /Рутковская Е. Л. (руководитель коллектива), Козлова А. А.,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Королькова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С.,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 В., Сорокин А. А.,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Штильман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 В </a:t>
            </a:r>
            <a:r>
              <a:rPr lang="ru-RU" sz="2800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России, 2023. – 141 с.</a:t>
            </a:r>
          </a:p>
          <a:p>
            <a:r>
              <a:rPr lang="ru-RU" sz="2800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56229" y="3786994"/>
            <a:ext cx="15298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2.Проектная деятельность учителя географии. Проектирование урока :учебное пособие для вузов / В. Г. Суслов [и др.]; под редакцией В. Г. Суслова. –  2-е изд.,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  –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 : Издательство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 </a:t>
            </a:r>
            <a:r>
              <a:rPr lang="ru-RU" sz="2800" dirty="0"/>
              <a:t>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322 с. </a:t>
            </a:r>
            <a:r>
              <a:rPr lang="ru-RU" sz="2800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(Высшее образование). – ISBN 978-5-534-17534-9. – Текст : электронный // Образовательная платформа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– URL: https://urait.ru/bcode/533261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6229" y="7849645"/>
            <a:ext cx="149932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Сухоруков, В. Д.  Методика обучения географии : учебник и практикум для вузов / В. Д. Сухоруков, В. Г. Суслов.  – 2-е изд.,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– Москва : Издательство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2024. – 365 с.  –  (Высшее образование).  – ISBN 978-5-534-12439-2. –   Текст : электронный // Образовательная платформа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Юрайт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[сайт]. –  URL: https://urait.ru/bcode/536709 (дата обращения: 31.10.2024).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56229" y="5602876"/>
            <a:ext cx="15414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3.Сборник специальных модулей по финансовой грамотности для УМК по географии 9 класса /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В.Л. Бабурин, В.В. Ковалев, Л.А. Царева, Т.Л. Степанова. – М.: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Вентана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-Граф, 2018. – 85 с. / [Эл. ресурс] URL: https://fmc.hse.ru/spesialmod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2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1" y="4196444"/>
            <a:ext cx="8827691" cy="7511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251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Тема 2.2  Методические подходы   к   формированию финансовой грамотности </a:t>
            </a:r>
          </a:p>
          <a:p>
            <a:pPr lvl="0" algn="ctr"/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на уроках географии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3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3771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Методы, приемы, способствующие  формированию финансовой грамотности на уроках географии</a:t>
            </a:r>
          </a:p>
          <a:p>
            <a:pPr marL="457200" indent="-457200"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обеспечивающие формирование финансовой грамотности на уроках географии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Образовательные ресурсы, обеспечивающих решение задач по формированию финансовой грамотности    обучающихся на уроках географии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54623" y="1102856"/>
            <a:ext cx="17852803" cy="155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МЕТОДЫ ИССЛЕДОВАНИЯ В ГЕОГРАФИИ,</a:t>
            </a:r>
          </a:p>
          <a:p>
            <a:pPr lvl="0" algn="ctr"/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применяемые</a:t>
            </a:r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  учебного предмета «География» при изучении  разделов и тем, в том числе</a:t>
            </a:r>
          </a:p>
          <a:p>
            <a:pPr lvl="0"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 включением элементов финансовой грамотности </a:t>
            </a:r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4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63484" y="2836565"/>
            <a:ext cx="161689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позволяет изучать закономерности пространственного размещения и развития  географических объектов.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обработка различных цифровых данных, их сопоставление и анализ.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Историко-географический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метод изучения истории географических объектов с момента их образования до настоящего времени.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математического  моделирования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позволяет перейти моделированию физико- и экономико-географических явлений и процессов.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1640113" y="7873441"/>
            <a:ext cx="16023770" cy="176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географического районирования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метод выявления и/или выделения на территории (акватории) районов, для которых характерно наличие свойств территориального единства и целостности.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600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1292729" y="265121"/>
            <a:ext cx="16906371" cy="3015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  <a:p>
            <a:pPr lvl="0"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МЕТОДЫ ИССЛЕДОВАНИЯ В ГЕОГРАФИИ, </a:t>
            </a:r>
          </a:p>
          <a:p>
            <a:pPr lvl="0" algn="ctr"/>
            <a:r>
              <a:rPr 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</a:t>
            </a:r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применяемые в рамках   учебного предмета «География» при изучении  разделов и тем, в том числе</a:t>
            </a:r>
          </a:p>
          <a:p>
            <a:pPr lvl="0" algn="ctr"/>
            <a:r>
              <a:rPr lang="ru-RU" sz="2800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  с включением элементов финансовой грамотности </a:t>
            </a:r>
          </a:p>
          <a:p>
            <a:pPr lvl="0" algn="ctr"/>
            <a:endParaRPr lang="ru-RU" sz="2800" b="1" dirty="0">
              <a:solidFill>
                <a:schemeClr val="dk1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  <a:p>
            <a:pPr lvl="0" algn="ctr"/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5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70" y="217585"/>
            <a:ext cx="4020459" cy="82563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4970" y="3160082"/>
            <a:ext cx="1580605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Сравнительно-географический </a:t>
            </a:r>
            <a:r>
              <a:rPr lang="ru-RU" b="1" dirty="0"/>
              <a:t>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метод, в результате которого устанавливаются пространственные или временные различия;   в выявлении черт сходства и различия между исследуемыми объектами, используется для сопоставления социально-экономических систем во времени и пространстве.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полевых исследований и наблюдений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получении первичного фактического материала и непосредственном изучении территории.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прогнозирование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это специальное научное исследование конкретных перспектив     развития географических явлений.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геоинформационных технологий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сбора, хранения, анализа и графической визуализации географических данных.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57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6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886" y="1190171"/>
            <a:ext cx="6169635" cy="37062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8171" y="4511570"/>
            <a:ext cx="2859315" cy="11665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4572" y="4511570"/>
            <a:ext cx="4731658" cy="1211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287" y="5869996"/>
            <a:ext cx="3759199" cy="2577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12990286" y="5678167"/>
            <a:ext cx="3164114" cy="2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4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732853" y="1166372"/>
            <a:ext cx="17852803" cy="155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lvl="0" algn="ctr"/>
            <a:r>
              <a:rPr lang="ru-RU" sz="2800" b="1" dirty="0">
                <a:solidFill>
                  <a:schemeClr val="dk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ВЕКТОРЫ МЕТОДИЧЕСКОЙ СТРАТЕГИИ УЧИТЕЛЯ   ПО ПОВЫШЕНИЮ ФИНАНСОВОЙ ГРАМОТНОСТИ  УЧАЩИХСЯ  В РАМКАХ ОБУЧЕНИЯ ГЕОГРАФИИ: </a:t>
            </a:r>
          </a:p>
          <a:p>
            <a:pPr lvl="0" algn="ctr"/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7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1657" y="2686555"/>
            <a:ext cx="1554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(сочетание урочной и внеурочной работы);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системно-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подход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подход, при котором в учебном  процессе главное место отводится активной и разносторонней, в максимальной степени самостоятельной познавательной деятельности   школьника.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практико-ориентированный поход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(решение практических проблем домохозяйства);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учебной мотивации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установок на повышение финансовой грамотности;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партнеров, родителей.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52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/>
        </p:nvSpPr>
        <p:spPr>
          <a:xfrm>
            <a:off x="929871" y="1227927"/>
            <a:ext cx="17852803" cy="112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ОБУЧАЮЩИХСЯ  СРЕДНЕГО 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СТАРШЕГО ВОЗРАСТА ШКОЛЬНОГО  ВОЗРАСТА</a:t>
            </a:r>
          </a:p>
        </p:txBody>
      </p:sp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8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71" y="303868"/>
            <a:ext cx="6983566" cy="59420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07886" y="2686555"/>
            <a:ext cx="156754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акцент в обучении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компетенций, понимать и умения принимать финансовые решения в повседневной жизни;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опыта действий в различных областях финансовых отношений 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умение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формируемое у обучающихся,  способность оценивать финансовую ситуацию, выбирать наиболее подходящий вариант решения материальных проблем. </a:t>
            </a:r>
          </a:p>
          <a:p>
            <a:r>
              <a:rPr lang="ru-RU" sz="2800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277257" y="5808071"/>
            <a:ext cx="142385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 старшем школьном возрасте обладают базовым уровнем финансовой грамотности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828799" y="6775800"/>
            <a:ext cx="141804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их интересы, запросы, а также психолого-педагогические особенности возраста, такие как направленность в будущее, становление социально-активной позиции, мышление приобретает личностный характер, происходит самоопределение и выработка мировоззрения.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8956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sldNum" idx="4294967295"/>
          </p:nvPr>
        </p:nvSpPr>
        <p:spPr>
          <a:xfrm>
            <a:off x="18199100" y="10063163"/>
            <a:ext cx="773113" cy="47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2534" tIns="71248" rIns="142534" bIns="71248" anchor="t" anchorCtr="0">
            <a:noAutofit/>
          </a:bodyPr>
          <a:lstStyle/>
          <a:p>
            <a:fld id="{00000000-1234-1234-1234-123412341234}" type="slidenum">
              <a:rPr lang="ru-RU" b="1">
                <a:solidFill>
                  <a:schemeClr val="bg1"/>
                </a:solidFill>
                <a:latin typeface="Proxima Nova Rg" panose="02000506030000020004" pitchFamily="2" charset="0"/>
              </a:rPr>
              <a:pPr/>
              <a:t>9</a:t>
            </a:fld>
            <a:endParaRPr b="1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58" y="200468"/>
            <a:ext cx="7010400" cy="6177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94970" y="2686555"/>
            <a:ext cx="15806059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5776686" y="1204686"/>
            <a:ext cx="7640411" cy="473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3543" y="2101876"/>
            <a:ext cx="129031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упорядоченные способы взаимосвязанной деятельности учителя и учащихся,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направленные на достижение целей образования, воспитания и развития учащихся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3544" y="3744763"/>
            <a:ext cx="135273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знаний для учащихся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живое слово учителя (объяснение, рассказ, лекция), учебник, географическая карта, дополнительная литература наглядные пособия, цифровой материал, практические работы, наблюдения, опыты.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15771" y="5387650"/>
            <a:ext cx="106013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этим выделяются следующие методы обучения: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устные методы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картографическими пособиями;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наглядными пособиями;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цифровым материалом;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учебником и дополнительной литературой;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2815771" y="8272228"/>
            <a:ext cx="113515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и опыты;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756841888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2048</Words>
  <Application>Microsoft Office PowerPoint</Application>
  <PresentationFormat>Произвольный</PresentationFormat>
  <Paragraphs>221</Paragraphs>
  <Slides>25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Proxima Nova Rg</vt:lpstr>
      <vt:lpstr>Arial</vt:lpstr>
      <vt:lpstr>Calibri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Торичко Роман Анатольевич</dc:creator>
  <cp:lastModifiedBy>User</cp:lastModifiedBy>
  <cp:revision>74</cp:revision>
  <dcterms:created xsi:type="dcterms:W3CDTF">2003-02-28T13:27:04Z</dcterms:created>
  <dcterms:modified xsi:type="dcterms:W3CDTF">2025-05-20T06:58:59Z</dcterms:modified>
</cp:coreProperties>
</file>