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layout5.xml" ContentType="application/vnd.openxmlformats-officedocument.drawingml.diagramLayout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Default Extension="gif" ContentType="image/gif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261" r:id="rId3"/>
    <p:sldId id="325" r:id="rId4"/>
    <p:sldId id="454" r:id="rId5"/>
    <p:sldId id="362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63" r:id="rId14"/>
    <p:sldId id="382" r:id="rId15"/>
    <p:sldId id="383" r:id="rId16"/>
    <p:sldId id="330" r:id="rId17"/>
    <p:sldId id="331" r:id="rId18"/>
    <p:sldId id="332" r:id="rId19"/>
    <p:sldId id="402" r:id="rId20"/>
    <p:sldId id="361" r:id="rId21"/>
    <p:sldId id="328" r:id="rId22"/>
    <p:sldId id="448" r:id="rId23"/>
    <p:sldId id="450" r:id="rId24"/>
    <p:sldId id="449" r:id="rId25"/>
    <p:sldId id="451" r:id="rId26"/>
    <p:sldId id="453" r:id="rId27"/>
    <p:sldId id="452" r:id="rId28"/>
    <p:sldId id="371" r:id="rId29"/>
    <p:sldId id="372" r:id="rId30"/>
    <p:sldId id="335" r:id="rId31"/>
    <p:sldId id="377" r:id="rId32"/>
    <p:sldId id="378" r:id="rId33"/>
    <p:sldId id="379" r:id="rId34"/>
    <p:sldId id="373" r:id="rId35"/>
    <p:sldId id="339" r:id="rId36"/>
    <p:sldId id="376" r:id="rId37"/>
    <p:sldId id="374" r:id="rId38"/>
    <p:sldId id="375" r:id="rId39"/>
    <p:sldId id="338" r:id="rId40"/>
    <p:sldId id="380" r:id="rId41"/>
    <p:sldId id="381" r:id="rId42"/>
    <p:sldId id="337" r:id="rId43"/>
    <p:sldId id="400" r:id="rId44"/>
    <p:sldId id="342" r:id="rId45"/>
    <p:sldId id="401" r:id="rId46"/>
    <p:sldId id="438" r:id="rId47"/>
    <p:sldId id="347" r:id="rId48"/>
    <p:sldId id="440" r:id="rId49"/>
    <p:sldId id="439" r:id="rId50"/>
    <p:sldId id="341" r:id="rId51"/>
    <p:sldId id="441" r:id="rId52"/>
    <p:sldId id="444" r:id="rId53"/>
    <p:sldId id="442" r:id="rId54"/>
    <p:sldId id="443" r:id="rId55"/>
    <p:sldId id="446" r:id="rId56"/>
    <p:sldId id="447" r:id="rId57"/>
    <p:sldId id="445" r:id="rId58"/>
    <p:sldId id="387" r:id="rId59"/>
    <p:sldId id="388" r:id="rId60"/>
    <p:sldId id="415" r:id="rId61"/>
    <p:sldId id="406" r:id="rId62"/>
    <p:sldId id="405" r:id="rId63"/>
    <p:sldId id="386" r:id="rId64"/>
    <p:sldId id="407" r:id="rId65"/>
    <p:sldId id="404" r:id="rId66"/>
    <p:sldId id="408" r:id="rId67"/>
    <p:sldId id="411" r:id="rId68"/>
    <p:sldId id="410" r:id="rId69"/>
    <p:sldId id="409" r:id="rId70"/>
    <p:sldId id="414" r:id="rId71"/>
    <p:sldId id="413" r:id="rId72"/>
    <p:sldId id="412" r:id="rId73"/>
    <p:sldId id="416" r:id="rId74"/>
    <p:sldId id="423" r:id="rId75"/>
    <p:sldId id="424" r:id="rId76"/>
    <p:sldId id="260" r:id="rId77"/>
  </p:sldIdLst>
  <p:sldSz cx="18972213" cy="10691813"/>
  <p:notesSz cx="6858000" cy="9144000"/>
  <p:embeddedFontLst>
    <p:embeddedFont>
      <p:font typeface="Proxima Nova" charset="0"/>
      <p:regular r:id="rId79"/>
      <p:bold r:id="rId80"/>
      <p:italic r:id="rId81"/>
      <p:boldItalic r:id="rId82"/>
    </p:embeddedFont>
    <p:embeddedFont>
      <p:font typeface="Proxima Nova Rg" charset="0"/>
      <p:regular r:id="rId83"/>
      <p:italic r:id="rId84"/>
    </p:embeddedFont>
    <p:embeddedFont>
      <p:font typeface="Tahoma" pitchFamily="34" charset="0"/>
      <p:regular r:id="rId85"/>
      <p:bold r:id="rId86"/>
    </p:embeddedFont>
    <p:embeddedFont>
      <p:font typeface="Calibri" pitchFamily="34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8" roundtripDataSignature="AMtx7mg14KWEQAwqBeKW3ZawvbmYUjr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6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08"/>
    <p:restoredTop sz="93369" autoAdjust="0"/>
  </p:normalViewPr>
  <p:slideViewPr>
    <p:cSldViewPr snapToGrid="0">
      <p:cViewPr varScale="1">
        <p:scale>
          <a:sx n="43" d="100"/>
          <a:sy n="43" d="100"/>
        </p:scale>
        <p:origin x="-846" y="-126"/>
      </p:cViewPr>
      <p:guideLst>
        <p:guide orient="horz" pos="1266"/>
        <p:guide pos="10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87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90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1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81A393-6160-45FC-AF92-133E936C518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D19A25-5F91-4359-982C-978B3B259035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b="1" dirty="0" smtClean="0"/>
            <a:t>Приобретение знаний для использования в повседневной жизни вне зависимости от рода профессиональной деятельности . </a:t>
          </a:r>
        </a:p>
        <a:p>
          <a:r>
            <a:rPr lang="ru-RU" sz="2400" b="1" dirty="0" smtClean="0"/>
            <a:t>Результат -  формирование способности критической  оценки  финансовых  условий деятельности  домохозяйства, государств, национальной и мировой экономики на основе географических, политических, экологических и этических факторов    </a:t>
          </a:r>
          <a:endParaRPr lang="ru-RU" sz="2400" b="1" dirty="0"/>
        </a:p>
      </dgm:t>
    </dgm:pt>
    <dgm:pt modelId="{F9EDDDAF-8E2E-4DA5-8221-D80C73EA3A0C}" type="parTrans" cxnId="{612E8612-2D37-4B5A-B227-DC13711EB8EC}">
      <dgm:prSet/>
      <dgm:spPr/>
      <dgm:t>
        <a:bodyPr/>
        <a:lstStyle/>
        <a:p>
          <a:endParaRPr lang="ru-RU"/>
        </a:p>
      </dgm:t>
    </dgm:pt>
    <dgm:pt modelId="{3D715946-F9EC-4C11-B632-504BFC572D2C}" type="sibTrans" cxnId="{612E8612-2D37-4B5A-B227-DC13711EB8EC}">
      <dgm:prSet/>
      <dgm:spPr/>
      <dgm:t>
        <a:bodyPr/>
        <a:lstStyle/>
        <a:p>
          <a:endParaRPr lang="ru-RU"/>
        </a:p>
      </dgm:t>
    </dgm:pt>
    <dgm:pt modelId="{DB4C011C-9105-4563-AEB2-32560EA305CB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b="1" dirty="0" smtClean="0"/>
            <a:t>Освоение видов деятельности и опыта эмоционально-ценностного отношения к материальной основе жизнедеятельности . </a:t>
          </a:r>
        </a:p>
        <a:p>
          <a:r>
            <a:rPr lang="ru-RU" sz="2400" b="1" dirty="0" smtClean="0"/>
            <a:t>Результат – способность решать специфические, связанные с финансовыми вопросами  проблемы путем привлечения знаний , собственного  опыта  и опыта других, умение разрабатывать план действий и вести расчеты</a:t>
          </a:r>
          <a:r>
            <a:rPr lang="ru-RU" sz="2400" dirty="0" smtClean="0"/>
            <a:t>.    </a:t>
          </a:r>
          <a:endParaRPr lang="ru-RU" sz="2400" dirty="0"/>
        </a:p>
      </dgm:t>
    </dgm:pt>
    <dgm:pt modelId="{611CF4F3-99B0-4D73-AD5B-6F2A3ED03B21}" type="parTrans" cxnId="{1F993C9F-99F9-444C-BDD3-8741F4D533D7}">
      <dgm:prSet/>
      <dgm:spPr/>
      <dgm:t>
        <a:bodyPr/>
        <a:lstStyle/>
        <a:p>
          <a:endParaRPr lang="ru-RU"/>
        </a:p>
      </dgm:t>
    </dgm:pt>
    <dgm:pt modelId="{8C2266ED-EC0F-484D-88B2-5EA465F35579}" type="sibTrans" cxnId="{1F993C9F-99F9-444C-BDD3-8741F4D533D7}">
      <dgm:prSet/>
      <dgm:spPr/>
      <dgm:t>
        <a:bodyPr/>
        <a:lstStyle/>
        <a:p>
          <a:endParaRPr lang="ru-RU"/>
        </a:p>
      </dgm:t>
    </dgm:pt>
    <dgm:pt modelId="{4E0C66D6-BD93-4B65-AB60-99E6C06CF098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400" b="1" dirty="0" smtClean="0"/>
            <a:t>Приобретение обучающимися опыта самостоятельного социально-значимого действия . </a:t>
          </a:r>
        </a:p>
        <a:p>
          <a:r>
            <a:rPr lang="ru-RU" sz="2400" b="1" dirty="0" smtClean="0"/>
            <a:t>Результат – формирование качество социальной и личной ответственности, выработка собственной позиции  и возможности проявить  себя в   различных событиях общественной жизни. </a:t>
          </a:r>
          <a:endParaRPr lang="ru-RU" sz="2400" b="1" dirty="0"/>
        </a:p>
      </dgm:t>
    </dgm:pt>
    <dgm:pt modelId="{153B3C50-5FB7-4642-8EEE-CC8C2345CD3B}" type="parTrans" cxnId="{0B2176C8-36C1-4084-8A0C-9FA281D5A283}">
      <dgm:prSet/>
      <dgm:spPr/>
      <dgm:t>
        <a:bodyPr/>
        <a:lstStyle/>
        <a:p>
          <a:endParaRPr lang="ru-RU"/>
        </a:p>
      </dgm:t>
    </dgm:pt>
    <dgm:pt modelId="{F3014F32-C5FB-4E3F-99CB-4AB137550005}" type="sibTrans" cxnId="{0B2176C8-36C1-4084-8A0C-9FA281D5A283}">
      <dgm:prSet/>
      <dgm:spPr/>
      <dgm:t>
        <a:bodyPr/>
        <a:lstStyle/>
        <a:p>
          <a:endParaRPr lang="ru-RU"/>
        </a:p>
      </dgm:t>
    </dgm:pt>
    <dgm:pt modelId="{38173DA7-E10C-43A4-9EFF-6978D6AEE7C5}" type="pres">
      <dgm:prSet presAssocID="{5281A393-6160-45FC-AF92-133E936C51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B43EE0-7888-4E77-A938-05D95057C74A}" type="pres">
      <dgm:prSet presAssocID="{6FD19A25-5F91-4359-982C-978B3B259035}" presName="parentLin" presStyleCnt="0"/>
      <dgm:spPr/>
    </dgm:pt>
    <dgm:pt modelId="{3E59A861-2185-42AD-9B81-8BD844994868}" type="pres">
      <dgm:prSet presAssocID="{6FD19A25-5F91-4359-982C-978B3B25903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886CA7D-DB04-43F7-9C57-59650A88D3E3}" type="pres">
      <dgm:prSet presAssocID="{6FD19A25-5F91-4359-982C-978B3B259035}" presName="parentText" presStyleLbl="node1" presStyleIdx="0" presStyleCnt="3" custScaleX="142857" custScaleY="3792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1284E-1F54-46E7-8745-32622A4CCBA9}" type="pres">
      <dgm:prSet presAssocID="{6FD19A25-5F91-4359-982C-978B3B259035}" presName="negativeSpace" presStyleCnt="0"/>
      <dgm:spPr/>
    </dgm:pt>
    <dgm:pt modelId="{42A58402-0C70-4405-9731-A20DA2BA260A}" type="pres">
      <dgm:prSet presAssocID="{6FD19A25-5F91-4359-982C-978B3B259035}" presName="childText" presStyleLbl="conFgAcc1" presStyleIdx="0" presStyleCnt="3">
        <dgm:presLayoutVars>
          <dgm:bulletEnabled val="1"/>
        </dgm:presLayoutVars>
      </dgm:prSet>
      <dgm:spPr/>
    </dgm:pt>
    <dgm:pt modelId="{E4FDAFA6-0EEB-435F-AF05-52A672138F82}" type="pres">
      <dgm:prSet presAssocID="{3D715946-F9EC-4C11-B632-504BFC572D2C}" presName="spaceBetweenRectangles" presStyleCnt="0"/>
      <dgm:spPr/>
    </dgm:pt>
    <dgm:pt modelId="{14888496-04A0-4078-AA94-0665E87308DB}" type="pres">
      <dgm:prSet presAssocID="{DB4C011C-9105-4563-AEB2-32560EA305CB}" presName="parentLin" presStyleCnt="0"/>
      <dgm:spPr/>
    </dgm:pt>
    <dgm:pt modelId="{7C8DF6BE-3CE6-4337-8697-5D26A58D9329}" type="pres">
      <dgm:prSet presAssocID="{DB4C011C-9105-4563-AEB2-32560EA305C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C093D44-ED00-4454-B509-D16FC42A9880}" type="pres">
      <dgm:prSet presAssocID="{DB4C011C-9105-4563-AEB2-32560EA305CB}" presName="parentText" presStyleLbl="node1" presStyleIdx="1" presStyleCnt="3" custScaleX="138385" custScaleY="37930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01892-A058-4F96-B313-18EB78187C60}" type="pres">
      <dgm:prSet presAssocID="{DB4C011C-9105-4563-AEB2-32560EA305CB}" presName="negativeSpace" presStyleCnt="0"/>
      <dgm:spPr/>
    </dgm:pt>
    <dgm:pt modelId="{6F2031A0-21C7-4998-92D1-6DB257A1FE28}" type="pres">
      <dgm:prSet presAssocID="{DB4C011C-9105-4563-AEB2-32560EA305CB}" presName="childText" presStyleLbl="conFgAcc1" presStyleIdx="1" presStyleCnt="3">
        <dgm:presLayoutVars>
          <dgm:bulletEnabled val="1"/>
        </dgm:presLayoutVars>
      </dgm:prSet>
      <dgm:spPr/>
    </dgm:pt>
    <dgm:pt modelId="{4CF2852A-1911-4425-A4DF-E69597C519B2}" type="pres">
      <dgm:prSet presAssocID="{8C2266ED-EC0F-484D-88B2-5EA465F35579}" presName="spaceBetweenRectangles" presStyleCnt="0"/>
      <dgm:spPr/>
    </dgm:pt>
    <dgm:pt modelId="{F36C84CC-10F8-4B00-BAB3-FABEE0263B14}" type="pres">
      <dgm:prSet presAssocID="{4E0C66D6-BD93-4B65-AB60-99E6C06CF098}" presName="parentLin" presStyleCnt="0"/>
      <dgm:spPr/>
    </dgm:pt>
    <dgm:pt modelId="{55FE37C3-B3EB-4EC8-8F74-CC44F0CFDBE1}" type="pres">
      <dgm:prSet presAssocID="{4E0C66D6-BD93-4B65-AB60-99E6C06CF09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AD32B32-738C-4F98-AEA3-3B08EE669A13}" type="pres">
      <dgm:prSet presAssocID="{4E0C66D6-BD93-4B65-AB60-99E6C06CF098}" presName="parentText" presStyleLbl="node1" presStyleIdx="2" presStyleCnt="3" custScaleX="142857" custScaleY="314261" custLinFactNeighborY="480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C0581-2247-4188-B1BB-A8228D623630}" type="pres">
      <dgm:prSet presAssocID="{4E0C66D6-BD93-4B65-AB60-99E6C06CF098}" presName="negativeSpace" presStyleCnt="0"/>
      <dgm:spPr/>
    </dgm:pt>
    <dgm:pt modelId="{B7857FE7-1B63-4151-885B-42B9656E9A30}" type="pres">
      <dgm:prSet presAssocID="{4E0C66D6-BD93-4B65-AB60-99E6C06CF09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FA85BE3-6E81-4A27-95AB-3A06C0889374}" type="presOf" srcId="{4E0C66D6-BD93-4B65-AB60-99E6C06CF098}" destId="{6AD32B32-738C-4F98-AEA3-3B08EE669A13}" srcOrd="1" destOrd="0" presId="urn:microsoft.com/office/officeart/2005/8/layout/list1"/>
    <dgm:cxn modelId="{612E8612-2D37-4B5A-B227-DC13711EB8EC}" srcId="{5281A393-6160-45FC-AF92-133E936C5181}" destId="{6FD19A25-5F91-4359-982C-978B3B259035}" srcOrd="0" destOrd="0" parTransId="{F9EDDDAF-8E2E-4DA5-8221-D80C73EA3A0C}" sibTransId="{3D715946-F9EC-4C11-B632-504BFC572D2C}"/>
    <dgm:cxn modelId="{BE27DD5A-0E1C-44AA-81BC-08FECF0950B2}" type="presOf" srcId="{4E0C66D6-BD93-4B65-AB60-99E6C06CF098}" destId="{55FE37C3-B3EB-4EC8-8F74-CC44F0CFDBE1}" srcOrd="0" destOrd="0" presId="urn:microsoft.com/office/officeart/2005/8/layout/list1"/>
    <dgm:cxn modelId="{0B2176C8-36C1-4084-8A0C-9FA281D5A283}" srcId="{5281A393-6160-45FC-AF92-133E936C5181}" destId="{4E0C66D6-BD93-4B65-AB60-99E6C06CF098}" srcOrd="2" destOrd="0" parTransId="{153B3C50-5FB7-4642-8EEE-CC8C2345CD3B}" sibTransId="{F3014F32-C5FB-4E3F-99CB-4AB137550005}"/>
    <dgm:cxn modelId="{2FD88DA8-2127-47E6-B390-B05923A69C9C}" type="presOf" srcId="{6FD19A25-5F91-4359-982C-978B3B259035}" destId="{7886CA7D-DB04-43F7-9C57-59650A88D3E3}" srcOrd="1" destOrd="0" presId="urn:microsoft.com/office/officeart/2005/8/layout/list1"/>
    <dgm:cxn modelId="{452D6418-68E8-465A-81AA-878E5C9A6734}" type="presOf" srcId="{6FD19A25-5F91-4359-982C-978B3B259035}" destId="{3E59A861-2185-42AD-9B81-8BD844994868}" srcOrd="0" destOrd="0" presId="urn:microsoft.com/office/officeart/2005/8/layout/list1"/>
    <dgm:cxn modelId="{7E8D1516-477E-40F2-8760-6665E8110608}" type="presOf" srcId="{DB4C011C-9105-4563-AEB2-32560EA305CB}" destId="{4C093D44-ED00-4454-B509-D16FC42A9880}" srcOrd="1" destOrd="0" presId="urn:microsoft.com/office/officeart/2005/8/layout/list1"/>
    <dgm:cxn modelId="{D289EABC-47A3-4349-A30C-0C936AE2ECAA}" type="presOf" srcId="{5281A393-6160-45FC-AF92-133E936C5181}" destId="{38173DA7-E10C-43A4-9EFF-6978D6AEE7C5}" srcOrd="0" destOrd="0" presId="urn:microsoft.com/office/officeart/2005/8/layout/list1"/>
    <dgm:cxn modelId="{1F993C9F-99F9-444C-BDD3-8741F4D533D7}" srcId="{5281A393-6160-45FC-AF92-133E936C5181}" destId="{DB4C011C-9105-4563-AEB2-32560EA305CB}" srcOrd="1" destOrd="0" parTransId="{611CF4F3-99B0-4D73-AD5B-6F2A3ED03B21}" sibTransId="{8C2266ED-EC0F-484D-88B2-5EA465F35579}"/>
    <dgm:cxn modelId="{8686125D-8CF9-4A5A-A5F4-BE9F0694A1FB}" type="presOf" srcId="{DB4C011C-9105-4563-AEB2-32560EA305CB}" destId="{7C8DF6BE-3CE6-4337-8697-5D26A58D9329}" srcOrd="0" destOrd="0" presId="urn:microsoft.com/office/officeart/2005/8/layout/list1"/>
    <dgm:cxn modelId="{F8A596CD-74F9-421F-8812-D3497612FB26}" type="presParOf" srcId="{38173DA7-E10C-43A4-9EFF-6978D6AEE7C5}" destId="{00B43EE0-7888-4E77-A938-05D95057C74A}" srcOrd="0" destOrd="0" presId="urn:microsoft.com/office/officeart/2005/8/layout/list1"/>
    <dgm:cxn modelId="{D664EA0C-4301-4A46-AD61-E354556FDDF3}" type="presParOf" srcId="{00B43EE0-7888-4E77-A938-05D95057C74A}" destId="{3E59A861-2185-42AD-9B81-8BD844994868}" srcOrd="0" destOrd="0" presId="urn:microsoft.com/office/officeart/2005/8/layout/list1"/>
    <dgm:cxn modelId="{38A1EFE3-369D-4421-A2CD-B232775A7F89}" type="presParOf" srcId="{00B43EE0-7888-4E77-A938-05D95057C74A}" destId="{7886CA7D-DB04-43F7-9C57-59650A88D3E3}" srcOrd="1" destOrd="0" presId="urn:microsoft.com/office/officeart/2005/8/layout/list1"/>
    <dgm:cxn modelId="{52905AF7-68C3-4F8E-BD07-61F47E8EB04A}" type="presParOf" srcId="{38173DA7-E10C-43A4-9EFF-6978D6AEE7C5}" destId="{A371284E-1F54-46E7-8745-32622A4CCBA9}" srcOrd="1" destOrd="0" presId="urn:microsoft.com/office/officeart/2005/8/layout/list1"/>
    <dgm:cxn modelId="{C31E4F52-23DA-4DCC-98F5-13CE834BDD85}" type="presParOf" srcId="{38173DA7-E10C-43A4-9EFF-6978D6AEE7C5}" destId="{42A58402-0C70-4405-9731-A20DA2BA260A}" srcOrd="2" destOrd="0" presId="urn:microsoft.com/office/officeart/2005/8/layout/list1"/>
    <dgm:cxn modelId="{71DFDDC2-8A9D-4305-AB08-2D57C853605E}" type="presParOf" srcId="{38173DA7-E10C-43A4-9EFF-6978D6AEE7C5}" destId="{E4FDAFA6-0EEB-435F-AF05-52A672138F82}" srcOrd="3" destOrd="0" presId="urn:microsoft.com/office/officeart/2005/8/layout/list1"/>
    <dgm:cxn modelId="{F8A3F70B-A6D4-45CB-8A27-6008ACBFF55D}" type="presParOf" srcId="{38173DA7-E10C-43A4-9EFF-6978D6AEE7C5}" destId="{14888496-04A0-4078-AA94-0665E87308DB}" srcOrd="4" destOrd="0" presId="urn:microsoft.com/office/officeart/2005/8/layout/list1"/>
    <dgm:cxn modelId="{91105DF9-4146-4479-883A-1FFADBED680A}" type="presParOf" srcId="{14888496-04A0-4078-AA94-0665E87308DB}" destId="{7C8DF6BE-3CE6-4337-8697-5D26A58D9329}" srcOrd="0" destOrd="0" presId="urn:microsoft.com/office/officeart/2005/8/layout/list1"/>
    <dgm:cxn modelId="{336F216A-01CA-4F99-A928-552FC8CC74E3}" type="presParOf" srcId="{14888496-04A0-4078-AA94-0665E87308DB}" destId="{4C093D44-ED00-4454-B509-D16FC42A9880}" srcOrd="1" destOrd="0" presId="urn:microsoft.com/office/officeart/2005/8/layout/list1"/>
    <dgm:cxn modelId="{EF17E537-247A-4868-A1E4-679257FDD82B}" type="presParOf" srcId="{38173DA7-E10C-43A4-9EFF-6978D6AEE7C5}" destId="{C3A01892-A058-4F96-B313-18EB78187C60}" srcOrd="5" destOrd="0" presId="urn:microsoft.com/office/officeart/2005/8/layout/list1"/>
    <dgm:cxn modelId="{D74D9F67-9AC2-4AF5-9998-0FFBD4DDF6CC}" type="presParOf" srcId="{38173DA7-E10C-43A4-9EFF-6978D6AEE7C5}" destId="{6F2031A0-21C7-4998-92D1-6DB257A1FE28}" srcOrd="6" destOrd="0" presId="urn:microsoft.com/office/officeart/2005/8/layout/list1"/>
    <dgm:cxn modelId="{0BB4E33B-DB8D-495E-B520-FF6008EB10EB}" type="presParOf" srcId="{38173DA7-E10C-43A4-9EFF-6978D6AEE7C5}" destId="{4CF2852A-1911-4425-A4DF-E69597C519B2}" srcOrd="7" destOrd="0" presId="urn:microsoft.com/office/officeart/2005/8/layout/list1"/>
    <dgm:cxn modelId="{28214C72-1611-4D1B-A7C9-851940D8278A}" type="presParOf" srcId="{38173DA7-E10C-43A4-9EFF-6978D6AEE7C5}" destId="{F36C84CC-10F8-4B00-BAB3-FABEE0263B14}" srcOrd="8" destOrd="0" presId="urn:microsoft.com/office/officeart/2005/8/layout/list1"/>
    <dgm:cxn modelId="{0A1CF8BC-DEBC-4051-BFD4-12E6213460F4}" type="presParOf" srcId="{F36C84CC-10F8-4B00-BAB3-FABEE0263B14}" destId="{55FE37C3-B3EB-4EC8-8F74-CC44F0CFDBE1}" srcOrd="0" destOrd="0" presId="urn:microsoft.com/office/officeart/2005/8/layout/list1"/>
    <dgm:cxn modelId="{400E9D27-C9BA-4A16-AD37-A42C900D613D}" type="presParOf" srcId="{F36C84CC-10F8-4B00-BAB3-FABEE0263B14}" destId="{6AD32B32-738C-4F98-AEA3-3B08EE669A13}" srcOrd="1" destOrd="0" presId="urn:microsoft.com/office/officeart/2005/8/layout/list1"/>
    <dgm:cxn modelId="{0BBD8B30-4A59-4B06-B521-C50DD7C3BC04}" type="presParOf" srcId="{38173DA7-E10C-43A4-9EFF-6978D6AEE7C5}" destId="{70BC0581-2247-4188-B1BB-A8228D623630}" srcOrd="9" destOrd="0" presId="urn:microsoft.com/office/officeart/2005/8/layout/list1"/>
    <dgm:cxn modelId="{AEDCE3A6-ACEE-4AA2-B5D4-DE7DA6AF4CA8}" type="presParOf" srcId="{38173DA7-E10C-43A4-9EFF-6978D6AEE7C5}" destId="{B7857FE7-1B63-4151-885B-42B9656E9A30}" srcOrd="10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F2F6D7-051C-414C-BE7B-0DA5A437CBF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A218DC-A77A-49FB-B749-68C9943A4C11}">
      <dgm:prSet phldrT="[Текст]"/>
      <dgm:spPr/>
      <dgm:t>
        <a:bodyPr/>
        <a:lstStyle/>
        <a:p>
          <a:r>
            <a:rPr lang="ru-RU" b="1" dirty="0" smtClean="0"/>
            <a:t>Использование принципов формирующего оценивания </a:t>
          </a:r>
          <a:endParaRPr lang="ru-RU" b="1" dirty="0"/>
        </a:p>
      </dgm:t>
    </dgm:pt>
    <dgm:pt modelId="{6B3D605E-1A84-4E0C-A308-C773A461F947}" type="parTrans" cxnId="{AE5DDE0B-B17D-4C4B-BEFA-0E7D9CC742C3}">
      <dgm:prSet/>
      <dgm:spPr/>
      <dgm:t>
        <a:bodyPr/>
        <a:lstStyle/>
        <a:p>
          <a:endParaRPr lang="ru-RU"/>
        </a:p>
      </dgm:t>
    </dgm:pt>
    <dgm:pt modelId="{E5A526C5-C007-4EBB-BFE2-B464E92BA320}" type="sibTrans" cxnId="{AE5DDE0B-B17D-4C4B-BEFA-0E7D9CC742C3}">
      <dgm:prSet/>
      <dgm:spPr/>
      <dgm:t>
        <a:bodyPr/>
        <a:lstStyle/>
        <a:p>
          <a:endParaRPr lang="ru-RU"/>
        </a:p>
      </dgm:t>
    </dgm:pt>
    <dgm:pt modelId="{E887E1AD-9550-475F-8F20-FA28657FE5EE}">
      <dgm:prSet phldrT="[Текст]"/>
      <dgm:spPr/>
      <dgm:t>
        <a:bodyPr/>
        <a:lstStyle/>
        <a:p>
          <a:r>
            <a:rPr lang="ru-RU" b="1" dirty="0" smtClean="0"/>
            <a:t>Приоритет видам деятельности, востребованных в жизненных ситуациях </a:t>
          </a:r>
          <a:endParaRPr lang="ru-RU" b="1" dirty="0"/>
        </a:p>
      </dgm:t>
    </dgm:pt>
    <dgm:pt modelId="{C2F7DB06-E895-4A99-9797-5772AF2E9834}" type="parTrans" cxnId="{7825053A-18C5-48DF-A915-3A34724F1E48}">
      <dgm:prSet/>
      <dgm:spPr/>
      <dgm:t>
        <a:bodyPr/>
        <a:lstStyle/>
        <a:p>
          <a:endParaRPr lang="ru-RU"/>
        </a:p>
      </dgm:t>
    </dgm:pt>
    <dgm:pt modelId="{FD3891DA-E654-40B6-9A5D-8DCF89D26C48}" type="sibTrans" cxnId="{7825053A-18C5-48DF-A915-3A34724F1E48}">
      <dgm:prSet/>
      <dgm:spPr/>
      <dgm:t>
        <a:bodyPr/>
        <a:lstStyle/>
        <a:p>
          <a:endParaRPr lang="ru-RU"/>
        </a:p>
      </dgm:t>
    </dgm:pt>
    <dgm:pt modelId="{BF26FF98-3C86-4551-B404-409083433027}">
      <dgm:prSet phldrT="[Текст]"/>
      <dgm:spPr/>
      <dgm:t>
        <a:bodyPr/>
        <a:lstStyle/>
        <a:p>
          <a:r>
            <a:rPr lang="ru-RU" b="1" dirty="0" smtClean="0"/>
            <a:t>Виды контроля дидактических единиц: текущий, тематический и итоговый  </a:t>
          </a:r>
          <a:endParaRPr lang="ru-RU" b="1" dirty="0"/>
        </a:p>
      </dgm:t>
    </dgm:pt>
    <dgm:pt modelId="{2ADE1B42-57F0-4C4D-BF21-4FC754BC73E5}" type="parTrans" cxnId="{C18839DD-6DFB-43A3-A2B1-3967C3843544}">
      <dgm:prSet/>
      <dgm:spPr/>
      <dgm:t>
        <a:bodyPr/>
        <a:lstStyle/>
        <a:p>
          <a:endParaRPr lang="ru-RU"/>
        </a:p>
      </dgm:t>
    </dgm:pt>
    <dgm:pt modelId="{2C6138D9-DFF9-4359-AB77-C9871C416227}" type="sibTrans" cxnId="{C18839DD-6DFB-43A3-A2B1-3967C3843544}">
      <dgm:prSet/>
      <dgm:spPr/>
      <dgm:t>
        <a:bodyPr/>
        <a:lstStyle/>
        <a:p>
          <a:endParaRPr lang="ru-RU"/>
        </a:p>
      </dgm:t>
    </dgm:pt>
    <dgm:pt modelId="{5B6C924F-C1B2-4B24-B2F9-9E23B5026ED0}">
      <dgm:prSet/>
      <dgm:spPr/>
      <dgm:t>
        <a:bodyPr/>
        <a:lstStyle/>
        <a:p>
          <a:r>
            <a:rPr lang="ru-RU" b="1" dirty="0" smtClean="0"/>
            <a:t>Оценивание продукта деятельности обучающихся на интегрированной, </a:t>
          </a:r>
          <a:r>
            <a:rPr lang="ru-RU" b="1" dirty="0" err="1" smtClean="0"/>
            <a:t>межпредметной</a:t>
          </a:r>
          <a:r>
            <a:rPr lang="ru-RU" b="1" dirty="0" smtClean="0"/>
            <a:t> основе  </a:t>
          </a:r>
          <a:endParaRPr lang="ru-RU" b="1" dirty="0"/>
        </a:p>
      </dgm:t>
    </dgm:pt>
    <dgm:pt modelId="{4AA49E89-238D-451E-8056-F8262C1D1D99}" type="parTrans" cxnId="{3D6763CA-6896-44B7-86FF-9DE9577F3438}">
      <dgm:prSet/>
      <dgm:spPr/>
    </dgm:pt>
    <dgm:pt modelId="{8869D8A1-A2DD-4834-B5E4-9CE8431BD7EA}" type="sibTrans" cxnId="{3D6763CA-6896-44B7-86FF-9DE9577F3438}">
      <dgm:prSet/>
      <dgm:spPr/>
    </dgm:pt>
    <dgm:pt modelId="{98BE236F-D92C-4929-A978-C77CA6DA3376}" type="pres">
      <dgm:prSet presAssocID="{80F2F6D7-051C-414C-BE7B-0DA5A437CBF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0A61C5-918C-4C1A-860F-56C255D0C7DF}" type="pres">
      <dgm:prSet presAssocID="{4DA218DC-A77A-49FB-B749-68C9943A4C11}" presName="node" presStyleLbl="node1" presStyleIdx="0" presStyleCnt="4" custLinFactX="11408" custLinFactNeighborX="100000" custLinFactNeighborY="4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19723-ED8D-4CD7-BEFC-FCBD3A0F4751}" type="pres">
      <dgm:prSet presAssocID="{E5A526C5-C007-4EBB-BFE2-B464E92BA320}" presName="sibTrans" presStyleCnt="0"/>
      <dgm:spPr/>
    </dgm:pt>
    <dgm:pt modelId="{1ED97810-C374-4176-A384-0EFCD8947DC9}" type="pres">
      <dgm:prSet presAssocID="{E887E1AD-9550-475F-8F20-FA28657FE5EE}" presName="node" presStyleLbl="node1" presStyleIdx="1" presStyleCnt="4" custLinFactX="-9247" custLinFactNeighborX="-100000" custLinFactNeighborY="27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94B2A-A1F3-4081-972D-F7AC0124CFE5}" type="pres">
      <dgm:prSet presAssocID="{FD3891DA-E654-40B6-9A5D-8DCF89D26C48}" presName="sibTrans" presStyleCnt="0"/>
      <dgm:spPr/>
    </dgm:pt>
    <dgm:pt modelId="{6C0C84C1-D9AA-43B3-AA45-1AF7B7EA2559}" type="pres">
      <dgm:prSet presAssocID="{BF26FF98-3C86-4551-B404-40908343302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DCCB74-CA4E-46AE-A0B9-D79078E8167F}" type="pres">
      <dgm:prSet presAssocID="{2C6138D9-DFF9-4359-AB77-C9871C416227}" presName="sibTrans" presStyleCnt="0"/>
      <dgm:spPr/>
    </dgm:pt>
    <dgm:pt modelId="{9450F301-2495-4F60-B920-FAFB497496F6}" type="pres">
      <dgm:prSet presAssocID="{5B6C924F-C1B2-4B24-B2F9-9E23B5026ED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5DDE0B-B17D-4C4B-BEFA-0E7D9CC742C3}" srcId="{80F2F6D7-051C-414C-BE7B-0DA5A437CBF9}" destId="{4DA218DC-A77A-49FB-B749-68C9943A4C11}" srcOrd="0" destOrd="0" parTransId="{6B3D605E-1A84-4E0C-A308-C773A461F947}" sibTransId="{E5A526C5-C007-4EBB-BFE2-B464E92BA320}"/>
    <dgm:cxn modelId="{B51899F4-0A9A-4ABB-83A7-CAB73000BBBF}" type="presOf" srcId="{E887E1AD-9550-475F-8F20-FA28657FE5EE}" destId="{1ED97810-C374-4176-A384-0EFCD8947DC9}" srcOrd="0" destOrd="0" presId="urn:microsoft.com/office/officeart/2005/8/layout/default"/>
    <dgm:cxn modelId="{7825053A-18C5-48DF-A915-3A34724F1E48}" srcId="{80F2F6D7-051C-414C-BE7B-0DA5A437CBF9}" destId="{E887E1AD-9550-475F-8F20-FA28657FE5EE}" srcOrd="1" destOrd="0" parTransId="{C2F7DB06-E895-4A99-9797-5772AF2E9834}" sibTransId="{FD3891DA-E654-40B6-9A5D-8DCF89D26C48}"/>
    <dgm:cxn modelId="{EDE632CB-18F9-4809-BDAF-BF16812A8AAC}" type="presOf" srcId="{80F2F6D7-051C-414C-BE7B-0DA5A437CBF9}" destId="{98BE236F-D92C-4929-A978-C77CA6DA3376}" srcOrd="0" destOrd="0" presId="urn:microsoft.com/office/officeart/2005/8/layout/default"/>
    <dgm:cxn modelId="{3D6763CA-6896-44B7-86FF-9DE9577F3438}" srcId="{80F2F6D7-051C-414C-BE7B-0DA5A437CBF9}" destId="{5B6C924F-C1B2-4B24-B2F9-9E23B5026ED0}" srcOrd="3" destOrd="0" parTransId="{4AA49E89-238D-451E-8056-F8262C1D1D99}" sibTransId="{8869D8A1-A2DD-4834-B5E4-9CE8431BD7EA}"/>
    <dgm:cxn modelId="{D20FE4F5-CE0C-4372-900C-0EEFD4B97D3C}" type="presOf" srcId="{5B6C924F-C1B2-4B24-B2F9-9E23B5026ED0}" destId="{9450F301-2495-4F60-B920-FAFB497496F6}" srcOrd="0" destOrd="0" presId="urn:microsoft.com/office/officeart/2005/8/layout/default"/>
    <dgm:cxn modelId="{C18839DD-6DFB-43A3-A2B1-3967C3843544}" srcId="{80F2F6D7-051C-414C-BE7B-0DA5A437CBF9}" destId="{BF26FF98-3C86-4551-B404-409083433027}" srcOrd="2" destOrd="0" parTransId="{2ADE1B42-57F0-4C4D-BF21-4FC754BC73E5}" sibTransId="{2C6138D9-DFF9-4359-AB77-C9871C416227}"/>
    <dgm:cxn modelId="{0375A335-D20D-4A97-B474-3CC901CC368F}" type="presOf" srcId="{BF26FF98-3C86-4551-B404-409083433027}" destId="{6C0C84C1-D9AA-43B3-AA45-1AF7B7EA2559}" srcOrd="0" destOrd="0" presId="urn:microsoft.com/office/officeart/2005/8/layout/default"/>
    <dgm:cxn modelId="{E53129F4-24E8-4AA9-B9B4-B53CCCD12851}" type="presOf" srcId="{4DA218DC-A77A-49FB-B749-68C9943A4C11}" destId="{6E0A61C5-918C-4C1A-860F-56C255D0C7DF}" srcOrd="0" destOrd="0" presId="urn:microsoft.com/office/officeart/2005/8/layout/default"/>
    <dgm:cxn modelId="{8FE52E63-7637-4329-A5EA-BB998CD80917}" type="presParOf" srcId="{98BE236F-D92C-4929-A978-C77CA6DA3376}" destId="{6E0A61C5-918C-4C1A-860F-56C255D0C7DF}" srcOrd="0" destOrd="0" presId="urn:microsoft.com/office/officeart/2005/8/layout/default"/>
    <dgm:cxn modelId="{2AE71F81-6742-45C6-846C-44DC454ACD33}" type="presParOf" srcId="{98BE236F-D92C-4929-A978-C77CA6DA3376}" destId="{BC119723-ED8D-4CD7-BEFC-FCBD3A0F4751}" srcOrd="1" destOrd="0" presId="urn:microsoft.com/office/officeart/2005/8/layout/default"/>
    <dgm:cxn modelId="{35BDB6B6-750A-41FD-BD87-2977CAC8091D}" type="presParOf" srcId="{98BE236F-D92C-4929-A978-C77CA6DA3376}" destId="{1ED97810-C374-4176-A384-0EFCD8947DC9}" srcOrd="2" destOrd="0" presId="urn:microsoft.com/office/officeart/2005/8/layout/default"/>
    <dgm:cxn modelId="{08A8C95D-1621-4C4C-9998-F68EF88823FD}" type="presParOf" srcId="{98BE236F-D92C-4929-A978-C77CA6DA3376}" destId="{A8694B2A-A1F3-4081-972D-F7AC0124CFE5}" srcOrd="3" destOrd="0" presId="urn:microsoft.com/office/officeart/2005/8/layout/default"/>
    <dgm:cxn modelId="{B3F0EACE-91EA-4072-B256-FEB0C7F1E040}" type="presParOf" srcId="{98BE236F-D92C-4929-A978-C77CA6DA3376}" destId="{6C0C84C1-D9AA-43B3-AA45-1AF7B7EA2559}" srcOrd="4" destOrd="0" presId="urn:microsoft.com/office/officeart/2005/8/layout/default"/>
    <dgm:cxn modelId="{0D584901-30EF-49C2-A5F2-4D1870EC5923}" type="presParOf" srcId="{98BE236F-D92C-4929-A978-C77CA6DA3376}" destId="{5ADCCB74-CA4E-46AE-A0B9-D79078E8167F}" srcOrd="5" destOrd="0" presId="urn:microsoft.com/office/officeart/2005/8/layout/default"/>
    <dgm:cxn modelId="{4359E076-AA73-4AC7-8954-175E92B64BEC}" type="presParOf" srcId="{98BE236F-D92C-4929-A978-C77CA6DA3376}" destId="{9450F301-2495-4F60-B920-FAFB497496F6}" srcOrd="6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540071-C4EB-44CD-837E-35D00C4B49E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F28ADD-2EBD-4293-B3D0-FA62F8B3CCCB}">
      <dgm:prSet phldrT="[Текст]"/>
      <dgm:spPr/>
      <dgm:t>
        <a:bodyPr/>
        <a:lstStyle/>
        <a:p>
          <a:r>
            <a:rPr lang="ru-RU" b="1" dirty="0" smtClean="0"/>
            <a:t>Использовать возможности УМК «Финансовая грамотность»  </a:t>
          </a:r>
          <a:endParaRPr lang="ru-RU" b="1" dirty="0"/>
        </a:p>
      </dgm:t>
    </dgm:pt>
    <dgm:pt modelId="{54322E3E-12D0-4767-B264-E6E2156EC289}" type="parTrans" cxnId="{7EAA8046-127B-4A71-B848-6F8EA55BA723}">
      <dgm:prSet/>
      <dgm:spPr/>
      <dgm:t>
        <a:bodyPr/>
        <a:lstStyle/>
        <a:p>
          <a:endParaRPr lang="ru-RU"/>
        </a:p>
      </dgm:t>
    </dgm:pt>
    <dgm:pt modelId="{8BF75BFC-B2B5-4257-B357-A53CE85E5302}" type="sibTrans" cxnId="{7EAA8046-127B-4A71-B848-6F8EA55BA723}">
      <dgm:prSet/>
      <dgm:spPr/>
      <dgm:t>
        <a:bodyPr/>
        <a:lstStyle/>
        <a:p>
          <a:endParaRPr lang="ru-RU"/>
        </a:p>
      </dgm:t>
    </dgm:pt>
    <dgm:pt modelId="{B90778CD-F0F6-4179-93CC-E46D2F0E0E31}">
      <dgm:prSet phldrT="[Текст]" custT="1"/>
      <dgm:spPr/>
      <dgm:t>
        <a:bodyPr/>
        <a:lstStyle/>
        <a:p>
          <a:r>
            <a:rPr lang="ru-RU" sz="2400" dirty="0" smtClean="0"/>
            <a:t>Применение материалов Рабочих  тетрадей по финансовой грамотности для  обучающихся 5 – 7, 8 – 9 и 10 -11 классов на уроках географии, в тематику которых внедрена финансовой грамотность</a:t>
          </a:r>
          <a:endParaRPr lang="ru-RU" sz="2400" dirty="0"/>
        </a:p>
      </dgm:t>
    </dgm:pt>
    <dgm:pt modelId="{64C9E643-4DBE-4EF6-8401-70D92CC5970B}" type="parTrans" cxnId="{46D1A9B7-C4D6-4792-B73C-F67302AFF0FF}">
      <dgm:prSet/>
      <dgm:spPr/>
      <dgm:t>
        <a:bodyPr/>
        <a:lstStyle/>
        <a:p>
          <a:endParaRPr lang="ru-RU"/>
        </a:p>
      </dgm:t>
    </dgm:pt>
    <dgm:pt modelId="{5022BB9B-F269-43A0-A04F-680A60ED49A8}" type="sibTrans" cxnId="{46D1A9B7-C4D6-4792-B73C-F67302AFF0FF}">
      <dgm:prSet/>
      <dgm:spPr/>
      <dgm:t>
        <a:bodyPr/>
        <a:lstStyle/>
        <a:p>
          <a:endParaRPr lang="ru-RU"/>
        </a:p>
      </dgm:t>
    </dgm:pt>
    <dgm:pt modelId="{31AC26F5-DBF9-46F5-98C2-81189FDF3F6E}">
      <dgm:prSet phldrT="[Текст]"/>
      <dgm:spPr/>
      <dgm:t>
        <a:bodyPr/>
        <a:lstStyle/>
        <a:p>
          <a:r>
            <a:rPr lang="ru-RU" b="1" dirty="0" smtClean="0"/>
            <a:t>Использование, </a:t>
          </a:r>
          <a:r>
            <a:rPr lang="ru-RU" b="1" dirty="0" err="1" smtClean="0"/>
            <a:t>межпредметных</a:t>
          </a:r>
          <a:r>
            <a:rPr lang="ru-RU" b="1" dirty="0" smtClean="0"/>
            <a:t> заданий по географии  фонда ВКЛАД в БУДУЩЕЕ </a:t>
          </a:r>
          <a:endParaRPr lang="ru-RU" b="1" dirty="0"/>
        </a:p>
      </dgm:t>
    </dgm:pt>
    <dgm:pt modelId="{C63DF9E9-A8F9-4BC7-9F56-DAD136DCE963}" type="parTrans" cxnId="{C38304DC-BFE1-4B1F-B17B-29A6B7A4B7ED}">
      <dgm:prSet/>
      <dgm:spPr/>
      <dgm:t>
        <a:bodyPr/>
        <a:lstStyle/>
        <a:p>
          <a:endParaRPr lang="ru-RU"/>
        </a:p>
      </dgm:t>
    </dgm:pt>
    <dgm:pt modelId="{8D43A5D8-79FF-4403-BC4F-EC3E5AC116E1}" type="sibTrans" cxnId="{C38304DC-BFE1-4B1F-B17B-29A6B7A4B7ED}">
      <dgm:prSet/>
      <dgm:spPr/>
      <dgm:t>
        <a:bodyPr/>
        <a:lstStyle/>
        <a:p>
          <a:endParaRPr lang="ru-RU"/>
        </a:p>
      </dgm:t>
    </dgm:pt>
    <dgm:pt modelId="{23609C09-4111-4E83-B783-D7CCE6B627C6}">
      <dgm:prSet phldrT="[Текст]" custT="1"/>
      <dgm:spPr/>
      <dgm:t>
        <a:bodyPr/>
        <a:lstStyle/>
        <a:p>
          <a:r>
            <a:rPr lang="ru-RU" sz="2400" dirty="0" smtClean="0"/>
            <a:t>Поиск подходящих заданий  из материалов Открытого  банка  заданий  по функциональной грамотности (финансовой)  ИРСРО РАО </a:t>
          </a:r>
          <a:r>
            <a:rPr lang="ru-RU" sz="2400" dirty="0" smtClean="0"/>
            <a:t>/ </a:t>
          </a:r>
          <a:r>
            <a:rPr lang="ru-RU" sz="2400" dirty="0" smtClean="0"/>
            <a:t>от издательства «Просвещение» </a:t>
          </a:r>
          <a:r>
            <a:rPr lang="ru-RU" sz="2400" dirty="0" smtClean="0"/>
            <a:t>,а также  </a:t>
          </a:r>
          <a:r>
            <a:rPr lang="ru-RU" sz="2400" dirty="0" err="1" smtClean="0"/>
            <a:t>медпредметных</a:t>
          </a:r>
          <a:r>
            <a:rPr lang="ru-RU" sz="2400" dirty="0" smtClean="0"/>
            <a:t> заданий от БФ «Вклад в будущее» </a:t>
          </a:r>
          <a:endParaRPr lang="ru-RU" sz="2400" dirty="0"/>
        </a:p>
      </dgm:t>
    </dgm:pt>
    <dgm:pt modelId="{A5D78C6C-E57B-4F6D-9A56-7B1FE9C3165B}" type="parTrans" cxnId="{9DB705F2-A757-4CAE-AA37-B49D6F386A1D}">
      <dgm:prSet/>
      <dgm:spPr/>
      <dgm:t>
        <a:bodyPr/>
        <a:lstStyle/>
        <a:p>
          <a:endParaRPr lang="ru-RU"/>
        </a:p>
      </dgm:t>
    </dgm:pt>
    <dgm:pt modelId="{75A9D91F-5A8A-48A5-858B-EA68BF1D2CC0}" type="sibTrans" cxnId="{9DB705F2-A757-4CAE-AA37-B49D6F386A1D}">
      <dgm:prSet/>
      <dgm:spPr/>
      <dgm:t>
        <a:bodyPr/>
        <a:lstStyle/>
        <a:p>
          <a:endParaRPr lang="ru-RU"/>
        </a:p>
      </dgm:t>
    </dgm:pt>
    <dgm:pt modelId="{00AF5ED4-4AC5-4104-836F-D9950256CEF0}">
      <dgm:prSet phldrT="[Текст]"/>
      <dgm:spPr/>
      <dgm:t>
        <a:bodyPr/>
        <a:lstStyle/>
        <a:p>
          <a:r>
            <a:rPr lang="ru-RU" b="1" dirty="0" smtClean="0"/>
            <a:t>Самостоятельное конструирование заданий </a:t>
          </a:r>
          <a:endParaRPr lang="ru-RU" b="1" dirty="0"/>
        </a:p>
      </dgm:t>
    </dgm:pt>
    <dgm:pt modelId="{977F839F-B02E-408B-85FB-FE578CE47B28}" type="parTrans" cxnId="{0326DBA9-95DE-465C-94F1-F29602E183E9}">
      <dgm:prSet/>
      <dgm:spPr/>
      <dgm:t>
        <a:bodyPr/>
        <a:lstStyle/>
        <a:p>
          <a:endParaRPr lang="ru-RU"/>
        </a:p>
      </dgm:t>
    </dgm:pt>
    <dgm:pt modelId="{39DB4897-6F83-4896-9F9D-CB3597D684E9}" type="sibTrans" cxnId="{0326DBA9-95DE-465C-94F1-F29602E183E9}">
      <dgm:prSet/>
      <dgm:spPr/>
      <dgm:t>
        <a:bodyPr/>
        <a:lstStyle/>
        <a:p>
          <a:endParaRPr lang="ru-RU"/>
        </a:p>
      </dgm:t>
    </dgm:pt>
    <dgm:pt modelId="{0A479586-FB17-4BF2-8DAF-0B41F7D3F23C}">
      <dgm:prSet phldrT="[Текст]" custT="1"/>
      <dgm:spPr/>
      <dgm:t>
        <a:bodyPr/>
        <a:lstStyle/>
        <a:p>
          <a:r>
            <a:rPr lang="ru-RU" sz="2400" dirty="0" smtClean="0"/>
            <a:t>Применение  учителем географии методических подходов, используемых при формировании заданий по функциональной грамотности, а также </a:t>
          </a:r>
          <a:r>
            <a:rPr lang="ru-RU" sz="2400" dirty="0" smtClean="0"/>
            <a:t>ЕРК  ФГ  </a:t>
          </a:r>
          <a:r>
            <a:rPr lang="ru-RU" sz="2400" dirty="0" smtClean="0"/>
            <a:t>для  разработки авторских заданий, которые можно интегрировать в конкретные уроки  </a:t>
          </a:r>
          <a:endParaRPr lang="ru-RU" sz="2400" dirty="0"/>
        </a:p>
      </dgm:t>
    </dgm:pt>
    <dgm:pt modelId="{53D0BF31-B2AA-41BA-9568-F2649CD38574}" type="parTrans" cxnId="{7BD8B2CC-01DA-4653-A4DE-9310FA3EDA0C}">
      <dgm:prSet/>
      <dgm:spPr/>
      <dgm:t>
        <a:bodyPr/>
        <a:lstStyle/>
        <a:p>
          <a:endParaRPr lang="ru-RU"/>
        </a:p>
      </dgm:t>
    </dgm:pt>
    <dgm:pt modelId="{2443FC8A-F667-469E-94A1-ABC36E8CBEA2}" type="sibTrans" cxnId="{7BD8B2CC-01DA-4653-A4DE-9310FA3EDA0C}">
      <dgm:prSet/>
      <dgm:spPr/>
      <dgm:t>
        <a:bodyPr/>
        <a:lstStyle/>
        <a:p>
          <a:endParaRPr lang="ru-RU"/>
        </a:p>
      </dgm:t>
    </dgm:pt>
    <dgm:pt modelId="{9812E3F8-69BD-4BF5-A6FE-FE40A7BAF8ED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Использование материалов открытого банка заданий по функциональной грамотности</a:t>
          </a:r>
          <a:endParaRPr lang="ru-RU" b="1" dirty="0">
            <a:solidFill>
              <a:schemeClr val="bg1"/>
            </a:solidFill>
          </a:endParaRPr>
        </a:p>
      </dgm:t>
    </dgm:pt>
    <dgm:pt modelId="{BF8FEDD5-D2E8-4D2B-9ED3-E9DA166C21D1}" type="parTrans" cxnId="{0634969B-43B5-4D07-8E24-1E2A53F6F469}">
      <dgm:prSet/>
      <dgm:spPr/>
      <dgm:t>
        <a:bodyPr/>
        <a:lstStyle/>
        <a:p>
          <a:endParaRPr lang="ru-RU"/>
        </a:p>
      </dgm:t>
    </dgm:pt>
    <dgm:pt modelId="{66D3208D-5DB4-4938-A9A2-D8185F3E61EC}" type="sibTrans" cxnId="{0634969B-43B5-4D07-8E24-1E2A53F6F469}">
      <dgm:prSet/>
      <dgm:spPr/>
      <dgm:t>
        <a:bodyPr/>
        <a:lstStyle/>
        <a:p>
          <a:endParaRPr lang="ru-RU"/>
        </a:p>
      </dgm:t>
    </dgm:pt>
    <dgm:pt modelId="{CCD3D6FB-1281-40E8-9970-D25B04071B4F}" type="pres">
      <dgm:prSet presAssocID="{3F540071-C4EB-44CD-837E-35D00C4B49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EB5504-1E12-462E-8A8A-7EBD4D9A1B1F}" type="pres">
      <dgm:prSet presAssocID="{14F28ADD-2EBD-4293-B3D0-FA62F8B3CCCB}" presName="linNode" presStyleCnt="0"/>
      <dgm:spPr/>
    </dgm:pt>
    <dgm:pt modelId="{1EA86EAF-3586-4D0B-9EC7-F0F3360C34CA}" type="pres">
      <dgm:prSet presAssocID="{14F28ADD-2EBD-4293-B3D0-FA62F8B3CCCB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EEBDD-1B3D-493D-A506-5393F014CBBD}" type="pres">
      <dgm:prSet presAssocID="{14F28ADD-2EBD-4293-B3D0-FA62F8B3CCC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020B4-F810-4D53-A9D0-0898AD72D014}" type="pres">
      <dgm:prSet presAssocID="{8BF75BFC-B2B5-4257-B357-A53CE85E5302}" presName="sp" presStyleCnt="0"/>
      <dgm:spPr/>
    </dgm:pt>
    <dgm:pt modelId="{E5386DAC-79BE-45C4-BA02-8B530B8C30F8}" type="pres">
      <dgm:prSet presAssocID="{31AC26F5-DBF9-46F5-98C2-81189FDF3F6E}" presName="linNode" presStyleCnt="0"/>
      <dgm:spPr/>
    </dgm:pt>
    <dgm:pt modelId="{69C02A6E-0BCF-48EF-9584-75E34A592ED5}" type="pres">
      <dgm:prSet presAssocID="{31AC26F5-DBF9-46F5-98C2-81189FDF3F6E}" presName="parentText" presStyleLbl="node1" presStyleIdx="1" presStyleCnt="4" custLinFactNeighborY="33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882CD-9054-4249-A1C8-4F279090E5EA}" type="pres">
      <dgm:prSet presAssocID="{31AC26F5-DBF9-46F5-98C2-81189FDF3F6E}" presName="descendantText" presStyleLbl="alignAccFollowNode1" presStyleIdx="1" presStyleCnt="3" custScaleX="86051" custScaleY="215011" custLinFactNeighborX="4934" custLinFactNeighborY="64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AA866-512A-4A4F-A5D1-71C09C820CB2}" type="pres">
      <dgm:prSet presAssocID="{8D43A5D8-79FF-4403-BC4F-EC3E5AC116E1}" presName="sp" presStyleCnt="0"/>
      <dgm:spPr/>
    </dgm:pt>
    <dgm:pt modelId="{3BDB69F6-323C-47F8-8E18-72836AEEA815}" type="pres">
      <dgm:prSet presAssocID="{9812E3F8-69BD-4BF5-A6FE-FE40A7BAF8ED}" presName="linNode" presStyleCnt="0"/>
      <dgm:spPr/>
    </dgm:pt>
    <dgm:pt modelId="{DF967290-7DB4-4DDB-9730-AB1775B5F245}" type="pres">
      <dgm:prSet presAssocID="{9812E3F8-69BD-4BF5-A6FE-FE40A7BAF8ED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2B945-6806-4188-85E7-9C4FD7BD817A}" type="pres">
      <dgm:prSet presAssocID="{66D3208D-5DB4-4938-A9A2-D8185F3E61EC}" presName="sp" presStyleCnt="0"/>
      <dgm:spPr/>
    </dgm:pt>
    <dgm:pt modelId="{ADFD00C0-23F0-4242-A937-40DE5F49413E}" type="pres">
      <dgm:prSet presAssocID="{00AF5ED4-4AC5-4104-836F-D9950256CEF0}" presName="linNode" presStyleCnt="0"/>
      <dgm:spPr/>
    </dgm:pt>
    <dgm:pt modelId="{A18FDC5E-4CDD-46A2-96B4-F59622011811}" type="pres">
      <dgm:prSet presAssocID="{00AF5ED4-4AC5-4104-836F-D9950256CEF0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CEA63-3057-462D-B9AA-60F1F976005B}" type="pres">
      <dgm:prSet presAssocID="{00AF5ED4-4AC5-4104-836F-D9950256CEF0}" presName="descendantText" presStyleLbl="alignAccFollowNode1" presStyleIdx="2" presStyleCnt="3" custScaleY="236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8D73DD-7D9E-444D-8FB5-EE942A17553D}" type="presOf" srcId="{9812E3F8-69BD-4BF5-A6FE-FE40A7BAF8ED}" destId="{DF967290-7DB4-4DDB-9730-AB1775B5F245}" srcOrd="0" destOrd="0" presId="urn:microsoft.com/office/officeart/2005/8/layout/vList5"/>
    <dgm:cxn modelId="{4AF337AD-46C9-4841-AD5B-FF479AF8E897}" type="presOf" srcId="{14F28ADD-2EBD-4293-B3D0-FA62F8B3CCCB}" destId="{1EA86EAF-3586-4D0B-9EC7-F0F3360C34CA}" srcOrd="0" destOrd="0" presId="urn:microsoft.com/office/officeart/2005/8/layout/vList5"/>
    <dgm:cxn modelId="{7BD8B2CC-01DA-4653-A4DE-9310FA3EDA0C}" srcId="{00AF5ED4-4AC5-4104-836F-D9950256CEF0}" destId="{0A479586-FB17-4BF2-8DAF-0B41F7D3F23C}" srcOrd="0" destOrd="0" parTransId="{53D0BF31-B2AA-41BA-9568-F2649CD38574}" sibTransId="{2443FC8A-F667-469E-94A1-ABC36E8CBEA2}"/>
    <dgm:cxn modelId="{064FC720-7C72-4C23-8345-7FD328792CBA}" type="presOf" srcId="{00AF5ED4-4AC5-4104-836F-D9950256CEF0}" destId="{A18FDC5E-4CDD-46A2-96B4-F59622011811}" srcOrd="0" destOrd="0" presId="urn:microsoft.com/office/officeart/2005/8/layout/vList5"/>
    <dgm:cxn modelId="{0326DBA9-95DE-465C-94F1-F29602E183E9}" srcId="{3F540071-C4EB-44CD-837E-35D00C4B49EF}" destId="{00AF5ED4-4AC5-4104-836F-D9950256CEF0}" srcOrd="3" destOrd="0" parTransId="{977F839F-B02E-408B-85FB-FE578CE47B28}" sibTransId="{39DB4897-6F83-4896-9F9D-CB3597D684E9}"/>
    <dgm:cxn modelId="{4E71A92E-C2A2-4FE0-A825-1FEFF61023F2}" type="presOf" srcId="{3F540071-C4EB-44CD-837E-35D00C4B49EF}" destId="{CCD3D6FB-1281-40E8-9970-D25B04071B4F}" srcOrd="0" destOrd="0" presId="urn:microsoft.com/office/officeart/2005/8/layout/vList5"/>
    <dgm:cxn modelId="{78EA5CE1-5B92-4755-AB3C-B1A8DE5BD863}" type="presOf" srcId="{31AC26F5-DBF9-46F5-98C2-81189FDF3F6E}" destId="{69C02A6E-0BCF-48EF-9584-75E34A592ED5}" srcOrd="0" destOrd="0" presId="urn:microsoft.com/office/officeart/2005/8/layout/vList5"/>
    <dgm:cxn modelId="{0634969B-43B5-4D07-8E24-1E2A53F6F469}" srcId="{3F540071-C4EB-44CD-837E-35D00C4B49EF}" destId="{9812E3F8-69BD-4BF5-A6FE-FE40A7BAF8ED}" srcOrd="2" destOrd="0" parTransId="{BF8FEDD5-D2E8-4D2B-9ED3-E9DA166C21D1}" sibTransId="{66D3208D-5DB4-4938-A9A2-D8185F3E61EC}"/>
    <dgm:cxn modelId="{37563CC2-5EEF-4FD0-B03A-2C0DEE29706C}" type="presOf" srcId="{23609C09-4111-4E83-B783-D7CCE6B627C6}" destId="{254882CD-9054-4249-A1C8-4F279090E5EA}" srcOrd="0" destOrd="0" presId="urn:microsoft.com/office/officeart/2005/8/layout/vList5"/>
    <dgm:cxn modelId="{9DB705F2-A757-4CAE-AA37-B49D6F386A1D}" srcId="{31AC26F5-DBF9-46F5-98C2-81189FDF3F6E}" destId="{23609C09-4111-4E83-B783-D7CCE6B627C6}" srcOrd="0" destOrd="0" parTransId="{A5D78C6C-E57B-4F6D-9A56-7B1FE9C3165B}" sibTransId="{75A9D91F-5A8A-48A5-858B-EA68BF1D2CC0}"/>
    <dgm:cxn modelId="{7EAA8046-127B-4A71-B848-6F8EA55BA723}" srcId="{3F540071-C4EB-44CD-837E-35D00C4B49EF}" destId="{14F28ADD-2EBD-4293-B3D0-FA62F8B3CCCB}" srcOrd="0" destOrd="0" parTransId="{54322E3E-12D0-4767-B264-E6E2156EC289}" sibTransId="{8BF75BFC-B2B5-4257-B357-A53CE85E5302}"/>
    <dgm:cxn modelId="{46D1A9B7-C4D6-4792-B73C-F67302AFF0FF}" srcId="{14F28ADD-2EBD-4293-B3D0-FA62F8B3CCCB}" destId="{B90778CD-F0F6-4179-93CC-E46D2F0E0E31}" srcOrd="0" destOrd="0" parTransId="{64C9E643-4DBE-4EF6-8401-70D92CC5970B}" sibTransId="{5022BB9B-F269-43A0-A04F-680A60ED49A8}"/>
    <dgm:cxn modelId="{83FB277D-37CC-43D6-A9D2-881958FC29D8}" type="presOf" srcId="{0A479586-FB17-4BF2-8DAF-0B41F7D3F23C}" destId="{35CCEA63-3057-462D-B9AA-60F1F976005B}" srcOrd="0" destOrd="0" presId="urn:microsoft.com/office/officeart/2005/8/layout/vList5"/>
    <dgm:cxn modelId="{C38304DC-BFE1-4B1F-B17B-29A6B7A4B7ED}" srcId="{3F540071-C4EB-44CD-837E-35D00C4B49EF}" destId="{31AC26F5-DBF9-46F5-98C2-81189FDF3F6E}" srcOrd="1" destOrd="0" parTransId="{C63DF9E9-A8F9-4BC7-9F56-DAD136DCE963}" sibTransId="{8D43A5D8-79FF-4403-BC4F-EC3E5AC116E1}"/>
    <dgm:cxn modelId="{143947EE-B7B4-46EC-8E69-4851746CEF6A}" type="presOf" srcId="{B90778CD-F0F6-4179-93CC-E46D2F0E0E31}" destId="{F5EEEBDD-1B3D-493D-A506-5393F014CBBD}" srcOrd="0" destOrd="0" presId="urn:microsoft.com/office/officeart/2005/8/layout/vList5"/>
    <dgm:cxn modelId="{FDD33D9D-36C8-450E-98F0-2F1572911255}" type="presParOf" srcId="{CCD3D6FB-1281-40E8-9970-D25B04071B4F}" destId="{69EB5504-1E12-462E-8A8A-7EBD4D9A1B1F}" srcOrd="0" destOrd="0" presId="urn:microsoft.com/office/officeart/2005/8/layout/vList5"/>
    <dgm:cxn modelId="{38CF5C0B-FCE7-4012-86A2-25573121E868}" type="presParOf" srcId="{69EB5504-1E12-462E-8A8A-7EBD4D9A1B1F}" destId="{1EA86EAF-3586-4D0B-9EC7-F0F3360C34CA}" srcOrd="0" destOrd="0" presId="urn:microsoft.com/office/officeart/2005/8/layout/vList5"/>
    <dgm:cxn modelId="{4670271D-76EA-4941-9CFE-A9CFD786F16C}" type="presParOf" srcId="{69EB5504-1E12-462E-8A8A-7EBD4D9A1B1F}" destId="{F5EEEBDD-1B3D-493D-A506-5393F014CBBD}" srcOrd="1" destOrd="0" presId="urn:microsoft.com/office/officeart/2005/8/layout/vList5"/>
    <dgm:cxn modelId="{CCF04D0F-F509-43DE-9398-7E6137C17DAA}" type="presParOf" srcId="{CCD3D6FB-1281-40E8-9970-D25B04071B4F}" destId="{2E1020B4-F810-4D53-A9D0-0898AD72D014}" srcOrd="1" destOrd="0" presId="urn:microsoft.com/office/officeart/2005/8/layout/vList5"/>
    <dgm:cxn modelId="{2B5ABA51-5D00-4AC8-98A6-59C65FBA9655}" type="presParOf" srcId="{CCD3D6FB-1281-40E8-9970-D25B04071B4F}" destId="{E5386DAC-79BE-45C4-BA02-8B530B8C30F8}" srcOrd="2" destOrd="0" presId="urn:microsoft.com/office/officeart/2005/8/layout/vList5"/>
    <dgm:cxn modelId="{12025DCB-7F53-4F6A-B8BD-9365A99D2134}" type="presParOf" srcId="{E5386DAC-79BE-45C4-BA02-8B530B8C30F8}" destId="{69C02A6E-0BCF-48EF-9584-75E34A592ED5}" srcOrd="0" destOrd="0" presId="urn:microsoft.com/office/officeart/2005/8/layout/vList5"/>
    <dgm:cxn modelId="{C14DDE2D-E942-4466-9593-315F1262BAEC}" type="presParOf" srcId="{E5386DAC-79BE-45C4-BA02-8B530B8C30F8}" destId="{254882CD-9054-4249-A1C8-4F279090E5EA}" srcOrd="1" destOrd="0" presId="urn:microsoft.com/office/officeart/2005/8/layout/vList5"/>
    <dgm:cxn modelId="{92010990-8498-4F59-8C13-05E91F74E408}" type="presParOf" srcId="{CCD3D6FB-1281-40E8-9970-D25B04071B4F}" destId="{844AA866-512A-4A4F-A5D1-71C09C820CB2}" srcOrd="3" destOrd="0" presId="urn:microsoft.com/office/officeart/2005/8/layout/vList5"/>
    <dgm:cxn modelId="{31E8FD64-DD88-4588-BC4B-D1858EA38119}" type="presParOf" srcId="{CCD3D6FB-1281-40E8-9970-D25B04071B4F}" destId="{3BDB69F6-323C-47F8-8E18-72836AEEA815}" srcOrd="4" destOrd="0" presId="urn:microsoft.com/office/officeart/2005/8/layout/vList5"/>
    <dgm:cxn modelId="{92041CF8-4386-412D-A6B4-23C96F3CA542}" type="presParOf" srcId="{3BDB69F6-323C-47F8-8E18-72836AEEA815}" destId="{DF967290-7DB4-4DDB-9730-AB1775B5F245}" srcOrd="0" destOrd="0" presId="urn:microsoft.com/office/officeart/2005/8/layout/vList5"/>
    <dgm:cxn modelId="{85C38FEB-A2A0-4FA2-A674-90791ACACCF9}" type="presParOf" srcId="{CCD3D6FB-1281-40E8-9970-D25B04071B4F}" destId="{10C2B945-6806-4188-85E7-9C4FD7BD817A}" srcOrd="5" destOrd="0" presId="urn:microsoft.com/office/officeart/2005/8/layout/vList5"/>
    <dgm:cxn modelId="{8A1AEE9B-6FB6-4EC5-B8D1-97AA7CDDE4F0}" type="presParOf" srcId="{CCD3D6FB-1281-40E8-9970-D25B04071B4F}" destId="{ADFD00C0-23F0-4242-A937-40DE5F49413E}" srcOrd="6" destOrd="0" presId="urn:microsoft.com/office/officeart/2005/8/layout/vList5"/>
    <dgm:cxn modelId="{E05B16CE-2DA8-401D-975E-4FC05D0327D2}" type="presParOf" srcId="{ADFD00C0-23F0-4242-A937-40DE5F49413E}" destId="{A18FDC5E-4CDD-46A2-96B4-F59622011811}" srcOrd="0" destOrd="0" presId="urn:microsoft.com/office/officeart/2005/8/layout/vList5"/>
    <dgm:cxn modelId="{20F8958F-E7F5-4B89-AB0A-E1F19A9A67FB}" type="presParOf" srcId="{ADFD00C0-23F0-4242-A937-40DE5F49413E}" destId="{35CCEA63-3057-462D-B9AA-60F1F976005B}" srcOrd="1" destOrd="0" presId="urn:microsoft.com/office/officeart/2005/8/layout/vList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A36F4C-3B46-4C5D-8EAA-D4ACB4EBA23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38A73-D336-41F1-A4D7-8021D5AD7382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A3E78812-BF0C-4F5E-BAA6-180D0766C758}" type="parTrans" cxnId="{0C191916-4AC1-40EC-808A-F9800387EA6B}">
      <dgm:prSet/>
      <dgm:spPr/>
      <dgm:t>
        <a:bodyPr/>
        <a:lstStyle/>
        <a:p>
          <a:endParaRPr lang="ru-RU"/>
        </a:p>
      </dgm:t>
    </dgm:pt>
    <dgm:pt modelId="{71DE8369-C589-4FE7-8EF9-0C720F70E926}" type="sibTrans" cxnId="{0C191916-4AC1-40EC-808A-F9800387EA6B}">
      <dgm:prSet/>
      <dgm:spPr/>
      <dgm:t>
        <a:bodyPr/>
        <a:lstStyle/>
        <a:p>
          <a:endParaRPr lang="ru-RU"/>
        </a:p>
      </dgm:t>
    </dgm:pt>
    <dgm:pt modelId="{A775FBEC-F2F5-43CB-AF36-000EB4BBBC33}">
      <dgm:prSet phldrT="[Текст]" custT="1"/>
      <dgm:spPr/>
      <dgm:t>
        <a:bodyPr/>
        <a:lstStyle/>
        <a:p>
          <a:r>
            <a:rPr lang="ru-RU" sz="2800" dirty="0" err="1" smtClean="0"/>
            <a:t>деятельностное</a:t>
          </a:r>
          <a:r>
            <a:rPr lang="ru-RU" sz="2800" dirty="0" smtClean="0"/>
            <a:t> задание,</a:t>
          </a:r>
          <a:endParaRPr lang="ru-RU" sz="2800" dirty="0"/>
        </a:p>
      </dgm:t>
    </dgm:pt>
    <dgm:pt modelId="{069D2144-ED1A-4074-8C2B-F55E8440A244}" type="parTrans" cxnId="{49679A51-B0F9-479D-BD31-7440C758062E}">
      <dgm:prSet/>
      <dgm:spPr/>
      <dgm:t>
        <a:bodyPr/>
        <a:lstStyle/>
        <a:p>
          <a:endParaRPr lang="ru-RU"/>
        </a:p>
      </dgm:t>
    </dgm:pt>
    <dgm:pt modelId="{9294F46D-8642-4CFD-AA31-7EA9DE252988}" type="sibTrans" cxnId="{49679A51-B0F9-479D-BD31-7440C758062E}">
      <dgm:prSet/>
      <dgm:spPr/>
      <dgm:t>
        <a:bodyPr/>
        <a:lstStyle/>
        <a:p>
          <a:endParaRPr lang="ru-RU"/>
        </a:p>
      </dgm:t>
    </dgm:pt>
    <dgm:pt modelId="{30E3FFB0-66D8-4E6E-8986-ED6C27997581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34B0D14-3DF6-4004-BACF-2C777F4FE246}" type="parTrans" cxnId="{2CEDD6FC-00DC-413E-8A61-FA98C4BFED89}">
      <dgm:prSet/>
      <dgm:spPr/>
      <dgm:t>
        <a:bodyPr/>
        <a:lstStyle/>
        <a:p>
          <a:endParaRPr lang="ru-RU"/>
        </a:p>
      </dgm:t>
    </dgm:pt>
    <dgm:pt modelId="{C73D606F-E780-4554-B1C7-0523D7BF5EF6}" type="sibTrans" cxnId="{2CEDD6FC-00DC-413E-8A61-FA98C4BFED89}">
      <dgm:prSet/>
      <dgm:spPr/>
      <dgm:t>
        <a:bodyPr/>
        <a:lstStyle/>
        <a:p>
          <a:endParaRPr lang="ru-RU"/>
        </a:p>
      </dgm:t>
    </dgm:pt>
    <dgm:pt modelId="{02AD3321-9B15-4451-A88D-56D5462E45DD}">
      <dgm:prSet phldrT="[Текст]" custT="1"/>
      <dgm:spPr/>
      <dgm:t>
        <a:bodyPr/>
        <a:lstStyle/>
        <a:p>
          <a:r>
            <a:rPr lang="ru-RU" sz="2400" dirty="0" smtClean="0"/>
            <a:t>строится на актуальном для учащихся материале, с использованием данных официальной статистики (сайт и издания Росстата  и его территориальных органов в субъектах РФ)  </a:t>
          </a:r>
          <a:endParaRPr lang="ru-RU" sz="2400" dirty="0"/>
        </a:p>
      </dgm:t>
    </dgm:pt>
    <dgm:pt modelId="{F9CD0761-E50F-40EB-9F68-5C77A837952C}" type="parTrans" cxnId="{5B7E0DFC-E51C-4F32-9FA2-D03D35C03FC0}">
      <dgm:prSet/>
      <dgm:spPr/>
      <dgm:t>
        <a:bodyPr/>
        <a:lstStyle/>
        <a:p>
          <a:endParaRPr lang="ru-RU"/>
        </a:p>
      </dgm:t>
    </dgm:pt>
    <dgm:pt modelId="{BB5F9CF1-0B9C-4319-B614-825A4071DD5C}" type="sibTrans" cxnId="{5B7E0DFC-E51C-4F32-9FA2-D03D35C03FC0}">
      <dgm:prSet/>
      <dgm:spPr/>
      <dgm:t>
        <a:bodyPr/>
        <a:lstStyle/>
        <a:p>
          <a:endParaRPr lang="ru-RU"/>
        </a:p>
      </dgm:t>
    </dgm:pt>
    <dgm:pt modelId="{385D2E83-3D33-4FBB-A46A-AE29F680FAC8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24FB26F-6C00-48A9-B9CE-7E591DCA279A}" type="parTrans" cxnId="{21E905D3-614B-4E7A-BBB8-01F21D422312}">
      <dgm:prSet/>
      <dgm:spPr/>
      <dgm:t>
        <a:bodyPr/>
        <a:lstStyle/>
        <a:p>
          <a:endParaRPr lang="ru-RU"/>
        </a:p>
      </dgm:t>
    </dgm:pt>
    <dgm:pt modelId="{5D961892-AA44-4A18-BF31-E993DD5A0674}" type="sibTrans" cxnId="{21E905D3-614B-4E7A-BBB8-01F21D422312}">
      <dgm:prSet/>
      <dgm:spPr/>
      <dgm:t>
        <a:bodyPr/>
        <a:lstStyle/>
        <a:p>
          <a:endParaRPr lang="ru-RU"/>
        </a:p>
      </dgm:t>
    </dgm:pt>
    <dgm:pt modelId="{BBC4167F-B011-4818-90E4-13B707DC651A}">
      <dgm:prSet phldrT="[Текст]"/>
      <dgm:spPr/>
      <dgm:t>
        <a:bodyPr/>
        <a:lstStyle/>
        <a:p>
          <a:r>
            <a:rPr lang="ru-RU" dirty="0" smtClean="0"/>
            <a:t>его структура задаётся особыми элементами</a:t>
          </a:r>
          <a:endParaRPr lang="ru-RU" dirty="0"/>
        </a:p>
      </dgm:t>
    </dgm:pt>
    <dgm:pt modelId="{84A45BA2-162E-4705-A5E4-948E89C531C8}" type="parTrans" cxnId="{64CD5D0C-9F58-4120-8379-1F7DE9D213A0}">
      <dgm:prSet/>
      <dgm:spPr/>
      <dgm:t>
        <a:bodyPr/>
        <a:lstStyle/>
        <a:p>
          <a:endParaRPr lang="ru-RU"/>
        </a:p>
      </dgm:t>
    </dgm:pt>
    <dgm:pt modelId="{B09504E3-507A-46CF-8783-ACA68EBF52B3}" type="sibTrans" cxnId="{64CD5D0C-9F58-4120-8379-1F7DE9D213A0}">
      <dgm:prSet/>
      <dgm:spPr/>
      <dgm:t>
        <a:bodyPr/>
        <a:lstStyle/>
        <a:p>
          <a:endParaRPr lang="ru-RU"/>
        </a:p>
      </dgm:t>
    </dgm:pt>
    <dgm:pt modelId="{A8E17D02-636E-4ECF-A96C-52EB95F2D5BF}">
      <dgm:prSet/>
      <dgm:spPr/>
      <dgm:t>
        <a:bodyPr/>
        <a:lstStyle/>
        <a:p>
          <a:r>
            <a:rPr lang="ru-RU" b="1" dirty="0" smtClean="0"/>
            <a:t>– </a:t>
          </a:r>
          <a:r>
            <a:rPr lang="ru-RU" i="1" dirty="0" smtClean="0"/>
            <a:t>задачная формулировка </a:t>
          </a:r>
          <a:r>
            <a:rPr lang="ru-RU" dirty="0" smtClean="0"/>
            <a:t>(точно указывает на деятельность учащегося, необходимую для выполнения задания);</a:t>
          </a:r>
          <a:endParaRPr lang="ru-RU" dirty="0"/>
        </a:p>
      </dgm:t>
    </dgm:pt>
    <dgm:pt modelId="{8E98C429-BE14-4A18-90DB-D7975AAEA6A0}" type="parTrans" cxnId="{92B112F0-535B-4FF2-9D07-F19AE3F7974E}">
      <dgm:prSet/>
      <dgm:spPr/>
      <dgm:t>
        <a:bodyPr/>
        <a:lstStyle/>
        <a:p>
          <a:endParaRPr lang="ru-RU"/>
        </a:p>
      </dgm:t>
    </dgm:pt>
    <dgm:pt modelId="{0FFB8593-5115-408C-81A5-350E2EDE210F}" type="sibTrans" cxnId="{92B112F0-535B-4FF2-9D07-F19AE3F7974E}">
      <dgm:prSet/>
      <dgm:spPr/>
      <dgm:t>
        <a:bodyPr/>
        <a:lstStyle/>
        <a:p>
          <a:endParaRPr lang="ru-RU"/>
        </a:p>
      </dgm:t>
    </dgm:pt>
    <dgm:pt modelId="{9A1B8A65-31FD-44EB-9C44-2FDF47F78379}">
      <dgm:prSet/>
      <dgm:spPr/>
      <dgm:t>
        <a:bodyPr/>
        <a:lstStyle/>
        <a:p>
          <a:r>
            <a:rPr lang="ru-RU" b="1" smtClean="0"/>
            <a:t>– </a:t>
          </a:r>
          <a:r>
            <a:rPr lang="ru-RU" i="1" smtClean="0"/>
            <a:t>источник </a:t>
          </a:r>
          <a:r>
            <a:rPr lang="ru-RU" smtClean="0"/>
            <a:t>(содержит информацию, необходимую для успешной деятельности учащегося по выполнению задания, акцент делается на формирование самостоятельности учебных действий);</a:t>
          </a:r>
          <a:endParaRPr lang="ru-RU"/>
        </a:p>
      </dgm:t>
    </dgm:pt>
    <dgm:pt modelId="{BDE0375F-7577-4056-8EC2-8E71E92B47A6}" type="parTrans" cxnId="{820EFD3A-DB5D-4D6C-9387-9E8A254A1704}">
      <dgm:prSet/>
      <dgm:spPr/>
      <dgm:t>
        <a:bodyPr/>
        <a:lstStyle/>
        <a:p>
          <a:endParaRPr lang="ru-RU"/>
        </a:p>
      </dgm:t>
    </dgm:pt>
    <dgm:pt modelId="{EB9AF06B-C1C0-4408-BFB5-32782597CE46}" type="sibTrans" cxnId="{820EFD3A-DB5D-4D6C-9387-9E8A254A1704}">
      <dgm:prSet/>
      <dgm:spPr/>
      <dgm:t>
        <a:bodyPr/>
        <a:lstStyle/>
        <a:p>
          <a:endParaRPr lang="ru-RU"/>
        </a:p>
      </dgm:t>
    </dgm:pt>
    <dgm:pt modelId="{D5BD1251-EAB5-4B27-AF68-36F034DC430E}">
      <dgm:prSet/>
      <dgm:spPr/>
      <dgm:t>
        <a:bodyPr/>
        <a:lstStyle/>
        <a:p>
          <a:r>
            <a:rPr lang="ru-RU" b="1" dirty="0" smtClean="0"/>
            <a:t>– </a:t>
          </a:r>
          <a:r>
            <a:rPr lang="ru-RU" i="1" dirty="0" smtClean="0"/>
            <a:t>инструмент проверки </a:t>
          </a:r>
          <a:r>
            <a:rPr lang="ru-RU" dirty="0" smtClean="0"/>
            <a:t>(задаёт способы и критерии оценивания результата).</a:t>
          </a:r>
          <a:endParaRPr lang="ru-RU" dirty="0"/>
        </a:p>
      </dgm:t>
    </dgm:pt>
    <dgm:pt modelId="{B5F2365C-210E-40D7-9C2A-8AE72F04467F}" type="parTrans" cxnId="{1CBD5850-BBDC-4776-8924-8A76998F4241}">
      <dgm:prSet/>
      <dgm:spPr/>
      <dgm:t>
        <a:bodyPr/>
        <a:lstStyle/>
        <a:p>
          <a:endParaRPr lang="ru-RU"/>
        </a:p>
      </dgm:t>
    </dgm:pt>
    <dgm:pt modelId="{060C8C44-0693-440D-936B-C24D10FF8D12}" type="sibTrans" cxnId="{1CBD5850-BBDC-4776-8924-8A76998F4241}">
      <dgm:prSet/>
      <dgm:spPr/>
      <dgm:t>
        <a:bodyPr/>
        <a:lstStyle/>
        <a:p>
          <a:endParaRPr lang="ru-RU"/>
        </a:p>
      </dgm:t>
    </dgm:pt>
    <dgm:pt modelId="{64088C18-E240-4BC4-908C-B717ABB50797}">
      <dgm:prSet phldrT="[Текст]"/>
      <dgm:spPr/>
      <dgm:t>
        <a:bodyPr/>
        <a:lstStyle/>
        <a:p>
          <a:r>
            <a:rPr lang="ru-RU" b="1" dirty="0" smtClean="0"/>
            <a:t>– </a:t>
          </a:r>
          <a:r>
            <a:rPr lang="ru-RU" i="1" dirty="0" smtClean="0"/>
            <a:t>стимул </a:t>
          </a:r>
          <a:r>
            <a:rPr lang="ru-RU" dirty="0" smtClean="0"/>
            <a:t>(погружает в контекст задания и мотивирует на его выполнение);</a:t>
          </a:r>
          <a:endParaRPr lang="ru-RU" dirty="0"/>
        </a:p>
      </dgm:t>
    </dgm:pt>
    <dgm:pt modelId="{E66BC37B-0733-4865-8E26-3AD513461F85}" type="parTrans" cxnId="{7A2EC63C-16F5-47B1-90BB-E43FA1324DD6}">
      <dgm:prSet/>
      <dgm:spPr/>
      <dgm:t>
        <a:bodyPr/>
        <a:lstStyle/>
        <a:p>
          <a:endParaRPr lang="ru-RU"/>
        </a:p>
      </dgm:t>
    </dgm:pt>
    <dgm:pt modelId="{CFBB9DAB-DE64-4CE4-869A-46F6DA477522}" type="sibTrans" cxnId="{7A2EC63C-16F5-47B1-90BB-E43FA1324DD6}">
      <dgm:prSet/>
      <dgm:spPr/>
      <dgm:t>
        <a:bodyPr/>
        <a:lstStyle/>
        <a:p>
          <a:endParaRPr lang="ru-RU"/>
        </a:p>
      </dgm:t>
    </dgm:pt>
    <dgm:pt modelId="{D1B711A5-AD76-414A-9A26-4448107C52AE}">
      <dgm:prSet phldrT="[Текст]" custT="1"/>
      <dgm:spPr/>
      <dgm:t>
        <a:bodyPr/>
        <a:lstStyle/>
        <a:p>
          <a:r>
            <a:rPr lang="ru-RU" sz="2800" dirty="0" smtClean="0"/>
            <a:t>задание может  моделировать практическую, жизненную ситуацию;</a:t>
          </a:r>
          <a:endParaRPr lang="ru-RU" sz="2800" dirty="0"/>
        </a:p>
      </dgm:t>
    </dgm:pt>
    <dgm:pt modelId="{FFC96AFE-6F6A-49D6-8FE6-5D46A831E7DA}" type="parTrans" cxnId="{DCE16E4F-58DE-4EDA-8E30-5A56C380A44D}">
      <dgm:prSet/>
      <dgm:spPr/>
      <dgm:t>
        <a:bodyPr/>
        <a:lstStyle/>
        <a:p>
          <a:endParaRPr lang="ru-RU"/>
        </a:p>
      </dgm:t>
    </dgm:pt>
    <dgm:pt modelId="{A36B7EF4-DD5A-4D99-808B-9255997FA0A7}" type="sibTrans" cxnId="{DCE16E4F-58DE-4EDA-8E30-5A56C380A44D}">
      <dgm:prSet/>
      <dgm:spPr/>
      <dgm:t>
        <a:bodyPr/>
        <a:lstStyle/>
        <a:p>
          <a:endParaRPr lang="ru-RU"/>
        </a:p>
      </dgm:t>
    </dgm:pt>
    <dgm:pt modelId="{1299E0E8-82EF-45B2-8C28-40374ABD0B88}" type="pres">
      <dgm:prSet presAssocID="{29A36F4C-3B46-4C5D-8EAA-D4ACB4EBA2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7C48AC-149E-4636-9416-37ADE28E4558}" type="pres">
      <dgm:prSet presAssocID="{51938A73-D336-41F1-A4D7-8021D5AD7382}" presName="composite" presStyleCnt="0"/>
      <dgm:spPr/>
    </dgm:pt>
    <dgm:pt modelId="{FE0EEDD4-1EA5-483D-8D5F-5D9C1F428079}" type="pres">
      <dgm:prSet presAssocID="{51938A73-D336-41F1-A4D7-8021D5AD738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FEAF1-75F5-4AD4-8B26-8AD5858497C3}" type="pres">
      <dgm:prSet presAssocID="{51938A73-D336-41F1-A4D7-8021D5AD7382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65D8A-8D43-4C1A-8AB1-EA03ECFF4287}" type="pres">
      <dgm:prSet presAssocID="{71DE8369-C589-4FE7-8EF9-0C720F70E926}" presName="sp" presStyleCnt="0"/>
      <dgm:spPr/>
    </dgm:pt>
    <dgm:pt modelId="{6E0D30EB-68FD-4F59-AC0E-C1F4BB2F97BE}" type="pres">
      <dgm:prSet presAssocID="{30E3FFB0-66D8-4E6E-8986-ED6C27997581}" presName="composite" presStyleCnt="0"/>
      <dgm:spPr/>
    </dgm:pt>
    <dgm:pt modelId="{D81CEB49-ABBD-4E39-8455-20F8DE3230FB}" type="pres">
      <dgm:prSet presAssocID="{30E3FFB0-66D8-4E6E-8986-ED6C2799758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7D926-5553-4B54-A3DC-A8E60D62A641}" type="pres">
      <dgm:prSet presAssocID="{30E3FFB0-66D8-4E6E-8986-ED6C27997581}" presName="descendantText" presStyleLbl="alignAcc1" presStyleIdx="1" presStyleCnt="3" custScaleY="117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8A392-8D4B-4EBC-AF86-03901D90FE5C}" type="pres">
      <dgm:prSet presAssocID="{C73D606F-E780-4554-B1C7-0523D7BF5EF6}" presName="sp" presStyleCnt="0"/>
      <dgm:spPr/>
    </dgm:pt>
    <dgm:pt modelId="{36255665-FBB7-4120-87D1-C36FD05CE4E8}" type="pres">
      <dgm:prSet presAssocID="{385D2E83-3D33-4FBB-A46A-AE29F680FAC8}" presName="composite" presStyleCnt="0"/>
      <dgm:spPr/>
    </dgm:pt>
    <dgm:pt modelId="{0A61A728-2AEC-4F90-9161-FF6C0CD2BD38}" type="pres">
      <dgm:prSet presAssocID="{385D2E83-3D33-4FBB-A46A-AE29F680FAC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F9224-917E-462A-A156-555B7C888709}" type="pres">
      <dgm:prSet presAssocID="{385D2E83-3D33-4FBB-A46A-AE29F680FAC8}" presName="descendantText" presStyleLbl="alignAcc1" presStyleIdx="2" presStyleCnt="3" custScaleY="208641" custLinFactNeighborX="193" custLinFactNeighborY="5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CD5D0C-9F58-4120-8379-1F7DE9D213A0}" srcId="{385D2E83-3D33-4FBB-A46A-AE29F680FAC8}" destId="{BBC4167F-B011-4818-90E4-13B707DC651A}" srcOrd="0" destOrd="0" parTransId="{84A45BA2-162E-4705-A5E4-948E89C531C8}" sibTransId="{B09504E3-507A-46CF-8783-ACA68EBF52B3}"/>
    <dgm:cxn modelId="{EBB4C799-890E-41CB-BE99-6BE9483D7C2F}" type="presOf" srcId="{64088C18-E240-4BC4-908C-B717ABB50797}" destId="{443F9224-917E-462A-A156-555B7C888709}" srcOrd="0" destOrd="1" presId="urn:microsoft.com/office/officeart/2005/8/layout/chevron2"/>
    <dgm:cxn modelId="{820EFD3A-DB5D-4D6C-9387-9E8A254A1704}" srcId="{385D2E83-3D33-4FBB-A46A-AE29F680FAC8}" destId="{9A1B8A65-31FD-44EB-9C44-2FDF47F78379}" srcOrd="3" destOrd="0" parTransId="{BDE0375F-7577-4056-8EC2-8E71E92B47A6}" sibTransId="{EB9AF06B-C1C0-4408-BFB5-32782597CE46}"/>
    <dgm:cxn modelId="{5B7E0DFC-E51C-4F32-9FA2-D03D35C03FC0}" srcId="{30E3FFB0-66D8-4E6E-8986-ED6C27997581}" destId="{02AD3321-9B15-4451-A88D-56D5462E45DD}" srcOrd="0" destOrd="0" parTransId="{F9CD0761-E50F-40EB-9F68-5C77A837952C}" sibTransId="{BB5F9CF1-0B9C-4319-B614-825A4071DD5C}"/>
    <dgm:cxn modelId="{49679A51-B0F9-479D-BD31-7440C758062E}" srcId="{51938A73-D336-41F1-A4D7-8021D5AD7382}" destId="{A775FBEC-F2F5-43CB-AF36-000EB4BBBC33}" srcOrd="0" destOrd="0" parTransId="{069D2144-ED1A-4074-8C2B-F55E8440A244}" sibTransId="{9294F46D-8642-4CFD-AA31-7EA9DE252988}"/>
    <dgm:cxn modelId="{12A704F4-72D6-41A8-8928-BB5EC7CA90FB}" type="presOf" srcId="{A8E17D02-636E-4ECF-A96C-52EB95F2D5BF}" destId="{443F9224-917E-462A-A156-555B7C888709}" srcOrd="0" destOrd="2" presId="urn:microsoft.com/office/officeart/2005/8/layout/chevron2"/>
    <dgm:cxn modelId="{0C191916-4AC1-40EC-808A-F9800387EA6B}" srcId="{29A36F4C-3B46-4C5D-8EAA-D4ACB4EBA233}" destId="{51938A73-D336-41F1-A4D7-8021D5AD7382}" srcOrd="0" destOrd="0" parTransId="{A3E78812-BF0C-4F5E-BAA6-180D0766C758}" sibTransId="{71DE8369-C589-4FE7-8EF9-0C720F70E926}"/>
    <dgm:cxn modelId="{5BA8856B-9690-4E30-98D3-11F5000CF8B4}" type="presOf" srcId="{D5BD1251-EAB5-4B27-AF68-36F034DC430E}" destId="{443F9224-917E-462A-A156-555B7C888709}" srcOrd="0" destOrd="4" presId="urn:microsoft.com/office/officeart/2005/8/layout/chevron2"/>
    <dgm:cxn modelId="{1CBD5850-BBDC-4776-8924-8A76998F4241}" srcId="{385D2E83-3D33-4FBB-A46A-AE29F680FAC8}" destId="{D5BD1251-EAB5-4B27-AF68-36F034DC430E}" srcOrd="4" destOrd="0" parTransId="{B5F2365C-210E-40D7-9C2A-8AE72F04467F}" sibTransId="{060C8C44-0693-440D-936B-C24D10FF8D12}"/>
    <dgm:cxn modelId="{07C0D0BB-4AAF-4F78-8C2F-D086EA968B4A}" type="presOf" srcId="{30E3FFB0-66D8-4E6E-8986-ED6C27997581}" destId="{D81CEB49-ABBD-4E39-8455-20F8DE3230FB}" srcOrd="0" destOrd="0" presId="urn:microsoft.com/office/officeart/2005/8/layout/chevron2"/>
    <dgm:cxn modelId="{85F25E34-98BF-4116-95C3-E4173631E832}" type="presOf" srcId="{51938A73-D336-41F1-A4D7-8021D5AD7382}" destId="{FE0EEDD4-1EA5-483D-8D5F-5D9C1F428079}" srcOrd="0" destOrd="0" presId="urn:microsoft.com/office/officeart/2005/8/layout/chevron2"/>
    <dgm:cxn modelId="{FB6C622D-1589-4C71-A854-9954032D83AA}" type="presOf" srcId="{A775FBEC-F2F5-43CB-AF36-000EB4BBBC33}" destId="{3E2FEAF1-75F5-4AD4-8B26-8AD5858497C3}" srcOrd="0" destOrd="0" presId="urn:microsoft.com/office/officeart/2005/8/layout/chevron2"/>
    <dgm:cxn modelId="{DCE16E4F-58DE-4EDA-8E30-5A56C380A44D}" srcId="{51938A73-D336-41F1-A4D7-8021D5AD7382}" destId="{D1B711A5-AD76-414A-9A26-4448107C52AE}" srcOrd="1" destOrd="0" parTransId="{FFC96AFE-6F6A-49D6-8FE6-5D46A831E7DA}" sibTransId="{A36B7EF4-DD5A-4D99-808B-9255997FA0A7}"/>
    <dgm:cxn modelId="{33F994FB-9ED2-465B-AE0C-26639373276D}" type="presOf" srcId="{9A1B8A65-31FD-44EB-9C44-2FDF47F78379}" destId="{443F9224-917E-462A-A156-555B7C888709}" srcOrd="0" destOrd="3" presId="urn:microsoft.com/office/officeart/2005/8/layout/chevron2"/>
    <dgm:cxn modelId="{539381CF-3CA5-4A68-B580-9D7CC8928D9A}" type="presOf" srcId="{D1B711A5-AD76-414A-9A26-4448107C52AE}" destId="{3E2FEAF1-75F5-4AD4-8B26-8AD5858497C3}" srcOrd="0" destOrd="1" presId="urn:microsoft.com/office/officeart/2005/8/layout/chevron2"/>
    <dgm:cxn modelId="{9D05B14D-9A5A-4A82-ACB4-46C3906A127B}" type="presOf" srcId="{02AD3321-9B15-4451-A88D-56D5462E45DD}" destId="{7E27D926-5553-4B54-A3DC-A8E60D62A641}" srcOrd="0" destOrd="0" presId="urn:microsoft.com/office/officeart/2005/8/layout/chevron2"/>
    <dgm:cxn modelId="{21E905D3-614B-4E7A-BBB8-01F21D422312}" srcId="{29A36F4C-3B46-4C5D-8EAA-D4ACB4EBA233}" destId="{385D2E83-3D33-4FBB-A46A-AE29F680FAC8}" srcOrd="2" destOrd="0" parTransId="{824FB26F-6C00-48A9-B9CE-7E591DCA279A}" sibTransId="{5D961892-AA44-4A18-BF31-E993DD5A0674}"/>
    <dgm:cxn modelId="{2CEDD6FC-00DC-413E-8A61-FA98C4BFED89}" srcId="{29A36F4C-3B46-4C5D-8EAA-D4ACB4EBA233}" destId="{30E3FFB0-66D8-4E6E-8986-ED6C27997581}" srcOrd="1" destOrd="0" parTransId="{134B0D14-3DF6-4004-BACF-2C777F4FE246}" sibTransId="{C73D606F-E780-4554-B1C7-0523D7BF5EF6}"/>
    <dgm:cxn modelId="{7A2EC63C-16F5-47B1-90BB-E43FA1324DD6}" srcId="{385D2E83-3D33-4FBB-A46A-AE29F680FAC8}" destId="{64088C18-E240-4BC4-908C-B717ABB50797}" srcOrd="1" destOrd="0" parTransId="{E66BC37B-0733-4865-8E26-3AD513461F85}" sibTransId="{CFBB9DAB-DE64-4CE4-869A-46F6DA477522}"/>
    <dgm:cxn modelId="{105F9095-D0E0-43D5-ACC9-E370D5B0789F}" type="presOf" srcId="{29A36F4C-3B46-4C5D-8EAA-D4ACB4EBA233}" destId="{1299E0E8-82EF-45B2-8C28-40374ABD0B88}" srcOrd="0" destOrd="0" presId="urn:microsoft.com/office/officeart/2005/8/layout/chevron2"/>
    <dgm:cxn modelId="{71003DC3-AF14-4103-8F53-77089D27E5A6}" type="presOf" srcId="{BBC4167F-B011-4818-90E4-13B707DC651A}" destId="{443F9224-917E-462A-A156-555B7C888709}" srcOrd="0" destOrd="0" presId="urn:microsoft.com/office/officeart/2005/8/layout/chevron2"/>
    <dgm:cxn modelId="{9FA5406E-B618-42F4-8EB0-2D78FD1CC3EC}" type="presOf" srcId="{385D2E83-3D33-4FBB-A46A-AE29F680FAC8}" destId="{0A61A728-2AEC-4F90-9161-FF6C0CD2BD38}" srcOrd="0" destOrd="0" presId="urn:microsoft.com/office/officeart/2005/8/layout/chevron2"/>
    <dgm:cxn modelId="{92B112F0-535B-4FF2-9D07-F19AE3F7974E}" srcId="{385D2E83-3D33-4FBB-A46A-AE29F680FAC8}" destId="{A8E17D02-636E-4ECF-A96C-52EB95F2D5BF}" srcOrd="2" destOrd="0" parTransId="{8E98C429-BE14-4A18-90DB-D7975AAEA6A0}" sibTransId="{0FFB8593-5115-408C-81A5-350E2EDE210F}"/>
    <dgm:cxn modelId="{06181D4E-5004-4CB2-8326-EA1E0C82DE3F}" type="presParOf" srcId="{1299E0E8-82EF-45B2-8C28-40374ABD0B88}" destId="{D87C48AC-149E-4636-9416-37ADE28E4558}" srcOrd="0" destOrd="0" presId="urn:microsoft.com/office/officeart/2005/8/layout/chevron2"/>
    <dgm:cxn modelId="{B61BA7FC-D480-40E6-831A-57B23707F7C7}" type="presParOf" srcId="{D87C48AC-149E-4636-9416-37ADE28E4558}" destId="{FE0EEDD4-1EA5-483D-8D5F-5D9C1F428079}" srcOrd="0" destOrd="0" presId="urn:microsoft.com/office/officeart/2005/8/layout/chevron2"/>
    <dgm:cxn modelId="{0323A1DD-85DE-4CAA-B75E-B369C8DD47F9}" type="presParOf" srcId="{D87C48AC-149E-4636-9416-37ADE28E4558}" destId="{3E2FEAF1-75F5-4AD4-8B26-8AD5858497C3}" srcOrd="1" destOrd="0" presId="urn:microsoft.com/office/officeart/2005/8/layout/chevron2"/>
    <dgm:cxn modelId="{9F2D5D6B-69A4-43D4-BB90-4D1B63F2164F}" type="presParOf" srcId="{1299E0E8-82EF-45B2-8C28-40374ABD0B88}" destId="{31465D8A-8D43-4C1A-8AB1-EA03ECFF4287}" srcOrd="1" destOrd="0" presId="urn:microsoft.com/office/officeart/2005/8/layout/chevron2"/>
    <dgm:cxn modelId="{383E0AC9-D553-4FEE-8A56-B6A8318733C0}" type="presParOf" srcId="{1299E0E8-82EF-45B2-8C28-40374ABD0B88}" destId="{6E0D30EB-68FD-4F59-AC0E-C1F4BB2F97BE}" srcOrd="2" destOrd="0" presId="urn:microsoft.com/office/officeart/2005/8/layout/chevron2"/>
    <dgm:cxn modelId="{B1AE8997-3B24-4BDA-82E8-BFB97904833C}" type="presParOf" srcId="{6E0D30EB-68FD-4F59-AC0E-C1F4BB2F97BE}" destId="{D81CEB49-ABBD-4E39-8455-20F8DE3230FB}" srcOrd="0" destOrd="0" presId="urn:microsoft.com/office/officeart/2005/8/layout/chevron2"/>
    <dgm:cxn modelId="{641B6EAB-CE33-45C7-AB0C-08E446C1D0D6}" type="presParOf" srcId="{6E0D30EB-68FD-4F59-AC0E-C1F4BB2F97BE}" destId="{7E27D926-5553-4B54-A3DC-A8E60D62A641}" srcOrd="1" destOrd="0" presId="urn:microsoft.com/office/officeart/2005/8/layout/chevron2"/>
    <dgm:cxn modelId="{D080D3E8-ADF4-416F-BA76-781B70EFCF54}" type="presParOf" srcId="{1299E0E8-82EF-45B2-8C28-40374ABD0B88}" destId="{C2A8A392-8D4B-4EBC-AF86-03901D90FE5C}" srcOrd="3" destOrd="0" presId="urn:microsoft.com/office/officeart/2005/8/layout/chevron2"/>
    <dgm:cxn modelId="{F62304A4-157B-4F03-8263-C59395BE1011}" type="presParOf" srcId="{1299E0E8-82EF-45B2-8C28-40374ABD0B88}" destId="{36255665-FBB7-4120-87D1-C36FD05CE4E8}" srcOrd="4" destOrd="0" presId="urn:microsoft.com/office/officeart/2005/8/layout/chevron2"/>
    <dgm:cxn modelId="{D981DDC5-D15A-458B-8C9B-E3B94F2E9298}" type="presParOf" srcId="{36255665-FBB7-4120-87D1-C36FD05CE4E8}" destId="{0A61A728-2AEC-4F90-9161-FF6C0CD2BD38}" srcOrd="0" destOrd="0" presId="urn:microsoft.com/office/officeart/2005/8/layout/chevron2"/>
    <dgm:cxn modelId="{0206B954-6D46-4D1D-89C1-318B7387629C}" type="presParOf" srcId="{36255665-FBB7-4120-87D1-C36FD05CE4E8}" destId="{443F9224-917E-462A-A156-555B7C888709}" srcOrd="1" destOrd="0" presId="urn:microsoft.com/office/officeart/2005/8/layout/chevr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F1321D-F54B-49EA-8E02-78C026ECF0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D564CA-EBEE-4F9B-9C27-FC81364A4AC3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сбережения</a:t>
          </a:r>
          <a:endParaRPr lang="ru-RU" b="1" dirty="0"/>
        </a:p>
      </dgm:t>
    </dgm:pt>
    <dgm:pt modelId="{79DCCD35-21E8-4675-A619-9B13C4A26B1B}" type="parTrans" cxnId="{096265CA-C85C-4660-8AE4-8A81A22A9422}">
      <dgm:prSet/>
      <dgm:spPr/>
      <dgm:t>
        <a:bodyPr/>
        <a:lstStyle/>
        <a:p>
          <a:endParaRPr lang="ru-RU"/>
        </a:p>
      </dgm:t>
    </dgm:pt>
    <dgm:pt modelId="{58BA77A3-8D37-4140-8D1D-43EAE26EF754}" type="sibTrans" cxnId="{096265CA-C85C-4660-8AE4-8A81A22A9422}">
      <dgm:prSet/>
      <dgm:spPr/>
      <dgm:t>
        <a:bodyPr/>
        <a:lstStyle/>
        <a:p>
          <a:endParaRPr lang="ru-RU"/>
        </a:p>
      </dgm:t>
    </dgm:pt>
    <dgm:pt modelId="{82DD8224-A2D5-4490-ACDA-01A9B23D0E47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кредитование</a:t>
          </a:r>
          <a:endParaRPr lang="ru-RU" b="1" dirty="0"/>
        </a:p>
      </dgm:t>
    </dgm:pt>
    <dgm:pt modelId="{E7703C37-3460-402D-BBB7-2038A48FB01E}" type="parTrans" cxnId="{B02E7C9A-5C36-46F9-B51C-0172006CDFEE}">
      <dgm:prSet/>
      <dgm:spPr/>
      <dgm:t>
        <a:bodyPr/>
        <a:lstStyle/>
        <a:p>
          <a:endParaRPr lang="ru-RU"/>
        </a:p>
      </dgm:t>
    </dgm:pt>
    <dgm:pt modelId="{49D5157D-911F-4A5F-9E55-4FACC78D4070}" type="sibTrans" cxnId="{B02E7C9A-5C36-46F9-B51C-0172006CDFEE}">
      <dgm:prSet/>
      <dgm:spPr/>
      <dgm:t>
        <a:bodyPr/>
        <a:lstStyle/>
        <a:p>
          <a:endParaRPr lang="ru-RU"/>
        </a:p>
      </dgm:t>
    </dgm:pt>
    <dgm:pt modelId="{7A179AC8-0D68-4FE9-A094-4BB7BE9B6F94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инвестирование</a:t>
          </a:r>
          <a:endParaRPr lang="ru-RU" b="1" dirty="0"/>
        </a:p>
      </dgm:t>
    </dgm:pt>
    <dgm:pt modelId="{6B055762-D520-4DF8-9684-AE29767DD0F4}" type="parTrans" cxnId="{C3A08E65-D045-4984-8821-BC59446C96EA}">
      <dgm:prSet/>
      <dgm:spPr/>
      <dgm:t>
        <a:bodyPr/>
        <a:lstStyle/>
        <a:p>
          <a:endParaRPr lang="ru-RU"/>
        </a:p>
      </dgm:t>
    </dgm:pt>
    <dgm:pt modelId="{2D6CA1D5-0756-49C2-8AC6-8428612F34C6}" type="sibTrans" cxnId="{C3A08E65-D045-4984-8821-BC59446C96EA}">
      <dgm:prSet/>
      <dgm:spPr/>
      <dgm:t>
        <a:bodyPr/>
        <a:lstStyle/>
        <a:p>
          <a:endParaRPr lang="ru-RU"/>
        </a:p>
      </dgm:t>
    </dgm:pt>
    <dgm:pt modelId="{C6B1DF6F-7AB1-4356-8990-6F8A0B8F41DB}">
      <dgm:prSet phldrT="[Текст]"/>
      <dgm:spPr/>
      <dgm:t>
        <a:bodyPr/>
        <a:lstStyle/>
        <a:p>
          <a:r>
            <a:rPr lang="ru-RU" b="1" dirty="0" smtClean="0"/>
            <a:t>Услуги финансовых организаций: страхование</a:t>
          </a:r>
          <a:endParaRPr lang="ru-RU" b="1" dirty="0"/>
        </a:p>
      </dgm:t>
    </dgm:pt>
    <dgm:pt modelId="{9E1D3365-3031-43E9-AE54-AA4583A10D37}" type="parTrans" cxnId="{94D4CF1A-DC12-4EC5-9201-50E491B9BE9E}">
      <dgm:prSet/>
      <dgm:spPr/>
      <dgm:t>
        <a:bodyPr/>
        <a:lstStyle/>
        <a:p>
          <a:endParaRPr lang="ru-RU"/>
        </a:p>
      </dgm:t>
    </dgm:pt>
    <dgm:pt modelId="{80D375C7-BEFF-46D6-8827-CAEA07EEB33D}" type="sibTrans" cxnId="{94D4CF1A-DC12-4EC5-9201-50E491B9BE9E}">
      <dgm:prSet/>
      <dgm:spPr/>
      <dgm:t>
        <a:bodyPr/>
        <a:lstStyle/>
        <a:p>
          <a:endParaRPr lang="ru-RU"/>
        </a:p>
      </dgm:t>
    </dgm:pt>
    <dgm:pt modelId="{0EAA3A48-0313-4727-810E-17866F79F31B}">
      <dgm:prSet phldrT="[Текст]"/>
      <dgm:spPr/>
      <dgm:t>
        <a:bodyPr/>
        <a:lstStyle/>
        <a:p>
          <a:r>
            <a:rPr lang="ru-RU" b="1" dirty="0" smtClean="0"/>
            <a:t>Финансовые отношения человека и государства: налоговая грамотность</a:t>
          </a:r>
          <a:endParaRPr lang="ru-RU" b="1" dirty="0"/>
        </a:p>
      </dgm:t>
    </dgm:pt>
    <dgm:pt modelId="{1F720B3B-040B-4A2D-94BC-C8A71C623120}" type="parTrans" cxnId="{49FC495B-4F04-4B47-85E0-2300ABA96C1B}">
      <dgm:prSet/>
      <dgm:spPr/>
      <dgm:t>
        <a:bodyPr/>
        <a:lstStyle/>
        <a:p>
          <a:endParaRPr lang="ru-RU"/>
        </a:p>
      </dgm:t>
    </dgm:pt>
    <dgm:pt modelId="{D3D0CEC2-3C7A-4755-B5C2-8039C409CC3C}" type="sibTrans" cxnId="{49FC495B-4F04-4B47-85E0-2300ABA96C1B}">
      <dgm:prSet/>
      <dgm:spPr/>
      <dgm:t>
        <a:bodyPr/>
        <a:lstStyle/>
        <a:p>
          <a:endParaRPr lang="ru-RU"/>
        </a:p>
      </dgm:t>
    </dgm:pt>
    <dgm:pt modelId="{255DCA63-C7D4-4EB2-8A5D-D2ED921EEEA3}">
      <dgm:prSet/>
      <dgm:spPr/>
      <dgm:t>
        <a:bodyPr/>
        <a:lstStyle/>
        <a:p>
          <a:r>
            <a:rPr lang="ru-RU" b="1" dirty="0" smtClean="0"/>
            <a:t>Финансовые отношения человека и государства: бюджетная грамотность</a:t>
          </a:r>
          <a:endParaRPr lang="ru-RU" b="1" dirty="0"/>
        </a:p>
      </dgm:t>
    </dgm:pt>
    <dgm:pt modelId="{11726DF9-0F55-40AF-93DC-01AD4ABE5C31}" type="parTrans" cxnId="{39E03FA5-8701-4163-BF6D-3BAD0ED388C6}">
      <dgm:prSet/>
      <dgm:spPr/>
      <dgm:t>
        <a:bodyPr/>
        <a:lstStyle/>
        <a:p>
          <a:endParaRPr lang="ru-RU"/>
        </a:p>
      </dgm:t>
    </dgm:pt>
    <dgm:pt modelId="{E65116A5-25A2-4D1B-8F6F-5D95F09B44F8}" type="sibTrans" cxnId="{39E03FA5-8701-4163-BF6D-3BAD0ED388C6}">
      <dgm:prSet/>
      <dgm:spPr/>
      <dgm:t>
        <a:bodyPr/>
        <a:lstStyle/>
        <a:p>
          <a:endParaRPr lang="ru-RU"/>
        </a:p>
      </dgm:t>
    </dgm:pt>
    <dgm:pt modelId="{C2B02D20-E86C-4E35-8DE1-9B26C23C05EC}" type="pres">
      <dgm:prSet presAssocID="{3BF1321D-F54B-49EA-8E02-78C026ECF0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2958E6-AC6B-4B99-936B-16F5BE41FB26}" type="pres">
      <dgm:prSet presAssocID="{8AD564CA-EBEE-4F9B-9C27-FC81364A4AC3}" presName="node" presStyleLbl="node1" presStyleIdx="0" presStyleCnt="6" custLinFactX="100000" custLinFactNeighborX="121709" custLinFactNeighborY="-5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DD3B8-302B-4B93-A4FE-5258C76EE93E}" type="pres">
      <dgm:prSet presAssocID="{58BA77A3-8D37-4140-8D1D-43EAE26EF754}" presName="sibTrans" presStyleCnt="0"/>
      <dgm:spPr/>
    </dgm:pt>
    <dgm:pt modelId="{F31C57E4-319E-42FA-87F0-1BCCBB732A20}" type="pres">
      <dgm:prSet presAssocID="{82DD8224-A2D5-4490-ACDA-01A9B23D0E47}" presName="node" presStyleLbl="node1" presStyleIdx="1" presStyleCnt="6" custLinFactX="-3464" custLinFactY="21277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8C372-CAB9-478D-8656-EB5EE9D15180}" type="pres">
      <dgm:prSet presAssocID="{49D5157D-911F-4A5F-9E55-4FACC78D4070}" presName="sibTrans" presStyleCnt="0"/>
      <dgm:spPr/>
    </dgm:pt>
    <dgm:pt modelId="{8C8E0EF6-1ECF-4B91-8826-A9FD4FE82213}" type="pres">
      <dgm:prSet presAssocID="{7A179AC8-0D68-4FE9-A094-4BB7BE9B6F94}" presName="node" presStyleLbl="node1" presStyleIdx="2" presStyleCnt="6" custLinFactY="25067" custLinFactNeighborX="39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57AE6-8CC8-4D8B-8E01-24968DAD3B64}" type="pres">
      <dgm:prSet presAssocID="{2D6CA1D5-0756-49C2-8AC6-8428612F34C6}" presName="sibTrans" presStyleCnt="0"/>
      <dgm:spPr/>
    </dgm:pt>
    <dgm:pt modelId="{AD19EB4A-AE5E-4245-9D7B-035A8C338438}" type="pres">
      <dgm:prSet presAssocID="{C6B1DF6F-7AB1-4356-8990-6F8A0B8F41DB}" presName="node" presStyleLbl="node1" presStyleIdx="3" presStyleCnt="6" custLinFactX="9150" custLinFactNeighborX="100000" custLinFactNeighborY="2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3BDEF-B8E1-44B8-8312-7C5CFE301BA0}" type="pres">
      <dgm:prSet presAssocID="{80D375C7-BEFF-46D6-8827-CAEA07EEB33D}" presName="sibTrans" presStyleCnt="0"/>
      <dgm:spPr/>
    </dgm:pt>
    <dgm:pt modelId="{3585F1F8-E098-44EE-A3C9-476FEEF4FF04}" type="pres">
      <dgm:prSet presAssocID="{0EAA3A48-0313-4727-810E-17866F79F31B}" presName="node" presStyleLbl="node1" presStyleIdx="4" presStyleCnt="6" custScaleX="89998" custScaleY="105138" custLinFactX="-10062" custLinFactY="-27360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385E1-1936-44C5-9B4A-4DC1A423B250}" type="pres">
      <dgm:prSet presAssocID="{D3D0CEC2-3C7A-4755-B5C2-8039C409CC3C}" presName="sibTrans" presStyleCnt="0"/>
      <dgm:spPr/>
    </dgm:pt>
    <dgm:pt modelId="{CF3FBAFD-4C66-415C-9A43-96796EE0EAAD}" type="pres">
      <dgm:prSet presAssocID="{255DCA63-C7D4-4EB2-8A5D-D2ED921EEEA3}" presName="node" presStyleLbl="node1" presStyleIdx="5" presStyleCnt="6" custLinFactX="-6875" custLinFactY="-2696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6265CA-C85C-4660-8AE4-8A81A22A9422}" srcId="{3BF1321D-F54B-49EA-8E02-78C026ECF050}" destId="{8AD564CA-EBEE-4F9B-9C27-FC81364A4AC3}" srcOrd="0" destOrd="0" parTransId="{79DCCD35-21E8-4675-A619-9B13C4A26B1B}" sibTransId="{58BA77A3-8D37-4140-8D1D-43EAE26EF754}"/>
    <dgm:cxn modelId="{49FC495B-4F04-4B47-85E0-2300ABA96C1B}" srcId="{3BF1321D-F54B-49EA-8E02-78C026ECF050}" destId="{0EAA3A48-0313-4727-810E-17866F79F31B}" srcOrd="4" destOrd="0" parTransId="{1F720B3B-040B-4A2D-94BC-C8A71C623120}" sibTransId="{D3D0CEC2-3C7A-4755-B5C2-8039C409CC3C}"/>
    <dgm:cxn modelId="{7FD6E7B4-4DC0-4753-A5BC-0E7E11CD9CB5}" type="presOf" srcId="{0EAA3A48-0313-4727-810E-17866F79F31B}" destId="{3585F1F8-E098-44EE-A3C9-476FEEF4FF04}" srcOrd="0" destOrd="0" presId="urn:microsoft.com/office/officeart/2005/8/layout/default"/>
    <dgm:cxn modelId="{62369B42-722C-4064-92F1-87F293009313}" type="presOf" srcId="{7A179AC8-0D68-4FE9-A094-4BB7BE9B6F94}" destId="{8C8E0EF6-1ECF-4B91-8826-A9FD4FE82213}" srcOrd="0" destOrd="0" presId="urn:microsoft.com/office/officeart/2005/8/layout/default"/>
    <dgm:cxn modelId="{C3A08E65-D045-4984-8821-BC59446C96EA}" srcId="{3BF1321D-F54B-49EA-8E02-78C026ECF050}" destId="{7A179AC8-0D68-4FE9-A094-4BB7BE9B6F94}" srcOrd="2" destOrd="0" parTransId="{6B055762-D520-4DF8-9684-AE29767DD0F4}" sibTransId="{2D6CA1D5-0756-49C2-8AC6-8428612F34C6}"/>
    <dgm:cxn modelId="{E6758007-4A36-4A32-82CA-2219C6D9C225}" type="presOf" srcId="{82DD8224-A2D5-4490-ACDA-01A9B23D0E47}" destId="{F31C57E4-319E-42FA-87F0-1BCCBB732A20}" srcOrd="0" destOrd="0" presId="urn:microsoft.com/office/officeart/2005/8/layout/default"/>
    <dgm:cxn modelId="{2290C716-448E-4615-9ECD-519EDC73FC53}" type="presOf" srcId="{3BF1321D-F54B-49EA-8E02-78C026ECF050}" destId="{C2B02D20-E86C-4E35-8DE1-9B26C23C05EC}" srcOrd="0" destOrd="0" presId="urn:microsoft.com/office/officeart/2005/8/layout/default"/>
    <dgm:cxn modelId="{738D7A7D-4F05-4532-94A2-1C51DEC778EC}" type="presOf" srcId="{255DCA63-C7D4-4EB2-8A5D-D2ED921EEEA3}" destId="{CF3FBAFD-4C66-415C-9A43-96796EE0EAAD}" srcOrd="0" destOrd="0" presId="urn:microsoft.com/office/officeart/2005/8/layout/default"/>
    <dgm:cxn modelId="{B02E7C9A-5C36-46F9-B51C-0172006CDFEE}" srcId="{3BF1321D-F54B-49EA-8E02-78C026ECF050}" destId="{82DD8224-A2D5-4490-ACDA-01A9B23D0E47}" srcOrd="1" destOrd="0" parTransId="{E7703C37-3460-402D-BBB7-2038A48FB01E}" sibTransId="{49D5157D-911F-4A5F-9E55-4FACC78D4070}"/>
    <dgm:cxn modelId="{557E1775-266A-4663-8BD8-2F0E41DD015E}" type="presOf" srcId="{C6B1DF6F-7AB1-4356-8990-6F8A0B8F41DB}" destId="{AD19EB4A-AE5E-4245-9D7B-035A8C338438}" srcOrd="0" destOrd="0" presId="urn:microsoft.com/office/officeart/2005/8/layout/default"/>
    <dgm:cxn modelId="{94D4CF1A-DC12-4EC5-9201-50E491B9BE9E}" srcId="{3BF1321D-F54B-49EA-8E02-78C026ECF050}" destId="{C6B1DF6F-7AB1-4356-8990-6F8A0B8F41DB}" srcOrd="3" destOrd="0" parTransId="{9E1D3365-3031-43E9-AE54-AA4583A10D37}" sibTransId="{80D375C7-BEFF-46D6-8827-CAEA07EEB33D}"/>
    <dgm:cxn modelId="{2E1879F5-DB64-448C-A8A9-5C88D21036C7}" type="presOf" srcId="{8AD564CA-EBEE-4F9B-9C27-FC81364A4AC3}" destId="{C82958E6-AC6B-4B99-936B-16F5BE41FB26}" srcOrd="0" destOrd="0" presId="urn:microsoft.com/office/officeart/2005/8/layout/default"/>
    <dgm:cxn modelId="{39E03FA5-8701-4163-BF6D-3BAD0ED388C6}" srcId="{3BF1321D-F54B-49EA-8E02-78C026ECF050}" destId="{255DCA63-C7D4-4EB2-8A5D-D2ED921EEEA3}" srcOrd="5" destOrd="0" parTransId="{11726DF9-0F55-40AF-93DC-01AD4ABE5C31}" sibTransId="{E65116A5-25A2-4D1B-8F6F-5D95F09B44F8}"/>
    <dgm:cxn modelId="{A7809673-3297-43CC-8DA0-C376494AE6AB}" type="presParOf" srcId="{C2B02D20-E86C-4E35-8DE1-9B26C23C05EC}" destId="{C82958E6-AC6B-4B99-936B-16F5BE41FB26}" srcOrd="0" destOrd="0" presId="urn:microsoft.com/office/officeart/2005/8/layout/default"/>
    <dgm:cxn modelId="{6899CBDB-40C7-4251-A67E-57775393C231}" type="presParOf" srcId="{C2B02D20-E86C-4E35-8DE1-9B26C23C05EC}" destId="{A1FDD3B8-302B-4B93-A4FE-5258C76EE93E}" srcOrd="1" destOrd="0" presId="urn:microsoft.com/office/officeart/2005/8/layout/default"/>
    <dgm:cxn modelId="{D9ADDFD9-8135-4B48-BE2A-869267030F6E}" type="presParOf" srcId="{C2B02D20-E86C-4E35-8DE1-9B26C23C05EC}" destId="{F31C57E4-319E-42FA-87F0-1BCCBB732A20}" srcOrd="2" destOrd="0" presId="urn:microsoft.com/office/officeart/2005/8/layout/default"/>
    <dgm:cxn modelId="{A6AA11DA-804C-4B54-93F7-EEE3BE9855ED}" type="presParOf" srcId="{C2B02D20-E86C-4E35-8DE1-9B26C23C05EC}" destId="{1C98C372-CAB9-478D-8656-EB5EE9D15180}" srcOrd="3" destOrd="0" presId="urn:microsoft.com/office/officeart/2005/8/layout/default"/>
    <dgm:cxn modelId="{EFDB4AA8-313A-4EBB-85B2-ADA28D1E2985}" type="presParOf" srcId="{C2B02D20-E86C-4E35-8DE1-9B26C23C05EC}" destId="{8C8E0EF6-1ECF-4B91-8826-A9FD4FE82213}" srcOrd="4" destOrd="0" presId="urn:microsoft.com/office/officeart/2005/8/layout/default"/>
    <dgm:cxn modelId="{6162D689-8434-4181-A5FA-590CC4B2420B}" type="presParOf" srcId="{C2B02D20-E86C-4E35-8DE1-9B26C23C05EC}" destId="{42957AE6-8CC8-4D8B-8E01-24968DAD3B64}" srcOrd="5" destOrd="0" presId="urn:microsoft.com/office/officeart/2005/8/layout/default"/>
    <dgm:cxn modelId="{146ABCC8-6D34-41F2-A953-BF4159A2E6A9}" type="presParOf" srcId="{C2B02D20-E86C-4E35-8DE1-9B26C23C05EC}" destId="{AD19EB4A-AE5E-4245-9D7B-035A8C338438}" srcOrd="6" destOrd="0" presId="urn:microsoft.com/office/officeart/2005/8/layout/default"/>
    <dgm:cxn modelId="{C1DD7D54-67C1-4655-B240-BAE7D418F104}" type="presParOf" srcId="{C2B02D20-E86C-4E35-8DE1-9B26C23C05EC}" destId="{57B3BDEF-B8E1-44B8-8312-7C5CFE301BA0}" srcOrd="7" destOrd="0" presId="urn:microsoft.com/office/officeart/2005/8/layout/default"/>
    <dgm:cxn modelId="{64B152DE-186C-4A9D-B424-F38186CC1B1E}" type="presParOf" srcId="{C2B02D20-E86C-4E35-8DE1-9B26C23C05EC}" destId="{3585F1F8-E098-44EE-A3C9-476FEEF4FF04}" srcOrd="8" destOrd="0" presId="urn:microsoft.com/office/officeart/2005/8/layout/default"/>
    <dgm:cxn modelId="{88E96C46-F761-4E9D-A25F-AA72A216B0F3}" type="presParOf" srcId="{C2B02D20-E86C-4E35-8DE1-9B26C23C05EC}" destId="{5A7385E1-1936-44C5-9B4A-4DC1A423B250}" srcOrd="9" destOrd="0" presId="urn:microsoft.com/office/officeart/2005/8/layout/default"/>
    <dgm:cxn modelId="{652F0A3F-59D3-4CE6-AE04-3B2047F46D59}" type="presParOf" srcId="{C2B02D20-E86C-4E35-8DE1-9B26C23C05EC}" destId="{CF3FBAFD-4C66-415C-9A43-96796EE0EAAD}" srcOrd="10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10107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367" userDrawn="1">
          <p15:clr>
            <a:srgbClr val="FBAE40"/>
          </p15:clr>
        </p15:guide>
        <p15:guide id="2" pos="597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5705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216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24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3952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840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6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45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2454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hyperlink" Target="https://rosstat.gov.ru/compendium/document/1327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hyperlink" Target="https://&#1085;&#1072;&#1094;&#1080;&#1086;&#1085;&#1072;&#1083;&#1100;&#1085;&#1099;&#1077;&#1087;&#1088;&#1086;&#1077;&#1082;&#1090;&#1099;.&#1088;&#1092;/projects/obrazovanie/" TargetMode="Externa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hyperlink" Target="https://&#1085;&#1072;&#1094;&#1080;&#1086;&#1085;&#1072;&#1083;&#1100;&#1085;&#1099;&#1077;&#1087;&#1088;&#1086;&#1077;&#1082;&#1090;&#1099;.&#1088;&#1092;/projects/zdravookhranenie/modernizatsiya-pervichnogo-zvena-zdravookhraneniya-/" TargetMode="Externa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hyperlink" Target="https://www.banki.ru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22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 </a:t>
            </a:r>
            <a:endParaRPr lang="ru-RU" sz="2800" b="1" dirty="0" smtClean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«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ОРГАНИЗАЦИОННО-МЕТОДИЧЕСКИЕ УСЛОВИЯ ПОДГОТОВКИ УЧИТЕЛЕЙ К ПРЕПОДАВАНИЮ ФИНАНСОВОЙ ГРАМОТНОСТИ НА УРОКАХ ГЕОГРАФИИ В 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СООТВЕТСТВИИ  С 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ФГОС ОСНОВНОГО И СРЕДНЕГО ОБЩЕГО ОБРАЗОВАНИЯ»</a:t>
            </a:r>
            <a:endParaRPr lang="ru-RU" sz="28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(10 - 11 классы, базовый уровень),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3189249"/>
          <a:ext cx="14947546" cy="7167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/>
                <a:gridCol w="7473773"/>
              </a:tblGrid>
              <a:tr h="1503902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2911107">
                <a:tc>
                  <a:txBody>
                    <a:bodyPr/>
                    <a:lstStyle/>
                    <a:p>
                      <a:r>
                        <a:rPr lang="ru-RU" dirty="0" smtClean="0"/>
                        <a:t> 10 класс </a:t>
                      </a:r>
                    </a:p>
                    <a:p>
                      <a:r>
                        <a:rPr lang="ru-RU" dirty="0" smtClean="0"/>
                        <a:t>Раздел 4 Население мира</a:t>
                      </a:r>
                    </a:p>
                    <a:p>
                      <a:r>
                        <a:rPr lang="ru-RU" dirty="0" smtClean="0"/>
                        <a:t>Тема 4.1. Численность и воспроизводство населения</a:t>
                      </a:r>
                    </a:p>
                    <a:p>
                      <a:r>
                        <a:rPr lang="ru-RU" dirty="0" smtClean="0"/>
                        <a:t>Демографическая политики  ее направления в странах различных типов воспроизводства населения</a:t>
                      </a:r>
                    </a:p>
                    <a:p>
                      <a:r>
                        <a:rPr lang="ru-RU" dirty="0" smtClean="0"/>
                        <a:t>Практическая работа 2. Объяснение особенностей  демографической политики в странах с различным типом воспроизводства населения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 4. Финансовая среда</a:t>
                      </a:r>
                    </a:p>
                    <a:p>
                      <a:r>
                        <a:rPr lang="ru-RU" dirty="0" smtClean="0"/>
                        <a:t>Тема: Финансовые взаимоотношения  с государством</a:t>
                      </a:r>
                    </a:p>
                    <a:p>
                      <a:r>
                        <a:rPr lang="ru-RU" dirty="0" smtClean="0"/>
                        <a:t>Понимать, что экономическая ситуация в стране  влияет на личное благосостояние и благосостояние семьи</a:t>
                      </a:r>
                    </a:p>
                    <a:p>
                      <a:r>
                        <a:rPr lang="ru-RU" dirty="0" smtClean="0"/>
                        <a:t>Знать об основных социальных выплатах, предоставляемых государством</a:t>
                      </a:r>
                      <a:endParaRPr lang="ru-RU" dirty="0"/>
                    </a:p>
                  </a:txBody>
                  <a:tcPr/>
                </a:tc>
              </a:tr>
              <a:tr h="2559306"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 </a:t>
                      </a:r>
                    </a:p>
                    <a:p>
                      <a:r>
                        <a:rPr lang="ru-RU" dirty="0" smtClean="0"/>
                        <a:t>Раздел 4. Население мира </a:t>
                      </a:r>
                    </a:p>
                    <a:p>
                      <a:r>
                        <a:rPr lang="ru-RU" dirty="0" smtClean="0"/>
                        <a:t>Тема 4.4. Качество жизни населения</a:t>
                      </a:r>
                    </a:p>
                    <a:p>
                      <a:r>
                        <a:rPr lang="ru-RU" dirty="0" smtClean="0"/>
                        <a:t>Показатели, характеризующие качество жизни населения. Индекс человеческого развития как интегральный показатель сравнения качества жизни населения различных стран и регионов мира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 4. Финансовая среда</a:t>
                      </a:r>
                    </a:p>
                    <a:p>
                      <a:r>
                        <a:rPr lang="ru-RU" dirty="0" smtClean="0"/>
                        <a:t>Тема: Финансовые взаимоотношения  с государством</a:t>
                      </a:r>
                    </a:p>
                    <a:p>
                      <a:r>
                        <a:rPr lang="ru-RU" dirty="0" smtClean="0"/>
                        <a:t>Понимать, что экономическая ситуация в стране  влияет на личное благосостояние и благосостояние семьи</a:t>
                      </a:r>
                    </a:p>
                    <a:p>
                      <a:r>
                        <a:rPr lang="ru-RU" dirty="0" smtClean="0"/>
                        <a:t>Понимать, что такое налоги, зачем они нужны и каковы направления использования налоговых поступлений в государственный бюджет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(10 - 11 классы, базовый уровень),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3189249"/>
          <a:ext cx="14947546" cy="658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/>
                <a:gridCol w="7473773"/>
              </a:tblGrid>
              <a:tr h="1503902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2622049">
                <a:tc>
                  <a:txBody>
                    <a:bodyPr/>
                    <a:lstStyle/>
                    <a:p>
                      <a:r>
                        <a:rPr lang="ru-RU" dirty="0" smtClean="0"/>
                        <a:t> 10 класс </a:t>
                      </a:r>
                    </a:p>
                    <a:p>
                      <a:r>
                        <a:rPr lang="ru-RU" dirty="0" smtClean="0"/>
                        <a:t>Раздел 5 Мировое хозяйство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5.5. Сфера услуг. Мировой транспорт</a:t>
                      </a:r>
                    </a:p>
                    <a:p>
                      <a:r>
                        <a:rPr lang="ru-RU" dirty="0" smtClean="0"/>
                        <a:t>Определение направлений международных туристических маршрутов</a:t>
                      </a:r>
                    </a:p>
                    <a:p>
                      <a:r>
                        <a:rPr lang="ru-RU" dirty="0" smtClean="0"/>
                        <a:t>Знание главных мировых финансовых центров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Предметная область 1. Деньги и операции с ними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Тема: Платежи и покупки</a:t>
                      </a:r>
                    </a:p>
                    <a:p>
                      <a:r>
                        <a:rPr lang="ru-RU" dirty="0" smtClean="0"/>
                        <a:t>Знать возможности использования платежной системы «МИР»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Тема: Иностранная валюта</a:t>
                      </a:r>
                    </a:p>
                    <a:p>
                      <a:r>
                        <a:rPr lang="ru-RU" dirty="0" smtClean="0"/>
                        <a:t>Знать, правила обмена валют в России, перевода в/из России иностранной валюты, вывоза из России и ввоза в Россию наличной иностранной валюты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Актуальные материалы по тематике на порталах </a:t>
                      </a:r>
                      <a:r>
                        <a:rPr lang="ru-RU" dirty="0" err="1" smtClean="0"/>
                        <a:t>Моифинансы</a:t>
                      </a:r>
                      <a:r>
                        <a:rPr lang="ru-RU" dirty="0" smtClean="0"/>
                        <a:t> и </a:t>
                      </a:r>
                      <a:r>
                        <a:rPr lang="ru-RU" dirty="0" err="1" smtClean="0"/>
                        <a:t>Финкультинфо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(10 - 11 классы, базовый уровень),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4" y="3189249"/>
          <a:ext cx="16241089" cy="6918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9012"/>
                <a:gridCol w="10772077"/>
              </a:tblGrid>
              <a:tr h="1503902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2559306">
                <a:tc>
                  <a:txBody>
                    <a:bodyPr/>
                    <a:lstStyle/>
                    <a:p>
                      <a:r>
                        <a:rPr lang="ru-RU" dirty="0" smtClean="0"/>
                        <a:t>10 класс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Раздел 4. Население мира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4.4. Качество жизни населения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Показатели, характеризующие качество жизни населения. Индекс человеческого развития как интегральный показатель сравнения качества жизни населения различных стран и регионов мира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Предметная область 2. Планирование и 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бюджета</a:t>
                      </a:r>
                    </a:p>
                    <a:p>
                      <a:r>
                        <a:rPr lang="ru-RU" dirty="0" smtClean="0"/>
                        <a:t>Понимать причины изменения доходов и расходов. Понимать пути повышения личного дохода и дохода семьи</a:t>
                      </a:r>
                    </a:p>
                    <a:p>
                      <a:r>
                        <a:rPr lang="ru-RU" dirty="0" smtClean="0"/>
                        <a:t>Тема: Личные сбережения</a:t>
                      </a:r>
                    </a:p>
                    <a:p>
                      <a:r>
                        <a:rPr lang="ru-RU" dirty="0" smtClean="0"/>
                        <a:t> Иметь общее представление о различных формах сбережений  (денежной и </a:t>
                      </a:r>
                      <a:r>
                        <a:rPr lang="ru-RU" dirty="0" err="1" smtClean="0"/>
                        <a:t>неденежной</a:t>
                      </a:r>
                      <a:r>
                        <a:rPr lang="ru-RU" dirty="0" smtClean="0"/>
                        <a:t>) </a:t>
                      </a:r>
                    </a:p>
                    <a:p>
                      <a:r>
                        <a:rPr lang="ru-RU" dirty="0" smtClean="0"/>
                        <a:t>Тема: Займы и кредиты</a:t>
                      </a:r>
                    </a:p>
                    <a:p>
                      <a:r>
                        <a:rPr lang="ru-RU" dirty="0" smtClean="0"/>
                        <a:t>Понимать целесообразность получения заёмных средств на определенные цели. Понимать, как различные факторы (например, макроэкономические) влияют на стоимость и доступность получения заёмных средств </a:t>
                      </a:r>
                    </a:p>
                    <a:p>
                      <a:r>
                        <a:rPr lang="ru-RU" b="1" dirty="0" smtClean="0"/>
                        <a:t>Предметная область 3. Риск и доходность</a:t>
                      </a:r>
                    </a:p>
                    <a:p>
                      <a:r>
                        <a:rPr lang="ru-RU" dirty="0" smtClean="0"/>
                        <a:t>Тема Страхование</a:t>
                      </a:r>
                    </a:p>
                    <a:p>
                      <a:r>
                        <a:rPr lang="ru-RU" dirty="0" smtClean="0"/>
                        <a:t>Понимать, в чем смысл страхования, принципы  страхования, и какие риски с помощью страхования можно снизить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МЕТАПРЕДМЕТНЫЕ ОБРАЗОВАТЕЛЬНЫЕ  РЕЗУЛЬТАТЫ  ФПР «География» (5 – 9 классы),  интегрированные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475571" y="2943921"/>
          <a:ext cx="13513026" cy="7140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9736"/>
                <a:gridCol w="5863290"/>
              </a:tblGrid>
              <a:tr h="86480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Познавательные УУД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заданий  по тематике финансовой грамотности </a:t>
                      </a:r>
                      <a:endParaRPr lang="ru-RU" dirty="0"/>
                    </a:p>
                  </a:txBody>
                  <a:tcPr/>
                </a:tc>
              </a:tr>
              <a:tr h="174458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Базовые логические действия:</a:t>
                      </a:r>
                    </a:p>
                    <a:p>
                      <a:r>
                        <a:rPr lang="ru-RU" dirty="0" smtClean="0"/>
                        <a:t>самостоятельно выбирать способ решения учебной географической задачи (сравнивать несколько вариантов решения, выбирать наиболее подходящий с учётом самостоятельно выделенных критериев);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Планирование расходов на организацию летнего отдыха на море с учетом различных вариантов  проезда и организации проживания </a:t>
                      </a:r>
                      <a:endParaRPr lang="ru-RU" dirty="0"/>
                    </a:p>
                  </a:txBody>
                  <a:tcPr/>
                </a:tc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Базовые исследовательские действия:</a:t>
                      </a:r>
                    </a:p>
                    <a:p>
                      <a:r>
                        <a:rPr lang="ru-RU" dirty="0" smtClean="0"/>
                        <a:t>самостоятельно формулировать обобщения и выводы по результатам проведённого наблюдения или исследования, оценивать достоверность полученных результатов и выводов;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различий в показателях качества жизни населения различных городов России </a:t>
                      </a:r>
                      <a:endParaRPr lang="ru-RU" dirty="0"/>
                    </a:p>
                  </a:txBody>
                  <a:tcPr/>
                </a:tc>
              </a:tr>
              <a:tr h="276558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Работа с информацией:</a:t>
                      </a:r>
                    </a:p>
                    <a:p>
                      <a:r>
                        <a:rPr lang="ru-RU" dirty="0" smtClean="0"/>
                        <a:t>применять различные методы, инструменты и запросы при поиске и отборе информации или данных из источников географической информации с учётом предложенной учебной задачи и заданных критериев; выбирать, анализировать и интерпретировать географическую информацию различных видов и форм представления;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Расчет транспортного налога как элемента системы региональных налогов с   физических лиц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Выполнение проекта на тему «Какими налогами облагается имущество граждан  различных регионах России/странах 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МЕТАПРЕДМЕТНЫЕ ОБРАЗОВАТЕЛЬНЫЕ  РЕЗУЛЬТАТЫ  ФПР «География» (5 – 9 классы),  интегрированные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74849" y="2810106"/>
          <a:ext cx="14293612" cy="7012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1626"/>
                <a:gridCol w="6201986"/>
              </a:tblGrid>
              <a:tr h="86480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3"/>
                          </a:solidFill>
                        </a:rPr>
                        <a:t>Коммуникативные УУД </a:t>
                      </a:r>
                      <a:endParaRPr lang="ru-RU" sz="2800" dirty="0">
                        <a:solidFill>
                          <a:schemeClr val="accent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заданий  по тематике финансовой грамотности </a:t>
                      </a:r>
                      <a:endParaRPr lang="ru-RU" dirty="0"/>
                    </a:p>
                  </a:txBody>
                  <a:tcPr/>
                </a:tc>
              </a:tr>
              <a:tr h="1142417"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формулировать суждения, выражать свою точку зрения по географическим аспектам различных вопросов в устных и письменных текста;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 расходов на аренду жилого помещения в различных регионах России в различные периоды времени </a:t>
                      </a:r>
                      <a:endParaRPr lang="ru-RU" dirty="0"/>
                    </a:p>
                  </a:txBody>
                  <a:tcPr/>
                </a:tc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/>
                        <a:t>в ходе диалога и (или) дискуссии задавать вопросы по существу обсуждаемой темы и высказывать идеи, нацеленные на решение задачи и поддержание благожелательности общения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Участие в коммуникативным боях по тематике дифференциации доходов населения в различных регионах России </a:t>
                      </a:r>
                      <a:endParaRPr lang="ru-RU" dirty="0"/>
                    </a:p>
                  </a:txBody>
                  <a:tcPr/>
                </a:tc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Самоорганизация: </a:t>
                      </a:r>
                    </a:p>
                    <a:p>
                      <a:r>
                        <a:rPr lang="ru-RU" dirty="0" smtClean="0"/>
                        <a:t>самостоятельно составлять алгоритм решения географических задач и выбирать способ их решения с учётом имеющихся ресурсов и собственных возможностей, аргументировать предлагаемые варианты решений;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Определение возможностей использования Пушкинской карты при поездке  в Москву </a:t>
                      </a:r>
                      <a:endParaRPr lang="ru-RU" dirty="0"/>
                    </a:p>
                  </a:txBody>
                  <a:tcPr/>
                </a:tc>
              </a:tr>
              <a:tr h="1625115">
                <a:tc>
                  <a:txBody>
                    <a:bodyPr/>
                    <a:lstStyle/>
                    <a:p>
                      <a:r>
                        <a:rPr lang="ru-RU" dirty="0" smtClean="0"/>
                        <a:t>составлять план действий (план реализации намеченного алгоритма решения), корректировать предложенный алгоритм с учётом получения новых знаний об изучаемом объекте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Составление плана организации двухдневного туристического похода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МЕТАПРЕДМЕТНЫЕ ОБРАЗОВАТЕЛЬНЫЕ  РЕЗУЛЬТАТЫ  ФПР «География» (5 – 9 классы),  интегрированные с тематикой финансовой грамотности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39590" y="2587083"/>
          <a:ext cx="14719610" cy="7449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2784"/>
                <a:gridCol w="6386826"/>
              </a:tblGrid>
              <a:tr h="6244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Регулятивные  УУД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заданий  по тематике финансовой грамотности </a:t>
                      </a:r>
                      <a:endParaRPr lang="ru-RU" dirty="0"/>
                    </a:p>
                  </a:txBody>
                  <a:tcPr/>
                </a:tc>
              </a:tr>
              <a:tr h="238785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Самоконтроль, эмоциональный интеллект:</a:t>
                      </a:r>
                    </a:p>
                    <a:p>
                      <a:r>
                        <a:rPr lang="ru-RU" dirty="0" smtClean="0"/>
                        <a:t>объяснять причины достижения (</a:t>
                      </a:r>
                      <a:r>
                        <a:rPr lang="ru-RU" dirty="0" err="1" smtClean="0"/>
                        <a:t>недостижения</a:t>
                      </a:r>
                      <a:r>
                        <a:rPr lang="ru-RU" dirty="0" smtClean="0"/>
                        <a:t>) результатов деятельности, давать оценку приобретённому опыту;</a:t>
                      </a:r>
                    </a:p>
                    <a:p>
                      <a:r>
                        <a:rPr lang="ru-RU" dirty="0" smtClean="0"/>
                        <a:t> вносить коррективы в деятельность на основе новых обстоятельств, изменившихся ситуаций, установленных ошибок, возникших трудностей; </a:t>
                      </a:r>
                    </a:p>
                    <a:p>
                      <a:r>
                        <a:rPr lang="ru-RU" dirty="0" smtClean="0"/>
                        <a:t>оценивать соответствие результата цели и условиям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Анализ процесса планирования туристического похода и затрат на его организацию </a:t>
                      </a:r>
                      <a:endParaRPr lang="ru-RU" dirty="0"/>
                    </a:p>
                  </a:txBody>
                  <a:tcPr/>
                </a:tc>
              </a:tr>
              <a:tr h="427245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Совместная деятельность</a:t>
                      </a:r>
                    </a:p>
                    <a:p>
                      <a:r>
                        <a:rPr lang="ru-RU" dirty="0" smtClean="0"/>
                        <a:t>принимать цель совместной деятельности при выполнении учебных географических проектов, коллективно строить действия по её достижению: распределять роли, договариваться, обсуждать процесс и результат совместной работы; планировать организацию совместной работы, при выполнении учебных географических проектов определять свою роль (с учётом предпочтений и возможностей всех участников взаимодействия), участвовать в групповых формах работы, выполнять свою часть работы, достигать качественного результата по своему направлению и координировать свои действия с другими членами команды;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Выполнение проекта по темам :  </a:t>
                      </a:r>
                    </a:p>
                    <a:p>
                      <a:r>
                        <a:rPr lang="ru-RU" dirty="0" smtClean="0"/>
                        <a:t>«Как выгодно купить билеты на самолет»</a:t>
                      </a:r>
                    </a:p>
                    <a:p>
                      <a:r>
                        <a:rPr lang="ru-RU" dirty="0" smtClean="0"/>
                        <a:t>«Как минимизировать затраты при посещении музеев, выставок и экскурсий»</a:t>
                      </a:r>
                    </a:p>
                    <a:p>
                      <a:r>
                        <a:rPr lang="ru-RU" dirty="0" smtClean="0"/>
                        <a:t>«Как выгодно обеспечить проживании при туристической поездке»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ИНТЕГРАЦИЯ ЛИЧНОСТНЫХ ОБРАЗОВАТЕЛЬНЫХ  РЕЗУЛЬТАТОВ ФРП ГЕОГРАФИЯ   5 - 9 класс  с Единой рамкой компетенций по </a:t>
            </a:r>
            <a:r>
              <a:rPr lang="ru-RU" sz="3600" b="1" dirty="0" err="1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финграмотности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38868" y="2520175"/>
          <a:ext cx="16213873" cy="781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244"/>
                <a:gridCol w="10366629"/>
              </a:tblGrid>
              <a:tr h="1045048"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результаты ФРП География 5 - 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характеристики и установки </a:t>
                      </a:r>
                    </a:p>
                    <a:p>
                      <a:r>
                        <a:rPr lang="ru-RU" dirty="0" smtClean="0"/>
                        <a:t> Единой рамки компетенций финансовой грамотности в  редакции 2023 г.  (базовый уровень)</a:t>
                      </a:r>
                      <a:endParaRPr lang="ru-RU" dirty="0"/>
                    </a:p>
                  </a:txBody>
                  <a:tcPr/>
                </a:tc>
              </a:tr>
              <a:tr h="327883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1.Гражданского воспитания: </a:t>
                      </a:r>
                      <a:r>
                        <a:rPr lang="ru-RU" dirty="0" smtClean="0"/>
                        <a:t>готовность к выполнению обязанностей гражданина и реализации его прав,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Займы и кредиты: </a:t>
                      </a:r>
                      <a:r>
                        <a:rPr lang="ru-RU" b="0" dirty="0" smtClean="0"/>
                        <a:t>о</a:t>
                      </a:r>
                      <a:r>
                        <a:rPr lang="ru-RU" dirty="0" smtClean="0"/>
                        <a:t>сознавать ответственность за возвращение средств по кредитам и займам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Права и обязанности пользователей финансовых услуг</a:t>
                      </a:r>
                      <a:r>
                        <a:rPr lang="ru-RU" dirty="0" smtClean="0"/>
                        <a:t>: проявлять готовность отстаивать свои права (потребителя, собственника, налогоплательщика, инвестора и др.), при необходимости подавать жалобу на некачественные товары или услуги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b="1" dirty="0" smtClean="0"/>
                        <a:t>Финансовые взаимоотношения с государством: </a:t>
                      </a:r>
                      <a:r>
                        <a:rPr lang="ru-RU" b="0" dirty="0" smtClean="0"/>
                        <a:t>проявлять ответственность и своевременно осуществлять уплату налогов, быть готовым осуществлять взаимодействие с государством для получения полагающихся выплат и пособий</a:t>
                      </a:r>
                      <a:endParaRPr lang="ru-RU" b="0" dirty="0"/>
                    </a:p>
                  </a:txBody>
                  <a:tcPr/>
                </a:tc>
              </a:tr>
              <a:tr h="330355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2. Патриотического воспитания: </a:t>
                      </a:r>
                      <a:r>
                        <a:rPr lang="ru-RU" b="0" dirty="0" smtClean="0"/>
                        <a:t>осознание российской гражданской идентичности,  проявление интереса к познанию населения, хозяйства России, регионов и своего края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Сущность и функции денег: </a:t>
                      </a:r>
                      <a:r>
                        <a:rPr lang="ru-RU" b="0" dirty="0" smtClean="0"/>
                        <a:t>п</a:t>
                      </a:r>
                      <a:r>
                        <a:rPr lang="ru-RU" dirty="0" smtClean="0"/>
                        <a:t>роявлять уверенность в выборе определенного вида денег для использования в конкретной жизненной ситуации</a:t>
                      </a:r>
                    </a:p>
                    <a:p>
                      <a:r>
                        <a:rPr lang="ru-RU" b="1" dirty="0" smtClean="0"/>
                        <a:t>Иностранная валюта: б</a:t>
                      </a:r>
                      <a:r>
                        <a:rPr lang="ru-RU" dirty="0" smtClean="0"/>
                        <a:t>ыть готовым переводить цены, указанные в иностранной валюте в соответствующие суммы в национальной валюте </a:t>
                      </a:r>
                    </a:p>
                    <a:p>
                      <a:r>
                        <a:rPr lang="ru-RU" b="1" dirty="0" smtClean="0"/>
                        <a:t>Доходы и расходы семейного бюджета:</a:t>
                      </a:r>
                      <a:r>
                        <a:rPr lang="ru-RU" dirty="0" smtClean="0"/>
                        <a:t> </a:t>
                      </a:r>
                      <a:r>
                        <a:rPr lang="ru-RU" b="0" dirty="0" smtClean="0"/>
                        <a:t>о</a:t>
                      </a:r>
                      <a:r>
                        <a:rPr lang="ru-RU" dirty="0" smtClean="0"/>
                        <a:t>сознавать необходимость ограничивать свои желания, проявлять ответственность за потребление ресурсов семьи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ИНТЕГРАЦИЯ ЛИЧНОСТНЫХ ОБРАЗОВАТЕЛЬНЫХ  РЕЗУЛЬТАТОВ ФРП ГЕОГРАФИЯ   5 - 9 класс  с Единой рамкой компетенций по </a:t>
            </a:r>
            <a:r>
              <a:rPr lang="ru-RU" sz="3600" b="1" dirty="0" err="1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финграмотности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83473" y="3122342"/>
          <a:ext cx="16057756" cy="6595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3874"/>
                <a:gridCol w="9643882"/>
              </a:tblGrid>
              <a:tr h="617386"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результаты ФРП География 5 - 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характеристики и установки </a:t>
                      </a:r>
                    </a:p>
                    <a:p>
                      <a:r>
                        <a:rPr lang="ru-RU" dirty="0" smtClean="0"/>
                        <a:t> Единой рамки компетенций финансового грамотности в редакции  2023  г.  (базовый уровень)</a:t>
                      </a:r>
                      <a:endParaRPr lang="ru-RU" dirty="0"/>
                    </a:p>
                  </a:txBody>
                  <a:tcPr/>
                </a:tc>
              </a:tr>
              <a:tr h="61738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r>
                        <a:rPr lang="ru-RU" b="1" dirty="0" smtClean="0"/>
                        <a:t>. Духовно-нравственного воспитания</a:t>
                      </a:r>
                      <a:r>
                        <a:rPr lang="ru-RU" dirty="0" smtClean="0"/>
                        <a:t>: готовность оценивать своё поведение и поступки, а также поведение и поступки других людей с позиции нравственных и правовых норм с учётом осознания последствий для окружающей среды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Страхование: </a:t>
                      </a:r>
                      <a:r>
                        <a:rPr lang="ru-RU" b="0" dirty="0" smtClean="0"/>
                        <a:t>о</a:t>
                      </a:r>
                      <a:r>
                        <a:rPr lang="ru-RU" dirty="0" smtClean="0"/>
                        <a:t>тноситься к страховым продуктам как ценным и значимым, способствующим финансовой стабильности и финансовому благополучию</a:t>
                      </a:r>
                      <a:endParaRPr lang="ru-RU" b="0" dirty="0"/>
                    </a:p>
                  </a:txBody>
                  <a:tcPr/>
                </a:tc>
              </a:tr>
              <a:tr h="617386">
                <a:tc>
                  <a:txBody>
                    <a:bodyPr/>
                    <a:lstStyle/>
                    <a:p>
                      <a:r>
                        <a:rPr lang="ru-RU" b="0" dirty="0" smtClean="0"/>
                        <a:t>5. </a:t>
                      </a:r>
                      <a:r>
                        <a:rPr lang="ru-RU" b="1" dirty="0" smtClean="0"/>
                        <a:t>Физического воспитания, формирования культуры здоровья  и эмоционального благополучия</a:t>
                      </a:r>
                      <a:r>
                        <a:rPr lang="ru-RU" b="0" dirty="0" smtClean="0"/>
                        <a:t>: </a:t>
                      </a:r>
                      <a:r>
                        <a:rPr lang="ru-RU" dirty="0" smtClean="0"/>
                        <a:t>навыков безопасного поведения в </a:t>
                      </a:r>
                      <a:r>
                        <a:rPr lang="ru-RU" dirty="0" err="1" smtClean="0"/>
                        <a:t>Интернет-среде</a:t>
                      </a:r>
                      <a:r>
                        <a:rPr lang="ru-RU" dirty="0" smtClean="0"/>
                        <a:t>; способность адаптироваться к стрессовым ситуациям и меняющимся социальным, информационным и природным условиям;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Финансовая безопасность</a:t>
                      </a:r>
                      <a:r>
                        <a:rPr lang="ru-RU" dirty="0" smtClean="0"/>
                        <a:t>: критически относиться к предложениям с признаками давления, манипулирования, мошеннических действий </a:t>
                      </a:r>
                    </a:p>
                    <a:p>
                      <a:r>
                        <a:rPr lang="ru-RU" dirty="0" smtClean="0"/>
                        <a:t>Быть мотивированным на создание финансовой подушки безопасности Проявлять критическое отношение к рекламе банковских вкладов и кредитов</a:t>
                      </a:r>
                    </a:p>
                    <a:p>
                      <a:r>
                        <a:rPr lang="ru-RU" dirty="0" smtClean="0"/>
                        <a:t>Развивать критическое мышление по отношению к рекламе инвестиционных и страховых продуктов (в том числе потенциально мошеннических)</a:t>
                      </a:r>
                    </a:p>
                    <a:p>
                      <a:r>
                        <a:rPr lang="ru-RU" dirty="0" smtClean="0"/>
                        <a:t>Проявлять готовность к обеспечению безопасности при хранении личной информации потребителя, инвестора, налогоплательщика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ИНТЕГРАЦИЯ ЛИЧНОСТНЫХ ОБРАЗОВАТЕЛЬНЫХ  РЕЗУЛЬТАТОВ ФРП ГЕОГРАФИЯ   5 - 9 класс  с Единой рамкой компетенций по </a:t>
            </a:r>
            <a:r>
              <a:rPr lang="ru-RU" sz="3600" b="1" dirty="0" err="1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финграмотности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83473" y="2787805"/>
          <a:ext cx="16057756" cy="7762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3034"/>
                <a:gridCol w="9344722"/>
              </a:tblGrid>
              <a:tr h="1137469"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результаты ФРП География 5 -  классы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характеристики и установки </a:t>
                      </a:r>
                    </a:p>
                    <a:p>
                      <a:r>
                        <a:rPr lang="ru-RU" dirty="0" smtClean="0"/>
                        <a:t> Единой рамки компетенций финансового грамотности в редакции  2023  г.  (базовый уровень)</a:t>
                      </a:r>
                      <a:endParaRPr lang="ru-RU" dirty="0"/>
                    </a:p>
                  </a:txBody>
                  <a:tcPr/>
                </a:tc>
              </a:tr>
              <a:tr h="3724463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r>
                        <a:rPr lang="ru-RU" b="1" dirty="0" smtClean="0"/>
                        <a:t>. Трудового воспитания</a:t>
                      </a:r>
                      <a:r>
                        <a:rPr lang="ru-RU" dirty="0" smtClean="0"/>
                        <a:t>:  интерес к практическому изучению профессий и труда различного рода, в том числе на основе применения географических знаний; осознание важности обучения на протяжении всей жизни для успешной профессиональной деятельности и развитие необходимых умений для этого; осознанный выбор и построение индивидуальной траектории образования и жизненных планов с учётом личных и общественных интересов и потребностей;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Доходы и расходы семейного бюджета:   Б</a:t>
                      </a:r>
                      <a:r>
                        <a:rPr lang="ru-RU" dirty="0" smtClean="0"/>
                        <a:t>ыть мотивированным на получение образования, которое обеспечит доходы, Проявлять готовность к поиску вариантов личного заработка в конкретных жизненных условиях,</a:t>
                      </a:r>
                    </a:p>
                    <a:p>
                      <a:r>
                        <a:rPr lang="ru-RU" b="1" dirty="0" smtClean="0"/>
                        <a:t>Предпринимательство: </a:t>
                      </a:r>
                      <a:r>
                        <a:rPr lang="ru-RU" dirty="0" smtClean="0"/>
                        <a:t>Быть готовым постоянно развиваться и учиться в неочевидных и сложных направлениях формирования собственного портрета предпринимателя;  Быть готовым к выполнению нетипичных для себя социальных ролей.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 </a:t>
                      </a:r>
                      <a:r>
                        <a:rPr lang="ru-RU" b="1" dirty="0" smtClean="0"/>
                        <a:t>Финансовые взаимоотношения с государством</a:t>
                      </a:r>
                      <a:r>
                        <a:rPr lang="ru-RU" dirty="0" smtClean="0"/>
                        <a:t>: Понимать взаимосвязь официального трудоустройства, возможных льгот, услуг, вычетов и последующего пенсионного обеспечения</a:t>
                      </a:r>
                      <a:endParaRPr lang="ru-RU" b="0" dirty="0"/>
                    </a:p>
                  </a:txBody>
                  <a:tcPr/>
                </a:tc>
              </a:tr>
              <a:tr h="28741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8. Ценности научного познания: </a:t>
                      </a:r>
                      <a:r>
                        <a:rPr lang="ru-RU" dirty="0" smtClean="0"/>
                        <a:t>овладение читательской культурой как средством познания мира для применения различных источников географической информации при решении познавательных и практико-ориентированных задач; овладение основными навыками исследовательской деятельности в географических науках,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 Платежи и покупки:  </a:t>
                      </a:r>
                      <a:r>
                        <a:rPr lang="ru-RU" dirty="0" smtClean="0"/>
                        <a:t>Проявлять уверенность в выявлении информации из финансовых документов о приобретенных товарах и услугах (чеки, квитанции, договоры и т.п.) и в осуществлении правомерных действий на основе этой информации</a:t>
                      </a:r>
                      <a:endParaRPr lang="ru-RU" b="1" dirty="0" smtClean="0"/>
                    </a:p>
                    <a:p>
                      <a:r>
                        <a:rPr lang="ru-RU" b="1" dirty="0" smtClean="0"/>
                        <a:t>Права и обязанности пользователей финансовых услуг</a:t>
                      </a:r>
                      <a:r>
                        <a:rPr lang="ru-RU" dirty="0" smtClean="0"/>
                        <a:t>:</a:t>
                      </a:r>
                      <a:r>
                        <a:rPr lang="ru-RU" b="1" dirty="0" smtClean="0"/>
                        <a:t> </a:t>
                      </a:r>
                      <a:r>
                        <a:rPr lang="ru-RU" dirty="0" smtClean="0"/>
                        <a:t>Быть готовым потратить время на прочтение и понимание любого подписываемого документа, особенно финансового</a:t>
                      </a:r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Уровни  планируемых результатов при интеграции </a:t>
            </a:r>
            <a:r>
              <a:rPr lang="ru-RU" sz="3600" b="1" dirty="0" err="1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фиграмотности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 в содержание курса географии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3256156" y="2698595"/>
          <a:ext cx="12554021" cy="686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30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</a:rPr>
              <a:t>ТЕМА 2.3. ОЦЕНКА ОБРАЗОВАТЕЛЬНЫХ РЕЗУЛЬТАТОВ ПО ФИНАНСОВОЙ ГРАМОТНОСТИ</a:t>
            </a:r>
            <a:r>
              <a:rPr lang="ru-RU" sz="3200" b="1" dirty="0" smtClean="0">
                <a:solidFill>
                  <a:schemeClr val="tx1"/>
                </a:solidFill>
              </a:rPr>
              <a:t>, СФОРМИРОВАННЫХ </a:t>
            </a:r>
            <a:r>
              <a:rPr lang="ru-RU" sz="3200" b="1" dirty="0" smtClean="0">
                <a:solidFill>
                  <a:schemeClr val="tx1"/>
                </a:solidFill>
              </a:rPr>
              <a:t>В РАМКАХ ШКОЛЬНОГО КУРСА  ГЕОГРАФИИ </a:t>
            </a: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 smtClean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Подходы к организации контроля образовательных результатов </a:t>
            </a:r>
            <a:endParaRPr lang="ru-RU" sz="3600" b="1" dirty="0" smtClean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ФГ  в рамках учебного предмета «География»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/>
        </p:nvGraphicFramePr>
        <p:xfrm>
          <a:off x="2943921" y="3211551"/>
          <a:ext cx="12866255" cy="6350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Где взять ресурсы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для оценки </a:t>
            </a:r>
            <a:r>
              <a:rPr lang="ru-RU" sz="3600" b="1" dirty="0" err="1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сформированности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 финансовой грамотности в рамках уроков Географии?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/>
        </p:nvGraphicFramePr>
        <p:xfrm>
          <a:off x="2051825" y="2609385"/>
          <a:ext cx="15096498" cy="7041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2050" name="Picture 2" descr="http://qrcoder.ru/code/?http%3A%2F%2Fhttps%3A%2F%2Fvbudushee.ru%2Flibrary%2Fmezhpredmetnye-zadachi-po-fg%2F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29856" y="5377753"/>
            <a:ext cx="1714500" cy="17145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6"/>
          <a:srcRect t="5128" b="4843"/>
          <a:stretch>
            <a:fillRect/>
          </a:stretch>
        </p:blipFill>
        <p:spPr bwMode="auto">
          <a:xfrm>
            <a:off x="1003609" y="2832410"/>
            <a:ext cx="11976411" cy="67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228354" name="Picture 2" descr="http://qrcoder.ru/code/?http%3A%2F%2Fhttps%3A%2F%2Fvbudushee.ru%2Flibrary%2Fmezhpredmetnye-zadachi-po-geografii%2F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59380" y="5466963"/>
            <a:ext cx="1714500" cy="1714500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6"/>
          <a:srcRect t="5128" r="22394" b="11966"/>
          <a:stretch>
            <a:fillRect/>
          </a:stretch>
        </p:blipFill>
        <p:spPr bwMode="auto">
          <a:xfrm>
            <a:off x="2185638" y="2720899"/>
            <a:ext cx="14429679" cy="715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rcRect t="9402" r="26884" b="7407"/>
          <a:stretch>
            <a:fillRect/>
          </a:stretch>
        </p:blipFill>
        <p:spPr bwMode="auto">
          <a:xfrm>
            <a:off x="2074126" y="2319454"/>
            <a:ext cx="9523141" cy="604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qrcoder.ru/code/?http%3A%2F%2Fhttps%3A%2F%2Fvbudushee.ru%2Flibrary%2Fmezhpredmetnye-zadachi-po-geografii%2F&amp;4&amp;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</p:pic>
      <p:pic>
        <p:nvPicPr>
          <p:cNvPr id="9" name="Рисунок 8" descr="http://qrcoder.ru/code/?http%3A%2F%2Fhttps%3A%2F%2Fvbudushee.ru%2Flibrary%2Fmezhpredmetnye-zadachi-po-geografii%2F&amp;4&amp;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95120" y="4733983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БАНК МЕЖПРЕДМЕТНЫХ ЗАДАНИЙ ПО ГЕОГРАФИИ ФОНДА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rcRect l="21005" t="16239" r="22394" b="19088"/>
          <a:stretch>
            <a:fillRect/>
          </a:stretch>
        </p:blipFill>
        <p:spPr bwMode="auto">
          <a:xfrm>
            <a:off x="2542479" y="2765502"/>
            <a:ext cx="13336858" cy="653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 l="24051" t="79202" r="22555" b="8547"/>
          <a:stretch>
            <a:fillRect/>
          </a:stretch>
        </p:blipFill>
        <p:spPr bwMode="auto">
          <a:xfrm>
            <a:off x="3612996" y="9177861"/>
            <a:ext cx="10660566" cy="7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ИЗ БАНКА МЕЖПРЕДМЕТНЫХ ЗАДАНИЙ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ПО ГЕОГРАФИИ ФОНДА 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21325" t="15100" r="25264" b="41025"/>
          <a:stretch>
            <a:fillRect/>
          </a:stretch>
        </p:blipFill>
        <p:spPr bwMode="auto">
          <a:xfrm>
            <a:off x="1494264" y="2453266"/>
            <a:ext cx="10415239" cy="533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 l="24051" t="79202" r="22555" b="8547"/>
          <a:stretch>
            <a:fillRect/>
          </a:stretch>
        </p:blipFill>
        <p:spPr bwMode="auto">
          <a:xfrm>
            <a:off x="1851103" y="7850459"/>
            <a:ext cx="13961326" cy="207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1119410" y="1231196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ПРИМЕР ЗАДАНИЯ ИЗ БАНКА МЕЖПРЕДМЕТНЫХ ЗАДАНИЙ ПО ГЕОГРАФИИ ФОНДА  ВКЛАД В БУДУЩЕЕ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rcRect l="21005" t="19088" r="22074" b="13105"/>
          <a:stretch>
            <a:fillRect/>
          </a:stretch>
        </p:blipFill>
        <p:spPr bwMode="auto">
          <a:xfrm>
            <a:off x="1628078" y="2720898"/>
            <a:ext cx="15344078" cy="704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Типы заданий для обучающихся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962613" y="2532443"/>
          <a:ext cx="14407376" cy="710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3688"/>
                <a:gridCol w="7203688"/>
              </a:tblGrid>
              <a:tr h="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Репродуктивные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Продуктивные </a:t>
                      </a:r>
                      <a:endParaRPr lang="ru-RU" sz="2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задания, результат выполнения которых (ответ на вопрос) содержится в учебнике в готовом, легко воспроизводимом виде.</a:t>
                      </a:r>
                    </a:p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задания, результат выполнения которых (ответ на вопрос) не содержится в учебнике в готовом, легко воспроизводимом виде, но в тексте и иллюстрациях есть подсказки, помогающие их выполнить. Они часто проверяют, сможет ли ученик в жизни воспользоваться полученными знаниями, и поэтому они, как правило, более интересные.</a:t>
                      </a:r>
                      <a:endParaRPr lang="ru-RU" sz="28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нацелены в основном на предметные результаты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нацелена на проверку как предметных, так и </a:t>
                      </a:r>
                      <a:r>
                        <a:rPr lang="ru-RU" sz="2800" b="0" i="0" u="none" strike="noStrike" cap="none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метапреметных</a:t>
                      </a:r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результатов. Их назначение – включить учащихся в решение «жизненной» проблемной задачи.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Особенности продуктивных заданий    </a:t>
            </a: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1226634" y="2297151"/>
          <a:ext cx="13356909" cy="7264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/>
          <p:cNvPicPr/>
          <p:nvPr/>
        </p:nvPicPr>
        <p:blipFill>
          <a:blip r:embed="rId9"/>
          <a:srcRect l="32521" t="15029" r="33228" b="6358"/>
          <a:stretch>
            <a:fillRect/>
          </a:stretch>
        </p:blipFill>
        <p:spPr bwMode="auto">
          <a:xfrm>
            <a:off x="15092499" y="3345366"/>
            <a:ext cx="3530038" cy="49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10829" y="3256156"/>
          <a:ext cx="12799347" cy="444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449"/>
                <a:gridCol w="4266449"/>
                <a:gridCol w="4266449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ЗНАЮ ОБ ОЦЕНКЕ ОБРАЗОВАТЕЛЬНЫХ РЕЗУЛЬТАТОВ по ФГ, СФОРМИРОВАННЫХ В ШКОЛЬНОМ КУРСЕ ГЕОГРАФИИ</a:t>
                      </a:r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ХОЧУ УЗНАТЬ  ОБ ОЦЕНКЕ ОБРАЗОВАТЕЛЬНЫХ РЕЗУЛЬТАТАХ ПО ФИНАНСОВОЙ ГРАМОТНОСТИ, СФОРМИРОВАННЫХ В ШКОЛЬНОМ КУРСЕ ГЕОГРАФИИ </a:t>
                      </a:r>
                      <a:endParaRPr lang="ru-RU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УЗНАЛ ОБ ОЦЕНКЕ ОБРАЗОВАТЕЛЬНЫХ РЕЗУЛЬТАТОВ ПО ФГ, СФОРМИРОВАННЫХ В ШКОЛЬНОМ КЕУРСЕ ГЕОГРАФИИ </a:t>
                      </a:r>
                      <a:endParaRPr lang="ru-RU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«Анализ структуры расходов жителей  городской и сельской местности» 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l="24822" t="13873" r="25635" b="5973"/>
          <a:stretch>
            <a:fillRect/>
          </a:stretch>
        </p:blipFill>
        <p:spPr bwMode="auto">
          <a:xfrm>
            <a:off x="1984917" y="2587083"/>
            <a:ext cx="13961327" cy="753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235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Источники информации для  темы «Анализ структуры расходов жителей  городской и сельской местности»</a:t>
            </a: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u="sng" dirty="0" smtClean="0">
                <a:hlinkClick r:id="rId4"/>
              </a:rPr>
              <a:t>Информационно-аналитические материалы (</a:t>
            </a:r>
            <a:r>
              <a:rPr lang="ru-RU" sz="3600" u="sng" dirty="0" err="1" smtClean="0">
                <a:hlinkClick r:id="rId4"/>
              </a:rPr>
              <a:t>rosstat.gov.ru</a:t>
            </a:r>
            <a:r>
              <a:rPr lang="ru-RU" sz="3600" u="sng" dirty="0" smtClean="0">
                <a:hlinkClick r:id="rId4"/>
              </a:rPr>
              <a:t>)</a:t>
            </a:r>
            <a:endParaRPr lang="ru-RU" sz="3600" dirty="0" smtClean="0"/>
          </a:p>
          <a:p>
            <a:pPr algn="ctr">
              <a:buSzPts val="1400"/>
            </a:pP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6"/>
          <a:srcRect t="5395" b="4817"/>
          <a:stretch>
            <a:fillRect/>
          </a:stretch>
        </p:blipFill>
        <p:spPr bwMode="auto">
          <a:xfrm>
            <a:off x="9877193" y="3524920"/>
            <a:ext cx="8286215" cy="500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/>
          <a:srcRect t="5395" b="5973"/>
          <a:stretch>
            <a:fillRect/>
          </a:stretch>
        </p:blipFill>
        <p:spPr bwMode="auto">
          <a:xfrm>
            <a:off x="822960" y="3476216"/>
            <a:ext cx="8389620" cy="498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задания для  темы «Анализ структуры расходов жителей  городской и сельской местности»</a:t>
            </a:r>
            <a:endParaRPr lang="ru-RU" sz="3600" dirty="0" smtClean="0">
              <a:solidFill>
                <a:schemeClr val="tx1"/>
              </a:solidFill>
            </a:endParaRPr>
          </a:p>
          <a:p>
            <a:pPr algn="ctr">
              <a:buSzPts val="1400"/>
            </a:pP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25174" t="28775" r="21913" b="12251"/>
          <a:stretch>
            <a:fillRect/>
          </a:stretch>
        </p:blipFill>
        <p:spPr bwMode="auto">
          <a:xfrm>
            <a:off x="2163337" y="2631688"/>
            <a:ext cx="14273561" cy="704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ea typeface="Tahoma"/>
                <a:cs typeface="Arial" pitchFamily="34" charset="0"/>
                <a:sym typeface="Tahoma"/>
              </a:rPr>
              <a:t>Пример задания для  темы «Анализ структуры расходов жителей  городской и сельской местности»</a:t>
            </a:r>
            <a:endParaRPr lang="ru-RU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SzPts val="1400"/>
            </a:pP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69795" y="2587086"/>
          <a:ext cx="16035454" cy="789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8810"/>
                <a:gridCol w="2587083"/>
                <a:gridCol w="2475571"/>
                <a:gridCol w="2653990"/>
              </a:tblGrid>
              <a:tr h="1026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Виды расходов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Москва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Липецкая область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Тамбовская область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1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Продукты  питания и безалкогольные напитки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26,0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36,0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36,5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5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Алкогольные напитки и табачные изделия 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3,9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1,9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Одежда и обувь  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7,3 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6,4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6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Жилищно-коммунальные услуги и топливо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11,1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11,5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11,3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3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Предметы домашнего обихода, бытовая техника и уход за домом 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3,5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Здравоохранение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2,7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5,1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Транспорт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20,9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10,8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16,7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Информация и коммуникация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3,2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3,7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4,8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9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Организация отдыха и культурные мероприятия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6,6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3,9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1,7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1,4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Гостиницы, кафе и рестораны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4,1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1,6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0,6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Другие товары и услуги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8,9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25353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8,1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задания по теме «Особенности сферы услуг крупных, средних и малых городов. Доступность образования и медицины»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189250"/>
            <a:ext cx="8041144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t="5202" b="5010"/>
          <a:stretch>
            <a:fillRect/>
          </a:stretch>
        </p:blipFill>
        <p:spPr bwMode="auto">
          <a:xfrm>
            <a:off x="10169912" y="3434575"/>
            <a:ext cx="8028878" cy="588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25913" y="3144644"/>
            <a:ext cx="767203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 всей стране благодаря национальному проекту "Образование" открываются центры дополнительного образования (детские технопарки "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Кванториум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", центры цифрового образование "IT-Куб" и "Дома научной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коллаборации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"), где ребята бесплатно обучаются перспективным и востребованным направлениям. Найти такой центр в вашем регионе можно на интерактивной карте.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задания по теме «Особенности сферы услуг крупных, средних и малых городов. Доступность образования и медицины»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981307" y="2988528"/>
            <a:ext cx="8385717" cy="703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Используя  материалы сайта «Национальные проекты», в том числе интерактивную карту размещения объектов, созданных в регионах России по нацпроекту «Образование»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5"/>
              </a:rPr>
              <a:t>Образование — Национальный проект «Образование» (xn--80aapampemcchfmo7a3c9ehj.xn--p1ai)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Сравните количество новых  объектов (центров цифрового развития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IT-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куб детских технопарков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Кванториум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») , созданных в  крупных и средних городах региона, в котором Вы проживаете (например, в  г.Курске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Железногорске Курской области , в г.Туле, г.Щёкино  и Болохово Тульской области). 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Определите область в рамках конкретного Федерального округа,  в котором создано максимальное количество таких объектов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6"/>
          <a:srcRect t="5202" b="5010"/>
          <a:stretch>
            <a:fillRect/>
          </a:stretch>
        </p:blipFill>
        <p:spPr bwMode="auto">
          <a:xfrm>
            <a:off x="10169912" y="3434575"/>
            <a:ext cx="8028878" cy="588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задания по теме «Особенности сферы услуг крупных, средних и малых городов. Доступность образования и медицины»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981308" y="2988528"/>
            <a:ext cx="13269952" cy="746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 Благодаря нацпроекту «Здравоохранение» строятся и переоснащаются современным оборудованием поликлиники, возводятся фельдшерско-акушерские пункты (</a:t>
            </a:r>
            <a:r>
              <a:rPr lang="ru-RU" sz="2800" dirty="0" err="1" smtClean="0"/>
              <a:t>ФАПы</a:t>
            </a:r>
            <a:r>
              <a:rPr lang="ru-RU" sz="2800" dirty="0" smtClean="0"/>
              <a:t>) и врачебные амбулатории, поступают новые автомобили, развивается санитарная авиация, организуется работа передвижных медицинских комплексов. Используя  материалы сайта Национального проекта  «Здравоохранение»,  рассмотрите возможности федерального проекта «Модернизация первичного звена здравоохранения  Российской Федерации». </a:t>
            </a:r>
            <a:r>
              <a:rPr lang="ru-RU" sz="2800" dirty="0" smtClean="0">
                <a:hlinkClick r:id="rId5"/>
              </a:rPr>
              <a:t>Модернизация первичного звена здравоохранения (xn--80aapampemcchfmo7a3c9ehj.xn--p1ai)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Укажите количество  созданных  новых  объектов, оказывающие первичную медико-санитарную помощь, в  малых городах Вашего региона. 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Укажите количество старых объектов первичного звена здравоохранения, в которых   проводят капитальный ремонт, чтобы обеспечить комфортные условия пребывания пациентов в медицинских организациях., а также заменяют  устаревшее оборудование , чтобы повысить доступность и качество оказания медицинской помощи.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6"/>
          <a:srcRect l="2821" t="27745" r="38531" b="12524"/>
          <a:stretch>
            <a:fillRect/>
          </a:stretch>
        </p:blipFill>
        <p:spPr bwMode="auto">
          <a:xfrm>
            <a:off x="14122602" y="5195287"/>
            <a:ext cx="4849611" cy="307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Используем для подготовки заданий интерактивные карты проектов и формируем элементы бюджетной грамотности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/>
          <a:srcRect t="4239" b="11175"/>
          <a:stretch>
            <a:fillRect/>
          </a:stretch>
        </p:blipFill>
        <p:spPr bwMode="auto">
          <a:xfrm>
            <a:off x="3211552" y="3389971"/>
            <a:ext cx="12858532" cy="633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Используем для подготовки заданий интерактивные карты проектов и формируем элементы бюджетной грамотности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/>
          <a:srcRect t="4239" b="11175"/>
          <a:stretch>
            <a:fillRect/>
          </a:stretch>
        </p:blipFill>
        <p:spPr bwMode="auto">
          <a:xfrm>
            <a:off x="3211552" y="3389971"/>
            <a:ext cx="12858532" cy="633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репродуктивного задания по теме «Деньги  народов мира» 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4532" t="21368" r="23821" b="10826"/>
          <a:stretch>
            <a:fillRect/>
          </a:stretch>
        </p:blipFill>
        <p:spPr bwMode="auto">
          <a:xfrm>
            <a:off x="602166" y="2966223"/>
            <a:ext cx="10419054" cy="68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рубли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09502" y="3708506"/>
            <a:ext cx="6423103" cy="543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ПЛАН ЛЕКЦИОННОГО ЗАНЯТИЯ 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248936" y="3149130"/>
            <a:ext cx="16764743" cy="643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dirty="0" smtClean="0"/>
          </a:p>
          <a:p>
            <a:pPr marL="457200" indent="-457200">
              <a:buSzPts val="1400"/>
              <a:buAutoNum type="arabicPeriod"/>
            </a:pPr>
            <a:r>
              <a:rPr lang="ru-RU" dirty="0" smtClean="0"/>
              <a:t>1</a:t>
            </a:r>
            <a:r>
              <a:rPr lang="ru-RU" sz="3200" dirty="0" smtClean="0"/>
              <a:t>. Группы </a:t>
            </a:r>
            <a:r>
              <a:rPr lang="ru-RU" sz="3200" dirty="0" smtClean="0"/>
              <a:t>образовательных результатов, формируемых в соответствии с ФГОС ООО и ФГОС СОО, в единстве учебной и воспитательной деятельности (предметные, личностные и </a:t>
            </a:r>
            <a:r>
              <a:rPr lang="ru-RU" sz="3200" dirty="0" err="1" smtClean="0"/>
              <a:t>метапредметные</a:t>
            </a:r>
            <a:r>
              <a:rPr lang="ru-RU" sz="3200" dirty="0" smtClean="0"/>
              <a:t>). Использование УМК по ФГ для их формирования</a:t>
            </a:r>
          </a:p>
          <a:p>
            <a:pPr marL="457200" indent="-457200">
              <a:buSzPts val="1400"/>
              <a:buAutoNum type="arabicPeriod"/>
            </a:pPr>
            <a:endParaRPr lang="ru-RU" sz="3200" dirty="0" smtClean="0"/>
          </a:p>
          <a:p>
            <a:pPr marL="457200" indent="-457200">
              <a:buSzPts val="1400"/>
              <a:buAutoNum type="arabicPeriod"/>
            </a:pPr>
            <a:r>
              <a:rPr lang="ru-RU" sz="3200" dirty="0" smtClean="0"/>
              <a:t>2</a:t>
            </a:r>
            <a:r>
              <a:rPr lang="ru-RU" sz="3200" dirty="0" smtClean="0"/>
              <a:t>. Возможности использовать банка заданий по функциональной грамотности при решении задачи формирования финансовой грамотности на уроках географии  </a:t>
            </a:r>
            <a:endParaRPr lang="ru-RU" sz="3200" dirty="0" smtClean="0"/>
          </a:p>
          <a:p>
            <a:pPr marL="457200" indent="-457200">
              <a:buSzPts val="1400"/>
              <a:buAutoNum type="arabicPeriod"/>
            </a:pPr>
            <a:endParaRPr lang="ru-RU" sz="3200" dirty="0" smtClean="0"/>
          </a:p>
          <a:p>
            <a:pPr>
              <a:buSzPts val="1400"/>
            </a:pPr>
            <a:r>
              <a:rPr lang="ru-RU" sz="3200" dirty="0" smtClean="0"/>
              <a:t>      3</a:t>
            </a:r>
            <a:r>
              <a:rPr lang="ru-RU" sz="3200" dirty="0" smtClean="0"/>
              <a:t>.  Методические </a:t>
            </a:r>
            <a:r>
              <a:rPr lang="ru-RU" sz="3200" dirty="0"/>
              <a:t>подходы к разработке контрольно-измерительных материалов по географии, обеспечивающих оценку образовательных результатов с учетом Единой рамки компетенций по финансовой грамотности для учащихся школьного возраста </a:t>
            </a:r>
            <a:endParaRPr lang="ru-RU" sz="32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репродуктивного задания по теме «Деньги  народов мира» 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 descr="рубли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956" y="3463179"/>
            <a:ext cx="5018050" cy="478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 l="23089" t="22507" r="21753" b="9687"/>
          <a:stretch>
            <a:fillRect/>
          </a:stretch>
        </p:blipFill>
        <p:spPr bwMode="auto">
          <a:xfrm>
            <a:off x="5954751" y="3033132"/>
            <a:ext cx="12395645" cy="653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96778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репродуктивного задания по теме «Деньги  народов мира» для обучающихся 7 класса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24372" t="21983" r="30893" b="50610"/>
          <a:stretch>
            <a:fillRect/>
          </a:stretch>
        </p:blipFill>
        <p:spPr bwMode="auto">
          <a:xfrm>
            <a:off x="2096430" y="2769972"/>
            <a:ext cx="7738945" cy="28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8b08ab88-ee1b-4b04-9ae9-321e0da71ae2.selcdn.net/8ce2c98a-406d-4592-8c64-f8741cbdd8b2/money34816991920w17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40213" y="2582096"/>
            <a:ext cx="3550637" cy="283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/>
          <a:srcRect l="22929" t="22507" r="23020" b="33903"/>
          <a:stretch>
            <a:fillRect/>
          </a:stretch>
        </p:blipFill>
        <p:spPr bwMode="auto">
          <a:xfrm>
            <a:off x="2988528" y="5107259"/>
            <a:ext cx="8541834" cy="466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Пример заданий в тестовой форме  по теме «Стоимость путешествий. Как готовиться к поездке  в другие страны»  для обучающихся 7  класса </a:t>
            </a: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2127" t="21937" r="21753" b="8262"/>
          <a:stretch>
            <a:fillRect/>
          </a:stretch>
        </p:blipFill>
        <p:spPr bwMode="auto">
          <a:xfrm>
            <a:off x="2185639" y="2631688"/>
            <a:ext cx="13604487" cy="67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 Пример заданий в тестовой форме  по теме «Стоимость путешествий. Как готовиться к поездке  в другие страны»  для обучающихся 7  класса </a:t>
            </a: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l="23570" t="24501" r="21738" b="33334"/>
          <a:stretch>
            <a:fillRect/>
          </a:stretch>
        </p:blipFill>
        <p:spPr bwMode="auto">
          <a:xfrm>
            <a:off x="2988527" y="3033133"/>
            <a:ext cx="11998712" cy="617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задания по теме «Человеческий капитал»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для обучающихся 8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3570" t="22792" r="21578" b="10826"/>
          <a:stretch>
            <a:fillRect/>
          </a:stretch>
        </p:blipFill>
        <p:spPr bwMode="auto">
          <a:xfrm>
            <a:off x="2386361" y="2743200"/>
            <a:ext cx="13024624" cy="671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 задания по теме «Анализ  индекса человеческого развития» для обучающихся 8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5174" t="33333" r="21898" b="9334"/>
          <a:stretch>
            <a:fillRect/>
          </a:stretch>
        </p:blipFill>
        <p:spPr bwMode="auto">
          <a:xfrm>
            <a:off x="2698595" y="2832410"/>
            <a:ext cx="12600878" cy="682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rgbClr val="FF0000"/>
                </a:solidFill>
                <a:ea typeface="Tahoma"/>
                <a:cs typeface="Tahoma"/>
                <a:sym typeface="Tahoma"/>
              </a:rPr>
              <a:t>Пример задания по теме «Анализ  индекса человеческого развития» для обучающихся 8 класса </a:t>
            </a: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4212" t="21937" r="23196" b="16524"/>
          <a:stretch>
            <a:fillRect/>
          </a:stretch>
        </p:blipFill>
        <p:spPr bwMode="auto">
          <a:xfrm>
            <a:off x="2832409" y="2943922"/>
            <a:ext cx="13403767" cy="66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Тематика заданий для оценки финансовых условий жизнедеятельности человека ( в теме «Хозяйство страны»)  для обучающихся 9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3256155" y="2497873"/>
          <a:ext cx="12554021" cy="7064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l="19077" t="26905" r="16463" b="15476"/>
          <a:stretch>
            <a:fillRect/>
          </a:stretch>
        </p:blipFill>
        <p:spPr bwMode="auto">
          <a:xfrm>
            <a:off x="1761893" y="2899317"/>
            <a:ext cx="14362770" cy="66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8408" t="21905" r="17806" b="9500"/>
          <a:stretch>
            <a:fillRect/>
          </a:stretch>
        </p:blipFill>
        <p:spPr bwMode="auto">
          <a:xfrm>
            <a:off x="2163337" y="3300761"/>
            <a:ext cx="13113834" cy="617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(5 – 9 классы),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7066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/>
                <a:gridCol w="7473773"/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5 класс</a:t>
                      </a:r>
                    </a:p>
                    <a:p>
                      <a:r>
                        <a:rPr lang="ru-RU" dirty="0" smtClean="0"/>
                        <a:t> Раздел 1. Географическое изучение Земли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1.2. История географических открытий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1. Деньги и операции с ними</a:t>
                      </a:r>
                    </a:p>
                    <a:p>
                      <a:r>
                        <a:rPr lang="ru-RU" dirty="0" smtClean="0"/>
                        <a:t>Тема: Сущность и функции денег</a:t>
                      </a:r>
                    </a:p>
                    <a:p>
                      <a:r>
                        <a:rPr lang="ru-RU" dirty="0" smtClean="0"/>
                        <a:t>Знать, какие виды денег бывают и они переходят друг в друга.</a:t>
                      </a:r>
                    </a:p>
                    <a:p>
                      <a:r>
                        <a:rPr lang="ru-RU" dirty="0" smtClean="0"/>
                        <a:t>УМК «ФГ» 4 класс. </a:t>
                      </a:r>
                    </a:p>
                    <a:p>
                      <a:r>
                        <a:rPr lang="ru-RU" dirty="0" smtClean="0"/>
                        <a:t>Тема: «Как появились деньги» </a:t>
                      </a:r>
                      <a:endParaRPr lang="ru-RU" dirty="0"/>
                    </a:p>
                  </a:txBody>
                  <a:tcPr/>
                </a:tc>
              </a:tr>
              <a:tr h="3510414">
                <a:tc>
                  <a:txBody>
                    <a:bodyPr/>
                    <a:lstStyle/>
                    <a:p>
                      <a:r>
                        <a:rPr lang="ru-RU" dirty="0" smtClean="0"/>
                        <a:t>7 класс. </a:t>
                      </a:r>
                    </a:p>
                    <a:p>
                      <a:r>
                        <a:rPr lang="ru-RU" dirty="0" smtClean="0"/>
                        <a:t>Раздел 2. Человечество на Земле</a:t>
                      </a:r>
                    </a:p>
                    <a:p>
                      <a:r>
                        <a:rPr lang="ru-RU" dirty="0" smtClean="0"/>
                        <a:t>Тема 2.2. Страны и народы мира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Раздел 3. Материки и океаны </a:t>
                      </a:r>
                    </a:p>
                    <a:p>
                      <a:r>
                        <a:rPr lang="ru-RU" dirty="0" smtClean="0"/>
                        <a:t>Тема 3.2. Северные материки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 smtClean="0"/>
                        <a:t>Предметная область 1. Деньги и операции с ними</a:t>
                      </a:r>
                    </a:p>
                    <a:p>
                      <a:r>
                        <a:rPr lang="ru-RU" dirty="0" smtClean="0"/>
                        <a:t>Тема: Иностранная валюта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Знать, что такое валюта (национальная, иностранная)</a:t>
                      </a:r>
                    </a:p>
                    <a:p>
                      <a:r>
                        <a:rPr lang="ru-RU" dirty="0" smtClean="0"/>
                        <a:t>Уметь различать российскую и иностранную валюту 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УМК «ФГ»  4 класс</a:t>
                      </a:r>
                    </a:p>
                    <a:p>
                      <a:r>
                        <a:rPr lang="ru-RU" dirty="0" smtClean="0"/>
                        <a:t>Темы: История российских денег</a:t>
                      </a:r>
                    </a:p>
                    <a:p>
                      <a:r>
                        <a:rPr lang="ru-RU" dirty="0" smtClean="0"/>
                        <a:t>Что такое валюта 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19077" t="21667" r="16597" b="22619"/>
          <a:stretch>
            <a:fillRect/>
          </a:stretch>
        </p:blipFill>
        <p:spPr bwMode="auto">
          <a:xfrm>
            <a:off x="1672682" y="3122341"/>
            <a:ext cx="13180741" cy="624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9077" t="21667" r="16864" b="12619"/>
          <a:stretch>
            <a:fillRect/>
          </a:stretch>
        </p:blipFill>
        <p:spPr bwMode="auto">
          <a:xfrm>
            <a:off x="2074126" y="3033132"/>
            <a:ext cx="13046927" cy="671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7605" t="23095" r="18069" b="9286"/>
          <a:stretch>
            <a:fillRect/>
          </a:stretch>
        </p:blipFill>
        <p:spPr bwMode="auto">
          <a:xfrm>
            <a:off x="1538868" y="3144644"/>
            <a:ext cx="12846205" cy="622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Примеры заданий по теме «Услуги финансовых организаций»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9 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l="18809" t="21190" r="17534" b="23810"/>
          <a:stretch>
            <a:fillRect/>
          </a:stretch>
        </p:blipFill>
        <p:spPr bwMode="auto">
          <a:xfrm>
            <a:off x="2185638" y="2943922"/>
            <a:ext cx="11842595" cy="613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Источники информации для формирования  заданий по теме «Услуги финансовых организаций»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t="5238" b="5714"/>
          <a:stretch>
            <a:fillRect/>
          </a:stretch>
        </p:blipFill>
        <p:spPr bwMode="auto">
          <a:xfrm>
            <a:off x="1918011" y="3278459"/>
            <a:ext cx="14005930" cy="611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Источники информации для формирования  заданий по теме «Услуги финансовых организаций» </a:t>
            </a:r>
            <a:r>
              <a:rPr lang="ru-RU" sz="3600" dirty="0" err="1" smtClean="0">
                <a:hlinkClick r:id="rId4"/>
              </a:rPr>
              <a:t>Банки.ру</a:t>
            </a:r>
            <a:r>
              <a:rPr lang="ru-RU" sz="3600" dirty="0" smtClean="0">
                <a:hlinkClick r:id="rId4"/>
              </a:rPr>
              <a:t> — финансовый </a:t>
            </a:r>
            <a:r>
              <a:rPr lang="ru-RU" sz="3600" dirty="0" err="1" smtClean="0">
                <a:hlinkClick r:id="rId4"/>
              </a:rPr>
              <a:t>маркетплейс</a:t>
            </a:r>
            <a:r>
              <a:rPr lang="ru-RU" sz="3600" dirty="0" smtClean="0">
                <a:hlinkClick r:id="rId4"/>
              </a:rPr>
              <a:t>. Вклады, кредиты, ипотека, страховые и инвестиционные продукты (</a:t>
            </a:r>
            <a:r>
              <a:rPr lang="ru-RU" sz="3600" dirty="0" err="1" smtClean="0">
                <a:hlinkClick r:id="rId4"/>
              </a:rPr>
              <a:t>banki.ru</a:t>
            </a:r>
            <a:r>
              <a:rPr lang="ru-RU" sz="3600" dirty="0" smtClean="0">
                <a:hlinkClick r:id="rId4"/>
              </a:rPr>
              <a:t>)</a:t>
            </a:r>
            <a:endParaRPr lang="ru-RU" sz="3600" dirty="0">
              <a:solidFill>
                <a:srgbClr val="FF0000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6"/>
          <a:srcRect l="5432" t="5000" r="5755" b="4048"/>
          <a:stretch>
            <a:fillRect/>
          </a:stretch>
        </p:blipFill>
        <p:spPr bwMode="auto">
          <a:xfrm>
            <a:off x="1338148" y="3122340"/>
            <a:ext cx="11633713" cy="704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/>
          <a:srcRect l="64914" t="50952" r="20569" b="30715"/>
          <a:stretch>
            <a:fillRect/>
          </a:stretch>
        </p:blipFill>
        <p:spPr bwMode="auto">
          <a:xfrm>
            <a:off x="14028234" y="4482790"/>
            <a:ext cx="4348976" cy="323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Источники информации для формирования  заданий по теме «Услуги финансовых организаций»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t="5000" b="4524"/>
          <a:stretch>
            <a:fillRect/>
          </a:stretch>
        </p:blipFill>
        <p:spPr bwMode="auto">
          <a:xfrm>
            <a:off x="1694986" y="2631689"/>
            <a:ext cx="13939024" cy="673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Источники информации для формирования  заданий по теме «Услуги финансовых организаций»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t="5238" r="31123" b="24762"/>
          <a:stretch>
            <a:fillRect/>
          </a:stretch>
        </p:blipFill>
        <p:spPr bwMode="auto">
          <a:xfrm>
            <a:off x="1137424" y="3122340"/>
            <a:ext cx="10397275" cy="593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ПЛАН ПРАКТИЧЕСКОГО ЗАНЯТИЯ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929872" y="3059920"/>
            <a:ext cx="17083808" cy="496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r>
              <a:rPr lang="ru-RU" b="1" dirty="0" smtClean="0"/>
              <a:t>Практическое задание </a:t>
            </a:r>
            <a:r>
              <a:rPr lang="ru-RU" dirty="0" smtClean="0"/>
              <a:t>Изучение </a:t>
            </a:r>
            <a:r>
              <a:rPr lang="ru-RU" dirty="0"/>
              <a:t>и анализ оценочных материалов, разработанных на федеральном уровне, с целью их использования при составлении технологической карты или плана-конспекта урока  по географии с включением элементов финансовой </a:t>
            </a:r>
            <a:r>
              <a:rPr lang="ru-RU" dirty="0" smtClean="0"/>
              <a:t>грамотности</a:t>
            </a: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r>
              <a:rPr lang="ru-RU" sz="2800" b="1" dirty="0" smtClean="0">
                <a:solidFill>
                  <a:schemeClr val="tx1"/>
                </a:solidFill>
                <a:latin typeface="+mn-lt"/>
                <a:ea typeface="Tahoma"/>
                <a:cs typeface="Tahoma"/>
                <a:sym typeface="Tahoma"/>
              </a:rPr>
              <a:t>Задание  для самостоятельной работы слушателей. </a:t>
            </a:r>
            <a:r>
              <a:rPr lang="ru-RU" dirty="0"/>
              <a:t>Разработка контрольно-измерительных материалов, используемых с целью оценки образовательных результатов ФГОС ООО и ФГОС СОО на уроках географии, включающих элементы финансовой грамотности для 5 -11 классов (по выбору слушателей) </a:t>
            </a:r>
            <a:endParaRPr lang="ru-RU" dirty="0" smtClean="0"/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r>
              <a:rPr lang="ru-RU" dirty="0"/>
              <a:t>Слушатели самостоятельно разрабатывают задания разного типа, позволяющих оценить результаты освоения элементов финансовой </a:t>
            </a:r>
            <a:r>
              <a:rPr lang="ru-RU" dirty="0" smtClean="0"/>
              <a:t>грамотности в </a:t>
            </a:r>
            <a:r>
              <a:rPr lang="ru-RU" dirty="0"/>
              <a:t>рамках учебного предмета «География» (по выбору)</a:t>
            </a: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ПЛАН ПРАКТИЧЕСКОГО ЗАНЯТИЯ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870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r>
              <a:rPr lang="ru-RU" b="1" dirty="0" smtClean="0"/>
              <a:t>Цель </a:t>
            </a:r>
            <a:r>
              <a:rPr lang="ru-RU" sz="2400" dirty="0" smtClean="0"/>
              <a:t>анализ оценочных материалов, разработанных на федеральном уровне, с целью их использования при составлении технологической карты или плана-конспекта урока  по географии с включением элементов финансовой </a:t>
            </a:r>
            <a:r>
              <a:rPr lang="ru-RU" sz="2400" dirty="0" smtClean="0"/>
              <a:t>грамотности</a:t>
            </a:r>
          </a:p>
          <a:p>
            <a:pPr>
              <a:buSzPts val="1400"/>
            </a:pPr>
            <a:endParaRPr lang="ru-RU" b="1" dirty="0" smtClean="0"/>
          </a:p>
          <a:p>
            <a:pPr>
              <a:buSzPts val="1400"/>
            </a:pPr>
            <a:r>
              <a:rPr lang="ru-RU" b="1" dirty="0" smtClean="0"/>
              <a:t>Задание 1. </a:t>
            </a:r>
          </a:p>
          <a:p>
            <a:pPr>
              <a:buSzPts val="1400"/>
            </a:pPr>
            <a:r>
              <a:rPr lang="ru-RU" dirty="0" smtClean="0"/>
              <a:t>1. Познакомьтесь с  содержанием </a:t>
            </a:r>
            <a:r>
              <a:rPr lang="ru-RU" dirty="0" smtClean="0"/>
              <a:t>задания </a:t>
            </a:r>
            <a:r>
              <a:rPr lang="ru-RU" dirty="0" smtClean="0"/>
              <a:t>по финансовой грамотности  </a:t>
            </a:r>
            <a:r>
              <a:rPr lang="ru-RU" dirty="0" smtClean="0">
                <a:solidFill>
                  <a:srgbClr val="FF0000"/>
                </a:solidFill>
              </a:rPr>
              <a:t>«Поездом или самолетом» </a:t>
            </a:r>
            <a:r>
              <a:rPr lang="ru-RU" dirty="0" smtClean="0"/>
              <a:t>для обучающихся 7 класса  </a:t>
            </a:r>
            <a:r>
              <a:rPr lang="ru-RU" dirty="0" smtClean="0"/>
              <a:t>из </a:t>
            </a:r>
            <a:r>
              <a:rPr lang="ru-RU" dirty="0" smtClean="0"/>
              <a:t>Единого банка заданий по функциональной грамотности Института стратегии развития образования РАО. </a:t>
            </a:r>
          </a:p>
          <a:p>
            <a:pPr>
              <a:buSzPts val="1400"/>
            </a:pPr>
            <a:endParaRPr lang="ru-RU" dirty="0" smtClean="0"/>
          </a:p>
          <a:p>
            <a:pPr>
              <a:buSzPts val="1400"/>
            </a:pPr>
            <a:r>
              <a:rPr lang="ru-RU" dirty="0" smtClean="0"/>
              <a:t>2. Познакомьтесь с методическими рекомендациями и критериями оценки </a:t>
            </a:r>
            <a:r>
              <a:rPr lang="ru-RU" dirty="0" smtClean="0"/>
              <a:t>этого задания.</a:t>
            </a:r>
            <a:endParaRPr lang="ru-RU" dirty="0" smtClean="0"/>
          </a:p>
          <a:p>
            <a:pPr>
              <a:buSzPts val="1400"/>
            </a:pPr>
            <a:endParaRPr lang="ru-RU" dirty="0" smtClean="0"/>
          </a:p>
          <a:p>
            <a:pPr>
              <a:buSzPts val="1400"/>
            </a:pPr>
            <a:r>
              <a:rPr lang="ru-RU" dirty="0" smtClean="0"/>
              <a:t>3. Рассмотрите возможность включения   задания «Поездом или самолетом»  в технологическую карту урока географии.  </a:t>
            </a:r>
          </a:p>
          <a:p>
            <a:pPr>
              <a:buSzPts val="1400"/>
            </a:pPr>
            <a:r>
              <a:rPr lang="ru-RU" b="1" dirty="0" smtClean="0"/>
              <a:t> </a:t>
            </a:r>
          </a:p>
          <a:p>
            <a:pPr>
              <a:buSzPts val="1400"/>
            </a:pPr>
            <a:r>
              <a:rPr lang="ru-RU" b="1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Tahoma"/>
                <a:cs typeface="Tahoma"/>
                <a:sym typeface="Tahoma"/>
              </a:rPr>
              <a:t>Задание  для самостоятельной работы слушателей. </a:t>
            </a:r>
            <a:r>
              <a:rPr lang="ru-RU" dirty="0"/>
              <a:t>Разработка контрольно-измерительных материалов, используемых с целью оценки образовательных результатов ФГОС ООО и ФГОС СОО на уроках географии, включающих элементы финансовой грамотности для 5 -11 классов (по выбору слушателей) </a:t>
            </a:r>
            <a:endParaRPr lang="ru-RU" dirty="0" smtClean="0"/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r>
              <a:rPr lang="ru-RU" dirty="0"/>
              <a:t>Слушатели самостоятельно разрабатывают задания разного типа, позволяющих оценить результаты освоения элементов финансовой </a:t>
            </a:r>
            <a:r>
              <a:rPr lang="ru-RU" dirty="0" smtClean="0"/>
              <a:t>грамотности в </a:t>
            </a:r>
            <a:r>
              <a:rPr lang="ru-RU" dirty="0"/>
              <a:t>рамках учебного предмета «География» (по выбору)</a:t>
            </a: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(8 – 9 классы),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6550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/>
                <a:gridCol w="7473773"/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8 класс</a:t>
                      </a:r>
                    </a:p>
                    <a:p>
                      <a:r>
                        <a:rPr lang="ru-RU" dirty="0" smtClean="0"/>
                        <a:t> Раздел 3.  Население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 3.2. Территориальные особенности размещения</a:t>
                      </a:r>
                    </a:p>
                    <a:p>
                      <a:r>
                        <a:rPr lang="ru-RU" dirty="0" smtClean="0"/>
                        <a:t>населения России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и личного  бюджета</a:t>
                      </a:r>
                    </a:p>
                    <a:p>
                      <a:r>
                        <a:rPr lang="ru-RU" dirty="0" smtClean="0"/>
                        <a:t>Знать, что такое личные и семейные доходы и пути их повышения. Понимать, что зарплата является основные источником доходов </a:t>
                      </a:r>
                    </a:p>
                    <a:p>
                      <a:r>
                        <a:rPr lang="ru-RU" dirty="0" smtClean="0"/>
                        <a:t>УМК  «ФГ» 5 – 7 классы</a:t>
                      </a:r>
                    </a:p>
                    <a:p>
                      <a:r>
                        <a:rPr lang="ru-RU" dirty="0" smtClean="0"/>
                        <a:t>Модуль 1.  Доходы и расходы семьи</a:t>
                      </a:r>
                    </a:p>
                    <a:p>
                      <a:r>
                        <a:rPr lang="ru-RU" dirty="0" smtClean="0"/>
                        <a:t>Занятие 7 – 9. Из чего складываются доходы семьи. Учимся считать и исследуем доходы семьи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Учебное пособие «ФГ: современный мир» 8 – 9 классы</a:t>
                      </a:r>
                    </a:p>
                    <a:p>
                      <a:r>
                        <a:rPr lang="ru-RU" dirty="0" smtClean="0"/>
                        <a:t>Тема 2.4. Откуда  берутся доходы в семейном бюджете    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ПЛАН ПРАКТИЧЕСКОГО ЗАНЯТИЯ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929872" y="2408663"/>
            <a:ext cx="17083808" cy="6642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r>
              <a:rPr lang="ru-RU" sz="3200" b="1" dirty="0" smtClean="0"/>
              <a:t>Задание 2</a:t>
            </a:r>
            <a:r>
              <a:rPr lang="ru-RU" sz="3200" b="1" dirty="0" smtClean="0"/>
              <a:t>.</a:t>
            </a:r>
          </a:p>
          <a:p>
            <a:pPr>
              <a:buSzPts val="1400"/>
            </a:pPr>
            <a:r>
              <a:rPr lang="ru-RU" b="1" dirty="0" smtClean="0"/>
              <a:t> </a:t>
            </a:r>
            <a:endParaRPr lang="ru-RU" b="1" dirty="0" smtClean="0"/>
          </a:p>
          <a:p>
            <a:pPr>
              <a:buSzPts val="1400"/>
            </a:pPr>
            <a:r>
              <a:rPr lang="ru-RU" dirty="0" smtClean="0"/>
              <a:t>1</a:t>
            </a:r>
            <a:r>
              <a:rPr lang="ru-RU" sz="3200" dirty="0" smtClean="0"/>
              <a:t>. Познакомьтесь с  содержанием ситуации по финансовой грамотности «</a:t>
            </a:r>
            <a:r>
              <a:rPr lang="ru-RU" sz="3200" dirty="0" smtClean="0">
                <a:solidFill>
                  <a:srgbClr val="FF0000"/>
                </a:solidFill>
              </a:rPr>
              <a:t>Транспортный налог» </a:t>
            </a:r>
            <a:r>
              <a:rPr lang="ru-RU" sz="3200" dirty="0" smtClean="0"/>
              <a:t>для обучающихся 7  класса, которое содержится в Учебном пособии Ковалёва Г. С., Рутковская Е. Л., </a:t>
            </a:r>
            <a:r>
              <a:rPr lang="ru-RU" sz="3200" dirty="0" err="1" smtClean="0"/>
              <a:t>Половникова</a:t>
            </a:r>
            <a:r>
              <a:rPr lang="ru-RU" sz="3200" dirty="0" smtClean="0"/>
              <a:t> А. В. и др. / под. ред. Г. С. Ковалёвой, Е. Л. Рутковской — Финансовая грамотность : сборник эталонных заданий : выпуск 2 : учебное пособие для общеобразовательных организаций : в 2 частях — М. : Просвещение, 2021.</a:t>
            </a:r>
          </a:p>
          <a:p>
            <a:pPr>
              <a:buSzPts val="1400"/>
            </a:pPr>
            <a:endParaRPr lang="ru-RU" sz="3200" dirty="0" smtClean="0"/>
          </a:p>
          <a:p>
            <a:pPr>
              <a:buSzPts val="1400"/>
            </a:pPr>
            <a:r>
              <a:rPr lang="ru-RU" sz="3200" dirty="0" smtClean="0"/>
              <a:t>2.  Рассмотрите возможность включения  этой ситуации  в технологическую карту урока географии.  </a:t>
            </a:r>
          </a:p>
          <a:p>
            <a:pPr>
              <a:buSzPts val="1400"/>
            </a:pPr>
            <a:r>
              <a:rPr lang="ru-RU" b="1" dirty="0" smtClean="0"/>
              <a:t> </a:t>
            </a:r>
          </a:p>
          <a:p>
            <a:pPr>
              <a:buSzPts val="1400"/>
            </a:pPr>
            <a:r>
              <a:rPr lang="ru-RU" b="1" dirty="0" smtClean="0"/>
              <a:t> </a:t>
            </a: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задания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2793" t="22381" r="14416" b="5476"/>
          <a:stretch>
            <a:fillRect/>
          </a:stretch>
        </p:blipFill>
        <p:spPr bwMode="auto">
          <a:xfrm>
            <a:off x="2096430" y="2765503"/>
            <a:ext cx="13939024" cy="733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2934" t="23333" r="14130" b="6429"/>
          <a:stretch>
            <a:fillRect/>
          </a:stretch>
        </p:blipFill>
        <p:spPr bwMode="auto">
          <a:xfrm>
            <a:off x="2364059" y="2743200"/>
            <a:ext cx="13782907" cy="724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3462" t="24524" r="14416" b="5714"/>
          <a:stretch>
            <a:fillRect/>
          </a:stretch>
        </p:blipFill>
        <p:spPr bwMode="auto">
          <a:xfrm>
            <a:off x="2118731" y="2854711"/>
            <a:ext cx="13760605" cy="729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ИСРО 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РАО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3325" t="25238" r="14549" b="5714"/>
          <a:stretch>
            <a:fillRect/>
          </a:stretch>
        </p:blipFill>
        <p:spPr bwMode="auto">
          <a:xfrm>
            <a:off x="2051823" y="2899317"/>
            <a:ext cx="13961327" cy="72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(низкий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ФГ ИСРО 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РАО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3194" t="17857" r="14416" b="8810"/>
          <a:stretch>
            <a:fillRect/>
          </a:stretch>
        </p:blipFill>
        <p:spPr bwMode="auto">
          <a:xfrm>
            <a:off x="2118733" y="2720898"/>
            <a:ext cx="13782906" cy="704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(средний 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ИСРО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РАО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9311" t="20714" r="12036" b="6905"/>
          <a:stretch>
            <a:fillRect/>
          </a:stretch>
        </p:blipFill>
        <p:spPr bwMode="auto">
          <a:xfrm>
            <a:off x="2029522" y="2587083"/>
            <a:ext cx="15210263" cy="729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(средний 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ИСРО 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РАО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0780" t="14762" r="12275" b="7381"/>
          <a:stretch>
            <a:fillRect/>
          </a:stretch>
        </p:blipFill>
        <p:spPr bwMode="auto">
          <a:xfrm>
            <a:off x="1784195" y="2743200"/>
            <a:ext cx="14295864" cy="666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(средний 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4398" t="20714" r="15620" b="5000"/>
          <a:stretch>
            <a:fillRect/>
          </a:stretch>
        </p:blipFill>
        <p:spPr bwMode="auto">
          <a:xfrm>
            <a:off x="1449658" y="2720898"/>
            <a:ext cx="15366381" cy="700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(высокий 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ИСРО РАО 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6401" t="20476" r="17156" b="5952"/>
          <a:stretch>
            <a:fillRect/>
          </a:stretch>
        </p:blipFill>
        <p:spPr bwMode="auto">
          <a:xfrm>
            <a:off x="2609386" y="2765503"/>
            <a:ext cx="14139746" cy="695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(8 – 9 классы),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588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/>
                <a:gridCol w="7473773"/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8 класс</a:t>
                      </a:r>
                    </a:p>
                    <a:p>
                      <a:r>
                        <a:rPr lang="ru-RU" dirty="0" smtClean="0"/>
                        <a:t> Раздел 3.  Население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3.5. Человеческий капитал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и личного  бюджета</a:t>
                      </a:r>
                    </a:p>
                    <a:p>
                      <a:r>
                        <a:rPr lang="ru-RU" dirty="0" smtClean="0"/>
                        <a:t>Понимать влияние образования на последующую карьеру и доходы. Понимать пути повышения личного дохода и дохода семьи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Учебное пособие «ФГ: современный мир» 8 – 9 классы</a:t>
                      </a:r>
                    </a:p>
                    <a:p>
                      <a:r>
                        <a:rPr lang="ru-RU" dirty="0" smtClean="0"/>
                        <a:t>Глава 6. Современный человек: как инвестировать в себя</a:t>
                      </a:r>
                    </a:p>
                    <a:p>
                      <a:r>
                        <a:rPr lang="ru-RU" dirty="0" smtClean="0"/>
                        <a:t>Тема 6.1.  Что такое человеческий капитал</a:t>
                      </a:r>
                    </a:p>
                    <a:p>
                      <a:r>
                        <a:rPr lang="ru-RU" dirty="0" smtClean="0"/>
                        <a:t>Тема 6.2. Как инвестировать  в человеческий капитал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(высокий 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ИСРО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РАО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8809" t="23810" r="20077" b="6667"/>
          <a:stretch>
            <a:fillRect/>
          </a:stretch>
        </p:blipFill>
        <p:spPr bwMode="auto">
          <a:xfrm>
            <a:off x="1851102" y="2698595"/>
            <a:ext cx="13805209" cy="729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(высокий 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ИСРО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РАО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19087" t="15714" r="19900" b="12381"/>
          <a:stretch>
            <a:fillRect/>
          </a:stretch>
        </p:blipFill>
        <p:spPr bwMode="auto">
          <a:xfrm>
            <a:off x="1784195" y="2430966"/>
            <a:ext cx="13983629" cy="744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Задание  «Поездом или самолетом»  (высокий  уровень)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из единого банка заданий по </a:t>
            </a:r>
            <a:r>
              <a:rPr lang="ru-RU" sz="3600" b="1" dirty="0" err="1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Финграмотности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 ИСРО </a:t>
            </a:r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 РАО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0281" t="16667" r="21846" b="20238"/>
          <a:stretch>
            <a:fillRect/>
          </a:stretch>
        </p:blipFill>
        <p:spPr bwMode="auto">
          <a:xfrm>
            <a:off x="2252546" y="2720897"/>
            <a:ext cx="13336859" cy="740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Задания для самостоятельной работы слушателей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543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r>
              <a:rPr lang="ru-RU" sz="3600" dirty="0" smtClean="0"/>
              <a:t> </a:t>
            </a:r>
            <a:r>
              <a:rPr lang="ru-RU" sz="3600" dirty="0" smtClean="0"/>
              <a:t>Разработка </a:t>
            </a:r>
            <a:r>
              <a:rPr lang="ru-RU" sz="3600" dirty="0"/>
              <a:t>контрольно-измерительных материалов, используемых с целью оценки образовательных результатов ФГОС ООО и ФГОС СОО на уроках географии, включающих элементы финансовой грамотности для 5 -11 классов (по выбору слушателей</a:t>
            </a:r>
            <a:r>
              <a:rPr lang="ru-RU" sz="3600" dirty="0" smtClean="0"/>
              <a:t>). </a:t>
            </a:r>
          </a:p>
          <a:p>
            <a:pPr>
              <a:buSzPts val="1400"/>
            </a:pPr>
            <a:endParaRPr lang="ru-RU" sz="36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r>
              <a:rPr lang="ru-RU" sz="3600" dirty="0"/>
              <a:t>Слушатели самостоятельно разрабатывают задания разного типа, </a:t>
            </a:r>
            <a:r>
              <a:rPr lang="ru-RU" sz="3600" dirty="0" smtClean="0"/>
              <a:t>позволяющие </a:t>
            </a:r>
            <a:r>
              <a:rPr lang="ru-RU" sz="3600" dirty="0"/>
              <a:t>оценить результаты освоения элементов финансовой </a:t>
            </a:r>
            <a:r>
              <a:rPr lang="ru-RU" sz="3600" dirty="0" smtClean="0"/>
              <a:t>грамотности в </a:t>
            </a:r>
            <a:r>
              <a:rPr lang="ru-RU" sz="3600" dirty="0"/>
              <a:t>рамках учебного предмета «География» (по выбору)</a:t>
            </a: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Тематика заданий по финансовой грамотности для самостоятельной разработки слушателями  ДПП ПК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470659" y="2743197"/>
          <a:ext cx="12648142" cy="67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619"/>
                <a:gridCol w="10747523"/>
              </a:tblGrid>
              <a:tr h="461985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задания </a:t>
                      </a:r>
                      <a:endParaRPr lang="ru-RU" dirty="0"/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 Трудовые взаимоотношения </a:t>
                      </a:r>
                      <a:endParaRPr lang="ru-RU" sz="2400" dirty="0"/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Профессии, образование </a:t>
                      </a:r>
                      <a:endParaRPr lang="ru-RU" sz="2400" dirty="0"/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Анализ территории с учетом экологической безопасности </a:t>
                      </a:r>
                      <a:endParaRPr lang="ru-RU" sz="2400" dirty="0"/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Современные деньги и операции с ними </a:t>
                      </a:r>
                      <a:endParaRPr lang="ru-RU" sz="2400" dirty="0"/>
                    </a:p>
                  </a:txBody>
                  <a:tcPr/>
                </a:tc>
              </a:tr>
              <a:tr h="8964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жизнедеятельности: налоги как основные источники доходной части бюджетной системы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64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жизнедеятельности: расходы на социальную сферу в бюджете регионов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64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жизнедеятельности: услуги финансовых организаций, позволяющих формировать сбережения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64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жизнедеятельности: услуги финансовых организаций, предоставляющих кредиты и  займы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64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жизнедеятельности: услуги страховых  организаций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Тематика заданий по финансовой грамотности для самостоятельной разработки слушателями  ДПП ПК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470659" y="2743197"/>
          <a:ext cx="12648142" cy="3388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619"/>
                <a:gridCol w="10747523"/>
              </a:tblGrid>
              <a:tr h="461985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задания </a:t>
                      </a:r>
                      <a:endParaRPr lang="ru-RU" dirty="0"/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Экономически активное население</a:t>
                      </a:r>
                      <a:endParaRPr lang="ru-RU" sz="2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показателей уровня жизни в разных странах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качества жизни  в разных странах на основе источников географической информации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Расчет индекса человеческого развития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229625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(8 – 9 классы),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588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/>
                <a:gridCol w="7473773"/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9 класс</a:t>
                      </a:r>
                    </a:p>
                    <a:p>
                      <a:r>
                        <a:rPr lang="ru-RU" dirty="0" smtClean="0"/>
                        <a:t> Раздел 1.   Хозяйство 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1.7. Инфраструктурный комплекс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Состав: транспорт, информационная инфраструктура; сфера обслуживания, рекреационное хозяйство – место и значение в хозяйстве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Практическая работа 2. Характеристика туристско-рекреационного потенциала своего края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Тема: Финансовое планирование</a:t>
                      </a:r>
                    </a:p>
                    <a:p>
                      <a:r>
                        <a:rPr lang="ru-RU" dirty="0" smtClean="0"/>
                        <a:t>Понимать преимущества финансового планирования и составления бюджета на основе этих планов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«Финансовая грамотность: современный мир», 8- 9 классы</a:t>
                      </a:r>
                    </a:p>
                    <a:p>
                      <a:r>
                        <a:rPr lang="ru-RU" dirty="0" smtClean="0"/>
                        <a:t>Тема 2.5. Как грамотно составлять семейный бюджет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4.6. Как отправиться в путешествие, </a:t>
                      </a:r>
                      <a:r>
                        <a:rPr lang="ru-RU" dirty="0" err="1" smtClean="0"/>
                        <a:t>минимизируя</a:t>
                      </a:r>
                      <a:r>
                        <a:rPr lang="ru-RU" dirty="0" smtClean="0"/>
                        <a:t> финансовые затраты   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7852803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Тематическое планирование ФПР «География» </a:t>
            </a:r>
          </a:p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(5 - 9 классы),  интегрированное с тематикой финансовой грамотности</a:t>
            </a:r>
            <a:endParaRPr lang="ru-RU" sz="36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165" y="2768600"/>
          <a:ext cx="14947546" cy="588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3773"/>
                <a:gridCol w="7473773"/>
              </a:tblGrid>
              <a:tr h="146886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Программное содержание  ФРП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Образовательные результаты Единой рамки компетенций по ФГ ( осведомленность, знание, понимание). Тема из УМК «Финансовая грамотность»</a:t>
                      </a:r>
                      <a:endParaRPr lang="ru-RU" dirty="0"/>
                    </a:p>
                  </a:txBody>
                  <a:tcPr/>
                </a:tc>
              </a:tr>
              <a:tr h="1676233">
                <a:tc>
                  <a:txBody>
                    <a:bodyPr/>
                    <a:lstStyle/>
                    <a:p>
                      <a:r>
                        <a:rPr lang="ru-RU" dirty="0" smtClean="0"/>
                        <a:t> 9 класс</a:t>
                      </a:r>
                    </a:p>
                    <a:p>
                      <a:r>
                        <a:rPr lang="ru-RU" dirty="0" smtClean="0"/>
                        <a:t> Раздел 1.   Хозяйство  России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Тема 3.5. Человеческий капитал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Предметная область 2. Планирование и управление личными финансами</a:t>
                      </a:r>
                    </a:p>
                    <a:p>
                      <a:r>
                        <a:rPr lang="ru-RU" dirty="0" smtClean="0"/>
                        <a:t>Тема: Доходы и расходы семейного и личного  бюджета</a:t>
                      </a:r>
                    </a:p>
                    <a:p>
                      <a:r>
                        <a:rPr lang="ru-RU" dirty="0" smtClean="0"/>
                        <a:t>Понимать влияние образования на последующую карьеру и доходы. Понимать пути повышения личного дохода и дохода семьи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Учебное пособие «ФГ: современный мир» 8 – 9 классы</a:t>
                      </a:r>
                    </a:p>
                    <a:p>
                      <a:r>
                        <a:rPr lang="ru-RU" dirty="0" smtClean="0"/>
                        <a:t>Глава 6. Современный человек: как инвестировать в себя</a:t>
                      </a:r>
                    </a:p>
                    <a:p>
                      <a:r>
                        <a:rPr lang="ru-RU" dirty="0" smtClean="0"/>
                        <a:t>Тема 6.1.  Что такое человеческий капитал</a:t>
                      </a:r>
                    </a:p>
                    <a:p>
                      <a:r>
                        <a:rPr lang="ru-RU" dirty="0" smtClean="0"/>
                        <a:t>Тема 6.2. Как инвестировать  в человеческий капитал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</TotalTime>
  <Words>4679</Words>
  <Application>Microsoft Office PowerPoint</Application>
  <PresentationFormat>Произвольный</PresentationFormat>
  <Paragraphs>614</Paragraphs>
  <Slides>76</Slides>
  <Notes>76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3" baseType="lpstr">
      <vt:lpstr>Arial</vt:lpstr>
      <vt:lpstr>Proxima Nova</vt:lpstr>
      <vt:lpstr>Proxima Nova Rg</vt:lpstr>
      <vt:lpstr>Tahoma</vt:lpstr>
      <vt:lpstr>Times New Roman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LILIA NEKRASOVA</cp:lastModifiedBy>
  <cp:revision>281</cp:revision>
  <dcterms:created xsi:type="dcterms:W3CDTF">2003-02-28T13:27:04Z</dcterms:created>
  <dcterms:modified xsi:type="dcterms:W3CDTF">2024-09-19T19:53:42Z</dcterms:modified>
</cp:coreProperties>
</file>