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538" r:id="rId2"/>
    <p:sldId id="588" r:id="rId3"/>
    <p:sldId id="590" r:id="rId4"/>
    <p:sldId id="591" r:id="rId5"/>
    <p:sldId id="589" r:id="rId6"/>
    <p:sldId id="598" r:id="rId7"/>
    <p:sldId id="592" r:id="rId8"/>
    <p:sldId id="599" r:id="rId9"/>
    <p:sldId id="601" r:id="rId10"/>
    <p:sldId id="600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281" userDrawn="1">
          <p15:clr>
            <a:srgbClr val="A4A3A4"/>
          </p15:clr>
        </p15:guide>
        <p15:guide id="2" pos="4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 Леушина" initials="ДЛ" lastIdx="0" clrIdx="0">
    <p:extLst>
      <p:ext uri="{19B8F6BF-5375-455C-9EA6-DF929625EA0E}">
        <p15:presenceInfo xmlns:p15="http://schemas.microsoft.com/office/powerpoint/2012/main" userId="Дарья Леуш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7BC"/>
    <a:srgbClr val="E6215A"/>
    <a:srgbClr val="009757"/>
    <a:srgbClr val="EF7D00"/>
    <a:srgbClr val="004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82" autoAdjust="0"/>
    <p:restoredTop sz="96374" autoAdjust="0"/>
  </p:normalViewPr>
  <p:slideViewPr>
    <p:cSldViewPr snapToGrid="0" snapToObjects="1" showGuides="1">
      <p:cViewPr varScale="1">
        <p:scale>
          <a:sx n="57" d="100"/>
          <a:sy n="57" d="100"/>
        </p:scale>
        <p:origin x="234" y="42"/>
      </p:cViewPr>
      <p:guideLst>
        <p:guide orient="horz" pos="1281"/>
        <p:guide pos="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6" name="Shape 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113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Arial" panose="020B0604020202020204" pitchFamily="34" charset="0"/>
        <a:ea typeface="Helvetica Neue"/>
        <a:cs typeface="Arial" panose="020B060402020202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26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996C42E-5D13-7741-87EF-351E562E52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4" name="1.jpg" descr="1.jpg">
            <a:extLst>
              <a:ext uri="{FF2B5EF4-FFF2-40B4-BE49-F238E27FC236}">
                <a16:creationId xmlns:a16="http://schemas.microsoft.com/office/drawing/2014/main" xmlns="" id="{5BBD207A-3FD6-5D4E-9B6C-882C8A976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10732"/>
            <a:ext cx="24384000" cy="3061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Дизайн без названия (8).png" descr="Дизайн без названия (8).png">
            <a:extLst>
              <a:ext uri="{FF2B5EF4-FFF2-40B4-BE49-F238E27FC236}">
                <a16:creationId xmlns:a16="http://schemas.microsoft.com/office/drawing/2014/main" xmlns="" id="{9D47EFD1-BC47-0149-BCC8-2DB8442DA6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471714"/>
            <a:ext cx="24384000" cy="63320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145170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9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550400" y="12611100"/>
            <a:ext cx="5689600" cy="952500"/>
          </a:xfrm>
          <a:prstGeom prst="rect">
            <a:avLst/>
          </a:prstGeom>
        </p:spPr>
        <p:txBody>
          <a:bodyPr/>
          <a:lstStyle>
            <a:extLst/>
          </a:lstStyle>
          <a:p>
            <a:fld id="{47EDD00F-DED7-4698-ABEE-2BB529113840}" type="datetimeFigureOut">
              <a:rPr lang="ru-RU" smtClean="0"/>
              <a:pPr/>
              <a:t>02.06.2025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240000" y="12611100"/>
            <a:ext cx="7721600" cy="9525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413CBE-CACB-427C-A81A-1B6DAD10F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1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6001" y="13081000"/>
            <a:ext cx="479298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 i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7" r:id="rId3"/>
    <p:sldLayoutId id="2147483678" r:id="rId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7" Type="http://schemas.openxmlformats.org/officeDocument/2006/relationships/image" Target="../media/image328.svg"/><Relationship Id="rId2" Type="http://schemas.openxmlformats.org/officeDocument/2006/relationships/hyperlink" Target="mailto:dleushina@hse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sv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hyperlink" Target="mailto:dleushina@hse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8.svg"/><Relationship Id="rId3" Type="http://schemas.openxmlformats.org/officeDocument/2006/relationships/image" Target="../media/image427.svg"/><Relationship Id="rId7" Type="http://schemas.openxmlformats.org/officeDocument/2006/relationships/image" Target="../media/image20.png"/><Relationship Id="rId17" Type="http://schemas.openxmlformats.org/officeDocument/2006/relationships/image" Target="../media/image22.png"/><Relationship Id="rId2" Type="http://schemas.openxmlformats.org/officeDocument/2006/relationships/image" Target="../media/image18.png"/><Relationship Id="rId16" Type="http://schemas.openxmlformats.org/officeDocument/2006/relationships/image" Target="../media/image39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429.svg"/><Relationship Id="rId15" Type="http://schemas.openxmlformats.org/officeDocument/2006/relationships/image" Target="../media/image21.png"/><Relationship Id="rId28" Type="http://schemas.openxmlformats.org/officeDocument/2006/relationships/image" Target="../media/image23.png"/><Relationship Id="rId23" Type="http://schemas.openxmlformats.org/officeDocument/2006/relationships/image" Target="../media/image364.svg"/><Relationship Id="rId4" Type="http://schemas.openxmlformats.org/officeDocument/2006/relationships/image" Target="../media/image19.png"/><Relationship Id="rId14" Type="http://schemas.openxmlformats.org/officeDocument/2006/relationships/slide" Target="slide8.xml"/><Relationship Id="rId27" Type="http://schemas.openxmlformats.org/officeDocument/2006/relationships/image" Target="../media/image402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8.svg"/><Relationship Id="rId3" Type="http://schemas.openxmlformats.org/officeDocument/2006/relationships/image" Target="../media/image4.png"/><Relationship Id="rId2" Type="http://schemas.openxmlformats.org/officeDocument/2006/relationships/hyperlink" Target="mailto:dleushina@hse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dleushina@hse.ru" TargetMode="External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390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60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2858307" y="4776786"/>
            <a:ext cx="18499836" cy="31652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r>
              <a:rPr lang="ru-RU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и организация работы по апробации парциальной программы «Содержание и методика формирования основ финансовой грамотности детей старшего дошкольного возраста» и дидактических материалов</a:t>
            </a:r>
            <a:endParaRPr lang="ru-RU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1" y="703415"/>
            <a:ext cx="2670939" cy="268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40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48" y="1296082"/>
            <a:ext cx="1863437" cy="18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340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86" y="4472604"/>
            <a:ext cx="5257800" cy="741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ЧТО ТАКОЕ ДЕНЬГИ?"/>
          <p:cNvSpPr txBox="1"/>
          <p:nvPr/>
        </p:nvSpPr>
        <p:spPr>
          <a:xfrm>
            <a:off x="3628742" y="1195796"/>
            <a:ext cx="17769604" cy="887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endParaRPr lang="ru-RU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2" y="161403"/>
            <a:ext cx="1863437" cy="18721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642" y="6048573"/>
            <a:ext cx="5229087" cy="7410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b="507"/>
          <a:stretch/>
        </p:blipFill>
        <p:spPr>
          <a:xfrm>
            <a:off x="6846688" y="3963986"/>
            <a:ext cx="5195739" cy="7334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6" y="2388018"/>
            <a:ext cx="5238750" cy="7410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650792" y="605155"/>
            <a:ext cx="7725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5480" algn="just">
              <a:spcBef>
                <a:spcPts val="30"/>
              </a:spcBef>
            </a:pPr>
            <a:r>
              <a:rPr lang="ru-RU" sz="4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Arial" panose="020B0604020202020204" pitchFamily="34" charset="0"/>
              </a:rPr>
              <a:t>МАТЕРИАЛЫ АПРОБАЦИИ</a:t>
            </a:r>
            <a:endParaRPr lang="ru-RU" sz="4000" dirty="0">
              <a:solidFill>
                <a:schemeClr val="dk1"/>
              </a:solidFill>
              <a:latin typeface="Proxima Nova"/>
              <a:ea typeface="Proxima Nova"/>
              <a:cs typeface="Proxima Nov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27862" y="3005376"/>
            <a:ext cx="9008533" cy="10249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tabLst>
                <a:tab pos="180340" algn="l"/>
              </a:tabLst>
            </a:pPr>
            <a:r>
              <a:rPr lang="ru-RU" sz="2400" b="0" spc="5" dirty="0" smtClean="0">
                <a:latin typeface="+mn-lt"/>
                <a:ea typeface="Calibri"/>
                <a:cs typeface="Arial" panose="020B0604020202020204" pitchFamily="34" charset="0"/>
              </a:rPr>
              <a:t>парциальная программа </a:t>
            </a:r>
            <a:r>
              <a:rPr lang="ru-RU" sz="2400" b="0" spc="5" dirty="0">
                <a:latin typeface="+mn-lt"/>
                <a:ea typeface="Calibri"/>
                <a:cs typeface="Arial" panose="020B0604020202020204" pitchFamily="34" charset="0"/>
              </a:rPr>
              <a:t>«Содержание и методика формирования основ финансовой грамотности детей старшего дошкольного возраста</a:t>
            </a:r>
            <a:r>
              <a:rPr lang="ru-RU" sz="2400" b="0" spc="5" dirty="0" smtClean="0">
                <a:latin typeface="+mn-lt"/>
                <a:ea typeface="Calibri"/>
                <a:cs typeface="Arial" panose="020B0604020202020204" pitchFamily="34" charset="0"/>
              </a:rPr>
              <a:t>»;</a:t>
            </a:r>
          </a:p>
          <a:p>
            <a:pPr marL="457200" indent="450215" algn="just">
              <a:lnSpc>
                <a:spcPct val="115000"/>
              </a:lnSpc>
              <a:tabLst>
                <a:tab pos="180340" algn="l"/>
              </a:tabLst>
            </a:pPr>
            <a:endParaRPr lang="ru-RU" sz="2400" b="0" spc="5" dirty="0">
              <a:latin typeface="+mn-lt"/>
              <a:ea typeface="Calibri"/>
              <a:cs typeface="Arial" panose="020B0604020202020204" pitchFamily="34" charset="0"/>
            </a:endParaRPr>
          </a:p>
          <a:p>
            <a:pPr marL="457200" indent="450215" algn="just">
              <a:lnSpc>
                <a:spcPct val="115000"/>
              </a:lnSpc>
              <a:tabLst>
                <a:tab pos="180340" algn="l"/>
              </a:tabLst>
            </a:pPr>
            <a:r>
              <a:rPr lang="ru-RU" sz="2400" b="0" spc="5" dirty="0">
                <a:latin typeface="+mn-lt"/>
                <a:ea typeface="Calibri"/>
                <a:cs typeface="Arial" panose="020B0604020202020204" pitchFamily="34" charset="0"/>
              </a:rPr>
              <a:t>методические рекомендации для педагогических работников дошкольных образовательных организаций по парциальной программе «Содержание и методика формирования основ финансовой грамотности детей старшего дошкольного возраста</a:t>
            </a:r>
            <a:r>
              <a:rPr lang="ru-RU" sz="2400" b="0" spc="5" dirty="0" smtClean="0">
                <a:latin typeface="+mn-lt"/>
                <a:ea typeface="Calibri"/>
                <a:cs typeface="Arial" panose="020B0604020202020204" pitchFamily="34" charset="0"/>
              </a:rPr>
              <a:t>»;</a:t>
            </a:r>
          </a:p>
          <a:p>
            <a:pPr marL="457200" indent="450215" algn="just">
              <a:lnSpc>
                <a:spcPct val="115000"/>
              </a:lnSpc>
              <a:tabLst>
                <a:tab pos="180340" algn="l"/>
              </a:tabLst>
            </a:pPr>
            <a:endParaRPr lang="ru-RU" sz="2400" b="0" spc="5" dirty="0">
              <a:latin typeface="+mn-lt"/>
              <a:ea typeface="Calibri"/>
              <a:cs typeface="Arial" panose="020B0604020202020204" pitchFamily="34" charset="0"/>
            </a:endParaRPr>
          </a:p>
          <a:p>
            <a:pPr marL="457200" indent="450215" algn="just">
              <a:lnSpc>
                <a:spcPct val="115000"/>
              </a:lnSpc>
              <a:tabLst>
                <a:tab pos="180340" algn="l"/>
              </a:tabLst>
            </a:pPr>
            <a:r>
              <a:rPr lang="ru-RU" sz="2400" b="0" spc="5" dirty="0" smtClean="0">
                <a:latin typeface="+mn-lt"/>
                <a:ea typeface="Calibri"/>
                <a:cs typeface="Arial" panose="020B0604020202020204" pitchFamily="34" charset="0"/>
              </a:rPr>
              <a:t>сборник </a:t>
            </a:r>
            <a:r>
              <a:rPr lang="ru-RU" sz="2400" b="0" spc="5" dirty="0">
                <a:latin typeface="+mn-lt"/>
                <a:ea typeface="Calibri"/>
                <a:cs typeface="Arial" panose="020B0604020202020204" pitchFamily="34" charset="0"/>
              </a:rPr>
              <a:t>дидактических материалов для детей старшего дошкольного возраста по парциальной программе «Содержание и методика формирования основ финансовой грамотности детей старшего дошкольного возраста</a:t>
            </a:r>
            <a:r>
              <a:rPr lang="ru-RU" sz="2400" b="0" spc="5" dirty="0" smtClean="0">
                <a:latin typeface="+mn-lt"/>
                <a:ea typeface="Calibri"/>
                <a:cs typeface="Arial" panose="020B0604020202020204" pitchFamily="34" charset="0"/>
              </a:rPr>
              <a:t>»;</a:t>
            </a:r>
          </a:p>
          <a:p>
            <a:pPr marL="457200" indent="450215" algn="just">
              <a:lnSpc>
                <a:spcPct val="115000"/>
              </a:lnSpc>
              <a:tabLst>
                <a:tab pos="180340" algn="l"/>
              </a:tabLst>
            </a:pPr>
            <a:endParaRPr lang="ru-RU" sz="2400" b="0" spc="5" dirty="0" smtClean="0">
              <a:latin typeface="+mn-lt"/>
              <a:ea typeface="Calibri"/>
              <a:cs typeface="Arial" panose="020B0604020202020204" pitchFamily="34" charset="0"/>
            </a:endParaRPr>
          </a:p>
          <a:p>
            <a:pPr marL="457200" indent="450215" algn="just">
              <a:lnSpc>
                <a:spcPct val="115000"/>
              </a:lnSpc>
              <a:tabLst>
                <a:tab pos="180340" algn="l"/>
              </a:tabLst>
            </a:pPr>
            <a:r>
              <a:rPr lang="ru-RU" sz="2400" b="0" spc="5" dirty="0" smtClean="0">
                <a:latin typeface="+mn-lt"/>
                <a:ea typeface="Calibri"/>
                <a:cs typeface="Arial" panose="020B0604020202020204" pitchFamily="34" charset="0"/>
              </a:rPr>
              <a:t>методические </a:t>
            </a:r>
            <a:r>
              <a:rPr lang="ru-RU" sz="2400" b="0" spc="5" dirty="0">
                <a:latin typeface="+mn-lt"/>
                <a:ea typeface="Calibri"/>
                <a:cs typeface="Arial" panose="020B0604020202020204" pitchFamily="34" charset="0"/>
              </a:rPr>
              <a:t>рекомендации для педагогических работников дошкольных образовательных организаций по использованию дидактических материалов для детей старшего дошкольного возраста по парциальной программе «Содержание и методика формирования основ финансовой грамотности детей старшего дошкольного возраста</a:t>
            </a:r>
            <a:r>
              <a:rPr lang="ru-RU" sz="2400" b="0" spc="5" dirty="0" smtClean="0">
                <a:latin typeface="+mn-lt"/>
                <a:ea typeface="Calibri"/>
                <a:cs typeface="Arial" panose="020B0604020202020204" pitchFamily="34" charset="0"/>
              </a:rPr>
              <a:t>».</a:t>
            </a:r>
            <a:endParaRPr lang="ru-RU" sz="2400" b="0" spc="5" dirty="0">
              <a:latin typeface="+mn-lt"/>
              <a:ea typeface="Calibri"/>
              <a:cs typeface="Arial" panose="020B0604020202020204" pitchFamily="34" charset="0"/>
            </a:endParaRPr>
          </a:p>
          <a:p>
            <a:pPr marL="457200" indent="450215" algn="just">
              <a:lnSpc>
                <a:spcPct val="115000"/>
              </a:lnSpc>
              <a:tabLst>
                <a:tab pos="180340" algn="l"/>
              </a:tabLst>
            </a:pPr>
            <a:endParaRPr lang="ru-RU" sz="2400" b="0" spc="5" dirty="0">
              <a:latin typeface="+mn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95600" y="3083178"/>
            <a:ext cx="270934" cy="321733"/>
          </a:xfrm>
          <a:prstGeom prst="rect">
            <a:avLst/>
          </a:prstGeom>
          <a:solidFill>
            <a:srgbClr val="009757"/>
          </a:solidFill>
          <a:ln w="12700" cap="flat">
            <a:solidFill>
              <a:srgbClr val="00975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595600" y="4742643"/>
            <a:ext cx="270934" cy="321733"/>
          </a:xfrm>
          <a:prstGeom prst="rect">
            <a:avLst/>
          </a:prstGeom>
          <a:solidFill>
            <a:srgbClr val="EF7D00"/>
          </a:solidFill>
          <a:ln w="12700" cap="flat">
            <a:solidFill>
              <a:srgbClr val="EF7D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595600" y="7241899"/>
            <a:ext cx="270934" cy="321733"/>
          </a:xfrm>
          <a:prstGeom prst="rect">
            <a:avLst/>
          </a:prstGeom>
          <a:solidFill>
            <a:srgbClr val="E6215A"/>
          </a:solidFill>
          <a:ln w="12700" cap="flat">
            <a:solidFill>
              <a:srgbClr val="E6215A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89629" y="9775021"/>
            <a:ext cx="270934" cy="321733"/>
          </a:xfrm>
          <a:prstGeom prst="rect">
            <a:avLst/>
          </a:prstGeom>
          <a:solidFill>
            <a:srgbClr val="004F9F"/>
          </a:solidFill>
          <a:ln w="12700" cap="flat">
            <a:solidFill>
              <a:srgbClr val="004F9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90504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7953179" y="6366933"/>
            <a:ext cx="4978400" cy="7162800"/>
          </a:xfrm>
          <a:prstGeom prst="roundRect">
            <a:avLst/>
          </a:prstGeom>
          <a:solidFill>
            <a:srgbClr val="009757"/>
          </a:solidFill>
          <a:ln w="12700" cap="flat">
            <a:solidFill>
              <a:srgbClr val="009757"/>
            </a:solidFill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331313" y="6366933"/>
            <a:ext cx="4978400" cy="7162800"/>
          </a:xfrm>
          <a:prstGeom prst="roundRect">
            <a:avLst/>
          </a:prstGeom>
          <a:solidFill>
            <a:srgbClr val="009757"/>
          </a:solidFill>
          <a:ln w="12700" cap="flat">
            <a:solidFill>
              <a:srgbClr val="009757"/>
            </a:solidFill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09447" y="6366933"/>
            <a:ext cx="4978400" cy="7162800"/>
          </a:xfrm>
          <a:prstGeom prst="roundRect">
            <a:avLst/>
          </a:prstGeom>
          <a:solidFill>
            <a:srgbClr val="009757"/>
          </a:solidFill>
          <a:ln w="12700" cap="flat">
            <a:solidFill>
              <a:srgbClr val="009757"/>
            </a:solidFill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0" name="СПАСИБО ЗА ВНИМАНИЕ!"/>
          <p:cNvSpPr txBox="1"/>
          <p:nvPr/>
        </p:nvSpPr>
        <p:spPr>
          <a:xfrm>
            <a:off x="6099271" y="1126546"/>
            <a:ext cx="130937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1" y="703415"/>
            <a:ext cx="1863437" cy="18721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11046" y="426259"/>
            <a:ext cx="1026466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5480" algn="just">
              <a:spcBef>
                <a:spcPts val="30"/>
              </a:spcBef>
            </a:pPr>
            <a:r>
              <a:rPr lang="ru-RU" sz="40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Arial" panose="020B0604020202020204" pitchFamily="34" charset="0"/>
              </a:rPr>
              <a:t>ЗАДАЧИ ПРОВЕДЕНИЯ АПРОБАЦИИ</a:t>
            </a:r>
            <a:endParaRPr lang="ru-RU" sz="40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Arial" panose="020B0604020202020204" pitchFamily="34" charset="0"/>
            </a:endParaRPr>
          </a:p>
          <a:p>
            <a:pPr marL="665480" algn="just">
              <a:spcBef>
                <a:spcPts val="30"/>
              </a:spcBef>
            </a:pPr>
            <a:endParaRPr lang="ru-RU" sz="4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8253" y="1625872"/>
            <a:ext cx="20388545" cy="4348568"/>
          </a:xfrm>
          <a:prstGeom prst="rect">
            <a:avLst/>
          </a:prstGeom>
          <a:ln>
            <a:solidFill>
              <a:srgbClr val="00965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0" tIns="108000" rIns="360000" bIns="108000" rtlCol="0" anchor="ctr"/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009657"/>
                </a:solidFill>
              </a:rPr>
              <a:t>“</a:t>
            </a:r>
            <a:r>
              <a:rPr lang="ru-RU" sz="4800" dirty="0" smtClean="0">
                <a:solidFill>
                  <a:srgbClr val="009656"/>
                </a:solidFill>
                <a:cs typeface="Calibri" panose="020F0502020204030204" pitchFamily="34" charset="0"/>
              </a:rPr>
              <a:t>АПРОБАЦИЯ </a:t>
            </a:r>
            <a:endParaRPr lang="ru-RU" sz="4000" dirty="0" smtClean="0">
              <a:solidFill>
                <a:srgbClr val="009656"/>
              </a:solidFill>
              <a:cs typeface="Calibri" panose="020F0502020204030204" pitchFamily="34" charset="0"/>
            </a:endParaRPr>
          </a:p>
          <a:p>
            <a:pPr marL="1080000" algn="just"/>
            <a:r>
              <a:rPr lang="ru-RU" altLang="ru-RU" sz="4000" dirty="0" smtClean="0">
                <a:solidFill>
                  <a:srgbClr val="333333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– </a:t>
            </a:r>
            <a:r>
              <a:rPr lang="ru-RU" sz="4000" dirty="0" smtClean="0"/>
              <a:t>официальное </a:t>
            </a:r>
            <a:r>
              <a:rPr lang="ru-RU" sz="4000" dirty="0"/>
              <a:t>одобрение, утверждение, вынесенное на основании испытания, проверки</a:t>
            </a:r>
            <a:r>
              <a:rPr lang="ru-RU" sz="4000" dirty="0" smtClean="0"/>
              <a:t>;</a:t>
            </a:r>
          </a:p>
          <a:p>
            <a:pPr marL="1080000" algn="just"/>
            <a:r>
              <a:rPr lang="ru-RU" altLang="ru-RU" sz="4000" dirty="0" smtClean="0">
                <a:solidFill>
                  <a:srgbClr val="333333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– </a:t>
            </a:r>
            <a:r>
              <a:rPr lang="ru-RU" sz="4000" dirty="0"/>
              <a:t>проверка, испытание с целью объективной оценки свойств, качеств </a:t>
            </a:r>
            <a:r>
              <a:rPr lang="ru-RU" sz="4000" dirty="0" smtClean="0"/>
              <a:t>чего-либо</a:t>
            </a:r>
            <a:r>
              <a:rPr lang="en-US" sz="4800" b="1" dirty="0" smtClean="0">
                <a:solidFill>
                  <a:srgbClr val="009657"/>
                </a:solidFill>
              </a:rPr>
              <a:t>”</a:t>
            </a:r>
            <a:endParaRPr lang="ru-RU" sz="4000" b="1" dirty="0" smtClean="0">
              <a:solidFill>
                <a:srgbClr val="009657"/>
              </a:solidFill>
            </a:endParaRPr>
          </a:p>
          <a:p>
            <a:pPr algn="r"/>
            <a:r>
              <a:rPr lang="ru-RU" b="1" i="1" dirty="0" smtClean="0">
                <a:solidFill>
                  <a:srgbClr val="009656"/>
                </a:solidFill>
                <a:cs typeface="Calibri" panose="020F0502020204030204" pitchFamily="34" charset="0"/>
              </a:rPr>
              <a:t>[</a:t>
            </a:r>
            <a:r>
              <a:rPr lang="ru-RU" i="1" dirty="0">
                <a:solidFill>
                  <a:srgbClr val="009656"/>
                </a:solidFill>
                <a:cs typeface="Calibri" panose="020F0502020204030204" pitchFamily="34" charset="0"/>
              </a:rPr>
              <a:t>Толковый словарь русского языка</a:t>
            </a:r>
            <a:r>
              <a:rPr lang="ru-RU" b="1" i="1" dirty="0" smtClean="0">
                <a:solidFill>
                  <a:srgbClr val="009656"/>
                </a:solidFill>
                <a:cs typeface="Calibri" panose="020F0502020204030204" pitchFamily="34" charset="0"/>
              </a:rPr>
              <a:t>]</a:t>
            </a:r>
            <a:endParaRPr lang="ru-RU" sz="1400" b="1" i="1" dirty="0">
              <a:solidFill>
                <a:srgbClr val="009657"/>
              </a:solidFill>
              <a:cs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87581" y="6366933"/>
            <a:ext cx="4978400" cy="7162800"/>
          </a:xfrm>
          <a:prstGeom prst="roundRect">
            <a:avLst/>
          </a:prstGeom>
          <a:solidFill>
            <a:srgbClr val="009757"/>
          </a:solidFill>
          <a:ln w="12700" cap="flat">
            <a:solidFill>
              <a:srgbClr val="009757"/>
            </a:solidFill>
            <a:miter lim="4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Freeform 10"/>
          <p:cNvSpPr/>
          <p:nvPr/>
        </p:nvSpPr>
        <p:spPr>
          <a:xfrm>
            <a:off x="2351345" y="6844642"/>
            <a:ext cx="2450872" cy="24508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17" name="Freeform 10"/>
          <p:cNvSpPr/>
          <p:nvPr/>
        </p:nvSpPr>
        <p:spPr>
          <a:xfrm>
            <a:off x="7973211" y="6844642"/>
            <a:ext cx="2450872" cy="24508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18" name="Freeform 10"/>
          <p:cNvSpPr/>
          <p:nvPr/>
        </p:nvSpPr>
        <p:spPr>
          <a:xfrm>
            <a:off x="13595077" y="6844642"/>
            <a:ext cx="2450872" cy="24508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19" name="Freeform 10"/>
          <p:cNvSpPr/>
          <p:nvPr/>
        </p:nvSpPr>
        <p:spPr>
          <a:xfrm>
            <a:off x="19216943" y="6844642"/>
            <a:ext cx="2450872" cy="24508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54" y="7228734"/>
            <a:ext cx="1559665" cy="15596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680" y="7290245"/>
            <a:ext cx="1559665" cy="1559665"/>
          </a:xfrm>
          <a:prstGeom prst="rect">
            <a:avLst/>
          </a:prstGeom>
        </p:spPr>
      </p:pic>
      <p:sp>
        <p:nvSpPr>
          <p:cNvPr id="22" name="Freeform 17">
            <a:extLst>
              <a:ext uri="{FF2B5EF4-FFF2-40B4-BE49-F238E27FC236}">
                <a16:creationId xmlns:a16="http://schemas.microsoft.com/office/drawing/2014/main" xmlns="" id="{FD95F788-77D1-45DA-861A-FEB7817B95C3}"/>
              </a:ext>
            </a:extLst>
          </p:cNvPr>
          <p:cNvSpPr>
            <a:spLocks noEditPoints="1"/>
          </p:cNvSpPr>
          <p:nvPr/>
        </p:nvSpPr>
        <p:spPr bwMode="auto">
          <a:xfrm>
            <a:off x="2645448" y="7228735"/>
            <a:ext cx="1608666" cy="1559665"/>
          </a:xfrm>
          <a:custGeom>
            <a:avLst/>
            <a:gdLst>
              <a:gd name="T0" fmla="*/ 565 w 1481"/>
              <a:gd name="T1" fmla="*/ 689 h 1519"/>
              <a:gd name="T2" fmla="*/ 580 w 1481"/>
              <a:gd name="T3" fmla="*/ 719 h 1519"/>
              <a:gd name="T4" fmla="*/ 435 w 1481"/>
              <a:gd name="T5" fmla="*/ 796 h 1519"/>
              <a:gd name="T6" fmla="*/ 607 w 1481"/>
              <a:gd name="T7" fmla="*/ 867 h 1519"/>
              <a:gd name="T8" fmla="*/ 758 w 1481"/>
              <a:gd name="T9" fmla="*/ 473 h 1519"/>
              <a:gd name="T10" fmla="*/ 406 w 1481"/>
              <a:gd name="T11" fmla="*/ 928 h 1519"/>
              <a:gd name="T12" fmla="*/ 26 w 1481"/>
              <a:gd name="T13" fmla="*/ 1200 h 1519"/>
              <a:gd name="T14" fmla="*/ 303 w 1481"/>
              <a:gd name="T15" fmla="*/ 779 h 1519"/>
              <a:gd name="T16" fmla="*/ 819 w 1481"/>
              <a:gd name="T17" fmla="*/ 412 h 1519"/>
              <a:gd name="T18" fmla="*/ 482 w 1481"/>
              <a:gd name="T19" fmla="*/ 896 h 1519"/>
              <a:gd name="T20" fmla="*/ 356 w 1481"/>
              <a:gd name="T21" fmla="*/ 723 h 1519"/>
              <a:gd name="T22" fmla="*/ 416 w 1481"/>
              <a:gd name="T23" fmla="*/ 815 h 1519"/>
              <a:gd name="T24" fmla="*/ 798 w 1481"/>
              <a:gd name="T25" fmla="*/ 433 h 1519"/>
              <a:gd name="T26" fmla="*/ 325 w 1481"/>
              <a:gd name="T27" fmla="*/ 804 h 1519"/>
              <a:gd name="T28" fmla="*/ 454 w 1481"/>
              <a:gd name="T29" fmla="*/ 882 h 1519"/>
              <a:gd name="T30" fmla="*/ 395 w 1481"/>
              <a:gd name="T31" fmla="*/ 836 h 1519"/>
              <a:gd name="T32" fmla="*/ 349 w 1481"/>
              <a:gd name="T33" fmla="*/ 777 h 1519"/>
              <a:gd name="T34" fmla="*/ 325 w 1481"/>
              <a:gd name="T35" fmla="*/ 847 h 1519"/>
              <a:gd name="T36" fmla="*/ 54 w 1481"/>
              <a:gd name="T37" fmla="*/ 1185 h 1519"/>
              <a:gd name="T38" fmla="*/ 1481 w 1481"/>
              <a:gd name="T39" fmla="*/ 1453 h 1519"/>
              <a:gd name="T40" fmla="*/ 487 w 1481"/>
              <a:gd name="T41" fmla="*/ 1421 h 1519"/>
              <a:gd name="T42" fmla="*/ 378 w 1481"/>
              <a:gd name="T43" fmla="*/ 1017 h 1519"/>
              <a:gd name="T44" fmla="*/ 502 w 1481"/>
              <a:gd name="T45" fmla="*/ 1391 h 1519"/>
              <a:gd name="T46" fmla="*/ 1353 w 1481"/>
              <a:gd name="T47" fmla="*/ 136 h 1519"/>
              <a:gd name="T48" fmla="*/ 1186 w 1481"/>
              <a:gd name="T49" fmla="*/ 156 h 1519"/>
              <a:gd name="T50" fmla="*/ 1093 w 1481"/>
              <a:gd name="T51" fmla="*/ 141 h 1519"/>
              <a:gd name="T52" fmla="*/ 986 w 1481"/>
              <a:gd name="T53" fmla="*/ 101 h 1519"/>
              <a:gd name="T54" fmla="*/ 955 w 1481"/>
              <a:gd name="T55" fmla="*/ 101 h 1519"/>
              <a:gd name="T56" fmla="*/ 848 w 1481"/>
              <a:gd name="T57" fmla="*/ 141 h 1519"/>
              <a:gd name="T58" fmla="*/ 755 w 1481"/>
              <a:gd name="T59" fmla="*/ 156 h 1519"/>
              <a:gd name="T60" fmla="*/ 663 w 1481"/>
              <a:gd name="T61" fmla="*/ 141 h 1519"/>
              <a:gd name="T62" fmla="*/ 555 w 1481"/>
              <a:gd name="T63" fmla="*/ 101 h 1519"/>
              <a:gd name="T64" fmla="*/ 525 w 1481"/>
              <a:gd name="T65" fmla="*/ 101 h 1519"/>
              <a:gd name="T66" fmla="*/ 378 w 1481"/>
              <a:gd name="T67" fmla="*/ 354 h 1519"/>
              <a:gd name="T68" fmla="*/ 525 w 1481"/>
              <a:gd name="T69" fmla="*/ 71 h 1519"/>
              <a:gd name="T70" fmla="*/ 555 w 1481"/>
              <a:gd name="T71" fmla="*/ 71 h 1519"/>
              <a:gd name="T72" fmla="*/ 663 w 1481"/>
              <a:gd name="T73" fmla="*/ 15 h 1519"/>
              <a:gd name="T74" fmla="*/ 755 w 1481"/>
              <a:gd name="T75" fmla="*/ 0 h 1519"/>
              <a:gd name="T76" fmla="*/ 848 w 1481"/>
              <a:gd name="T77" fmla="*/ 15 h 1519"/>
              <a:gd name="T78" fmla="*/ 955 w 1481"/>
              <a:gd name="T79" fmla="*/ 71 h 1519"/>
              <a:gd name="T80" fmla="*/ 986 w 1481"/>
              <a:gd name="T81" fmla="*/ 71 h 1519"/>
              <a:gd name="T82" fmla="*/ 1093 w 1481"/>
              <a:gd name="T83" fmla="*/ 15 h 1519"/>
              <a:gd name="T84" fmla="*/ 1186 w 1481"/>
              <a:gd name="T85" fmla="*/ 0 h 1519"/>
              <a:gd name="T86" fmla="*/ 1383 w 1481"/>
              <a:gd name="T87" fmla="*/ 136 h 1519"/>
              <a:gd name="T88" fmla="*/ 1451 w 1481"/>
              <a:gd name="T89" fmla="*/ 259 h 1519"/>
              <a:gd name="T90" fmla="*/ 1318 w 1481"/>
              <a:gd name="T91" fmla="*/ 1421 h 1519"/>
              <a:gd name="T92" fmla="*/ 1416 w 1481"/>
              <a:gd name="T93" fmla="*/ 1488 h 1519"/>
              <a:gd name="T94" fmla="*/ 1076 w 1481"/>
              <a:gd name="T95" fmla="*/ 882 h 1519"/>
              <a:gd name="T96" fmla="*/ 936 w 1481"/>
              <a:gd name="T97" fmla="*/ 1301 h 1519"/>
              <a:gd name="T98" fmla="*/ 1046 w 1481"/>
              <a:gd name="T99" fmla="*/ 897 h 1519"/>
              <a:gd name="T100" fmla="*/ 1046 w 1481"/>
              <a:gd name="T101" fmla="*/ 897 h 1519"/>
              <a:gd name="T102" fmla="*/ 877 w 1481"/>
              <a:gd name="T103" fmla="*/ 1316 h 1519"/>
              <a:gd name="T104" fmla="*/ 768 w 1481"/>
              <a:gd name="T105" fmla="*/ 993 h 1519"/>
              <a:gd name="T106" fmla="*/ 783 w 1481"/>
              <a:gd name="T107" fmla="*/ 1286 h 1519"/>
              <a:gd name="T108" fmla="*/ 1259 w 1481"/>
              <a:gd name="T109" fmla="*/ 781 h 1519"/>
              <a:gd name="T110" fmla="*/ 1119 w 1481"/>
              <a:gd name="T111" fmla="*/ 1301 h 1519"/>
              <a:gd name="T112" fmla="*/ 1229 w 1481"/>
              <a:gd name="T113" fmla="*/ 796 h 1519"/>
              <a:gd name="T114" fmla="*/ 1229 w 1481"/>
              <a:gd name="T115" fmla="*/ 796 h 1519"/>
              <a:gd name="T116" fmla="*/ 1167 w 1481"/>
              <a:gd name="T117" fmla="*/ 479 h 1519"/>
              <a:gd name="T118" fmla="*/ 1099 w 1481"/>
              <a:gd name="T119" fmla="*/ 578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81" h="1519">
                <a:moveTo>
                  <a:pt x="460" y="651"/>
                </a:moveTo>
                <a:cubicBezTo>
                  <a:pt x="454" y="647"/>
                  <a:pt x="452" y="637"/>
                  <a:pt x="457" y="630"/>
                </a:cubicBezTo>
                <a:cubicBezTo>
                  <a:pt x="462" y="623"/>
                  <a:pt x="471" y="622"/>
                  <a:pt x="478" y="627"/>
                </a:cubicBezTo>
                <a:cubicBezTo>
                  <a:pt x="565" y="689"/>
                  <a:pt x="565" y="689"/>
                  <a:pt x="565" y="689"/>
                </a:cubicBezTo>
                <a:cubicBezTo>
                  <a:pt x="709" y="504"/>
                  <a:pt x="709" y="504"/>
                  <a:pt x="709" y="504"/>
                </a:cubicBezTo>
                <a:cubicBezTo>
                  <a:pt x="714" y="497"/>
                  <a:pt x="724" y="496"/>
                  <a:pt x="730" y="501"/>
                </a:cubicBezTo>
                <a:cubicBezTo>
                  <a:pt x="737" y="506"/>
                  <a:pt x="738" y="516"/>
                  <a:pt x="733" y="522"/>
                </a:cubicBezTo>
                <a:cubicBezTo>
                  <a:pt x="580" y="719"/>
                  <a:pt x="580" y="719"/>
                  <a:pt x="580" y="719"/>
                </a:cubicBezTo>
                <a:cubicBezTo>
                  <a:pt x="578" y="723"/>
                  <a:pt x="573" y="725"/>
                  <a:pt x="569" y="725"/>
                </a:cubicBezTo>
                <a:cubicBezTo>
                  <a:pt x="565" y="725"/>
                  <a:pt x="562" y="724"/>
                  <a:pt x="560" y="722"/>
                </a:cubicBezTo>
                <a:lnTo>
                  <a:pt x="460" y="651"/>
                </a:lnTo>
                <a:close/>
                <a:moveTo>
                  <a:pt x="435" y="796"/>
                </a:moveTo>
                <a:cubicBezTo>
                  <a:pt x="340" y="701"/>
                  <a:pt x="340" y="547"/>
                  <a:pt x="435" y="452"/>
                </a:cubicBezTo>
                <a:cubicBezTo>
                  <a:pt x="530" y="357"/>
                  <a:pt x="684" y="357"/>
                  <a:pt x="779" y="452"/>
                </a:cubicBezTo>
                <a:cubicBezTo>
                  <a:pt x="874" y="547"/>
                  <a:pt x="874" y="701"/>
                  <a:pt x="779" y="796"/>
                </a:cubicBezTo>
                <a:cubicBezTo>
                  <a:pt x="732" y="843"/>
                  <a:pt x="669" y="867"/>
                  <a:pt x="607" y="867"/>
                </a:cubicBezTo>
                <a:cubicBezTo>
                  <a:pt x="545" y="867"/>
                  <a:pt x="483" y="843"/>
                  <a:pt x="435" y="796"/>
                </a:cubicBezTo>
                <a:close/>
                <a:moveTo>
                  <a:pt x="457" y="775"/>
                </a:moveTo>
                <a:cubicBezTo>
                  <a:pt x="540" y="858"/>
                  <a:pt x="675" y="857"/>
                  <a:pt x="758" y="775"/>
                </a:cubicBezTo>
                <a:cubicBezTo>
                  <a:pt x="841" y="692"/>
                  <a:pt x="841" y="556"/>
                  <a:pt x="758" y="473"/>
                </a:cubicBezTo>
                <a:cubicBezTo>
                  <a:pt x="716" y="432"/>
                  <a:pt x="662" y="411"/>
                  <a:pt x="607" y="411"/>
                </a:cubicBezTo>
                <a:cubicBezTo>
                  <a:pt x="553" y="411"/>
                  <a:pt x="498" y="432"/>
                  <a:pt x="457" y="473"/>
                </a:cubicBezTo>
                <a:cubicBezTo>
                  <a:pt x="374" y="556"/>
                  <a:pt x="374" y="692"/>
                  <a:pt x="457" y="775"/>
                </a:cubicBezTo>
                <a:close/>
                <a:moveTo>
                  <a:pt x="406" y="928"/>
                </a:moveTo>
                <a:cubicBezTo>
                  <a:pt x="128" y="1206"/>
                  <a:pt x="128" y="1206"/>
                  <a:pt x="128" y="1206"/>
                </a:cubicBezTo>
                <a:cubicBezTo>
                  <a:pt x="115" y="1219"/>
                  <a:pt x="98" y="1226"/>
                  <a:pt x="80" y="1226"/>
                </a:cubicBezTo>
                <a:cubicBezTo>
                  <a:pt x="62" y="1226"/>
                  <a:pt x="45" y="1219"/>
                  <a:pt x="33" y="1206"/>
                </a:cubicBezTo>
                <a:cubicBezTo>
                  <a:pt x="26" y="1200"/>
                  <a:pt x="26" y="1200"/>
                  <a:pt x="26" y="1200"/>
                </a:cubicBezTo>
                <a:cubicBezTo>
                  <a:pt x="0" y="1173"/>
                  <a:pt x="0" y="1130"/>
                  <a:pt x="26" y="1104"/>
                </a:cubicBezTo>
                <a:cubicBezTo>
                  <a:pt x="304" y="826"/>
                  <a:pt x="304" y="826"/>
                  <a:pt x="304" y="826"/>
                </a:cubicBezTo>
                <a:cubicBezTo>
                  <a:pt x="303" y="825"/>
                  <a:pt x="303" y="825"/>
                  <a:pt x="303" y="825"/>
                </a:cubicBezTo>
                <a:cubicBezTo>
                  <a:pt x="291" y="813"/>
                  <a:pt x="291" y="792"/>
                  <a:pt x="303" y="779"/>
                </a:cubicBezTo>
                <a:cubicBezTo>
                  <a:pt x="334" y="748"/>
                  <a:pt x="334" y="748"/>
                  <a:pt x="334" y="748"/>
                </a:cubicBezTo>
                <a:cubicBezTo>
                  <a:pt x="332" y="744"/>
                  <a:pt x="330" y="739"/>
                  <a:pt x="328" y="734"/>
                </a:cubicBezTo>
                <a:cubicBezTo>
                  <a:pt x="284" y="623"/>
                  <a:pt x="310" y="496"/>
                  <a:pt x="395" y="412"/>
                </a:cubicBezTo>
                <a:cubicBezTo>
                  <a:pt x="512" y="295"/>
                  <a:pt x="702" y="295"/>
                  <a:pt x="819" y="412"/>
                </a:cubicBezTo>
                <a:cubicBezTo>
                  <a:pt x="936" y="529"/>
                  <a:pt x="936" y="719"/>
                  <a:pt x="819" y="836"/>
                </a:cubicBezTo>
                <a:cubicBezTo>
                  <a:pt x="762" y="894"/>
                  <a:pt x="685" y="924"/>
                  <a:pt x="607" y="924"/>
                </a:cubicBezTo>
                <a:cubicBezTo>
                  <a:pt x="570" y="924"/>
                  <a:pt x="533" y="917"/>
                  <a:pt x="497" y="903"/>
                </a:cubicBezTo>
                <a:cubicBezTo>
                  <a:pt x="492" y="901"/>
                  <a:pt x="487" y="899"/>
                  <a:pt x="482" y="896"/>
                </a:cubicBezTo>
                <a:cubicBezTo>
                  <a:pt x="451" y="927"/>
                  <a:pt x="451" y="927"/>
                  <a:pt x="451" y="927"/>
                </a:cubicBezTo>
                <a:cubicBezTo>
                  <a:pt x="445" y="934"/>
                  <a:pt x="437" y="937"/>
                  <a:pt x="428" y="937"/>
                </a:cubicBezTo>
                <a:cubicBezTo>
                  <a:pt x="420" y="937"/>
                  <a:pt x="412" y="934"/>
                  <a:pt x="406" y="928"/>
                </a:cubicBezTo>
                <a:close/>
                <a:moveTo>
                  <a:pt x="356" y="723"/>
                </a:moveTo>
                <a:cubicBezTo>
                  <a:pt x="359" y="731"/>
                  <a:pt x="362" y="738"/>
                  <a:pt x="366" y="745"/>
                </a:cubicBezTo>
                <a:cubicBezTo>
                  <a:pt x="366" y="745"/>
                  <a:pt x="366" y="745"/>
                  <a:pt x="366" y="745"/>
                </a:cubicBezTo>
                <a:cubicBezTo>
                  <a:pt x="375" y="763"/>
                  <a:pt x="386" y="780"/>
                  <a:pt x="399" y="796"/>
                </a:cubicBezTo>
                <a:cubicBezTo>
                  <a:pt x="405" y="802"/>
                  <a:pt x="410" y="809"/>
                  <a:pt x="416" y="815"/>
                </a:cubicBezTo>
                <a:cubicBezTo>
                  <a:pt x="437" y="835"/>
                  <a:pt x="460" y="852"/>
                  <a:pt x="486" y="865"/>
                </a:cubicBezTo>
                <a:cubicBezTo>
                  <a:pt x="493" y="869"/>
                  <a:pt x="500" y="872"/>
                  <a:pt x="508" y="875"/>
                </a:cubicBezTo>
                <a:cubicBezTo>
                  <a:pt x="608" y="915"/>
                  <a:pt x="722" y="891"/>
                  <a:pt x="798" y="815"/>
                </a:cubicBezTo>
                <a:cubicBezTo>
                  <a:pt x="903" y="710"/>
                  <a:pt x="903" y="538"/>
                  <a:pt x="798" y="433"/>
                </a:cubicBezTo>
                <a:cubicBezTo>
                  <a:pt x="745" y="381"/>
                  <a:pt x="676" y="354"/>
                  <a:pt x="607" y="354"/>
                </a:cubicBezTo>
                <a:cubicBezTo>
                  <a:pt x="538" y="354"/>
                  <a:pt x="469" y="381"/>
                  <a:pt x="416" y="433"/>
                </a:cubicBezTo>
                <a:cubicBezTo>
                  <a:pt x="340" y="509"/>
                  <a:pt x="317" y="623"/>
                  <a:pt x="356" y="723"/>
                </a:cubicBezTo>
                <a:close/>
                <a:moveTo>
                  <a:pt x="325" y="804"/>
                </a:moveTo>
                <a:cubicBezTo>
                  <a:pt x="325" y="804"/>
                  <a:pt x="325" y="804"/>
                  <a:pt x="325" y="804"/>
                </a:cubicBezTo>
                <a:cubicBezTo>
                  <a:pt x="427" y="906"/>
                  <a:pt x="427" y="906"/>
                  <a:pt x="427" y="906"/>
                </a:cubicBezTo>
                <a:cubicBezTo>
                  <a:pt x="428" y="907"/>
                  <a:pt x="429" y="907"/>
                  <a:pt x="430" y="906"/>
                </a:cubicBezTo>
                <a:cubicBezTo>
                  <a:pt x="454" y="882"/>
                  <a:pt x="454" y="882"/>
                  <a:pt x="454" y="882"/>
                </a:cubicBezTo>
                <a:cubicBezTo>
                  <a:pt x="453" y="882"/>
                  <a:pt x="453" y="882"/>
                  <a:pt x="453" y="881"/>
                </a:cubicBezTo>
                <a:cubicBezTo>
                  <a:pt x="443" y="876"/>
                  <a:pt x="434" y="869"/>
                  <a:pt x="426" y="863"/>
                </a:cubicBezTo>
                <a:cubicBezTo>
                  <a:pt x="424" y="861"/>
                  <a:pt x="422" y="860"/>
                  <a:pt x="420" y="858"/>
                </a:cubicBezTo>
                <a:cubicBezTo>
                  <a:pt x="411" y="851"/>
                  <a:pt x="403" y="844"/>
                  <a:pt x="395" y="836"/>
                </a:cubicBezTo>
                <a:cubicBezTo>
                  <a:pt x="387" y="828"/>
                  <a:pt x="380" y="820"/>
                  <a:pt x="373" y="811"/>
                </a:cubicBezTo>
                <a:cubicBezTo>
                  <a:pt x="371" y="809"/>
                  <a:pt x="369" y="807"/>
                  <a:pt x="368" y="805"/>
                </a:cubicBezTo>
                <a:cubicBezTo>
                  <a:pt x="361" y="796"/>
                  <a:pt x="355" y="787"/>
                  <a:pt x="349" y="778"/>
                </a:cubicBezTo>
                <a:cubicBezTo>
                  <a:pt x="349" y="777"/>
                  <a:pt x="349" y="777"/>
                  <a:pt x="349" y="777"/>
                </a:cubicBezTo>
                <a:cubicBezTo>
                  <a:pt x="325" y="801"/>
                  <a:pt x="325" y="801"/>
                  <a:pt x="325" y="801"/>
                </a:cubicBezTo>
                <a:cubicBezTo>
                  <a:pt x="324" y="802"/>
                  <a:pt x="324" y="803"/>
                  <a:pt x="325" y="804"/>
                </a:cubicBezTo>
                <a:close/>
                <a:moveTo>
                  <a:pt x="384" y="906"/>
                </a:moveTo>
                <a:cubicBezTo>
                  <a:pt x="325" y="847"/>
                  <a:pt x="325" y="847"/>
                  <a:pt x="325" y="847"/>
                </a:cubicBezTo>
                <a:cubicBezTo>
                  <a:pt x="47" y="1126"/>
                  <a:pt x="47" y="1126"/>
                  <a:pt x="47" y="1126"/>
                </a:cubicBezTo>
                <a:cubicBezTo>
                  <a:pt x="40" y="1133"/>
                  <a:pt x="36" y="1142"/>
                  <a:pt x="36" y="1152"/>
                </a:cubicBezTo>
                <a:cubicBezTo>
                  <a:pt x="36" y="1162"/>
                  <a:pt x="40" y="1171"/>
                  <a:pt x="47" y="1178"/>
                </a:cubicBezTo>
                <a:cubicBezTo>
                  <a:pt x="54" y="1185"/>
                  <a:pt x="54" y="1185"/>
                  <a:pt x="54" y="1185"/>
                </a:cubicBezTo>
                <a:cubicBezTo>
                  <a:pt x="68" y="1199"/>
                  <a:pt x="92" y="1199"/>
                  <a:pt x="106" y="1185"/>
                </a:cubicBezTo>
                <a:lnTo>
                  <a:pt x="384" y="906"/>
                </a:lnTo>
                <a:close/>
                <a:moveTo>
                  <a:pt x="1481" y="259"/>
                </a:moveTo>
                <a:cubicBezTo>
                  <a:pt x="1481" y="1453"/>
                  <a:pt x="1481" y="1453"/>
                  <a:pt x="1481" y="1453"/>
                </a:cubicBezTo>
                <a:cubicBezTo>
                  <a:pt x="1481" y="1489"/>
                  <a:pt x="1452" y="1519"/>
                  <a:pt x="1416" y="1519"/>
                </a:cubicBezTo>
                <a:cubicBezTo>
                  <a:pt x="552" y="1519"/>
                  <a:pt x="552" y="1519"/>
                  <a:pt x="552" y="1519"/>
                </a:cubicBezTo>
                <a:cubicBezTo>
                  <a:pt x="516" y="1519"/>
                  <a:pt x="487" y="1489"/>
                  <a:pt x="487" y="1453"/>
                </a:cubicBezTo>
                <a:cubicBezTo>
                  <a:pt x="487" y="1421"/>
                  <a:pt x="487" y="1421"/>
                  <a:pt x="487" y="1421"/>
                </a:cubicBezTo>
                <a:cubicBezTo>
                  <a:pt x="429" y="1421"/>
                  <a:pt x="429" y="1421"/>
                  <a:pt x="429" y="1421"/>
                </a:cubicBezTo>
                <a:cubicBezTo>
                  <a:pt x="392" y="1421"/>
                  <a:pt x="363" y="1392"/>
                  <a:pt x="363" y="1356"/>
                </a:cubicBezTo>
                <a:cubicBezTo>
                  <a:pt x="363" y="1032"/>
                  <a:pt x="363" y="1032"/>
                  <a:pt x="363" y="1032"/>
                </a:cubicBezTo>
                <a:cubicBezTo>
                  <a:pt x="363" y="1024"/>
                  <a:pt x="370" y="1017"/>
                  <a:pt x="378" y="1017"/>
                </a:cubicBezTo>
                <a:cubicBezTo>
                  <a:pt x="386" y="1017"/>
                  <a:pt x="393" y="1024"/>
                  <a:pt x="393" y="1032"/>
                </a:cubicBezTo>
                <a:cubicBezTo>
                  <a:pt x="393" y="1356"/>
                  <a:pt x="393" y="1356"/>
                  <a:pt x="393" y="1356"/>
                </a:cubicBezTo>
                <a:cubicBezTo>
                  <a:pt x="393" y="1375"/>
                  <a:pt x="409" y="1391"/>
                  <a:pt x="429" y="1391"/>
                </a:cubicBezTo>
                <a:cubicBezTo>
                  <a:pt x="502" y="1391"/>
                  <a:pt x="502" y="1391"/>
                  <a:pt x="502" y="1391"/>
                </a:cubicBezTo>
                <a:cubicBezTo>
                  <a:pt x="1318" y="1391"/>
                  <a:pt x="1318" y="1391"/>
                  <a:pt x="1318" y="1391"/>
                </a:cubicBezTo>
                <a:cubicBezTo>
                  <a:pt x="1337" y="1391"/>
                  <a:pt x="1353" y="1375"/>
                  <a:pt x="1353" y="1356"/>
                </a:cubicBezTo>
                <a:cubicBezTo>
                  <a:pt x="1353" y="209"/>
                  <a:pt x="1353" y="209"/>
                  <a:pt x="1353" y="209"/>
                </a:cubicBezTo>
                <a:cubicBezTo>
                  <a:pt x="1353" y="136"/>
                  <a:pt x="1353" y="136"/>
                  <a:pt x="1353" y="136"/>
                </a:cubicBezTo>
                <a:cubicBezTo>
                  <a:pt x="1353" y="117"/>
                  <a:pt x="1337" y="101"/>
                  <a:pt x="1318" y="101"/>
                </a:cubicBezTo>
                <a:cubicBezTo>
                  <a:pt x="1201" y="101"/>
                  <a:pt x="1201" y="101"/>
                  <a:pt x="1201" y="101"/>
                </a:cubicBezTo>
                <a:cubicBezTo>
                  <a:pt x="1201" y="141"/>
                  <a:pt x="1201" y="141"/>
                  <a:pt x="1201" y="141"/>
                </a:cubicBezTo>
                <a:cubicBezTo>
                  <a:pt x="1201" y="149"/>
                  <a:pt x="1194" y="156"/>
                  <a:pt x="1186" y="156"/>
                </a:cubicBezTo>
                <a:cubicBezTo>
                  <a:pt x="1177" y="156"/>
                  <a:pt x="1171" y="149"/>
                  <a:pt x="1171" y="141"/>
                </a:cubicBezTo>
                <a:cubicBezTo>
                  <a:pt x="1171" y="101"/>
                  <a:pt x="1171" y="101"/>
                  <a:pt x="1171" y="101"/>
                </a:cubicBezTo>
                <a:cubicBezTo>
                  <a:pt x="1093" y="101"/>
                  <a:pt x="1093" y="101"/>
                  <a:pt x="1093" y="101"/>
                </a:cubicBezTo>
                <a:cubicBezTo>
                  <a:pt x="1093" y="141"/>
                  <a:pt x="1093" y="141"/>
                  <a:pt x="1093" y="141"/>
                </a:cubicBezTo>
                <a:cubicBezTo>
                  <a:pt x="1093" y="149"/>
                  <a:pt x="1086" y="156"/>
                  <a:pt x="1078" y="156"/>
                </a:cubicBezTo>
                <a:cubicBezTo>
                  <a:pt x="1070" y="156"/>
                  <a:pt x="1063" y="149"/>
                  <a:pt x="1063" y="141"/>
                </a:cubicBezTo>
                <a:cubicBezTo>
                  <a:pt x="1063" y="101"/>
                  <a:pt x="1063" y="101"/>
                  <a:pt x="1063" y="101"/>
                </a:cubicBezTo>
                <a:cubicBezTo>
                  <a:pt x="986" y="101"/>
                  <a:pt x="986" y="101"/>
                  <a:pt x="986" y="101"/>
                </a:cubicBezTo>
                <a:cubicBezTo>
                  <a:pt x="986" y="141"/>
                  <a:pt x="986" y="141"/>
                  <a:pt x="986" y="141"/>
                </a:cubicBezTo>
                <a:cubicBezTo>
                  <a:pt x="986" y="149"/>
                  <a:pt x="979" y="156"/>
                  <a:pt x="970" y="156"/>
                </a:cubicBezTo>
                <a:cubicBezTo>
                  <a:pt x="962" y="156"/>
                  <a:pt x="955" y="149"/>
                  <a:pt x="955" y="141"/>
                </a:cubicBezTo>
                <a:cubicBezTo>
                  <a:pt x="955" y="101"/>
                  <a:pt x="955" y="101"/>
                  <a:pt x="955" y="101"/>
                </a:cubicBezTo>
                <a:cubicBezTo>
                  <a:pt x="878" y="101"/>
                  <a:pt x="878" y="101"/>
                  <a:pt x="878" y="101"/>
                </a:cubicBezTo>
                <a:cubicBezTo>
                  <a:pt x="878" y="141"/>
                  <a:pt x="878" y="141"/>
                  <a:pt x="878" y="141"/>
                </a:cubicBezTo>
                <a:cubicBezTo>
                  <a:pt x="878" y="149"/>
                  <a:pt x="871" y="156"/>
                  <a:pt x="863" y="156"/>
                </a:cubicBezTo>
                <a:cubicBezTo>
                  <a:pt x="855" y="156"/>
                  <a:pt x="848" y="149"/>
                  <a:pt x="848" y="141"/>
                </a:cubicBezTo>
                <a:cubicBezTo>
                  <a:pt x="848" y="101"/>
                  <a:pt x="848" y="101"/>
                  <a:pt x="848" y="101"/>
                </a:cubicBezTo>
                <a:cubicBezTo>
                  <a:pt x="770" y="101"/>
                  <a:pt x="770" y="101"/>
                  <a:pt x="770" y="101"/>
                </a:cubicBezTo>
                <a:cubicBezTo>
                  <a:pt x="770" y="141"/>
                  <a:pt x="770" y="141"/>
                  <a:pt x="770" y="141"/>
                </a:cubicBezTo>
                <a:cubicBezTo>
                  <a:pt x="770" y="149"/>
                  <a:pt x="764" y="156"/>
                  <a:pt x="755" y="156"/>
                </a:cubicBezTo>
                <a:cubicBezTo>
                  <a:pt x="747" y="156"/>
                  <a:pt x="740" y="149"/>
                  <a:pt x="740" y="141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663" y="101"/>
                  <a:pt x="663" y="101"/>
                  <a:pt x="663" y="101"/>
                </a:cubicBezTo>
                <a:cubicBezTo>
                  <a:pt x="663" y="141"/>
                  <a:pt x="663" y="141"/>
                  <a:pt x="663" y="141"/>
                </a:cubicBezTo>
                <a:cubicBezTo>
                  <a:pt x="663" y="149"/>
                  <a:pt x="656" y="156"/>
                  <a:pt x="648" y="156"/>
                </a:cubicBezTo>
                <a:cubicBezTo>
                  <a:pt x="639" y="156"/>
                  <a:pt x="633" y="149"/>
                  <a:pt x="633" y="141"/>
                </a:cubicBezTo>
                <a:cubicBezTo>
                  <a:pt x="633" y="101"/>
                  <a:pt x="633" y="101"/>
                  <a:pt x="633" y="101"/>
                </a:cubicBezTo>
                <a:cubicBezTo>
                  <a:pt x="555" y="101"/>
                  <a:pt x="555" y="101"/>
                  <a:pt x="555" y="101"/>
                </a:cubicBezTo>
                <a:cubicBezTo>
                  <a:pt x="555" y="141"/>
                  <a:pt x="555" y="141"/>
                  <a:pt x="555" y="141"/>
                </a:cubicBezTo>
                <a:cubicBezTo>
                  <a:pt x="555" y="149"/>
                  <a:pt x="548" y="156"/>
                  <a:pt x="540" y="156"/>
                </a:cubicBezTo>
                <a:cubicBezTo>
                  <a:pt x="532" y="156"/>
                  <a:pt x="525" y="149"/>
                  <a:pt x="525" y="141"/>
                </a:cubicBezTo>
                <a:cubicBezTo>
                  <a:pt x="525" y="101"/>
                  <a:pt x="525" y="101"/>
                  <a:pt x="525" y="101"/>
                </a:cubicBezTo>
                <a:cubicBezTo>
                  <a:pt x="429" y="101"/>
                  <a:pt x="429" y="101"/>
                  <a:pt x="429" y="101"/>
                </a:cubicBezTo>
                <a:cubicBezTo>
                  <a:pt x="409" y="101"/>
                  <a:pt x="393" y="117"/>
                  <a:pt x="393" y="136"/>
                </a:cubicBezTo>
                <a:cubicBezTo>
                  <a:pt x="393" y="339"/>
                  <a:pt x="393" y="339"/>
                  <a:pt x="393" y="339"/>
                </a:cubicBezTo>
                <a:cubicBezTo>
                  <a:pt x="393" y="348"/>
                  <a:pt x="386" y="354"/>
                  <a:pt x="378" y="354"/>
                </a:cubicBezTo>
                <a:cubicBezTo>
                  <a:pt x="370" y="354"/>
                  <a:pt x="363" y="348"/>
                  <a:pt x="363" y="339"/>
                </a:cubicBezTo>
                <a:cubicBezTo>
                  <a:pt x="363" y="136"/>
                  <a:pt x="363" y="136"/>
                  <a:pt x="363" y="136"/>
                </a:cubicBezTo>
                <a:cubicBezTo>
                  <a:pt x="363" y="100"/>
                  <a:pt x="392" y="71"/>
                  <a:pt x="429" y="71"/>
                </a:cubicBezTo>
                <a:cubicBezTo>
                  <a:pt x="525" y="71"/>
                  <a:pt x="525" y="71"/>
                  <a:pt x="525" y="71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5" y="6"/>
                  <a:pt x="532" y="0"/>
                  <a:pt x="540" y="0"/>
                </a:cubicBezTo>
                <a:cubicBezTo>
                  <a:pt x="548" y="0"/>
                  <a:pt x="555" y="6"/>
                  <a:pt x="555" y="15"/>
                </a:cubicBezTo>
                <a:cubicBezTo>
                  <a:pt x="555" y="71"/>
                  <a:pt x="555" y="71"/>
                  <a:pt x="555" y="71"/>
                </a:cubicBezTo>
                <a:cubicBezTo>
                  <a:pt x="633" y="71"/>
                  <a:pt x="633" y="71"/>
                  <a:pt x="633" y="71"/>
                </a:cubicBezTo>
                <a:cubicBezTo>
                  <a:pt x="633" y="15"/>
                  <a:pt x="633" y="15"/>
                  <a:pt x="633" y="15"/>
                </a:cubicBezTo>
                <a:cubicBezTo>
                  <a:pt x="633" y="6"/>
                  <a:pt x="639" y="0"/>
                  <a:pt x="648" y="0"/>
                </a:cubicBezTo>
                <a:cubicBezTo>
                  <a:pt x="656" y="0"/>
                  <a:pt x="663" y="6"/>
                  <a:pt x="663" y="15"/>
                </a:cubicBezTo>
                <a:cubicBezTo>
                  <a:pt x="663" y="71"/>
                  <a:pt x="663" y="71"/>
                  <a:pt x="663" y="71"/>
                </a:cubicBezTo>
                <a:cubicBezTo>
                  <a:pt x="740" y="71"/>
                  <a:pt x="740" y="71"/>
                  <a:pt x="740" y="71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6"/>
                  <a:pt x="747" y="0"/>
                  <a:pt x="755" y="0"/>
                </a:cubicBezTo>
                <a:cubicBezTo>
                  <a:pt x="764" y="0"/>
                  <a:pt x="770" y="6"/>
                  <a:pt x="770" y="15"/>
                </a:cubicBezTo>
                <a:cubicBezTo>
                  <a:pt x="770" y="71"/>
                  <a:pt x="770" y="71"/>
                  <a:pt x="770" y="71"/>
                </a:cubicBezTo>
                <a:cubicBezTo>
                  <a:pt x="848" y="71"/>
                  <a:pt x="848" y="71"/>
                  <a:pt x="848" y="71"/>
                </a:cubicBezTo>
                <a:cubicBezTo>
                  <a:pt x="848" y="15"/>
                  <a:pt x="848" y="15"/>
                  <a:pt x="848" y="15"/>
                </a:cubicBezTo>
                <a:cubicBezTo>
                  <a:pt x="848" y="6"/>
                  <a:pt x="855" y="0"/>
                  <a:pt x="863" y="0"/>
                </a:cubicBezTo>
                <a:cubicBezTo>
                  <a:pt x="871" y="0"/>
                  <a:pt x="878" y="6"/>
                  <a:pt x="878" y="15"/>
                </a:cubicBezTo>
                <a:cubicBezTo>
                  <a:pt x="878" y="71"/>
                  <a:pt x="878" y="71"/>
                  <a:pt x="878" y="71"/>
                </a:cubicBezTo>
                <a:cubicBezTo>
                  <a:pt x="955" y="71"/>
                  <a:pt x="955" y="71"/>
                  <a:pt x="955" y="71"/>
                </a:cubicBezTo>
                <a:cubicBezTo>
                  <a:pt x="955" y="15"/>
                  <a:pt x="955" y="15"/>
                  <a:pt x="955" y="15"/>
                </a:cubicBezTo>
                <a:cubicBezTo>
                  <a:pt x="955" y="6"/>
                  <a:pt x="962" y="0"/>
                  <a:pt x="970" y="0"/>
                </a:cubicBezTo>
                <a:cubicBezTo>
                  <a:pt x="979" y="0"/>
                  <a:pt x="986" y="6"/>
                  <a:pt x="986" y="15"/>
                </a:cubicBezTo>
                <a:cubicBezTo>
                  <a:pt x="986" y="71"/>
                  <a:pt x="986" y="71"/>
                  <a:pt x="986" y="71"/>
                </a:cubicBezTo>
                <a:cubicBezTo>
                  <a:pt x="1063" y="71"/>
                  <a:pt x="1063" y="71"/>
                  <a:pt x="1063" y="71"/>
                </a:cubicBezTo>
                <a:cubicBezTo>
                  <a:pt x="1063" y="15"/>
                  <a:pt x="1063" y="15"/>
                  <a:pt x="1063" y="15"/>
                </a:cubicBezTo>
                <a:cubicBezTo>
                  <a:pt x="1063" y="6"/>
                  <a:pt x="1070" y="0"/>
                  <a:pt x="1078" y="0"/>
                </a:cubicBezTo>
                <a:cubicBezTo>
                  <a:pt x="1086" y="0"/>
                  <a:pt x="1093" y="6"/>
                  <a:pt x="1093" y="15"/>
                </a:cubicBezTo>
                <a:cubicBezTo>
                  <a:pt x="1093" y="71"/>
                  <a:pt x="1093" y="71"/>
                  <a:pt x="1093" y="71"/>
                </a:cubicBezTo>
                <a:cubicBezTo>
                  <a:pt x="1171" y="71"/>
                  <a:pt x="1171" y="71"/>
                  <a:pt x="1171" y="71"/>
                </a:cubicBezTo>
                <a:cubicBezTo>
                  <a:pt x="1171" y="15"/>
                  <a:pt x="1171" y="15"/>
                  <a:pt x="1171" y="15"/>
                </a:cubicBezTo>
                <a:cubicBezTo>
                  <a:pt x="1171" y="6"/>
                  <a:pt x="1177" y="0"/>
                  <a:pt x="1186" y="0"/>
                </a:cubicBezTo>
                <a:cubicBezTo>
                  <a:pt x="1194" y="0"/>
                  <a:pt x="1201" y="6"/>
                  <a:pt x="1201" y="15"/>
                </a:cubicBezTo>
                <a:cubicBezTo>
                  <a:pt x="1201" y="71"/>
                  <a:pt x="1201" y="71"/>
                  <a:pt x="1201" y="71"/>
                </a:cubicBezTo>
                <a:cubicBezTo>
                  <a:pt x="1318" y="71"/>
                  <a:pt x="1318" y="71"/>
                  <a:pt x="1318" y="71"/>
                </a:cubicBezTo>
                <a:cubicBezTo>
                  <a:pt x="1354" y="71"/>
                  <a:pt x="1383" y="100"/>
                  <a:pt x="1383" y="136"/>
                </a:cubicBezTo>
                <a:cubicBezTo>
                  <a:pt x="1383" y="193"/>
                  <a:pt x="1383" y="193"/>
                  <a:pt x="1383" y="193"/>
                </a:cubicBezTo>
                <a:cubicBezTo>
                  <a:pt x="1416" y="193"/>
                  <a:pt x="1416" y="193"/>
                  <a:pt x="1416" y="193"/>
                </a:cubicBezTo>
                <a:cubicBezTo>
                  <a:pt x="1452" y="193"/>
                  <a:pt x="1481" y="223"/>
                  <a:pt x="1481" y="259"/>
                </a:cubicBezTo>
                <a:close/>
                <a:moveTo>
                  <a:pt x="1451" y="259"/>
                </a:moveTo>
                <a:cubicBezTo>
                  <a:pt x="1451" y="240"/>
                  <a:pt x="1435" y="224"/>
                  <a:pt x="1416" y="224"/>
                </a:cubicBezTo>
                <a:cubicBezTo>
                  <a:pt x="1383" y="224"/>
                  <a:pt x="1383" y="224"/>
                  <a:pt x="1383" y="224"/>
                </a:cubicBezTo>
                <a:cubicBezTo>
                  <a:pt x="1383" y="1356"/>
                  <a:pt x="1383" y="1356"/>
                  <a:pt x="1383" y="1356"/>
                </a:cubicBezTo>
                <a:cubicBezTo>
                  <a:pt x="1383" y="1392"/>
                  <a:pt x="1354" y="1421"/>
                  <a:pt x="1318" y="1421"/>
                </a:cubicBezTo>
                <a:cubicBezTo>
                  <a:pt x="517" y="1421"/>
                  <a:pt x="517" y="1421"/>
                  <a:pt x="517" y="1421"/>
                </a:cubicBezTo>
                <a:cubicBezTo>
                  <a:pt x="517" y="1453"/>
                  <a:pt x="517" y="1453"/>
                  <a:pt x="517" y="1453"/>
                </a:cubicBezTo>
                <a:cubicBezTo>
                  <a:pt x="517" y="1473"/>
                  <a:pt x="533" y="1488"/>
                  <a:pt x="552" y="1488"/>
                </a:cubicBezTo>
                <a:cubicBezTo>
                  <a:pt x="1416" y="1488"/>
                  <a:pt x="1416" y="1488"/>
                  <a:pt x="1416" y="1488"/>
                </a:cubicBezTo>
                <a:cubicBezTo>
                  <a:pt x="1435" y="1488"/>
                  <a:pt x="1451" y="1473"/>
                  <a:pt x="1451" y="1453"/>
                </a:cubicBezTo>
                <a:lnTo>
                  <a:pt x="1451" y="259"/>
                </a:lnTo>
                <a:close/>
                <a:moveTo>
                  <a:pt x="1061" y="867"/>
                </a:moveTo>
                <a:cubicBezTo>
                  <a:pt x="1069" y="867"/>
                  <a:pt x="1076" y="873"/>
                  <a:pt x="1076" y="882"/>
                </a:cubicBezTo>
                <a:cubicBezTo>
                  <a:pt x="1076" y="1301"/>
                  <a:pt x="1076" y="1301"/>
                  <a:pt x="1076" y="1301"/>
                </a:cubicBezTo>
                <a:cubicBezTo>
                  <a:pt x="1076" y="1309"/>
                  <a:pt x="1069" y="1316"/>
                  <a:pt x="1061" y="1316"/>
                </a:cubicBezTo>
                <a:cubicBezTo>
                  <a:pt x="951" y="1316"/>
                  <a:pt x="951" y="1316"/>
                  <a:pt x="951" y="1316"/>
                </a:cubicBezTo>
                <a:cubicBezTo>
                  <a:pt x="942" y="1316"/>
                  <a:pt x="936" y="1309"/>
                  <a:pt x="936" y="1301"/>
                </a:cubicBezTo>
                <a:cubicBezTo>
                  <a:pt x="936" y="882"/>
                  <a:pt x="936" y="882"/>
                  <a:pt x="936" y="882"/>
                </a:cubicBezTo>
                <a:cubicBezTo>
                  <a:pt x="936" y="873"/>
                  <a:pt x="942" y="867"/>
                  <a:pt x="951" y="867"/>
                </a:cubicBezTo>
                <a:lnTo>
                  <a:pt x="1061" y="867"/>
                </a:lnTo>
                <a:close/>
                <a:moveTo>
                  <a:pt x="1046" y="897"/>
                </a:moveTo>
                <a:cubicBezTo>
                  <a:pt x="966" y="897"/>
                  <a:pt x="966" y="897"/>
                  <a:pt x="966" y="897"/>
                </a:cubicBezTo>
                <a:cubicBezTo>
                  <a:pt x="966" y="1286"/>
                  <a:pt x="966" y="1286"/>
                  <a:pt x="966" y="1286"/>
                </a:cubicBezTo>
                <a:cubicBezTo>
                  <a:pt x="1046" y="1286"/>
                  <a:pt x="1046" y="1286"/>
                  <a:pt x="1046" y="1286"/>
                </a:cubicBezTo>
                <a:lnTo>
                  <a:pt x="1046" y="897"/>
                </a:lnTo>
                <a:close/>
                <a:moveTo>
                  <a:pt x="877" y="993"/>
                </a:moveTo>
                <a:cubicBezTo>
                  <a:pt x="886" y="993"/>
                  <a:pt x="892" y="1000"/>
                  <a:pt x="892" y="1008"/>
                </a:cubicBezTo>
                <a:cubicBezTo>
                  <a:pt x="892" y="1301"/>
                  <a:pt x="892" y="1301"/>
                  <a:pt x="892" y="1301"/>
                </a:cubicBezTo>
                <a:cubicBezTo>
                  <a:pt x="892" y="1309"/>
                  <a:pt x="886" y="1316"/>
                  <a:pt x="877" y="1316"/>
                </a:cubicBezTo>
                <a:cubicBezTo>
                  <a:pt x="768" y="1316"/>
                  <a:pt x="768" y="1316"/>
                  <a:pt x="768" y="1316"/>
                </a:cubicBezTo>
                <a:cubicBezTo>
                  <a:pt x="759" y="1316"/>
                  <a:pt x="752" y="1309"/>
                  <a:pt x="752" y="1301"/>
                </a:cubicBezTo>
                <a:cubicBezTo>
                  <a:pt x="752" y="1008"/>
                  <a:pt x="752" y="1008"/>
                  <a:pt x="752" y="1008"/>
                </a:cubicBezTo>
                <a:cubicBezTo>
                  <a:pt x="752" y="1000"/>
                  <a:pt x="759" y="993"/>
                  <a:pt x="768" y="993"/>
                </a:cubicBezTo>
                <a:lnTo>
                  <a:pt x="877" y="993"/>
                </a:lnTo>
                <a:close/>
                <a:moveTo>
                  <a:pt x="862" y="1023"/>
                </a:moveTo>
                <a:cubicBezTo>
                  <a:pt x="783" y="1023"/>
                  <a:pt x="783" y="1023"/>
                  <a:pt x="783" y="1023"/>
                </a:cubicBezTo>
                <a:cubicBezTo>
                  <a:pt x="783" y="1286"/>
                  <a:pt x="783" y="1286"/>
                  <a:pt x="783" y="1286"/>
                </a:cubicBezTo>
                <a:cubicBezTo>
                  <a:pt x="862" y="1286"/>
                  <a:pt x="862" y="1286"/>
                  <a:pt x="862" y="1286"/>
                </a:cubicBezTo>
                <a:lnTo>
                  <a:pt x="862" y="1023"/>
                </a:lnTo>
                <a:close/>
                <a:moveTo>
                  <a:pt x="1244" y="766"/>
                </a:moveTo>
                <a:cubicBezTo>
                  <a:pt x="1252" y="766"/>
                  <a:pt x="1259" y="773"/>
                  <a:pt x="1259" y="781"/>
                </a:cubicBezTo>
                <a:cubicBezTo>
                  <a:pt x="1259" y="1301"/>
                  <a:pt x="1259" y="1301"/>
                  <a:pt x="1259" y="1301"/>
                </a:cubicBezTo>
                <a:cubicBezTo>
                  <a:pt x="1259" y="1309"/>
                  <a:pt x="1252" y="1316"/>
                  <a:pt x="1244" y="1316"/>
                </a:cubicBezTo>
                <a:cubicBezTo>
                  <a:pt x="1134" y="1316"/>
                  <a:pt x="1134" y="1316"/>
                  <a:pt x="1134" y="1316"/>
                </a:cubicBezTo>
                <a:cubicBezTo>
                  <a:pt x="1126" y="1316"/>
                  <a:pt x="1119" y="1309"/>
                  <a:pt x="1119" y="1301"/>
                </a:cubicBezTo>
                <a:cubicBezTo>
                  <a:pt x="1119" y="781"/>
                  <a:pt x="1119" y="781"/>
                  <a:pt x="1119" y="781"/>
                </a:cubicBezTo>
                <a:cubicBezTo>
                  <a:pt x="1119" y="773"/>
                  <a:pt x="1126" y="766"/>
                  <a:pt x="1134" y="766"/>
                </a:cubicBezTo>
                <a:lnTo>
                  <a:pt x="1244" y="766"/>
                </a:lnTo>
                <a:close/>
                <a:moveTo>
                  <a:pt x="1229" y="796"/>
                </a:moveTo>
                <a:cubicBezTo>
                  <a:pt x="1149" y="796"/>
                  <a:pt x="1149" y="796"/>
                  <a:pt x="1149" y="796"/>
                </a:cubicBezTo>
                <a:cubicBezTo>
                  <a:pt x="1149" y="1286"/>
                  <a:pt x="1149" y="1286"/>
                  <a:pt x="1149" y="1286"/>
                </a:cubicBezTo>
                <a:cubicBezTo>
                  <a:pt x="1229" y="1286"/>
                  <a:pt x="1229" y="1286"/>
                  <a:pt x="1229" y="1286"/>
                </a:cubicBezTo>
                <a:lnTo>
                  <a:pt x="1229" y="796"/>
                </a:lnTo>
                <a:close/>
                <a:moveTo>
                  <a:pt x="1265" y="578"/>
                </a:moveTo>
                <a:cubicBezTo>
                  <a:pt x="1265" y="632"/>
                  <a:pt x="1221" y="676"/>
                  <a:pt x="1167" y="676"/>
                </a:cubicBezTo>
                <a:cubicBezTo>
                  <a:pt x="1113" y="676"/>
                  <a:pt x="1069" y="632"/>
                  <a:pt x="1069" y="578"/>
                </a:cubicBezTo>
                <a:cubicBezTo>
                  <a:pt x="1069" y="523"/>
                  <a:pt x="1113" y="479"/>
                  <a:pt x="1167" y="479"/>
                </a:cubicBezTo>
                <a:cubicBezTo>
                  <a:pt x="1221" y="479"/>
                  <a:pt x="1265" y="523"/>
                  <a:pt x="1265" y="578"/>
                </a:cubicBezTo>
                <a:close/>
                <a:moveTo>
                  <a:pt x="1235" y="578"/>
                </a:moveTo>
                <a:cubicBezTo>
                  <a:pt x="1235" y="540"/>
                  <a:pt x="1204" y="510"/>
                  <a:pt x="1167" y="510"/>
                </a:cubicBezTo>
                <a:cubicBezTo>
                  <a:pt x="1129" y="510"/>
                  <a:pt x="1099" y="540"/>
                  <a:pt x="1099" y="578"/>
                </a:cubicBezTo>
                <a:cubicBezTo>
                  <a:pt x="1099" y="615"/>
                  <a:pt x="1129" y="645"/>
                  <a:pt x="1167" y="645"/>
                </a:cubicBezTo>
                <a:cubicBezTo>
                  <a:pt x="1204" y="645"/>
                  <a:pt x="1235" y="615"/>
                  <a:pt x="1235" y="57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Open Sans 1" panose="020B0604020202020204" charset="0"/>
            </a:endParaRPr>
          </a:p>
        </p:txBody>
      </p:sp>
      <p:sp>
        <p:nvSpPr>
          <p:cNvPr id="23" name="Freeform 20"/>
          <p:cNvSpPr/>
          <p:nvPr/>
        </p:nvSpPr>
        <p:spPr>
          <a:xfrm>
            <a:off x="19931274" y="7228732"/>
            <a:ext cx="1411971" cy="1559665"/>
          </a:xfrm>
          <a:custGeom>
            <a:avLst/>
            <a:gdLst/>
            <a:ahLst/>
            <a:cxnLst/>
            <a:rect l="l" t="t" r="r" b="b"/>
            <a:pathLst>
              <a:path w="969253" h="954714">
                <a:moveTo>
                  <a:pt x="0" y="0"/>
                </a:moveTo>
                <a:lnTo>
                  <a:pt x="969252" y="0"/>
                </a:lnTo>
                <a:lnTo>
                  <a:pt x="969252" y="954714"/>
                </a:lnTo>
                <a:lnTo>
                  <a:pt x="0" y="954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Прямоугольник 9"/>
          <p:cNvSpPr/>
          <p:nvPr/>
        </p:nvSpPr>
        <p:spPr>
          <a:xfrm>
            <a:off x="1352701" y="9637024"/>
            <a:ext cx="4448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779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400" b="0" dirty="0">
                <a:solidFill>
                  <a:schemeClr val="bg1"/>
                </a:solidFill>
              </a:rPr>
              <a:t>оценка практической значимости парциальной программы, методических рекомендаций и дидактических материалов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11046" y="9636138"/>
            <a:ext cx="4805355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400" b="0" dirty="0">
                <a:solidFill>
                  <a:schemeClr val="bg1"/>
                </a:solidFill>
              </a:rPr>
              <a:t>анализ возможности применения парциальной программы и дидактических материалов в образовательной деятельности </a:t>
            </a:r>
            <a:r>
              <a:rPr lang="ru-RU" sz="2400" b="0" dirty="0" smtClean="0">
                <a:solidFill>
                  <a:schemeClr val="bg1"/>
                </a:solidFill>
              </a:rPr>
              <a:t>ДОО при </a:t>
            </a:r>
            <a:r>
              <a:rPr lang="ru-RU" sz="2400" b="0" dirty="0">
                <a:solidFill>
                  <a:schemeClr val="bg1"/>
                </a:solidFill>
              </a:rPr>
              <a:t>формировании основ финансовой грамотности у детей старшего дошкольного возраста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476480" y="9636138"/>
            <a:ext cx="4653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0" dirty="0">
                <a:solidFill>
                  <a:schemeClr val="bg1"/>
                </a:solidFill>
              </a:rPr>
              <a:t>анализ возможности </a:t>
            </a:r>
            <a:r>
              <a:rPr lang="ru-RU" sz="2400" b="0" dirty="0" smtClean="0">
                <a:solidFill>
                  <a:schemeClr val="bg1"/>
                </a:solidFill>
              </a:rPr>
              <a:t>применения </a:t>
            </a:r>
            <a:r>
              <a:rPr lang="ru-RU" sz="2400" b="0" dirty="0">
                <a:solidFill>
                  <a:schemeClr val="bg1"/>
                </a:solidFill>
              </a:rPr>
              <a:t>парциальной программы, методических рекомендаций и дидактических материалов в условиях </a:t>
            </a:r>
            <a:r>
              <a:rPr lang="ru-RU" sz="2400" b="0" dirty="0" smtClean="0">
                <a:solidFill>
                  <a:schemeClr val="bg1"/>
                </a:solidFill>
              </a:rPr>
              <a:t>конкретной дошкольной образовательной организации</a:t>
            </a:r>
            <a:endParaRPr lang="ru-RU" sz="2400" b="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3179" y="9636138"/>
            <a:ext cx="497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>
                <a:solidFill>
                  <a:schemeClr val="bg1"/>
                </a:solidFill>
              </a:rPr>
              <a:t>обобщение и описание педагогического опыта, экспертная оценка  и рекомендации по дальнейшему использованию парциальной программы, методических рекомендаций и дидактических материалов </a:t>
            </a:r>
          </a:p>
        </p:txBody>
      </p:sp>
    </p:spTree>
    <p:extLst>
      <p:ext uri="{BB962C8B-B14F-4D97-AF65-F5344CB8AC3E}">
        <p14:creationId xmlns:p14="http://schemas.microsoft.com/office/powerpoint/2010/main" val="3119369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СПАСИБО ЗА ВНИМАНИЕ!"/>
          <p:cNvSpPr txBox="1"/>
          <p:nvPr/>
        </p:nvSpPr>
        <p:spPr>
          <a:xfrm>
            <a:off x="6099271" y="1126546"/>
            <a:ext cx="130937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1" y="703415"/>
            <a:ext cx="1863437" cy="18721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615494" y="783206"/>
            <a:ext cx="7483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5480" algn="just">
              <a:spcBef>
                <a:spcPts val="30"/>
              </a:spcBef>
            </a:pPr>
            <a:r>
              <a:rPr lang="ru-RU" sz="4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Arial" panose="020B0604020202020204" pitchFamily="34" charset="0"/>
              </a:rPr>
              <a:t>УЧАСТНИКИ </a:t>
            </a:r>
            <a:r>
              <a:rPr lang="ru-RU" sz="40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Arial" panose="020B0604020202020204" pitchFamily="34" charset="0"/>
              </a:rPr>
              <a:t>АПРОБАЦИИ</a:t>
            </a:r>
            <a:endParaRPr lang="ru-RU" sz="4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647" y="2168202"/>
            <a:ext cx="2355687" cy="2492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221" y="2168201"/>
            <a:ext cx="1928758" cy="24927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069" y="2168845"/>
            <a:ext cx="2357437" cy="24921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74044" y="4886259"/>
            <a:ext cx="5703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"/>
              </a:spcBef>
            </a:pPr>
            <a:r>
              <a:rPr lang="ru-RU" sz="28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Arial" panose="020B0604020202020204" pitchFamily="34" charset="0"/>
              </a:rPr>
              <a:t>АЛТАЙСКИЙ КРАЙ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7529" y="4867996"/>
            <a:ext cx="8330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"/>
              </a:spcBef>
            </a:pPr>
            <a:r>
              <a:rPr lang="ru-RU" sz="2800" dirty="0" smtClean="0">
                <a:solidFill>
                  <a:schemeClr val="dk1"/>
                </a:solidFill>
                <a:latin typeface="Proxima Nova"/>
                <a:ea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РЕСПУБЛИКА БАШКОРТОСТАН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819857" y="4867996"/>
            <a:ext cx="5703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"/>
              </a:spcBef>
            </a:pPr>
            <a:r>
              <a:rPr lang="ru-RU" sz="28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Arial" panose="020B0604020202020204" pitchFamily="34" charset="0"/>
              </a:rPr>
              <a:t>ЧЕЛЯБИНСКАЯ ОБЛАСТЬ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Freeform 2"/>
          <p:cNvSpPr/>
          <p:nvPr/>
        </p:nvSpPr>
        <p:spPr>
          <a:xfrm>
            <a:off x="4986905" y="5817757"/>
            <a:ext cx="7543091" cy="355154"/>
          </a:xfrm>
          <a:custGeom>
            <a:avLst/>
            <a:gdLst/>
            <a:ahLst/>
            <a:cxnLst/>
            <a:rect l="l" t="t" r="r" b="b"/>
            <a:pathLst>
              <a:path w="7543091" h="355154">
                <a:moveTo>
                  <a:pt x="0" y="0"/>
                </a:moveTo>
                <a:lnTo>
                  <a:pt x="7543092" y="0"/>
                </a:lnTo>
                <a:lnTo>
                  <a:pt x="7543092" y="355153"/>
                </a:lnTo>
                <a:lnTo>
                  <a:pt x="0" y="355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3"/>
          <p:cNvSpPr/>
          <p:nvPr/>
        </p:nvSpPr>
        <p:spPr>
          <a:xfrm>
            <a:off x="-2205309" y="5817757"/>
            <a:ext cx="7543091" cy="355154"/>
          </a:xfrm>
          <a:custGeom>
            <a:avLst/>
            <a:gdLst/>
            <a:ahLst/>
            <a:cxnLst/>
            <a:rect l="l" t="t" r="r" b="b"/>
            <a:pathLst>
              <a:path w="7543091" h="355154">
                <a:moveTo>
                  <a:pt x="0" y="0"/>
                </a:moveTo>
                <a:lnTo>
                  <a:pt x="7543091" y="0"/>
                </a:lnTo>
                <a:lnTo>
                  <a:pt x="7543091" y="355153"/>
                </a:lnTo>
                <a:lnTo>
                  <a:pt x="0" y="355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4"/>
          <p:cNvSpPr/>
          <p:nvPr/>
        </p:nvSpPr>
        <p:spPr>
          <a:xfrm>
            <a:off x="19371468" y="5817757"/>
            <a:ext cx="7543091" cy="355154"/>
          </a:xfrm>
          <a:custGeom>
            <a:avLst/>
            <a:gdLst/>
            <a:ahLst/>
            <a:cxnLst/>
            <a:rect l="l" t="t" r="r" b="b"/>
            <a:pathLst>
              <a:path w="7543091" h="355154">
                <a:moveTo>
                  <a:pt x="0" y="0"/>
                </a:moveTo>
                <a:lnTo>
                  <a:pt x="7543092" y="0"/>
                </a:lnTo>
                <a:lnTo>
                  <a:pt x="7543092" y="355153"/>
                </a:lnTo>
                <a:lnTo>
                  <a:pt x="0" y="355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5"/>
          <p:cNvSpPr/>
          <p:nvPr/>
        </p:nvSpPr>
        <p:spPr>
          <a:xfrm>
            <a:off x="12179403" y="5817757"/>
            <a:ext cx="7543091" cy="355154"/>
          </a:xfrm>
          <a:custGeom>
            <a:avLst/>
            <a:gdLst/>
            <a:ahLst/>
            <a:cxnLst/>
            <a:rect l="l" t="t" r="r" b="b"/>
            <a:pathLst>
              <a:path w="7543091" h="355154">
                <a:moveTo>
                  <a:pt x="0" y="0"/>
                </a:moveTo>
                <a:lnTo>
                  <a:pt x="7543091" y="0"/>
                </a:lnTo>
                <a:lnTo>
                  <a:pt x="7543091" y="355153"/>
                </a:lnTo>
                <a:lnTo>
                  <a:pt x="0" y="355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5"/>
          <p:cNvGrpSpPr/>
          <p:nvPr/>
        </p:nvGrpSpPr>
        <p:grpSpPr>
          <a:xfrm>
            <a:off x="17016927" y="6214243"/>
            <a:ext cx="995571" cy="995571"/>
            <a:chOff x="0" y="0"/>
            <a:chExt cx="812800" cy="812800"/>
          </a:xfrm>
        </p:grpSpPr>
        <p:sp>
          <p:nvSpPr>
            <p:cNvPr id="38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FFFE"/>
            </a:solidFill>
          </p:spPr>
        </p:sp>
        <p:sp>
          <p:nvSpPr>
            <p:cNvPr id="39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93" name="Группа 192"/>
          <p:cNvGrpSpPr/>
          <p:nvPr/>
        </p:nvGrpSpPr>
        <p:grpSpPr>
          <a:xfrm>
            <a:off x="1560705" y="6334885"/>
            <a:ext cx="5145115" cy="3991341"/>
            <a:chOff x="1560705" y="6334885"/>
            <a:chExt cx="5145115" cy="399134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560705" y="7676414"/>
              <a:ext cx="5145115" cy="2649812"/>
            </a:xfrm>
            <a:prstGeom prst="rect">
              <a:avLst/>
            </a:prstGeom>
            <a:solidFill>
              <a:srgbClr val="009757"/>
            </a:solidFill>
            <a:ln w="12700" cap="flat">
              <a:noFill/>
              <a:miter lim="400000"/>
            </a:ln>
            <a:effectLst>
              <a:outerShdw blurRad="149987" dist="250190" dir="8460000" algn="ctr">
                <a:schemeClr val="tx1">
                  <a:alpha val="28000"/>
                </a:scheme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4" name="Freeform 10"/>
            <p:cNvSpPr/>
            <p:nvPr/>
          </p:nvSpPr>
          <p:spPr>
            <a:xfrm>
              <a:off x="2918394" y="6334885"/>
              <a:ext cx="2450872" cy="245087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57"/>
            </a:solidFill>
            <a:ln w="142875" cmpd="sng">
              <a:solidFill>
                <a:schemeClr val="bg1"/>
              </a:solidFill>
            </a:ln>
          </p:spPr>
        </p:sp>
      </p:grpSp>
      <p:sp>
        <p:nvSpPr>
          <p:cNvPr id="55" name="TextBox 54"/>
          <p:cNvSpPr txBox="1"/>
          <p:nvPr/>
        </p:nvSpPr>
        <p:spPr>
          <a:xfrm>
            <a:off x="3538296" y="6578288"/>
            <a:ext cx="1017545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500" b="1" i="0" u="none" strike="noStrike" cap="none" spc="0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kumimoji="0" lang="ru-RU" sz="11500" b="1" i="0" u="none" strike="noStrike" cap="none" spc="0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91691" y="8908530"/>
            <a:ext cx="5069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dirty="0">
                <a:solidFill>
                  <a:srgbClr val="FFFFFF"/>
                </a:solidFill>
                <a:sym typeface="Helvetica Neue Medium"/>
              </a:rPr>
              <a:t>ДОШКОЛЬНЫХ ОБРАЗОВАТЕЛЬНЫХ ОРГАНИЗАЦИИ</a:t>
            </a:r>
          </a:p>
        </p:txBody>
      </p:sp>
      <p:grpSp>
        <p:nvGrpSpPr>
          <p:cNvPr id="192" name="Группа 191"/>
          <p:cNvGrpSpPr/>
          <p:nvPr/>
        </p:nvGrpSpPr>
        <p:grpSpPr>
          <a:xfrm>
            <a:off x="375132" y="11117280"/>
            <a:ext cx="6675523" cy="1523150"/>
            <a:chOff x="375132" y="11117280"/>
            <a:chExt cx="6675523" cy="1523150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>
              <a:off x="1591691" y="12007970"/>
              <a:ext cx="909969" cy="0"/>
            </a:xfrm>
            <a:prstGeom prst="line">
              <a:avLst/>
            </a:prstGeom>
            <a:noFill/>
            <a:ln w="28575" cap="flat">
              <a:solidFill>
                <a:srgbClr val="009757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132" y="11117280"/>
              <a:ext cx="1424898" cy="142489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8" name="Овал 57"/>
            <p:cNvSpPr/>
            <p:nvPr/>
          </p:nvSpPr>
          <p:spPr>
            <a:xfrm>
              <a:off x="2375138" y="11370319"/>
              <a:ext cx="1321121" cy="1270111"/>
            </a:xfrm>
            <a:prstGeom prst="ellipse">
              <a:avLst/>
            </a:prstGeom>
            <a:solidFill>
              <a:srgbClr val="00975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0" name="Блок-схема: альтернативный процесс 59"/>
            <p:cNvSpPr/>
            <p:nvPr/>
          </p:nvSpPr>
          <p:spPr>
            <a:xfrm>
              <a:off x="3187487" y="11558342"/>
              <a:ext cx="3863168" cy="874423"/>
            </a:xfrm>
            <a:prstGeom prst="flowChartAlternateProcess">
              <a:avLst/>
            </a:prstGeom>
            <a:solidFill>
              <a:srgbClr val="00975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9345922" y="7672140"/>
            <a:ext cx="5145115" cy="2649812"/>
          </a:xfrm>
          <a:prstGeom prst="rect">
            <a:avLst/>
          </a:prstGeom>
          <a:solidFill>
            <a:srgbClr val="EF7D00"/>
          </a:solidFill>
          <a:ln w="12700" cap="flat">
            <a:noFill/>
            <a:miter lim="400000"/>
          </a:ln>
          <a:effectLst>
            <a:outerShdw blurRad="149987" dist="250190" dir="8460000" algn="ctr">
              <a:schemeClr val="tx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9" name="Freeform 10"/>
          <p:cNvSpPr/>
          <p:nvPr/>
        </p:nvSpPr>
        <p:spPr>
          <a:xfrm>
            <a:off x="10703611" y="6330611"/>
            <a:ext cx="2450872" cy="24508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F7D00"/>
          </a:solidFill>
          <a:ln w="142875" cmpd="sng">
            <a:solidFill>
              <a:schemeClr val="bg1"/>
            </a:solidFill>
          </a:ln>
        </p:spPr>
      </p:sp>
      <p:sp>
        <p:nvSpPr>
          <p:cNvPr id="70" name="Прямоугольник 69"/>
          <p:cNvSpPr/>
          <p:nvPr/>
        </p:nvSpPr>
        <p:spPr>
          <a:xfrm>
            <a:off x="17919163" y="7649783"/>
            <a:ext cx="5145115" cy="2649812"/>
          </a:xfrm>
          <a:prstGeom prst="rect">
            <a:avLst/>
          </a:prstGeom>
          <a:solidFill>
            <a:srgbClr val="E6215A"/>
          </a:solidFill>
          <a:ln w="12700" cap="flat">
            <a:noFill/>
            <a:miter lim="400000"/>
          </a:ln>
          <a:effectLst>
            <a:outerShdw blurRad="149987" dist="250190" dir="8460000" algn="ctr">
              <a:schemeClr val="tx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1" name="Freeform 10"/>
          <p:cNvSpPr/>
          <p:nvPr/>
        </p:nvSpPr>
        <p:spPr>
          <a:xfrm>
            <a:off x="19276852" y="6308254"/>
            <a:ext cx="2450872" cy="24508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6215A"/>
          </a:solidFill>
          <a:ln w="142875" cmpd="sng">
            <a:solidFill>
              <a:schemeClr val="bg1"/>
            </a:solidFill>
          </a:ln>
        </p:spPr>
      </p:sp>
      <p:sp>
        <p:nvSpPr>
          <p:cNvPr id="72" name="TextBox 71"/>
          <p:cNvSpPr txBox="1"/>
          <p:nvPr/>
        </p:nvSpPr>
        <p:spPr>
          <a:xfrm>
            <a:off x="11348769" y="6576782"/>
            <a:ext cx="1017545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500" b="1" i="0" u="none" strike="noStrike" cap="none" spc="0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kumimoji="0" lang="ru-RU" sz="11500" b="1" i="0" u="none" strike="noStrike" cap="none" spc="0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9402164" y="8907024"/>
            <a:ext cx="5069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dirty="0">
                <a:solidFill>
                  <a:srgbClr val="FFFFFF"/>
                </a:solidFill>
                <a:sym typeface="Helvetica Neue Medium"/>
              </a:rPr>
              <a:t>ДОШКОЛЬНЫХ ОБРАЗОВАТЕЛЬНЫХ ОРГАНИЗАЦИИ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9941111" y="6571529"/>
            <a:ext cx="1017545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500" b="1" i="0" u="none" strike="noStrike" cap="none" spc="0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FillTx/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kumimoji="0" lang="ru-RU" sz="11500" b="1" i="0" u="none" strike="noStrike" cap="none" spc="0" normalizeH="0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994506" y="8901771"/>
            <a:ext cx="5069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dirty="0">
                <a:solidFill>
                  <a:srgbClr val="FFFFFF"/>
                </a:solidFill>
                <a:sym typeface="Helvetica Neue Medium"/>
              </a:rPr>
              <a:t>ДОШКОЛЬНЫХ ОБРАЗОВАТЕЛЬНЫХ </a:t>
            </a:r>
            <a:r>
              <a:rPr lang="ru-RU" sz="2800" b="0" dirty="0" smtClean="0">
                <a:solidFill>
                  <a:srgbClr val="FFFFFF"/>
                </a:solidFill>
                <a:sym typeface="Helvetica Neue Medium"/>
              </a:rPr>
              <a:t>ОРГАНИЗАЦИЙ</a:t>
            </a:r>
            <a:endParaRPr lang="ru-RU" sz="2800" b="0" dirty="0">
              <a:solidFill>
                <a:srgbClr val="FFFFFF"/>
              </a:solidFill>
              <a:sym typeface="Helvetica Neue Medium"/>
            </a:endParaRPr>
          </a:p>
        </p:txBody>
      </p:sp>
      <p:grpSp>
        <p:nvGrpSpPr>
          <p:cNvPr id="194" name="Группа 193"/>
          <p:cNvGrpSpPr/>
          <p:nvPr/>
        </p:nvGrpSpPr>
        <p:grpSpPr>
          <a:xfrm>
            <a:off x="8077529" y="11117280"/>
            <a:ext cx="6675523" cy="1523150"/>
            <a:chOff x="8077529" y="11117280"/>
            <a:chExt cx="6675523" cy="1523150"/>
          </a:xfrm>
        </p:grpSpPr>
        <p:cxnSp>
          <p:nvCxnSpPr>
            <p:cNvPr id="77" name="Прямая соединительная линия 76"/>
            <p:cNvCxnSpPr/>
            <p:nvPr/>
          </p:nvCxnSpPr>
          <p:spPr>
            <a:xfrm>
              <a:off x="9294088" y="12007970"/>
              <a:ext cx="909969" cy="0"/>
            </a:xfrm>
            <a:prstGeom prst="line">
              <a:avLst/>
            </a:prstGeom>
            <a:noFill/>
            <a:ln w="28575" cap="flat">
              <a:solidFill>
                <a:srgbClr val="EF7D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529" y="11117280"/>
              <a:ext cx="1424898" cy="142489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9" name="Овал 78"/>
            <p:cNvSpPr/>
            <p:nvPr/>
          </p:nvSpPr>
          <p:spPr>
            <a:xfrm>
              <a:off x="10077535" y="11370319"/>
              <a:ext cx="1321121" cy="1270111"/>
            </a:xfrm>
            <a:prstGeom prst="ellipse">
              <a:avLst/>
            </a:prstGeom>
            <a:solidFill>
              <a:srgbClr val="EF7D00"/>
            </a:solidFill>
            <a:ln w="12700" cap="flat">
              <a:solidFill>
                <a:srgbClr val="EF7D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0" name="Блок-схема: альтернативный процесс 79"/>
            <p:cNvSpPr/>
            <p:nvPr/>
          </p:nvSpPr>
          <p:spPr>
            <a:xfrm>
              <a:off x="10889884" y="11558342"/>
              <a:ext cx="3863168" cy="874423"/>
            </a:xfrm>
            <a:prstGeom prst="flowChartAlternateProcess">
              <a:avLst/>
            </a:prstGeom>
            <a:solidFill>
              <a:srgbClr val="EF7D00"/>
            </a:solidFill>
            <a:ln w="12700" cap="flat">
              <a:solidFill>
                <a:srgbClr val="EF7D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195" name="Группа 194"/>
          <p:cNvGrpSpPr/>
          <p:nvPr/>
        </p:nvGrpSpPr>
        <p:grpSpPr>
          <a:xfrm>
            <a:off x="16645419" y="11117280"/>
            <a:ext cx="6675523" cy="1523150"/>
            <a:chOff x="16645419" y="11117280"/>
            <a:chExt cx="6675523" cy="1523150"/>
          </a:xfrm>
        </p:grpSpPr>
        <p:cxnSp>
          <p:nvCxnSpPr>
            <p:cNvPr id="82" name="Прямая соединительная линия 81"/>
            <p:cNvCxnSpPr/>
            <p:nvPr/>
          </p:nvCxnSpPr>
          <p:spPr>
            <a:xfrm>
              <a:off x="17861978" y="12007970"/>
              <a:ext cx="909969" cy="0"/>
            </a:xfrm>
            <a:prstGeom prst="line">
              <a:avLst/>
            </a:prstGeom>
            <a:noFill/>
            <a:ln w="28575" cap="flat">
              <a:solidFill>
                <a:srgbClr val="E6215A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5419" y="11117280"/>
              <a:ext cx="1424898" cy="142489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4" name="Овал 83"/>
            <p:cNvSpPr/>
            <p:nvPr/>
          </p:nvSpPr>
          <p:spPr>
            <a:xfrm>
              <a:off x="18645425" y="11370319"/>
              <a:ext cx="1321121" cy="1270111"/>
            </a:xfrm>
            <a:prstGeom prst="ellipse">
              <a:avLst/>
            </a:prstGeom>
            <a:solidFill>
              <a:srgbClr val="E6215A"/>
            </a:solidFill>
            <a:ln w="12700" cap="flat">
              <a:solidFill>
                <a:srgbClr val="E6215A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85" name="Блок-схема: альтернативный процесс 84"/>
            <p:cNvSpPr/>
            <p:nvPr/>
          </p:nvSpPr>
          <p:spPr>
            <a:xfrm>
              <a:off x="19457774" y="11558342"/>
              <a:ext cx="3863168" cy="874423"/>
            </a:xfrm>
            <a:prstGeom prst="flowChartAlternateProcess">
              <a:avLst/>
            </a:prstGeom>
            <a:solidFill>
              <a:srgbClr val="E6215A"/>
            </a:solidFill>
            <a:ln w="12700" cap="flat">
              <a:solidFill>
                <a:srgbClr val="E6215A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10287090" y="11574925"/>
            <a:ext cx="78867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15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11362478" y="11648898"/>
            <a:ext cx="366938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педагогов</a:t>
            </a:r>
            <a:endParaRPr kumimoji="0" lang="ru-RU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625380" y="11572691"/>
            <a:ext cx="78867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29</a:t>
            </a:r>
            <a:endParaRPr lang="ru-RU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700768" y="11646664"/>
            <a:ext cx="366938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педагогов</a:t>
            </a:r>
            <a:endParaRPr kumimoji="0" lang="ru-RU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8913118" y="11572691"/>
            <a:ext cx="78867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4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16</a:t>
            </a:r>
            <a:endParaRPr lang="ru-RU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9988506" y="11646664"/>
            <a:ext cx="366938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педагогов</a:t>
            </a:r>
            <a:endParaRPr kumimoji="0" lang="ru-RU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39930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1" y="703415"/>
            <a:ext cx="1863437" cy="18721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03485" y="470215"/>
            <a:ext cx="12473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5480" algn="just">
              <a:spcBef>
                <a:spcPts val="30"/>
              </a:spcBef>
            </a:pPr>
            <a:r>
              <a:rPr lang="ru-RU" sz="4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</a:rPr>
              <a:t>ЭТАПЫ И СРОКИ ПРОВЕДЕНИЯ АПРОБАЦИИ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12058414" y="2121701"/>
            <a:ext cx="10481512" cy="1386059"/>
            <a:chOff x="5013009" y="995103"/>
            <a:chExt cx="5240756" cy="506904"/>
          </a:xfrm>
        </p:grpSpPr>
        <p:sp>
          <p:nvSpPr>
            <p:cNvPr id="46" name="Пятиугольник 45"/>
            <p:cNvSpPr/>
            <p:nvPr/>
          </p:nvSpPr>
          <p:spPr>
            <a:xfrm>
              <a:off x="5013009" y="999245"/>
              <a:ext cx="869399" cy="498620"/>
            </a:xfrm>
            <a:prstGeom prst="homePlate">
              <a:avLst/>
            </a:prstGeom>
            <a:solidFill>
              <a:srgbClr val="009656"/>
            </a:solidFill>
            <a:ln w="12700" cap="flat" cmpd="sng" algn="ctr">
              <a:solidFill>
                <a:srgbClr val="00965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Нашивка 46"/>
            <p:cNvSpPr/>
            <p:nvPr/>
          </p:nvSpPr>
          <p:spPr>
            <a:xfrm>
              <a:off x="6118155" y="995103"/>
              <a:ext cx="4135610" cy="506904"/>
            </a:xfrm>
            <a:prstGeom prst="chevron">
              <a:avLst/>
            </a:prstGeom>
            <a:solidFill>
              <a:srgbClr val="009656"/>
            </a:solidFill>
            <a:ln w="12700" cap="flat" cmpd="sng" algn="ctr">
              <a:solidFill>
                <a:srgbClr val="00965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Нашивка 47"/>
            <p:cNvSpPr/>
            <p:nvPr/>
          </p:nvSpPr>
          <p:spPr>
            <a:xfrm>
              <a:off x="5373183" y="1157192"/>
              <a:ext cx="132944" cy="182726"/>
            </a:xfrm>
            <a:prstGeom prst="chevron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rgbClr val="E200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TextBox 16"/>
          <p:cNvSpPr txBox="1"/>
          <p:nvPr/>
        </p:nvSpPr>
        <p:spPr>
          <a:xfrm>
            <a:off x="12778762" y="3727912"/>
            <a:ext cx="1146756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1828800" hangingPunct="1"/>
            <a:r>
              <a:rPr lang="ru-RU" sz="40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отбор дошкольных образовательных организаций</a:t>
            </a:r>
          </a:p>
          <a:p>
            <a:pPr algn="l" defTabSz="1828800" hangingPunct="1"/>
            <a:r>
              <a:rPr lang="ru-RU" sz="4000" b="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обучение педагогов </a:t>
            </a:r>
            <a:endParaRPr lang="ru-RU" sz="4000" b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12764040" y="7560528"/>
            <a:ext cx="1243871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1828800" hangingPunct="1"/>
            <a:r>
              <a:rPr lang="ru-RU" sz="40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апробация учебно-методического комплекса в образовательных </a:t>
            </a:r>
            <a:r>
              <a:rPr lang="ru-RU" sz="4000" b="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организациях</a:t>
            </a:r>
          </a:p>
          <a:p>
            <a:pPr algn="l" defTabSz="1828800" hangingPunct="1"/>
            <a:r>
              <a:rPr lang="ru-RU" sz="4000" b="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 </a:t>
            </a:r>
            <a:r>
              <a:rPr lang="ru-RU" sz="4000" b="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апробационных</a:t>
            </a:r>
            <a:r>
              <a:rPr lang="ru-RU" sz="40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форм от участников</a:t>
            </a:r>
          </a:p>
        </p:txBody>
      </p:sp>
      <p:sp>
        <p:nvSpPr>
          <p:cNvPr id="51" name="TextBox 18"/>
          <p:cNvSpPr txBox="1"/>
          <p:nvPr/>
        </p:nvSpPr>
        <p:spPr>
          <a:xfrm>
            <a:off x="12764040" y="11405928"/>
            <a:ext cx="1161996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1828800" hangingPunct="1"/>
            <a:r>
              <a:rPr lang="ru-RU" sz="4000" b="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</a:t>
            </a:r>
            <a:r>
              <a:rPr lang="ru-RU" sz="4000" b="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апробационных</a:t>
            </a:r>
            <a:r>
              <a:rPr lang="ru-RU" sz="40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форм от участников</a:t>
            </a:r>
          </a:p>
          <a:p>
            <a:pPr algn="l" defTabSz="1828800" hangingPunct="1"/>
            <a:r>
              <a:rPr lang="ru-RU" sz="40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рекомендаций по </a:t>
            </a:r>
            <a:r>
              <a:rPr lang="ru-RU" sz="4000" b="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корректировке/ доработке </a:t>
            </a:r>
            <a:endParaRPr lang="ru-RU" sz="4000" b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12058415" y="5960914"/>
            <a:ext cx="10481511" cy="1386000"/>
            <a:chOff x="12058415" y="6575960"/>
            <a:chExt cx="10481511" cy="1013808"/>
          </a:xfrm>
        </p:grpSpPr>
        <p:sp>
          <p:nvSpPr>
            <p:cNvPr id="53" name="Пятиугольник 52"/>
            <p:cNvSpPr/>
            <p:nvPr/>
          </p:nvSpPr>
          <p:spPr>
            <a:xfrm>
              <a:off x="12058415" y="6584244"/>
              <a:ext cx="1738798" cy="997240"/>
            </a:xfrm>
            <a:prstGeom prst="homePlat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Нашивка 53"/>
            <p:cNvSpPr/>
            <p:nvPr/>
          </p:nvSpPr>
          <p:spPr>
            <a:xfrm>
              <a:off x="14268706" y="6575960"/>
              <a:ext cx="8271220" cy="1013808"/>
            </a:xfrm>
            <a:prstGeom prst="chevron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Нашивка 54"/>
            <p:cNvSpPr/>
            <p:nvPr/>
          </p:nvSpPr>
          <p:spPr>
            <a:xfrm>
              <a:off x="12778762" y="6900138"/>
              <a:ext cx="265888" cy="365452"/>
            </a:xfrm>
            <a:prstGeom prst="chevron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rgbClr val="E200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2058415" y="9805751"/>
            <a:ext cx="10481511" cy="1387524"/>
            <a:chOff x="12058415" y="9902860"/>
            <a:chExt cx="10481511" cy="1013808"/>
          </a:xfrm>
        </p:grpSpPr>
        <p:sp>
          <p:nvSpPr>
            <p:cNvPr id="57" name="Пятиугольник 56"/>
            <p:cNvSpPr/>
            <p:nvPr/>
          </p:nvSpPr>
          <p:spPr>
            <a:xfrm>
              <a:off x="12058415" y="9911144"/>
              <a:ext cx="1738798" cy="997240"/>
            </a:xfrm>
            <a:prstGeom prst="homePlate">
              <a:avLst/>
            </a:prstGeom>
            <a:solidFill>
              <a:srgbClr val="E2005A"/>
            </a:solidFill>
            <a:ln w="12700" cap="flat" cmpd="sng" algn="ctr">
              <a:solidFill>
                <a:srgbClr val="E2005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Нашивка 57"/>
            <p:cNvSpPr/>
            <p:nvPr/>
          </p:nvSpPr>
          <p:spPr>
            <a:xfrm>
              <a:off x="14268706" y="9902860"/>
              <a:ext cx="8271220" cy="1013808"/>
            </a:xfrm>
            <a:prstGeom prst="chevron">
              <a:avLst/>
            </a:prstGeom>
            <a:solidFill>
              <a:srgbClr val="E2005A"/>
            </a:solidFill>
            <a:ln w="12700" cap="flat" cmpd="sng" algn="ctr">
              <a:solidFill>
                <a:srgbClr val="E2005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Нашивка 58"/>
            <p:cNvSpPr/>
            <p:nvPr/>
          </p:nvSpPr>
          <p:spPr>
            <a:xfrm>
              <a:off x="12778762" y="10227038"/>
              <a:ext cx="265888" cy="365452"/>
            </a:xfrm>
            <a:prstGeom prst="chevron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rgbClr val="E200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" name="Group 12"/>
          <p:cNvGrpSpPr/>
          <p:nvPr/>
        </p:nvGrpSpPr>
        <p:grpSpPr>
          <a:xfrm>
            <a:off x="1234794" y="2620504"/>
            <a:ext cx="9484006" cy="9520695"/>
            <a:chOff x="0" y="0"/>
            <a:chExt cx="812800" cy="812800"/>
          </a:xfrm>
        </p:grpSpPr>
        <p:sp>
          <p:nvSpPr>
            <p:cNvPr id="61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57"/>
            </a:solidFill>
            <a:ln w="104775" cap="sq">
              <a:solidFill>
                <a:srgbClr val="009757"/>
              </a:solidFill>
              <a:prstDash val="solid"/>
              <a:miter/>
            </a:ln>
          </p:spPr>
        </p:sp>
        <p:sp>
          <p:nvSpPr>
            <p:cNvPr id="62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ln>
              <a:noFill/>
            </a:ln>
          </p:spPr>
          <p:txBody>
            <a:bodyPr lIns="67733" tIns="67733" rIns="67733" bIns="67733" rtlCol="0" anchor="ctr"/>
            <a:lstStyle/>
            <a:p>
              <a:pPr defTabSz="1219170" hangingPunct="1">
                <a:lnSpc>
                  <a:spcPts val="3545"/>
                </a:lnSpc>
              </a:pPr>
              <a:endParaRPr sz="2400" b="0" kern="1200" dirty="0">
                <a:solidFill>
                  <a:prstClr val="black"/>
                </a:solidFill>
                <a:latin typeface="PT Sans" panose="020B0503020203020204" pitchFamily="34" charset="-52"/>
                <a:ea typeface="+mn-ea"/>
                <a:cs typeface="+mn-cs"/>
              </a:endParaRPr>
            </a:p>
          </p:txBody>
        </p:sp>
      </p:grpSp>
      <p:grpSp>
        <p:nvGrpSpPr>
          <p:cNvPr id="63" name="Group 15"/>
          <p:cNvGrpSpPr>
            <a:grpSpLocks noChangeAspect="1"/>
          </p:cNvGrpSpPr>
          <p:nvPr/>
        </p:nvGrpSpPr>
        <p:grpSpPr>
          <a:xfrm>
            <a:off x="1717014" y="3095344"/>
            <a:ext cx="8566447" cy="8566413"/>
            <a:chOff x="0" y="0"/>
            <a:chExt cx="6350000" cy="6349975"/>
          </a:xfrm>
        </p:grpSpPr>
        <p:sp>
          <p:nvSpPr>
            <p:cNvPr id="64" name="Freeform 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5142" r="-14950"/>
              </a:stretch>
            </a:blipFill>
          </p:spPr>
        </p:sp>
      </p:grpSp>
      <p:sp>
        <p:nvSpPr>
          <p:cNvPr id="8" name="Прямоугольник 7"/>
          <p:cNvSpPr/>
          <p:nvPr/>
        </p:nvSpPr>
        <p:spPr>
          <a:xfrm>
            <a:off x="15560411" y="2155396"/>
            <a:ext cx="51539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Подготовительный</a:t>
            </a:r>
          </a:p>
          <a:p>
            <a:pPr algn="l"/>
            <a:r>
              <a:rPr lang="ru-RU" sz="4000" b="0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май-июнь </a:t>
            </a:r>
            <a:endParaRPr lang="ru-RU" sz="4000" b="0" i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5560411" y="5963499"/>
            <a:ext cx="55306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Экспериментальный</a:t>
            </a:r>
          </a:p>
          <a:p>
            <a:pPr algn="l"/>
            <a:r>
              <a:rPr lang="ru-RU" sz="4000" b="0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август-октябрь</a:t>
            </a:r>
            <a:r>
              <a:rPr lang="ru-RU" sz="4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ru-RU" sz="40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5560410" y="9837792"/>
            <a:ext cx="46650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Заключительный</a:t>
            </a:r>
          </a:p>
          <a:p>
            <a:pPr algn="l"/>
            <a:r>
              <a:rPr lang="ru-RU" sz="4000" b="0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ноябрь </a:t>
            </a:r>
            <a:endParaRPr lang="ru-RU" sz="4000" b="0" i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63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2645" y="4409614"/>
            <a:ext cx="4464985" cy="4464985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8"/>
                </a:lnTo>
                <a:lnTo>
                  <a:pt x="0" y="3348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68462" y="4409614"/>
            <a:ext cx="4464985" cy="4464985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8"/>
                </a:lnTo>
                <a:lnTo>
                  <a:pt x="0" y="33487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50554" y="2920169"/>
            <a:ext cx="4464985" cy="4464985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686372" y="2920169"/>
            <a:ext cx="4464985" cy="4464985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73622" y="9109896"/>
            <a:ext cx="4183031" cy="1046768"/>
            <a:chOff x="0" y="0"/>
            <a:chExt cx="1624031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215A"/>
            </a:solidFill>
            <a:ln>
              <a:solidFill>
                <a:srgbClr val="E6215A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624031" cy="444500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>
                <a:lnSpc>
                  <a:spcPts val="4479"/>
                </a:lnSpc>
              </a:pPr>
              <a:endParaRPr sz="4000"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831222" y="5008191"/>
            <a:ext cx="3267829" cy="326782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215A"/>
            </a:solidFill>
            <a:ln>
              <a:solidFill>
                <a:srgbClr val="E6215A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>
                <a:lnSpc>
                  <a:spcPts val="4479"/>
                </a:lnSpc>
              </a:pPr>
              <a:endParaRPr sz="4000"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191530" y="7620451"/>
            <a:ext cx="4183031" cy="1046768"/>
            <a:chOff x="0" y="0"/>
            <a:chExt cx="1624031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F9F"/>
            </a:solidFill>
            <a:ln>
              <a:solidFill>
                <a:srgbClr val="004F9F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624031" cy="444500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>
                <a:lnSpc>
                  <a:spcPts val="4479"/>
                </a:lnSpc>
              </a:pPr>
              <a:endParaRPr sz="4000"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649131" y="3518746"/>
            <a:ext cx="3267829" cy="326782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F9F"/>
            </a:solidFill>
            <a:ln>
              <a:solidFill>
                <a:srgbClr val="004F9F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>
                <a:lnSpc>
                  <a:spcPts val="4479"/>
                </a:lnSpc>
              </a:pPr>
              <a:endParaRPr sz="4000"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8827349" y="7620451"/>
            <a:ext cx="4183031" cy="1046768"/>
            <a:chOff x="0" y="0"/>
            <a:chExt cx="1624031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9757"/>
            </a:solidFill>
            <a:ln>
              <a:solidFill>
                <a:srgbClr val="009757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624031" cy="444500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>
                <a:lnSpc>
                  <a:spcPts val="4479"/>
                </a:lnSpc>
              </a:pPr>
              <a:endParaRPr sz="4000"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9284950" y="3518746"/>
            <a:ext cx="3267829" cy="326782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57"/>
            </a:solidFill>
            <a:ln>
              <a:solidFill>
                <a:srgbClr val="009757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>
                <a:lnSpc>
                  <a:spcPts val="4479"/>
                </a:lnSpc>
              </a:pPr>
              <a:endParaRPr sz="4000" dirty="0">
                <a:latin typeface="PT Sans" panose="020B0503020203020204" pitchFamily="34" charset="-52"/>
              </a:endParaRPr>
            </a:p>
          </p:txBody>
        </p:sp>
      </p:grpSp>
      <p:sp>
        <p:nvSpPr>
          <p:cNvPr id="25" name="Freeform 25"/>
          <p:cNvSpPr/>
          <p:nvPr/>
        </p:nvSpPr>
        <p:spPr>
          <a:xfrm>
            <a:off x="13009439" y="9109896"/>
            <a:ext cx="4183031" cy="1046768"/>
          </a:xfrm>
          <a:custGeom>
            <a:avLst/>
            <a:gdLst/>
            <a:ahLst/>
            <a:cxnLst/>
            <a:rect l="l" t="t" r="r" b="b"/>
            <a:pathLst>
              <a:path w="1624031" h="406400">
                <a:moveTo>
                  <a:pt x="1420831" y="0"/>
                </a:moveTo>
                <a:cubicBezTo>
                  <a:pt x="1533055" y="0"/>
                  <a:pt x="1624031" y="90976"/>
                  <a:pt x="1624031" y="203200"/>
                </a:cubicBezTo>
                <a:cubicBezTo>
                  <a:pt x="1624031" y="315424"/>
                  <a:pt x="1533055" y="406400"/>
                  <a:pt x="1420831" y="406400"/>
                </a:cubicBezTo>
                <a:lnTo>
                  <a:pt x="203200" y="406400"/>
                </a:ln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rgbClr val="EF7D00"/>
          </a:solidFill>
          <a:ln>
            <a:solidFill>
              <a:srgbClr val="EF7D00"/>
            </a:solidFill>
          </a:ln>
        </p:spPr>
      </p:sp>
      <p:grpSp>
        <p:nvGrpSpPr>
          <p:cNvPr id="27" name="Group 27"/>
          <p:cNvGrpSpPr/>
          <p:nvPr/>
        </p:nvGrpSpPr>
        <p:grpSpPr>
          <a:xfrm>
            <a:off x="13467040" y="5008191"/>
            <a:ext cx="3267829" cy="3267829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F7D00"/>
            </a:solidFill>
            <a:ln>
              <a:solidFill>
                <a:srgbClr val="EF7D00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>
                <a:lnSpc>
                  <a:spcPts val="4479"/>
                </a:lnSpc>
              </a:pPr>
              <a:endParaRPr sz="4000" dirty="0">
                <a:latin typeface="PT Sans" panose="020B0503020203020204" pitchFamily="34" charset="-52"/>
              </a:endParaRPr>
            </a:p>
          </p:txBody>
        </p:sp>
      </p:grpSp>
      <p:sp>
        <p:nvSpPr>
          <p:cNvPr id="30" name="Freeform 30"/>
          <p:cNvSpPr/>
          <p:nvPr/>
        </p:nvSpPr>
        <p:spPr>
          <a:xfrm rot="-3603870">
            <a:off x="5148627" y="3370812"/>
            <a:ext cx="1529747" cy="1743301"/>
          </a:xfrm>
          <a:custGeom>
            <a:avLst/>
            <a:gdLst/>
            <a:ahLst/>
            <a:cxnLst/>
            <a:rect l="l" t="t" r="r" b="b"/>
            <a:pathLst>
              <a:path w="1147310" h="1307476">
                <a:moveTo>
                  <a:pt x="0" y="0"/>
                </a:moveTo>
                <a:lnTo>
                  <a:pt x="1147310" y="0"/>
                </a:lnTo>
                <a:lnTo>
                  <a:pt x="1147310" y="1307475"/>
                </a:lnTo>
                <a:lnTo>
                  <a:pt x="0" y="1307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3603870">
            <a:off x="17107048" y="3370812"/>
            <a:ext cx="1529747" cy="1743301"/>
          </a:xfrm>
          <a:custGeom>
            <a:avLst/>
            <a:gdLst/>
            <a:ahLst/>
            <a:cxnLst/>
            <a:rect l="l" t="t" r="r" b="b"/>
            <a:pathLst>
              <a:path w="1147310" h="1307476">
                <a:moveTo>
                  <a:pt x="0" y="0"/>
                </a:moveTo>
                <a:lnTo>
                  <a:pt x="1147310" y="0"/>
                </a:lnTo>
                <a:lnTo>
                  <a:pt x="1147310" y="1307475"/>
                </a:lnTo>
                <a:lnTo>
                  <a:pt x="0" y="1307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7175709" flipH="1">
            <a:off x="11287765" y="5914924"/>
            <a:ext cx="1529747" cy="1743301"/>
          </a:xfrm>
          <a:custGeom>
            <a:avLst/>
            <a:gdLst/>
            <a:ahLst/>
            <a:cxnLst/>
            <a:rect l="l" t="t" r="r" b="b"/>
            <a:pathLst>
              <a:path w="1147310" h="1307476">
                <a:moveTo>
                  <a:pt x="1147310" y="0"/>
                </a:moveTo>
                <a:lnTo>
                  <a:pt x="0" y="0"/>
                </a:lnTo>
                <a:lnTo>
                  <a:pt x="0" y="1307476"/>
                </a:lnTo>
                <a:lnTo>
                  <a:pt x="1147310" y="1307476"/>
                </a:lnTo>
                <a:lnTo>
                  <a:pt x="114731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3465136" y="422615"/>
            <a:ext cx="18036411" cy="1553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84"/>
              </a:lnSpc>
            </a:pPr>
            <a:r>
              <a:rPr lang="ru-RU" sz="4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Montserrat 1 Bold"/>
              </a:rPr>
              <a:t>ПРОЕКТНЫЕ ОБЯЗАТЕЛЬСТВА </a:t>
            </a:r>
            <a:endParaRPr lang="ru-RU" sz="4000" dirty="0" smtClean="0">
              <a:solidFill>
                <a:schemeClr val="dk1"/>
              </a:solidFill>
              <a:latin typeface="Proxima Nova"/>
              <a:ea typeface="Proxima Nova"/>
              <a:cs typeface="Proxima Nova"/>
              <a:sym typeface="Montserrat 1 Bold"/>
            </a:endParaRPr>
          </a:p>
          <a:p>
            <a:pPr>
              <a:lnSpc>
                <a:spcPts val="6384"/>
              </a:lnSpc>
            </a:pPr>
            <a:r>
              <a:rPr lang="ru-RU" sz="40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Montserrat 1 Bold"/>
              </a:rPr>
              <a:t>ПИЛОТНЫХ </a:t>
            </a:r>
            <a:r>
              <a:rPr lang="ru-RU" sz="40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Montserrat 1 Bold"/>
              </a:rPr>
              <a:t>ОБРАЗОВАТЕЛЬНЫХ ОРГАНИЗАЦИЙ</a:t>
            </a:r>
            <a:endParaRPr lang="en-US" sz="40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Montserrat 1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8686372" y="9175220"/>
            <a:ext cx="468162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заполнение </a:t>
            </a:r>
            <a:r>
              <a:rPr lang="ru-RU" sz="3200" b="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апробационных</a:t>
            </a:r>
            <a:r>
              <a:rPr lang="ru-RU" sz="3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форм </a:t>
            </a:r>
            <a:endParaRPr lang="en-US" sz="3200" b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Open Sans 2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2316134" y="10347164"/>
            <a:ext cx="6142941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b="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проведение не </a:t>
            </a:r>
            <a:r>
              <a:rPr lang="ru-RU" sz="3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менее 12 занятий на </a:t>
            </a:r>
            <a:r>
              <a:rPr lang="ru-RU" sz="3200" b="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основе </a:t>
            </a:r>
            <a:r>
              <a:rPr lang="ru-RU" sz="3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разработанного календарно-тематического плана реализации парциальной </a:t>
            </a:r>
            <a:r>
              <a:rPr lang="ru-RU" sz="3200" b="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программы</a:t>
            </a:r>
            <a:endParaRPr lang="en-US" sz="3200" b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Open Sans 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863601" y="10285835"/>
            <a:ext cx="51308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проектирование </a:t>
            </a:r>
            <a:r>
              <a:rPr lang="ru-RU" sz="3200" b="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календарно-тематического</a:t>
            </a:r>
          </a:p>
          <a:p>
            <a:pPr algn="l">
              <a:spcBef>
                <a:spcPct val="0"/>
              </a:spcBef>
            </a:pPr>
            <a:r>
              <a:rPr lang="ru-RU" sz="3200" b="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плана </a:t>
            </a:r>
            <a:r>
              <a:rPr lang="ru-RU" sz="3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</a:t>
            </a:r>
            <a:r>
              <a:rPr lang="ru-RU" sz="3200" b="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парциальной </a:t>
            </a:r>
            <a:r>
              <a:rPr lang="ru-RU" sz="3200" b="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  <a:p>
            <a:pPr algn="just">
              <a:spcBef>
                <a:spcPct val="0"/>
              </a:spcBef>
            </a:pPr>
            <a:endParaRPr lang="en-US" sz="3200" b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Open Sans 2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6647056" y="9059096"/>
            <a:ext cx="540947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b="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Open Sans 2"/>
              </a:rPr>
              <a:t>определение </a:t>
            </a:r>
            <a:r>
              <a:rPr lang="ru-RU" sz="3200" b="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пилотных </a:t>
            </a:r>
            <a:r>
              <a:rPr lang="ru-RU" sz="3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групп </a:t>
            </a:r>
            <a:r>
              <a:rPr lang="ru-RU" sz="3200" b="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детей для апробации: </a:t>
            </a:r>
            <a:r>
              <a:rPr lang="ru-RU" sz="3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старшая группа </a:t>
            </a:r>
            <a:r>
              <a:rPr lang="ru-RU" sz="3200" b="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lang="ru-RU" sz="3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подготовительная к школе группа </a:t>
            </a:r>
            <a:endParaRPr lang="en-US" sz="3200" b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Open Sans 2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1" y="703415"/>
            <a:ext cx="1863437" cy="1872185"/>
          </a:xfrm>
          <a:prstGeom prst="rect">
            <a:avLst/>
          </a:prstGeom>
        </p:spPr>
      </p:pic>
      <p:sp>
        <p:nvSpPr>
          <p:cNvPr id="58" name="Freeform 12">
            <a:hlinkClick r:id="" action="ppaction://hlinkshowjump?jump=nextslide"/>
          </p:cNvPr>
          <p:cNvSpPr/>
          <p:nvPr/>
        </p:nvSpPr>
        <p:spPr>
          <a:xfrm>
            <a:off x="2688804" y="5775325"/>
            <a:ext cx="1900559" cy="1711651"/>
          </a:xfrm>
          <a:custGeom>
            <a:avLst/>
            <a:gdLst/>
            <a:ahLst/>
            <a:cxnLst/>
            <a:rect l="l" t="t" r="r" b="b"/>
            <a:pathLst>
              <a:path w="669506" h="668111">
                <a:moveTo>
                  <a:pt x="0" y="0"/>
                </a:moveTo>
                <a:lnTo>
                  <a:pt x="669506" y="0"/>
                </a:lnTo>
                <a:lnTo>
                  <a:pt x="669506" y="668111"/>
                </a:lnTo>
                <a:lnTo>
                  <a:pt x="0" y="6681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13">
            <a:hlinkClick r:id="rId14" action="ppaction://hlinksldjump"/>
          </p:cNvPr>
          <p:cNvSpPr/>
          <p:nvPr/>
        </p:nvSpPr>
        <p:spPr>
          <a:xfrm>
            <a:off x="20359150" y="4311166"/>
            <a:ext cx="1335584" cy="1673065"/>
          </a:xfrm>
          <a:custGeom>
            <a:avLst/>
            <a:gdLst/>
            <a:ahLst/>
            <a:cxnLst/>
            <a:rect l="l" t="t" r="r" b="b"/>
            <a:pathLst>
              <a:path w="492229" h="649807">
                <a:moveTo>
                  <a:pt x="0" y="0"/>
                </a:moveTo>
                <a:lnTo>
                  <a:pt x="492228" y="0"/>
                </a:lnTo>
                <a:lnTo>
                  <a:pt x="492228" y="649808"/>
                </a:lnTo>
                <a:lnTo>
                  <a:pt x="0" y="64980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19"/>
          <p:cNvSpPr/>
          <p:nvPr/>
        </p:nvSpPr>
        <p:spPr>
          <a:xfrm>
            <a:off x="14405319" y="5736677"/>
            <a:ext cx="1548320" cy="1657675"/>
          </a:xfrm>
          <a:custGeom>
            <a:avLst/>
            <a:gdLst/>
            <a:ahLst/>
            <a:cxnLst/>
            <a:rect l="l" t="t" r="r" b="b"/>
            <a:pathLst>
              <a:path w="631617" h="631617">
                <a:moveTo>
                  <a:pt x="0" y="0"/>
                </a:moveTo>
                <a:lnTo>
                  <a:pt x="631618" y="0"/>
                </a:lnTo>
                <a:lnTo>
                  <a:pt x="631618" y="631618"/>
                </a:lnTo>
                <a:lnTo>
                  <a:pt x="0" y="63161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20"/>
          <p:cNvSpPr/>
          <p:nvPr/>
        </p:nvSpPr>
        <p:spPr>
          <a:xfrm>
            <a:off x="8455768" y="4311167"/>
            <a:ext cx="1653198" cy="1673065"/>
          </a:xfrm>
          <a:custGeom>
            <a:avLst/>
            <a:gdLst/>
            <a:ahLst/>
            <a:cxnLst/>
            <a:rect l="l" t="t" r="r" b="b"/>
            <a:pathLst>
              <a:path w="1023098" h="1118140">
                <a:moveTo>
                  <a:pt x="0" y="0"/>
                </a:moveTo>
                <a:lnTo>
                  <a:pt x="1023099" y="0"/>
                </a:lnTo>
                <a:lnTo>
                  <a:pt x="1023099" y="1118140"/>
                </a:lnTo>
                <a:lnTo>
                  <a:pt x="0" y="11181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297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СПАСИБО ЗА ВНИМАНИЕ!"/>
          <p:cNvSpPr txBox="1"/>
          <p:nvPr/>
        </p:nvSpPr>
        <p:spPr>
          <a:xfrm>
            <a:off x="6099271" y="1126546"/>
            <a:ext cx="130937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1" y="703415"/>
            <a:ext cx="1863437" cy="1872185"/>
          </a:xfrm>
          <a:prstGeom prst="rect">
            <a:avLst/>
          </a:prstGeom>
        </p:spPr>
      </p:pic>
      <p:grpSp>
        <p:nvGrpSpPr>
          <p:cNvPr id="5" name="Group 6"/>
          <p:cNvGrpSpPr/>
          <p:nvPr/>
        </p:nvGrpSpPr>
        <p:grpSpPr>
          <a:xfrm>
            <a:off x="2493418" y="7475981"/>
            <a:ext cx="4183031" cy="1046768"/>
            <a:chOff x="0" y="0"/>
            <a:chExt cx="1624031" cy="406400"/>
          </a:xfrm>
        </p:grpSpPr>
        <p:sp>
          <p:nvSpPr>
            <p:cNvPr id="6" name="Freeform 7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6215A"/>
            </a:solidFill>
            <a:ln>
              <a:solidFill>
                <a:srgbClr val="E6215A"/>
              </a:solidFill>
            </a:ln>
          </p:spPr>
        </p:sp>
        <p:sp>
          <p:nvSpPr>
            <p:cNvPr id="7" name="TextBox 8"/>
            <p:cNvSpPr txBox="1"/>
            <p:nvPr/>
          </p:nvSpPr>
          <p:spPr>
            <a:xfrm>
              <a:off x="0" y="-38100"/>
              <a:ext cx="1624031" cy="444500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>
                <a:lnSpc>
                  <a:spcPts val="4479"/>
                </a:lnSpc>
              </a:pPr>
              <a:endParaRPr sz="4000"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8" name="Group 9"/>
          <p:cNvGrpSpPr/>
          <p:nvPr/>
        </p:nvGrpSpPr>
        <p:grpSpPr>
          <a:xfrm>
            <a:off x="2951018" y="3374276"/>
            <a:ext cx="3267829" cy="3267829"/>
            <a:chOff x="0" y="0"/>
            <a:chExt cx="812800" cy="812800"/>
          </a:xfrm>
        </p:grpSpPr>
        <p:sp>
          <p:nvSpPr>
            <p:cNvPr id="9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6215A"/>
            </a:solidFill>
            <a:ln>
              <a:solidFill>
                <a:srgbClr val="E6215A"/>
              </a:solidFill>
            </a:ln>
          </p:spPr>
        </p:sp>
        <p:sp>
          <p:nvSpPr>
            <p:cNvPr id="10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>
                <a:lnSpc>
                  <a:spcPts val="4479"/>
                </a:lnSpc>
              </a:pPr>
              <a:endParaRPr sz="4000" dirty="0">
                <a:latin typeface="PT Sans" panose="020B0503020203020204" pitchFamily="34" charset="-52"/>
              </a:endParaRPr>
            </a:p>
          </p:txBody>
        </p:sp>
      </p:grpSp>
      <p:sp>
        <p:nvSpPr>
          <p:cNvPr id="11" name="TextBox 46"/>
          <p:cNvSpPr txBox="1"/>
          <p:nvPr/>
        </p:nvSpPr>
        <p:spPr>
          <a:xfrm>
            <a:off x="1983396" y="8651920"/>
            <a:ext cx="5113867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проектирование календарно-тематического плана на основе парциальной программы</a:t>
            </a:r>
            <a:endParaRPr lang="en-US" sz="3200" b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Open Sans 2"/>
            </a:endParaRPr>
          </a:p>
        </p:txBody>
      </p:sp>
      <p:sp>
        <p:nvSpPr>
          <p:cNvPr id="12" name="Freeform 12">
            <a:hlinkClick r:id="" action="ppaction://hlinkshowjump?jump=previousslide"/>
          </p:cNvPr>
          <p:cNvSpPr/>
          <p:nvPr/>
        </p:nvSpPr>
        <p:spPr>
          <a:xfrm>
            <a:off x="3808600" y="4141410"/>
            <a:ext cx="1900559" cy="1711651"/>
          </a:xfrm>
          <a:custGeom>
            <a:avLst/>
            <a:gdLst/>
            <a:ahLst/>
            <a:cxnLst/>
            <a:rect l="l" t="t" r="r" b="b"/>
            <a:pathLst>
              <a:path w="669506" h="668111">
                <a:moveTo>
                  <a:pt x="0" y="0"/>
                </a:moveTo>
                <a:lnTo>
                  <a:pt x="669506" y="0"/>
                </a:lnTo>
                <a:lnTo>
                  <a:pt x="669506" y="668111"/>
                </a:lnTo>
                <a:lnTo>
                  <a:pt x="0" y="6681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Прямоугольник 12"/>
          <p:cNvSpPr/>
          <p:nvPr/>
        </p:nvSpPr>
        <p:spPr>
          <a:xfrm>
            <a:off x="11531600" y="3435457"/>
            <a:ext cx="12192000" cy="852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0000" algn="just">
              <a:lnSpc>
                <a:spcPct val="115000"/>
              </a:lnSpc>
              <a:tabLst>
                <a:tab pos="180340" algn="l"/>
              </a:tabLst>
            </a:pPr>
            <a:r>
              <a:rPr lang="ru-RU" sz="4000" b="0" spc="5" dirty="0">
                <a:ea typeface="Calibri"/>
                <a:cs typeface="Arial" panose="020B0604020202020204" pitchFamily="34" charset="0"/>
              </a:rPr>
              <a:t>как образовательная деятельность, осуществляемая в процессе организации различных видов детской </a:t>
            </a:r>
            <a:r>
              <a:rPr lang="ru-RU" sz="4000" b="0" spc="5" dirty="0" smtClean="0">
                <a:ea typeface="Calibri"/>
                <a:cs typeface="Arial" panose="020B0604020202020204" pitchFamily="34" charset="0"/>
              </a:rPr>
              <a:t>деятельности;</a:t>
            </a:r>
          </a:p>
          <a:p>
            <a:pPr marL="720000" algn="just">
              <a:lnSpc>
                <a:spcPct val="115000"/>
              </a:lnSpc>
              <a:tabLst>
                <a:tab pos="180340" algn="l"/>
              </a:tabLst>
            </a:pPr>
            <a:endParaRPr lang="ru-RU" sz="4000" b="0" spc="5" dirty="0">
              <a:ea typeface="Calibri"/>
              <a:cs typeface="Arial" panose="020B0604020202020204" pitchFamily="34" charset="0"/>
            </a:endParaRPr>
          </a:p>
          <a:p>
            <a:pPr marL="720000" algn="just">
              <a:lnSpc>
                <a:spcPct val="115000"/>
              </a:lnSpc>
              <a:tabLst>
                <a:tab pos="180340" algn="l"/>
              </a:tabLst>
            </a:pPr>
            <a:r>
              <a:rPr lang="ru-RU" sz="4000" b="0" spc="5" dirty="0">
                <a:ea typeface="Calibri"/>
                <a:cs typeface="Arial" panose="020B0604020202020204" pitchFamily="34" charset="0"/>
              </a:rPr>
              <a:t>как образовательная деятельность, осуществляемая в процессе режимных моментов</a:t>
            </a:r>
            <a:r>
              <a:rPr lang="ru-RU" sz="4000" b="0" spc="5" dirty="0" smtClean="0">
                <a:ea typeface="Calibri"/>
                <a:cs typeface="Arial" panose="020B0604020202020204" pitchFamily="34" charset="0"/>
              </a:rPr>
              <a:t>;</a:t>
            </a:r>
          </a:p>
          <a:p>
            <a:pPr marL="720000" algn="just">
              <a:lnSpc>
                <a:spcPct val="115000"/>
              </a:lnSpc>
              <a:tabLst>
                <a:tab pos="180340" algn="l"/>
              </a:tabLst>
            </a:pPr>
            <a:endParaRPr lang="ru-RU" sz="4000" b="0" spc="5" dirty="0">
              <a:ea typeface="Calibri"/>
              <a:cs typeface="Arial" panose="020B0604020202020204" pitchFamily="34" charset="0"/>
            </a:endParaRPr>
          </a:p>
          <a:p>
            <a:pPr marL="720000" algn="just">
              <a:lnSpc>
                <a:spcPct val="115000"/>
              </a:lnSpc>
              <a:tabLst>
                <a:tab pos="180340" algn="l"/>
              </a:tabLst>
            </a:pPr>
            <a:r>
              <a:rPr lang="ru-RU" sz="4000" b="0" spc="5" dirty="0">
                <a:ea typeface="Calibri"/>
                <a:cs typeface="Arial" panose="020B0604020202020204" pitchFamily="34" charset="0"/>
              </a:rPr>
              <a:t>взаимодействие с семьями детей по реализации основной образовательной программы дошкольного образования (как отдельный образовательный проект).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10443946" y="3630571"/>
            <a:ext cx="973680" cy="498620"/>
          </a:xfrm>
          <a:prstGeom prst="homePlate">
            <a:avLst/>
          </a:prstGeom>
          <a:solidFill>
            <a:srgbClr val="E2005A"/>
          </a:solidFill>
          <a:ln>
            <a:solidFill>
              <a:srgbClr val="E20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ашивка 17"/>
          <p:cNvSpPr/>
          <p:nvPr/>
        </p:nvSpPr>
        <p:spPr>
          <a:xfrm>
            <a:off x="10804119" y="3788518"/>
            <a:ext cx="180662" cy="182726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05A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10443946" y="6465060"/>
            <a:ext cx="973680" cy="498620"/>
          </a:xfrm>
          <a:prstGeom prst="homePlate">
            <a:avLst/>
          </a:prstGeom>
          <a:solidFill>
            <a:srgbClr val="E2005A"/>
          </a:solidFill>
          <a:ln>
            <a:solidFill>
              <a:srgbClr val="E20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ашивка 19"/>
          <p:cNvSpPr/>
          <p:nvPr/>
        </p:nvSpPr>
        <p:spPr>
          <a:xfrm>
            <a:off x="10804119" y="6623007"/>
            <a:ext cx="180662" cy="182726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05A"/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10443946" y="9189713"/>
            <a:ext cx="973680" cy="498620"/>
          </a:xfrm>
          <a:prstGeom prst="homePlate">
            <a:avLst/>
          </a:prstGeom>
          <a:solidFill>
            <a:srgbClr val="E2005A"/>
          </a:solidFill>
          <a:ln>
            <a:solidFill>
              <a:srgbClr val="E20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ашивка 21"/>
          <p:cNvSpPr/>
          <p:nvPr/>
        </p:nvSpPr>
        <p:spPr>
          <a:xfrm>
            <a:off x="10804119" y="9347660"/>
            <a:ext cx="180662" cy="182726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005A"/>
              </a:solidFill>
            </a:endParaRPr>
          </a:p>
        </p:txBody>
      </p:sp>
      <p:sp>
        <p:nvSpPr>
          <p:cNvPr id="23" name="TextBox 43"/>
          <p:cNvSpPr txBox="1"/>
          <p:nvPr/>
        </p:nvSpPr>
        <p:spPr>
          <a:xfrm>
            <a:off x="3465136" y="422615"/>
            <a:ext cx="18036411" cy="1553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84"/>
              </a:lnSpc>
            </a:pPr>
            <a:r>
              <a:rPr lang="ru-RU" sz="40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Montserrat 1 Bold"/>
              </a:rPr>
              <a:t>РЕАЛИЗАЦИЯ ПАРЦИАЛЬНОЙ ПРОГРАММЫ </a:t>
            </a:r>
          </a:p>
          <a:p>
            <a:pPr>
              <a:lnSpc>
                <a:spcPts val="6384"/>
              </a:lnSpc>
            </a:pPr>
            <a:r>
              <a:rPr lang="ru-RU" sz="40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Montserrat 1 Bold"/>
              </a:rPr>
              <a:t>И ДИДАКТИЧЕСКИХ МАТЕРИАЛОВ</a:t>
            </a:r>
            <a:endParaRPr lang="en-US" sz="40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Montserrat 1 Bold"/>
            </a:endParaRPr>
          </a:p>
        </p:txBody>
      </p:sp>
    </p:spTree>
    <p:extLst>
      <p:ext uri="{BB962C8B-B14F-4D97-AF65-F5344CB8AC3E}">
        <p14:creationId xmlns:p14="http://schemas.microsoft.com/office/powerpoint/2010/main" val="4223770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СПАСИБО ЗА ВНИМАНИЕ!"/>
          <p:cNvSpPr txBox="1"/>
          <p:nvPr/>
        </p:nvSpPr>
        <p:spPr>
          <a:xfrm>
            <a:off x="6099271" y="1126546"/>
            <a:ext cx="130937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1" y="703415"/>
            <a:ext cx="1863437" cy="1872185"/>
          </a:xfrm>
          <a:prstGeom prst="rect">
            <a:avLst/>
          </a:prstGeom>
        </p:spPr>
      </p:pic>
      <p:sp>
        <p:nvSpPr>
          <p:cNvPr id="12" name="Freeform 13"/>
          <p:cNvSpPr/>
          <p:nvPr/>
        </p:nvSpPr>
        <p:spPr>
          <a:xfrm>
            <a:off x="3273416" y="4464345"/>
            <a:ext cx="1335584" cy="1673065"/>
          </a:xfrm>
          <a:custGeom>
            <a:avLst/>
            <a:gdLst/>
            <a:ahLst/>
            <a:cxnLst/>
            <a:rect l="l" t="t" r="r" b="b"/>
            <a:pathLst>
              <a:path w="492229" h="649807">
                <a:moveTo>
                  <a:pt x="0" y="0"/>
                </a:moveTo>
                <a:lnTo>
                  <a:pt x="492228" y="0"/>
                </a:lnTo>
                <a:lnTo>
                  <a:pt x="492228" y="649808"/>
                </a:lnTo>
                <a:lnTo>
                  <a:pt x="0" y="649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43"/>
          <p:cNvSpPr txBox="1"/>
          <p:nvPr/>
        </p:nvSpPr>
        <p:spPr>
          <a:xfrm>
            <a:off x="3465136" y="280005"/>
            <a:ext cx="18036411" cy="1553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84"/>
              </a:lnSpc>
            </a:pPr>
            <a:r>
              <a:rPr lang="ru-RU" sz="4000" dirty="0" smtClean="0"/>
              <a:t>ОЦЕНКА ПРАКТИЧЕСКОЙ ЗНАЧИМОСТИ И ПРИМЕНЕНИЯ </a:t>
            </a:r>
            <a:endParaRPr lang="ru-RU" sz="4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ts val="6384"/>
              </a:lnSpc>
            </a:pPr>
            <a:r>
              <a:rPr lang="ru-RU" sz="4000" dirty="0" smtClean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Montserrat 1 Bold"/>
              </a:rPr>
              <a:t>ПАРЦИАЛЬНОЙ ПРОГРАММЫ И ДИДАКТИЧЕСКИХ МАТЕРИАЛОВ</a:t>
            </a:r>
            <a:endParaRPr lang="en-US" sz="40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Montserrat 1 Bold"/>
            </a:endParaRPr>
          </a:p>
        </p:txBody>
      </p:sp>
      <p:grpSp>
        <p:nvGrpSpPr>
          <p:cNvPr id="14" name="Group 8"/>
          <p:cNvGrpSpPr/>
          <p:nvPr/>
        </p:nvGrpSpPr>
        <p:grpSpPr>
          <a:xfrm rot="-5400000">
            <a:off x="15890205" y="-1056390"/>
            <a:ext cx="1473051" cy="9749640"/>
            <a:chOff x="0" y="0"/>
            <a:chExt cx="2354580" cy="11010253"/>
          </a:xfrm>
          <a:solidFill>
            <a:srgbClr val="EF7D00"/>
          </a:solidFill>
        </p:grpSpPr>
        <p:sp>
          <p:nvSpPr>
            <p:cNvPr id="15" name="Freeform 9"/>
            <p:cNvSpPr/>
            <p:nvPr/>
          </p:nvSpPr>
          <p:spPr>
            <a:xfrm>
              <a:off x="0" y="0"/>
              <a:ext cx="2353310" cy="11010254"/>
            </a:xfrm>
            <a:custGeom>
              <a:avLst/>
              <a:gdLst/>
              <a:ahLst/>
              <a:cxnLst/>
              <a:rect l="l" t="t" r="r" b="b"/>
              <a:pathLst>
                <a:path w="2353310" h="11010254">
                  <a:moveTo>
                    <a:pt x="784860" y="10942944"/>
                  </a:moveTo>
                  <a:cubicBezTo>
                    <a:pt x="905510" y="10983583"/>
                    <a:pt x="1042670" y="11010254"/>
                    <a:pt x="1177290" y="11010254"/>
                  </a:cubicBezTo>
                  <a:cubicBezTo>
                    <a:pt x="1311910" y="11010254"/>
                    <a:pt x="1441450" y="10987394"/>
                    <a:pt x="1560830" y="10946754"/>
                  </a:cubicBezTo>
                  <a:cubicBezTo>
                    <a:pt x="1563370" y="10945483"/>
                    <a:pt x="1565910" y="10945483"/>
                    <a:pt x="1568450" y="10944213"/>
                  </a:cubicBezTo>
                  <a:cubicBezTo>
                    <a:pt x="2016760" y="10781654"/>
                    <a:pt x="2346960" y="10352394"/>
                    <a:pt x="2353310" y="982569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818160"/>
                  </a:lnTo>
                  <a:cubicBezTo>
                    <a:pt x="6350" y="10354933"/>
                    <a:pt x="331470" y="10784194"/>
                    <a:pt x="784860" y="10942944"/>
                  </a:cubicBezTo>
                  <a:close/>
                </a:path>
              </a:pathLst>
            </a:custGeom>
            <a:solidFill>
              <a:srgbClr val="009757"/>
            </a:solidFill>
            <a:ln>
              <a:solidFill>
                <a:srgbClr val="009757"/>
              </a:solidFill>
            </a:ln>
          </p:spPr>
        </p:sp>
      </p:grpSp>
      <p:grpSp>
        <p:nvGrpSpPr>
          <p:cNvPr id="16" name="Group 10"/>
          <p:cNvGrpSpPr/>
          <p:nvPr/>
        </p:nvGrpSpPr>
        <p:grpSpPr>
          <a:xfrm rot="-5400000">
            <a:off x="15890216" y="1506075"/>
            <a:ext cx="1473051" cy="9749641"/>
            <a:chOff x="0" y="0"/>
            <a:chExt cx="2354580" cy="11010253"/>
          </a:xfrm>
          <a:solidFill>
            <a:srgbClr val="009757"/>
          </a:solidFill>
        </p:grpSpPr>
        <p:sp>
          <p:nvSpPr>
            <p:cNvPr id="17" name="Freeform 11"/>
            <p:cNvSpPr/>
            <p:nvPr/>
          </p:nvSpPr>
          <p:spPr>
            <a:xfrm>
              <a:off x="0" y="0"/>
              <a:ext cx="2353310" cy="11010254"/>
            </a:xfrm>
            <a:custGeom>
              <a:avLst/>
              <a:gdLst/>
              <a:ahLst/>
              <a:cxnLst/>
              <a:rect l="l" t="t" r="r" b="b"/>
              <a:pathLst>
                <a:path w="2353310" h="11010254">
                  <a:moveTo>
                    <a:pt x="784860" y="10942944"/>
                  </a:moveTo>
                  <a:cubicBezTo>
                    <a:pt x="905510" y="10983583"/>
                    <a:pt x="1042670" y="11010254"/>
                    <a:pt x="1177290" y="11010254"/>
                  </a:cubicBezTo>
                  <a:cubicBezTo>
                    <a:pt x="1311910" y="11010254"/>
                    <a:pt x="1441450" y="10987394"/>
                    <a:pt x="1560830" y="10946754"/>
                  </a:cubicBezTo>
                  <a:cubicBezTo>
                    <a:pt x="1563370" y="10945483"/>
                    <a:pt x="1565910" y="10945483"/>
                    <a:pt x="1568450" y="10944213"/>
                  </a:cubicBezTo>
                  <a:cubicBezTo>
                    <a:pt x="2016760" y="10781654"/>
                    <a:pt x="2346960" y="10352394"/>
                    <a:pt x="2353310" y="982569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818160"/>
                  </a:lnTo>
                  <a:cubicBezTo>
                    <a:pt x="6350" y="10354933"/>
                    <a:pt x="331470" y="10784194"/>
                    <a:pt x="784860" y="10942944"/>
                  </a:cubicBezTo>
                  <a:close/>
                </a:path>
              </a:pathLst>
            </a:custGeom>
            <a:grpFill/>
            <a:ln>
              <a:solidFill>
                <a:srgbClr val="009757"/>
              </a:solidFill>
            </a:ln>
          </p:spPr>
        </p:sp>
      </p:grpSp>
      <p:grpSp>
        <p:nvGrpSpPr>
          <p:cNvPr id="18" name="Group 12"/>
          <p:cNvGrpSpPr/>
          <p:nvPr/>
        </p:nvGrpSpPr>
        <p:grpSpPr>
          <a:xfrm rot="-5400000">
            <a:off x="15890202" y="4084408"/>
            <a:ext cx="1473051" cy="9749640"/>
            <a:chOff x="0" y="0"/>
            <a:chExt cx="2354580" cy="11010253"/>
          </a:xfrm>
          <a:solidFill>
            <a:srgbClr val="009757"/>
          </a:solidFill>
        </p:grpSpPr>
        <p:sp>
          <p:nvSpPr>
            <p:cNvPr id="19" name="Freeform 13"/>
            <p:cNvSpPr/>
            <p:nvPr/>
          </p:nvSpPr>
          <p:spPr>
            <a:xfrm>
              <a:off x="0" y="0"/>
              <a:ext cx="2353310" cy="11010254"/>
            </a:xfrm>
            <a:custGeom>
              <a:avLst/>
              <a:gdLst/>
              <a:ahLst/>
              <a:cxnLst/>
              <a:rect l="l" t="t" r="r" b="b"/>
              <a:pathLst>
                <a:path w="2353310" h="11010254">
                  <a:moveTo>
                    <a:pt x="784860" y="10942944"/>
                  </a:moveTo>
                  <a:cubicBezTo>
                    <a:pt x="905510" y="10983583"/>
                    <a:pt x="1042670" y="11010254"/>
                    <a:pt x="1177290" y="11010254"/>
                  </a:cubicBezTo>
                  <a:cubicBezTo>
                    <a:pt x="1311910" y="11010254"/>
                    <a:pt x="1441450" y="10987394"/>
                    <a:pt x="1560830" y="10946754"/>
                  </a:cubicBezTo>
                  <a:cubicBezTo>
                    <a:pt x="1563370" y="10945483"/>
                    <a:pt x="1565910" y="10945483"/>
                    <a:pt x="1568450" y="10944213"/>
                  </a:cubicBezTo>
                  <a:cubicBezTo>
                    <a:pt x="2016760" y="10781654"/>
                    <a:pt x="2346960" y="10352394"/>
                    <a:pt x="2353310" y="982569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818160"/>
                  </a:lnTo>
                  <a:cubicBezTo>
                    <a:pt x="6350" y="10354933"/>
                    <a:pt x="331470" y="10784194"/>
                    <a:pt x="784860" y="10942944"/>
                  </a:cubicBezTo>
                  <a:close/>
                </a:path>
              </a:pathLst>
            </a:custGeom>
            <a:grpFill/>
            <a:ln>
              <a:solidFill>
                <a:srgbClr val="009757"/>
              </a:solidFill>
            </a:ln>
          </p:spPr>
        </p:sp>
      </p:grpSp>
      <p:grpSp>
        <p:nvGrpSpPr>
          <p:cNvPr id="20" name="Group 14"/>
          <p:cNvGrpSpPr/>
          <p:nvPr/>
        </p:nvGrpSpPr>
        <p:grpSpPr>
          <a:xfrm rot="-5400000">
            <a:off x="11141671" y="3208192"/>
            <a:ext cx="1220479" cy="1220479"/>
            <a:chOff x="0" y="0"/>
            <a:chExt cx="6350000" cy="6350000"/>
          </a:xfrm>
        </p:grpSpPr>
        <p:sp>
          <p:nvSpPr>
            <p:cNvPr id="21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975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</p:grpSp>
      <p:grpSp>
        <p:nvGrpSpPr>
          <p:cNvPr id="22" name="Group 16"/>
          <p:cNvGrpSpPr/>
          <p:nvPr/>
        </p:nvGrpSpPr>
        <p:grpSpPr>
          <a:xfrm rot="-5400000">
            <a:off x="11141681" y="5770657"/>
            <a:ext cx="1220479" cy="1220479"/>
            <a:chOff x="0" y="0"/>
            <a:chExt cx="6350000" cy="6350000"/>
          </a:xfrm>
        </p:grpSpPr>
        <p:sp>
          <p:nvSpPr>
            <p:cNvPr id="23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975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</p:grpSp>
      <p:grpSp>
        <p:nvGrpSpPr>
          <p:cNvPr id="24" name="Group 18"/>
          <p:cNvGrpSpPr/>
          <p:nvPr/>
        </p:nvGrpSpPr>
        <p:grpSpPr>
          <a:xfrm rot="-5400000">
            <a:off x="11141668" y="8348989"/>
            <a:ext cx="1220479" cy="1220479"/>
            <a:chOff x="0" y="0"/>
            <a:chExt cx="6350000" cy="6350000"/>
          </a:xfrm>
        </p:grpSpPr>
        <p:sp>
          <p:nvSpPr>
            <p:cNvPr id="25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975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</p:grpSp>
      <p:grpSp>
        <p:nvGrpSpPr>
          <p:cNvPr id="26" name="Group 12"/>
          <p:cNvGrpSpPr/>
          <p:nvPr/>
        </p:nvGrpSpPr>
        <p:grpSpPr>
          <a:xfrm rot="-5400000">
            <a:off x="15890201" y="6613182"/>
            <a:ext cx="1473051" cy="9749639"/>
            <a:chOff x="0" y="0"/>
            <a:chExt cx="2354580" cy="11010253"/>
          </a:xfrm>
          <a:solidFill>
            <a:srgbClr val="009757"/>
          </a:solidFill>
        </p:grpSpPr>
        <p:sp>
          <p:nvSpPr>
            <p:cNvPr id="27" name="Freeform 13"/>
            <p:cNvSpPr/>
            <p:nvPr/>
          </p:nvSpPr>
          <p:spPr>
            <a:xfrm>
              <a:off x="0" y="0"/>
              <a:ext cx="2353310" cy="11010254"/>
            </a:xfrm>
            <a:custGeom>
              <a:avLst/>
              <a:gdLst/>
              <a:ahLst/>
              <a:cxnLst/>
              <a:rect l="l" t="t" r="r" b="b"/>
              <a:pathLst>
                <a:path w="2353310" h="11010254">
                  <a:moveTo>
                    <a:pt x="784860" y="10942944"/>
                  </a:moveTo>
                  <a:cubicBezTo>
                    <a:pt x="905510" y="10983583"/>
                    <a:pt x="1042670" y="11010254"/>
                    <a:pt x="1177290" y="11010254"/>
                  </a:cubicBezTo>
                  <a:cubicBezTo>
                    <a:pt x="1311910" y="11010254"/>
                    <a:pt x="1441450" y="10987394"/>
                    <a:pt x="1560830" y="10946754"/>
                  </a:cubicBezTo>
                  <a:cubicBezTo>
                    <a:pt x="1563370" y="10945483"/>
                    <a:pt x="1565910" y="10945483"/>
                    <a:pt x="1568450" y="10944213"/>
                  </a:cubicBezTo>
                  <a:cubicBezTo>
                    <a:pt x="2016760" y="10781654"/>
                    <a:pt x="2346960" y="10352394"/>
                    <a:pt x="2353310" y="982569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818160"/>
                  </a:lnTo>
                  <a:cubicBezTo>
                    <a:pt x="6350" y="10354933"/>
                    <a:pt x="331470" y="10784194"/>
                    <a:pt x="784860" y="10942944"/>
                  </a:cubicBezTo>
                  <a:close/>
                </a:path>
              </a:pathLst>
            </a:custGeom>
            <a:grpFill/>
            <a:ln>
              <a:solidFill>
                <a:srgbClr val="009757"/>
              </a:solidFill>
            </a:ln>
          </p:spPr>
        </p:sp>
      </p:grpSp>
      <p:grpSp>
        <p:nvGrpSpPr>
          <p:cNvPr id="28" name="Group 18"/>
          <p:cNvGrpSpPr/>
          <p:nvPr/>
        </p:nvGrpSpPr>
        <p:grpSpPr>
          <a:xfrm rot="-5400000">
            <a:off x="11141667" y="10877763"/>
            <a:ext cx="1220479" cy="1220479"/>
            <a:chOff x="0" y="0"/>
            <a:chExt cx="6350000" cy="6350000"/>
          </a:xfrm>
        </p:grpSpPr>
        <p:sp>
          <p:nvSpPr>
            <p:cNvPr id="2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9757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</p:grpSp>
      <p:sp>
        <p:nvSpPr>
          <p:cNvPr id="4" name="Прямоугольник 3"/>
          <p:cNvSpPr/>
          <p:nvPr/>
        </p:nvSpPr>
        <p:spPr>
          <a:xfrm>
            <a:off x="12483351" y="3195256"/>
            <a:ext cx="3586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3200" b="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Журнал педагога </a:t>
            </a:r>
            <a:endParaRPr lang="ru-RU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483357" y="5562835"/>
            <a:ext cx="9018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3200" b="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Итоговый отчет педагога по результатам апробации парциальной программы и дидактических материалов</a:t>
            </a:r>
            <a:endParaRPr lang="ru-RU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483345" y="8681913"/>
            <a:ext cx="7273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3200" b="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Отчет образовательной организации</a:t>
            </a:r>
            <a:endParaRPr lang="ru-RU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12483340" y="11195614"/>
            <a:ext cx="4701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3200" b="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Сводный отчет региона</a:t>
            </a:r>
            <a:endParaRPr lang="ru-RU" b="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4" name="Group 18"/>
          <p:cNvGrpSpPr/>
          <p:nvPr/>
        </p:nvGrpSpPr>
        <p:grpSpPr>
          <a:xfrm>
            <a:off x="2308893" y="7773630"/>
            <a:ext cx="4183031" cy="1046768"/>
            <a:chOff x="0" y="0"/>
            <a:chExt cx="1624031" cy="406400"/>
          </a:xfrm>
        </p:grpSpPr>
        <p:sp>
          <p:nvSpPr>
            <p:cNvPr id="35" name="Freeform 19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9757"/>
            </a:solidFill>
            <a:ln>
              <a:solidFill>
                <a:srgbClr val="009757"/>
              </a:solidFill>
            </a:ln>
          </p:spPr>
        </p:sp>
        <p:sp>
          <p:nvSpPr>
            <p:cNvPr id="36" name="TextBox 20"/>
            <p:cNvSpPr txBox="1"/>
            <p:nvPr/>
          </p:nvSpPr>
          <p:spPr>
            <a:xfrm>
              <a:off x="0" y="-38100"/>
              <a:ext cx="1624031" cy="444500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>
                <a:lnSpc>
                  <a:spcPts val="4479"/>
                </a:lnSpc>
              </a:pPr>
              <a:endParaRPr sz="4000" dirty="0">
                <a:latin typeface="PT Sans" panose="020B0503020203020204" pitchFamily="34" charset="-52"/>
              </a:endParaRPr>
            </a:p>
          </p:txBody>
        </p:sp>
      </p:grpSp>
      <p:grpSp>
        <p:nvGrpSpPr>
          <p:cNvPr id="37" name="Group 21"/>
          <p:cNvGrpSpPr/>
          <p:nvPr/>
        </p:nvGrpSpPr>
        <p:grpSpPr>
          <a:xfrm>
            <a:off x="2766494" y="3671925"/>
            <a:ext cx="3267829" cy="3267829"/>
            <a:chOff x="0" y="0"/>
            <a:chExt cx="812800" cy="812800"/>
          </a:xfrm>
        </p:grpSpPr>
        <p:sp>
          <p:nvSpPr>
            <p:cNvPr id="38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57"/>
            </a:solidFill>
            <a:ln>
              <a:solidFill>
                <a:srgbClr val="009757"/>
              </a:solidFill>
            </a:ln>
          </p:spPr>
        </p:sp>
        <p:sp>
          <p:nvSpPr>
            <p:cNvPr id="39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>
                <a:lnSpc>
                  <a:spcPts val="4479"/>
                </a:lnSpc>
              </a:pPr>
              <a:endParaRPr sz="4000" dirty="0">
                <a:latin typeface="PT Sans" panose="020B0503020203020204" pitchFamily="34" charset="-52"/>
              </a:endParaRPr>
            </a:p>
          </p:txBody>
        </p:sp>
      </p:grpSp>
      <p:sp>
        <p:nvSpPr>
          <p:cNvPr id="40" name="TextBox 44"/>
          <p:cNvSpPr txBox="1"/>
          <p:nvPr/>
        </p:nvSpPr>
        <p:spPr>
          <a:xfrm>
            <a:off x="2167916" y="9328399"/>
            <a:ext cx="468162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заполнение </a:t>
            </a:r>
            <a:r>
              <a:rPr lang="ru-RU" sz="3200" b="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апробационных</a:t>
            </a:r>
            <a:r>
              <a:rPr lang="ru-RU" sz="3200" b="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форм </a:t>
            </a:r>
            <a:endParaRPr lang="en-US" sz="3200" b="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Open Sans 2"/>
            </a:endParaRPr>
          </a:p>
        </p:txBody>
      </p:sp>
      <p:sp>
        <p:nvSpPr>
          <p:cNvPr id="41" name="Freeform 13"/>
          <p:cNvSpPr/>
          <p:nvPr/>
        </p:nvSpPr>
        <p:spPr>
          <a:xfrm>
            <a:off x="3732616" y="4430157"/>
            <a:ext cx="1335584" cy="1673065"/>
          </a:xfrm>
          <a:custGeom>
            <a:avLst/>
            <a:gdLst/>
            <a:ahLst/>
            <a:cxnLst/>
            <a:rect l="l" t="t" r="r" b="b"/>
            <a:pathLst>
              <a:path w="492229" h="649807">
                <a:moveTo>
                  <a:pt x="0" y="0"/>
                </a:moveTo>
                <a:lnTo>
                  <a:pt x="492228" y="0"/>
                </a:lnTo>
                <a:lnTo>
                  <a:pt x="492228" y="649808"/>
                </a:lnTo>
                <a:lnTo>
                  <a:pt x="0" y="649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3" name="Прямоугольник 192"/>
          <p:cNvSpPr/>
          <p:nvPr/>
        </p:nvSpPr>
        <p:spPr>
          <a:xfrm>
            <a:off x="12483357" y="3818431"/>
            <a:ext cx="8679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з</a:t>
            </a:r>
            <a:r>
              <a:rPr lang="ru-RU" sz="2800" b="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аполняет после </a:t>
            </a:r>
            <a:r>
              <a:rPr lang="ru-RU" sz="2800" b="0" i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проведения каждого </a:t>
            </a:r>
            <a:r>
              <a:rPr lang="ru-RU" sz="2800" b="0" i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занятия!</a:t>
            </a:r>
            <a:endParaRPr lang="ru-RU" sz="2800" b="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830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E51E57D-47D2-46E5-AF72-0E380A94F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1" y="703415"/>
            <a:ext cx="1863437" cy="18721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2" y="2317993"/>
            <a:ext cx="4362835" cy="1661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6" y="4196440"/>
            <a:ext cx="4362835" cy="1661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3" y="7295240"/>
            <a:ext cx="4362835" cy="1661775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2552956" y="3457296"/>
            <a:ext cx="11153712" cy="8001056"/>
          </a:xfrm>
          <a:prstGeom prst="rect">
            <a:avLst/>
          </a:prstGeom>
        </p:spPr>
        <p:txBody>
          <a:bodyPr>
            <a:norm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 hangingPunct="1">
              <a:buNone/>
            </a:pPr>
            <a:r>
              <a:rPr lang="ru-RU" dirty="0" smtClean="0"/>
              <a:t>контроль, координация и обеспечение следования участниками и образовательными организациями всех этапов апробации;</a:t>
            </a:r>
          </a:p>
          <a:p>
            <a:pPr marL="0" indent="0" algn="just" hangingPunct="1">
              <a:buNone/>
            </a:pPr>
            <a:r>
              <a:rPr lang="ru-RU" dirty="0"/>
              <a:t>к</a:t>
            </a:r>
            <a:r>
              <a:rPr lang="ru-RU" dirty="0" smtClean="0"/>
              <a:t>онсультационная поддержка;</a:t>
            </a:r>
          </a:p>
          <a:p>
            <a:pPr marL="0" indent="0" algn="just" hangingPunct="1">
              <a:buNone/>
            </a:pPr>
            <a:r>
              <a:rPr lang="ru-RU" dirty="0" smtClean="0"/>
              <a:t>обобщение информации о проведении апробации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914037" y="331443"/>
            <a:ext cx="14996160" cy="13080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КООРДИНАЦИЯ  </a:t>
            </a:r>
            <a:r>
              <a:rPr lang="ru-RU" sz="4000" b="1" dirty="0"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ru-RU" sz="4000" b="1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ru-RU" sz="4000" b="1" dirty="0">
                <a:latin typeface="Helvetica Neue"/>
                <a:ea typeface="Helvetica Neue"/>
                <a:cs typeface="Helvetica Neue"/>
                <a:sym typeface="Helvetica Neue"/>
              </a:rPr>
              <a:t>И КОНСУЛЬТАНЦИОННАЯ ПОДДЕРЖКА </a:t>
            </a:r>
            <a:r>
              <a:rPr lang="ru-RU" sz="40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АПРОБАЦИИ</a:t>
            </a:r>
            <a:endParaRPr lang="ru-RU" sz="4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Freeform 3"/>
          <p:cNvSpPr/>
          <p:nvPr/>
        </p:nvSpPr>
        <p:spPr>
          <a:xfrm>
            <a:off x="5849270" y="4842215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7" y="0"/>
                </a:lnTo>
                <a:lnTo>
                  <a:pt x="4129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7"/>
          <p:cNvGrpSpPr/>
          <p:nvPr/>
        </p:nvGrpSpPr>
        <p:grpSpPr>
          <a:xfrm>
            <a:off x="6950687" y="5936124"/>
            <a:ext cx="1926983" cy="1926983"/>
            <a:chOff x="0" y="0"/>
            <a:chExt cx="6350000" cy="6350000"/>
          </a:xfrm>
        </p:grpSpPr>
        <p:sp>
          <p:nvSpPr>
            <p:cNvPr id="11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6215A"/>
            </a:solidFill>
            <a:ln>
              <a:solidFill>
                <a:srgbClr val="E6215A"/>
              </a:solidFill>
            </a:ln>
          </p:spPr>
        </p:sp>
      </p:grpSp>
      <p:sp>
        <p:nvSpPr>
          <p:cNvPr id="12" name="Freeform 18"/>
          <p:cNvSpPr/>
          <p:nvPr/>
        </p:nvSpPr>
        <p:spPr>
          <a:xfrm>
            <a:off x="7355969" y="6341406"/>
            <a:ext cx="1116418" cy="1116418"/>
          </a:xfrm>
          <a:custGeom>
            <a:avLst/>
            <a:gdLst/>
            <a:ahLst/>
            <a:cxnLst/>
            <a:rect l="l" t="t" r="r" b="b"/>
            <a:pathLst>
              <a:path w="1116418" h="1116418">
                <a:moveTo>
                  <a:pt x="0" y="0"/>
                </a:moveTo>
                <a:lnTo>
                  <a:pt x="1116418" y="0"/>
                </a:lnTo>
                <a:lnTo>
                  <a:pt x="1116418" y="1116418"/>
                </a:lnTo>
                <a:lnTo>
                  <a:pt x="0" y="1116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cxnSp>
        <p:nvCxnSpPr>
          <p:cNvPr id="14" name="Прямая со стрелкой 13"/>
          <p:cNvCxnSpPr/>
          <p:nvPr/>
        </p:nvCxnSpPr>
        <p:spPr>
          <a:xfrm flipV="1">
            <a:off x="7823200" y="3979768"/>
            <a:ext cx="0" cy="862448"/>
          </a:xfrm>
          <a:prstGeom prst="straightConnector1">
            <a:avLst/>
          </a:prstGeom>
          <a:noFill/>
          <a:ln w="57150" cap="flat">
            <a:solidFill>
              <a:srgbClr val="E6215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4958481" y="5689600"/>
            <a:ext cx="1035919" cy="388749"/>
          </a:xfrm>
          <a:prstGeom prst="straightConnector1">
            <a:avLst/>
          </a:prstGeom>
          <a:noFill/>
          <a:ln w="57150" cap="flat">
            <a:solidFill>
              <a:srgbClr val="E6215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476440" y="8320502"/>
            <a:ext cx="915403" cy="442139"/>
          </a:xfrm>
          <a:prstGeom prst="straightConnector1">
            <a:avLst/>
          </a:prstGeom>
          <a:noFill/>
          <a:ln w="57150" cap="flat">
            <a:solidFill>
              <a:srgbClr val="E6215A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728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10721</TotalTime>
  <Words>451</Words>
  <Application>Microsoft Office PowerPoint</Application>
  <PresentationFormat>Произвольный</PresentationFormat>
  <Paragraphs>74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Calibri</vt:lpstr>
      <vt:lpstr>Helvetica Neue</vt:lpstr>
      <vt:lpstr>Helvetica Neue Light</vt:lpstr>
      <vt:lpstr>Helvetica Neue Medium</vt:lpstr>
      <vt:lpstr>Montserrat 1 Bold</vt:lpstr>
      <vt:lpstr>Open Sans 1</vt:lpstr>
      <vt:lpstr>Open Sans 2</vt:lpstr>
      <vt:lpstr>Proxima Nova</vt:lpstr>
      <vt:lpstr>PT Sans</vt:lpstr>
      <vt:lpstr>Times New Roman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Леушина Дарья Сергеевна</dc:creator>
  <cp:lastModifiedBy>Блок М.Е.</cp:lastModifiedBy>
  <cp:revision>313</cp:revision>
  <dcterms:modified xsi:type="dcterms:W3CDTF">2025-06-02T06:56:18Z</dcterms:modified>
</cp:coreProperties>
</file>