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4.xml" ContentType="application/vnd.openxmlformats-officedocument.themeOverride+xml"/>
  <Override PartName="/ppt/notesSlides/notesSlide6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9.xml" ContentType="application/vnd.openxmlformats-officedocument.themeOverr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17.xml" ContentType="application/vnd.openxmlformats-officedocument.themeOverride+xml"/>
  <Override PartName="/ppt/theme/themeOverride18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19.xml" ContentType="application/vnd.openxmlformats-officedocument.themeOverride+xml"/>
  <Override PartName="/ppt/theme/themeOverride20.xml" ContentType="application/vnd.openxmlformats-officedocument.themeOverride+xml"/>
  <Override PartName="/ppt/theme/themeOverride21.xml" ContentType="application/vnd.openxmlformats-officedocument.themeOverr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theme/themeOverride27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notesSlides/notesSlide2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heme/themeOverride32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33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34.xml" ContentType="application/vnd.openxmlformats-officedocument.themeOverride+xml"/>
  <Override PartName="/ppt/theme/themeOverride3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55" r:id="rId2"/>
  </p:sldMasterIdLst>
  <p:notesMasterIdLst>
    <p:notesMasterId r:id="rId66"/>
  </p:notesMasterIdLst>
  <p:sldIdLst>
    <p:sldId id="538" r:id="rId3"/>
    <p:sldId id="550" r:id="rId4"/>
    <p:sldId id="581" r:id="rId5"/>
    <p:sldId id="668" r:id="rId6"/>
    <p:sldId id="558" r:id="rId7"/>
    <p:sldId id="601" r:id="rId8"/>
    <p:sldId id="553" r:id="rId9"/>
    <p:sldId id="584" r:id="rId10"/>
    <p:sldId id="277" r:id="rId11"/>
    <p:sldId id="637" r:id="rId12"/>
    <p:sldId id="583" r:id="rId13"/>
    <p:sldId id="588" r:id="rId14"/>
    <p:sldId id="589" r:id="rId15"/>
    <p:sldId id="644" r:id="rId16"/>
    <p:sldId id="634" r:id="rId17"/>
    <p:sldId id="635" r:id="rId18"/>
    <p:sldId id="636" r:id="rId19"/>
    <p:sldId id="633" r:id="rId20"/>
    <p:sldId id="652" r:id="rId21"/>
    <p:sldId id="613" r:id="rId22"/>
    <p:sldId id="669" r:id="rId23"/>
    <p:sldId id="551" r:id="rId24"/>
    <p:sldId id="638" r:id="rId25"/>
    <p:sldId id="549" r:id="rId26"/>
    <p:sldId id="670" r:id="rId27"/>
    <p:sldId id="629" r:id="rId28"/>
    <p:sldId id="650" r:id="rId29"/>
    <p:sldId id="595" r:id="rId30"/>
    <p:sldId id="594" r:id="rId31"/>
    <p:sldId id="671" r:id="rId32"/>
    <p:sldId id="651" r:id="rId33"/>
    <p:sldId id="556" r:id="rId34"/>
    <p:sldId id="612" r:id="rId35"/>
    <p:sldId id="672" r:id="rId36"/>
    <p:sldId id="608" r:id="rId37"/>
    <p:sldId id="673" r:id="rId38"/>
    <p:sldId id="606" r:id="rId39"/>
    <p:sldId id="557" r:id="rId40"/>
    <p:sldId id="616" r:id="rId41"/>
    <p:sldId id="653" r:id="rId42"/>
    <p:sldId id="656" r:id="rId43"/>
    <p:sldId id="657" r:id="rId44"/>
    <p:sldId id="658" r:id="rId45"/>
    <p:sldId id="660" r:id="rId46"/>
    <p:sldId id="659" r:id="rId47"/>
    <p:sldId id="662" r:id="rId48"/>
    <p:sldId id="675" r:id="rId49"/>
    <p:sldId id="661" r:id="rId50"/>
    <p:sldId id="674" r:id="rId51"/>
    <p:sldId id="667" r:id="rId52"/>
    <p:sldId id="663" r:id="rId53"/>
    <p:sldId id="666" r:id="rId54"/>
    <p:sldId id="664" r:id="rId55"/>
    <p:sldId id="665" r:id="rId56"/>
    <p:sldId id="586" r:id="rId57"/>
    <p:sldId id="590" r:id="rId58"/>
    <p:sldId id="585" r:id="rId59"/>
    <p:sldId id="592" r:id="rId60"/>
    <p:sldId id="646" r:id="rId61"/>
    <p:sldId id="607" r:id="rId62"/>
    <p:sldId id="676" r:id="rId63"/>
    <p:sldId id="649" r:id="rId64"/>
    <p:sldId id="647" r:id="rId6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1281" userDrawn="1">
          <p15:clr>
            <a:srgbClr val="A4A3A4"/>
          </p15:clr>
        </p15:guide>
        <p15:guide id="2" pos="46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Дарья Леушина" initials="ДЛ" lastIdx="0" clrIdx="0">
    <p:extLst>
      <p:ext uri="{19B8F6BF-5375-455C-9EA6-DF929625EA0E}">
        <p15:presenceInfo xmlns:p15="http://schemas.microsoft.com/office/powerpoint/2012/main" userId="Дарья Леушина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215A"/>
    <a:srgbClr val="C8EEF0"/>
    <a:srgbClr val="67D2D7"/>
    <a:srgbClr val="004F9F"/>
    <a:srgbClr val="009757"/>
    <a:srgbClr val="31B7BC"/>
    <a:srgbClr val="EF7D00"/>
    <a:srgbClr val="38BA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912C8C85-51F0-491E-9774-3900AFEF0FD7}" styleName="Светлый стиль 2 — акцент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16DA210-FB5B-4158-B5E0-FEB733F419BA}" styleName="Светлый стиль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Светлый стиль 3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9DCAF9ED-07DC-4A11-8D7F-57B35C25682E}" styleName="Средний стиль 1 —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82" autoAdjust="0"/>
    <p:restoredTop sz="96203" autoAdjust="0"/>
  </p:normalViewPr>
  <p:slideViewPr>
    <p:cSldViewPr snapToGrid="0" snapToObjects="1" showGuides="1">
      <p:cViewPr varScale="1">
        <p:scale>
          <a:sx n="57" d="100"/>
          <a:sy n="57" d="100"/>
        </p:scale>
        <p:origin x="234" y="78"/>
      </p:cViewPr>
      <p:guideLst>
        <p:guide orient="horz" pos="1281"/>
        <p:guide pos="46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7" d="100"/>
          <a:sy n="87" d="100"/>
        </p:scale>
        <p:origin x="38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commentAuthors" Target="commentAuthor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97A090-EC60-4ED2-B78C-AE9F56522B3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DF8A09C-D6FA-48F3-B138-CCB670FBE608}">
      <dgm:prSet phldrT="[Текст]" custT="1"/>
      <dgm:spPr>
        <a:solidFill>
          <a:srgbClr val="009757"/>
        </a:solidFill>
        <a:ln>
          <a:solidFill>
            <a:srgbClr val="009757"/>
          </a:solidFill>
        </a:ln>
      </dgm:spPr>
      <dgm:t>
        <a:bodyPr/>
        <a:lstStyle/>
        <a:p>
          <a:endParaRPr lang="ru-RU" sz="2900" dirty="0"/>
        </a:p>
      </dgm:t>
    </dgm:pt>
    <dgm:pt modelId="{9B95DC34-802F-444E-9B0D-8973CC45BE12}" type="parTrans" cxnId="{1719B472-81CA-4DF2-A8AE-BCEBCBF8B564}">
      <dgm:prSet/>
      <dgm:spPr/>
      <dgm:t>
        <a:bodyPr/>
        <a:lstStyle/>
        <a:p>
          <a:endParaRPr lang="ru-RU"/>
        </a:p>
      </dgm:t>
    </dgm:pt>
    <dgm:pt modelId="{C4FCF1BB-ECA1-441A-9A20-DEC331A16DAC}" type="sibTrans" cxnId="{1719B472-81CA-4DF2-A8AE-BCEBCBF8B564}">
      <dgm:prSet custT="1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ru-RU" sz="3200" dirty="0"/>
        </a:p>
      </dgm:t>
    </dgm:pt>
    <dgm:pt modelId="{D0049449-0E57-4A8C-A025-4C31BCB71C91}">
      <dgm:prSet phldrT="[Текст]"/>
      <dgm:spPr>
        <a:solidFill>
          <a:srgbClr val="31B7BC"/>
        </a:solidFill>
        <a:ln>
          <a:solidFill>
            <a:srgbClr val="31B7BC"/>
          </a:solidFill>
        </a:ln>
      </dgm:spPr>
      <dgm:t>
        <a:bodyPr/>
        <a:lstStyle/>
        <a:p>
          <a:endParaRPr lang="ru-RU" dirty="0"/>
        </a:p>
      </dgm:t>
    </dgm:pt>
    <dgm:pt modelId="{EBC7CC5D-81E0-4268-A035-627C1CE676F9}" type="sibTrans" cxnId="{EAA47BB6-6EBC-4FF5-86F6-F0DE3B29E0B8}">
      <dgm:prSet/>
      <dgm:spPr>
        <a:solidFill>
          <a:srgbClr val="004F9F"/>
        </a:solidFill>
        <a:ln>
          <a:solidFill>
            <a:srgbClr val="004F9F"/>
          </a:solidFill>
        </a:ln>
      </dgm:spPr>
      <dgm:t>
        <a:bodyPr/>
        <a:lstStyle/>
        <a:p>
          <a:endParaRPr lang="ru-RU" dirty="0"/>
        </a:p>
      </dgm:t>
    </dgm:pt>
    <dgm:pt modelId="{512246F2-D341-4950-B56D-C14C7D7B8B61}" type="parTrans" cxnId="{EAA47BB6-6EBC-4FF5-86F6-F0DE3B29E0B8}">
      <dgm:prSet/>
      <dgm:spPr/>
      <dgm:t>
        <a:bodyPr/>
        <a:lstStyle/>
        <a:p>
          <a:endParaRPr lang="ru-RU"/>
        </a:p>
      </dgm:t>
    </dgm:pt>
    <dgm:pt modelId="{AA750FD1-36EA-44A1-A0AE-EA9985524C6B}">
      <dgm:prSet phldrT="[Текст]" custT="1"/>
      <dgm:spPr>
        <a:solidFill>
          <a:srgbClr val="EF7D00"/>
        </a:solidFill>
        <a:ln>
          <a:solidFill>
            <a:srgbClr val="EF7D00"/>
          </a:solidFill>
        </a:ln>
      </dgm:spPr>
      <dgm:t>
        <a:bodyPr/>
        <a:lstStyle/>
        <a:p>
          <a:pPr>
            <a:spcAft>
              <a:spcPts val="0"/>
            </a:spcAft>
          </a:pPr>
          <a:endParaRPr lang="ru-RU" sz="2900" dirty="0"/>
        </a:p>
      </dgm:t>
    </dgm:pt>
    <dgm:pt modelId="{C13C8003-F3CE-4E28-AC60-5D9BD7C0887D}" type="sibTrans" cxnId="{EA118A95-DE79-48D4-A994-84752FB1002A}">
      <dgm:prSet/>
      <dgm:spPr>
        <a:solidFill>
          <a:srgbClr val="E6215A"/>
        </a:solidFill>
        <a:ln>
          <a:solidFill>
            <a:srgbClr val="E6215A"/>
          </a:solidFill>
        </a:ln>
      </dgm:spPr>
      <dgm:t>
        <a:bodyPr/>
        <a:lstStyle/>
        <a:p>
          <a:endParaRPr lang="ru-RU" dirty="0"/>
        </a:p>
      </dgm:t>
    </dgm:pt>
    <dgm:pt modelId="{EF4E8392-4470-4D82-BADE-8DB882E955CF}" type="parTrans" cxnId="{EA118A95-DE79-48D4-A994-84752FB1002A}">
      <dgm:prSet/>
      <dgm:spPr/>
      <dgm:t>
        <a:bodyPr/>
        <a:lstStyle/>
        <a:p>
          <a:endParaRPr lang="ru-RU"/>
        </a:p>
      </dgm:t>
    </dgm:pt>
    <dgm:pt modelId="{4EA83833-E945-403A-870B-F4729A2C9BD5}" type="pres">
      <dgm:prSet presAssocID="{C397A090-EC60-4ED2-B78C-AE9F56522B3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81E7D22-4F55-426A-9363-7BDAFE33EAF4}" type="pres">
      <dgm:prSet presAssocID="{9DF8A09C-D6FA-48F3-B138-CCB670FBE608}" presName="composite" presStyleCnt="0"/>
      <dgm:spPr/>
    </dgm:pt>
    <dgm:pt modelId="{D8A08A70-5EA6-401D-BB47-1A77FDECE413}" type="pres">
      <dgm:prSet presAssocID="{9DF8A09C-D6FA-48F3-B138-CCB670FBE608}" presName="Parent1" presStyleLbl="node1" presStyleIdx="0" presStyleCnt="6" custScaleX="107805" custLinFactNeighborX="-19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A34A4-9518-44CE-9A8B-74B616A4E5FC}" type="pres">
      <dgm:prSet presAssocID="{9DF8A09C-D6FA-48F3-B138-CCB670FBE60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5B106-4DE9-4E9C-A4AA-AF9E014C4B98}" type="pres">
      <dgm:prSet presAssocID="{9DF8A09C-D6FA-48F3-B138-CCB670FBE608}" presName="BalanceSpacing" presStyleCnt="0"/>
      <dgm:spPr/>
    </dgm:pt>
    <dgm:pt modelId="{1335A3F6-485E-4300-B113-98E70C8649CB}" type="pres">
      <dgm:prSet presAssocID="{9DF8A09C-D6FA-48F3-B138-CCB670FBE608}" presName="BalanceSpacing1" presStyleCnt="0"/>
      <dgm:spPr/>
    </dgm:pt>
    <dgm:pt modelId="{31D6D7FE-CECD-4B37-8368-40DB88C8F347}" type="pres">
      <dgm:prSet presAssocID="{C4FCF1BB-ECA1-441A-9A20-DEC331A16DAC}" presName="Accent1Text" presStyleLbl="node1" presStyleIdx="1" presStyleCnt="6" custScaleX="107805" custLinFactNeighborX="-13796"/>
      <dgm:spPr/>
      <dgm:t>
        <a:bodyPr/>
        <a:lstStyle/>
        <a:p>
          <a:endParaRPr lang="ru-RU"/>
        </a:p>
      </dgm:t>
    </dgm:pt>
    <dgm:pt modelId="{1A737DCF-2858-46D7-B204-C557FB046829}" type="pres">
      <dgm:prSet presAssocID="{C4FCF1BB-ECA1-441A-9A20-DEC331A16DAC}" presName="spaceBetweenRectangles" presStyleCnt="0"/>
      <dgm:spPr/>
    </dgm:pt>
    <dgm:pt modelId="{CC7A33E8-C889-4FF1-B265-3E2A397DA810}" type="pres">
      <dgm:prSet presAssocID="{AA750FD1-36EA-44A1-A0AE-EA9985524C6B}" presName="composite" presStyleCnt="0"/>
      <dgm:spPr/>
    </dgm:pt>
    <dgm:pt modelId="{550AEDBD-8A70-4C32-BB93-073E68B6AE2B}" type="pres">
      <dgm:prSet presAssocID="{AA750FD1-36EA-44A1-A0AE-EA9985524C6B}" presName="Parent1" presStyleLbl="node1" presStyleIdx="2" presStyleCnt="6" custScaleX="110106" custLinFactNeighborX="-76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6AA1E-9AA2-4275-B15F-725D32718650}" type="pres">
      <dgm:prSet presAssocID="{AA750FD1-36EA-44A1-A0AE-EA9985524C6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A9F10-3958-4B43-9BB4-143CA630039F}" type="pres">
      <dgm:prSet presAssocID="{AA750FD1-36EA-44A1-A0AE-EA9985524C6B}" presName="BalanceSpacing" presStyleCnt="0"/>
      <dgm:spPr/>
    </dgm:pt>
    <dgm:pt modelId="{AAA3DBB2-8D0A-48EE-987A-415D7EEA2B97}" type="pres">
      <dgm:prSet presAssocID="{AA750FD1-36EA-44A1-A0AE-EA9985524C6B}" presName="BalanceSpacing1" presStyleCnt="0"/>
      <dgm:spPr/>
    </dgm:pt>
    <dgm:pt modelId="{3F917F21-1D19-4924-A6F8-1CA776F5B0E1}" type="pres">
      <dgm:prSet presAssocID="{C13C8003-F3CE-4E28-AC60-5D9BD7C0887D}" presName="Accent1Text" presStyleLbl="node1" presStyleIdx="3" presStyleCnt="6" custScaleX="107726" custLinFactNeighborX="3332"/>
      <dgm:spPr/>
      <dgm:t>
        <a:bodyPr/>
        <a:lstStyle/>
        <a:p>
          <a:endParaRPr lang="ru-RU"/>
        </a:p>
      </dgm:t>
    </dgm:pt>
    <dgm:pt modelId="{28D6F7F1-2E0D-4359-99FC-72E522A5788F}" type="pres">
      <dgm:prSet presAssocID="{C13C8003-F3CE-4E28-AC60-5D9BD7C0887D}" presName="spaceBetweenRectangles" presStyleCnt="0"/>
      <dgm:spPr/>
    </dgm:pt>
    <dgm:pt modelId="{C7EE0FCE-8417-4C43-B027-CF407C77BE65}" type="pres">
      <dgm:prSet presAssocID="{D0049449-0E57-4A8C-A025-4C31BCB71C91}" presName="composite" presStyleCnt="0"/>
      <dgm:spPr/>
    </dgm:pt>
    <dgm:pt modelId="{85E2E7C6-7572-448C-B097-C2E385A85BD7}" type="pres">
      <dgm:prSet presAssocID="{D0049449-0E57-4A8C-A025-4C31BCB71C91}" presName="Parent1" presStyleLbl="node1" presStyleIdx="4" presStyleCnt="6" custScaleX="107805" custLinFactNeighborX="-19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2469C-9A16-4762-B7EB-4ED6D89BB934}" type="pres">
      <dgm:prSet presAssocID="{D0049449-0E57-4A8C-A025-4C31BCB71C9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33546-D221-4483-9B3E-34D39F1CA839}" type="pres">
      <dgm:prSet presAssocID="{D0049449-0E57-4A8C-A025-4C31BCB71C91}" presName="BalanceSpacing" presStyleCnt="0"/>
      <dgm:spPr/>
    </dgm:pt>
    <dgm:pt modelId="{F886D5C9-404D-4329-A37F-A56B04177F22}" type="pres">
      <dgm:prSet presAssocID="{D0049449-0E57-4A8C-A025-4C31BCB71C91}" presName="BalanceSpacing1" presStyleCnt="0"/>
      <dgm:spPr/>
    </dgm:pt>
    <dgm:pt modelId="{DBDB0C8E-39D8-4E1A-B409-C30DE7EA7BC8}" type="pres">
      <dgm:prSet presAssocID="{EBC7CC5D-81E0-4268-A035-627C1CE676F9}" presName="Accent1Text" presStyleLbl="node1" presStyleIdx="5" presStyleCnt="6" custScaleX="107805" custLinFactNeighborX="-13796"/>
      <dgm:spPr/>
      <dgm:t>
        <a:bodyPr/>
        <a:lstStyle/>
        <a:p>
          <a:endParaRPr lang="ru-RU"/>
        </a:p>
      </dgm:t>
    </dgm:pt>
  </dgm:ptLst>
  <dgm:cxnLst>
    <dgm:cxn modelId="{7C2B23CD-1100-4C58-951F-6981C00A28B3}" type="presOf" srcId="{EBC7CC5D-81E0-4268-A035-627C1CE676F9}" destId="{DBDB0C8E-39D8-4E1A-B409-C30DE7EA7BC8}" srcOrd="0" destOrd="0" presId="urn:microsoft.com/office/officeart/2008/layout/AlternatingHexagons"/>
    <dgm:cxn modelId="{D1094AF8-2951-4B6D-B12B-B4A891C60F40}" type="presOf" srcId="{C13C8003-F3CE-4E28-AC60-5D9BD7C0887D}" destId="{3F917F21-1D19-4924-A6F8-1CA776F5B0E1}" srcOrd="0" destOrd="0" presId="urn:microsoft.com/office/officeart/2008/layout/AlternatingHexagons"/>
    <dgm:cxn modelId="{1719B472-81CA-4DF2-A8AE-BCEBCBF8B564}" srcId="{C397A090-EC60-4ED2-B78C-AE9F56522B3B}" destId="{9DF8A09C-D6FA-48F3-B138-CCB670FBE608}" srcOrd="0" destOrd="0" parTransId="{9B95DC34-802F-444E-9B0D-8973CC45BE12}" sibTransId="{C4FCF1BB-ECA1-441A-9A20-DEC331A16DAC}"/>
    <dgm:cxn modelId="{F4AE1C51-B401-4310-BE4C-6CC2E65B2F02}" type="presOf" srcId="{C4FCF1BB-ECA1-441A-9A20-DEC331A16DAC}" destId="{31D6D7FE-CECD-4B37-8368-40DB88C8F347}" srcOrd="0" destOrd="0" presId="urn:microsoft.com/office/officeart/2008/layout/AlternatingHexagons"/>
    <dgm:cxn modelId="{EAA47BB6-6EBC-4FF5-86F6-F0DE3B29E0B8}" srcId="{C397A090-EC60-4ED2-B78C-AE9F56522B3B}" destId="{D0049449-0E57-4A8C-A025-4C31BCB71C91}" srcOrd="2" destOrd="0" parTransId="{512246F2-D341-4950-B56D-C14C7D7B8B61}" sibTransId="{EBC7CC5D-81E0-4268-A035-627C1CE676F9}"/>
    <dgm:cxn modelId="{E87C2444-5436-4FEF-BEF2-386038152855}" type="presOf" srcId="{D0049449-0E57-4A8C-A025-4C31BCB71C91}" destId="{85E2E7C6-7572-448C-B097-C2E385A85BD7}" srcOrd="0" destOrd="0" presId="urn:microsoft.com/office/officeart/2008/layout/AlternatingHexagons"/>
    <dgm:cxn modelId="{70496F16-F2A7-407B-8C47-B478F39B61F8}" type="presOf" srcId="{AA750FD1-36EA-44A1-A0AE-EA9985524C6B}" destId="{550AEDBD-8A70-4C32-BB93-073E68B6AE2B}" srcOrd="0" destOrd="0" presId="urn:microsoft.com/office/officeart/2008/layout/AlternatingHexagons"/>
    <dgm:cxn modelId="{EA118A95-DE79-48D4-A994-84752FB1002A}" srcId="{C397A090-EC60-4ED2-B78C-AE9F56522B3B}" destId="{AA750FD1-36EA-44A1-A0AE-EA9985524C6B}" srcOrd="1" destOrd="0" parTransId="{EF4E8392-4470-4D82-BADE-8DB882E955CF}" sibTransId="{C13C8003-F3CE-4E28-AC60-5D9BD7C0887D}"/>
    <dgm:cxn modelId="{2F8F5E8E-E030-4A53-86D5-972E6E974935}" type="presOf" srcId="{9DF8A09C-D6FA-48F3-B138-CCB670FBE608}" destId="{D8A08A70-5EA6-401D-BB47-1A77FDECE413}" srcOrd="0" destOrd="0" presId="urn:microsoft.com/office/officeart/2008/layout/AlternatingHexagons"/>
    <dgm:cxn modelId="{A174E673-CBF4-4719-8203-A11D325E0C6A}" type="presOf" srcId="{C397A090-EC60-4ED2-B78C-AE9F56522B3B}" destId="{4EA83833-E945-403A-870B-F4729A2C9BD5}" srcOrd="0" destOrd="0" presId="urn:microsoft.com/office/officeart/2008/layout/AlternatingHexagons"/>
    <dgm:cxn modelId="{D3096F71-3B97-4934-BA59-3148F5473C8D}" type="presParOf" srcId="{4EA83833-E945-403A-870B-F4729A2C9BD5}" destId="{D81E7D22-4F55-426A-9363-7BDAFE33EAF4}" srcOrd="0" destOrd="0" presId="urn:microsoft.com/office/officeart/2008/layout/AlternatingHexagons"/>
    <dgm:cxn modelId="{9B228369-3184-4C51-AABA-C6473B79E3A0}" type="presParOf" srcId="{D81E7D22-4F55-426A-9363-7BDAFE33EAF4}" destId="{D8A08A70-5EA6-401D-BB47-1A77FDECE413}" srcOrd="0" destOrd="0" presId="urn:microsoft.com/office/officeart/2008/layout/AlternatingHexagons"/>
    <dgm:cxn modelId="{100390D0-24C2-4C1F-92E9-188F68225A38}" type="presParOf" srcId="{D81E7D22-4F55-426A-9363-7BDAFE33EAF4}" destId="{D2EA34A4-9518-44CE-9A8B-74B616A4E5FC}" srcOrd="1" destOrd="0" presId="urn:microsoft.com/office/officeart/2008/layout/AlternatingHexagons"/>
    <dgm:cxn modelId="{BD115775-5E22-4DCC-9450-69716B7AA564}" type="presParOf" srcId="{D81E7D22-4F55-426A-9363-7BDAFE33EAF4}" destId="{2035B106-4DE9-4E9C-A4AA-AF9E014C4B98}" srcOrd="2" destOrd="0" presId="urn:microsoft.com/office/officeart/2008/layout/AlternatingHexagons"/>
    <dgm:cxn modelId="{C7C1299D-3DE8-48A0-8285-E81EB2D718C9}" type="presParOf" srcId="{D81E7D22-4F55-426A-9363-7BDAFE33EAF4}" destId="{1335A3F6-485E-4300-B113-98E70C8649CB}" srcOrd="3" destOrd="0" presId="urn:microsoft.com/office/officeart/2008/layout/AlternatingHexagons"/>
    <dgm:cxn modelId="{A6DD69CC-1945-4D33-A9FF-B428BC13E61D}" type="presParOf" srcId="{D81E7D22-4F55-426A-9363-7BDAFE33EAF4}" destId="{31D6D7FE-CECD-4B37-8368-40DB88C8F347}" srcOrd="4" destOrd="0" presId="urn:microsoft.com/office/officeart/2008/layout/AlternatingHexagons"/>
    <dgm:cxn modelId="{3A8CD372-B1B7-4835-9AB0-C890ABE9760C}" type="presParOf" srcId="{4EA83833-E945-403A-870B-F4729A2C9BD5}" destId="{1A737DCF-2858-46D7-B204-C557FB046829}" srcOrd="1" destOrd="0" presId="urn:microsoft.com/office/officeart/2008/layout/AlternatingHexagons"/>
    <dgm:cxn modelId="{B77E9606-D901-4473-AE6E-60650C8E9FFA}" type="presParOf" srcId="{4EA83833-E945-403A-870B-F4729A2C9BD5}" destId="{CC7A33E8-C889-4FF1-B265-3E2A397DA810}" srcOrd="2" destOrd="0" presId="urn:microsoft.com/office/officeart/2008/layout/AlternatingHexagons"/>
    <dgm:cxn modelId="{01771F70-F45D-47DF-8EF3-51FF13162041}" type="presParOf" srcId="{CC7A33E8-C889-4FF1-B265-3E2A397DA810}" destId="{550AEDBD-8A70-4C32-BB93-073E68B6AE2B}" srcOrd="0" destOrd="0" presId="urn:microsoft.com/office/officeart/2008/layout/AlternatingHexagons"/>
    <dgm:cxn modelId="{C61D2D36-1DDE-440B-8EAC-5C92046CD83C}" type="presParOf" srcId="{CC7A33E8-C889-4FF1-B265-3E2A397DA810}" destId="{9E66AA1E-9AA2-4275-B15F-725D32718650}" srcOrd="1" destOrd="0" presId="urn:microsoft.com/office/officeart/2008/layout/AlternatingHexagons"/>
    <dgm:cxn modelId="{9F3560DE-1E3B-45EB-A43B-A16DFA9908F7}" type="presParOf" srcId="{CC7A33E8-C889-4FF1-B265-3E2A397DA810}" destId="{48BA9F10-3958-4B43-9BB4-143CA630039F}" srcOrd="2" destOrd="0" presId="urn:microsoft.com/office/officeart/2008/layout/AlternatingHexagons"/>
    <dgm:cxn modelId="{375154A5-6790-49C5-9000-6A3BF615E2BE}" type="presParOf" srcId="{CC7A33E8-C889-4FF1-B265-3E2A397DA810}" destId="{AAA3DBB2-8D0A-48EE-987A-415D7EEA2B97}" srcOrd="3" destOrd="0" presId="urn:microsoft.com/office/officeart/2008/layout/AlternatingHexagons"/>
    <dgm:cxn modelId="{94290E6B-33DE-4C2B-A854-F92E82D3601A}" type="presParOf" srcId="{CC7A33E8-C889-4FF1-B265-3E2A397DA810}" destId="{3F917F21-1D19-4924-A6F8-1CA776F5B0E1}" srcOrd="4" destOrd="0" presId="urn:microsoft.com/office/officeart/2008/layout/AlternatingHexagons"/>
    <dgm:cxn modelId="{6AD43F65-43DC-4CF7-9C3C-DA703779DE34}" type="presParOf" srcId="{4EA83833-E945-403A-870B-F4729A2C9BD5}" destId="{28D6F7F1-2E0D-4359-99FC-72E522A5788F}" srcOrd="3" destOrd="0" presId="urn:microsoft.com/office/officeart/2008/layout/AlternatingHexagons"/>
    <dgm:cxn modelId="{6954AF42-631F-4A59-9D22-D3776A9DB049}" type="presParOf" srcId="{4EA83833-E945-403A-870B-F4729A2C9BD5}" destId="{C7EE0FCE-8417-4C43-B027-CF407C77BE65}" srcOrd="4" destOrd="0" presId="urn:microsoft.com/office/officeart/2008/layout/AlternatingHexagons"/>
    <dgm:cxn modelId="{8E534851-0578-46E1-9C71-C52A571B531B}" type="presParOf" srcId="{C7EE0FCE-8417-4C43-B027-CF407C77BE65}" destId="{85E2E7C6-7572-448C-B097-C2E385A85BD7}" srcOrd="0" destOrd="0" presId="urn:microsoft.com/office/officeart/2008/layout/AlternatingHexagons"/>
    <dgm:cxn modelId="{3BEF5E38-0A0B-4B68-AB84-B380D8D29D48}" type="presParOf" srcId="{C7EE0FCE-8417-4C43-B027-CF407C77BE65}" destId="{D002469C-9A16-4762-B7EB-4ED6D89BB934}" srcOrd="1" destOrd="0" presId="urn:microsoft.com/office/officeart/2008/layout/AlternatingHexagons"/>
    <dgm:cxn modelId="{2446A083-9DAC-4185-A41C-E3BD6ABE434D}" type="presParOf" srcId="{C7EE0FCE-8417-4C43-B027-CF407C77BE65}" destId="{F2F33546-D221-4483-9B3E-34D39F1CA839}" srcOrd="2" destOrd="0" presId="urn:microsoft.com/office/officeart/2008/layout/AlternatingHexagons"/>
    <dgm:cxn modelId="{3F32B763-EC9A-4C72-8D79-77ECA771B82C}" type="presParOf" srcId="{C7EE0FCE-8417-4C43-B027-CF407C77BE65}" destId="{F886D5C9-404D-4329-A37F-A56B04177F22}" srcOrd="3" destOrd="0" presId="urn:microsoft.com/office/officeart/2008/layout/AlternatingHexagons"/>
    <dgm:cxn modelId="{B77B2212-957A-4CA0-BAB5-57A985F1FBC8}" type="presParOf" srcId="{C7EE0FCE-8417-4C43-B027-CF407C77BE65}" destId="{DBDB0C8E-39D8-4E1A-B409-C30DE7EA7BC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397A090-EC60-4ED2-B78C-AE9F56522B3B}" type="doc">
      <dgm:prSet loTypeId="urn:microsoft.com/office/officeart/2008/layout/AlternatingHexagons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9DF8A09C-D6FA-48F3-B138-CCB670FBE608}">
      <dgm:prSet phldrT="[Текст]" custT="1"/>
      <dgm:spPr>
        <a:solidFill>
          <a:srgbClr val="009757"/>
        </a:solidFill>
        <a:ln>
          <a:solidFill>
            <a:srgbClr val="009757"/>
          </a:solidFill>
        </a:ln>
      </dgm:spPr>
      <dgm:t>
        <a:bodyPr/>
        <a:lstStyle/>
        <a:p>
          <a:endParaRPr lang="ru-RU" sz="2900" dirty="0"/>
        </a:p>
      </dgm:t>
    </dgm:pt>
    <dgm:pt modelId="{9B95DC34-802F-444E-9B0D-8973CC45BE12}" type="parTrans" cxnId="{1719B472-81CA-4DF2-A8AE-BCEBCBF8B564}">
      <dgm:prSet/>
      <dgm:spPr/>
      <dgm:t>
        <a:bodyPr/>
        <a:lstStyle/>
        <a:p>
          <a:endParaRPr lang="ru-RU"/>
        </a:p>
      </dgm:t>
    </dgm:pt>
    <dgm:pt modelId="{C4FCF1BB-ECA1-441A-9A20-DEC331A16DAC}" type="sibTrans" cxnId="{1719B472-81CA-4DF2-A8AE-BCEBCBF8B564}">
      <dgm:prSet custT="1"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r>
            <a:rPr lang="ru-RU" sz="3200" dirty="0" smtClean="0"/>
            <a:t>Учет возрастных особенностей детей</a:t>
          </a:r>
          <a:endParaRPr lang="ru-RU" sz="3200" dirty="0"/>
        </a:p>
      </dgm:t>
    </dgm:pt>
    <dgm:pt modelId="{D0049449-0E57-4A8C-A025-4C31BCB71C91}">
      <dgm:prSet phldrT="[Текст]"/>
      <dgm:spPr>
        <a:solidFill>
          <a:srgbClr val="31B7BC"/>
        </a:solidFill>
        <a:ln>
          <a:solidFill>
            <a:srgbClr val="31B7BC"/>
          </a:solidFill>
        </a:ln>
      </dgm:spPr>
      <dgm:t>
        <a:bodyPr/>
        <a:lstStyle/>
        <a:p>
          <a:endParaRPr lang="ru-RU" dirty="0"/>
        </a:p>
      </dgm:t>
    </dgm:pt>
    <dgm:pt modelId="{EBC7CC5D-81E0-4268-A035-627C1CE676F9}" type="sibTrans" cxnId="{EAA47BB6-6EBC-4FF5-86F6-F0DE3B29E0B8}">
      <dgm:prSet/>
      <dgm:spPr>
        <a:solidFill>
          <a:srgbClr val="004F9F"/>
        </a:solidFill>
        <a:ln>
          <a:solidFill>
            <a:srgbClr val="004F9F"/>
          </a:solidFill>
        </a:ln>
      </dgm:spPr>
      <dgm:t>
        <a:bodyPr/>
        <a:lstStyle/>
        <a:p>
          <a:endParaRPr lang="ru-RU" dirty="0"/>
        </a:p>
      </dgm:t>
    </dgm:pt>
    <dgm:pt modelId="{512246F2-D341-4950-B56D-C14C7D7B8B61}" type="parTrans" cxnId="{EAA47BB6-6EBC-4FF5-86F6-F0DE3B29E0B8}">
      <dgm:prSet/>
      <dgm:spPr/>
      <dgm:t>
        <a:bodyPr/>
        <a:lstStyle/>
        <a:p>
          <a:endParaRPr lang="ru-RU"/>
        </a:p>
      </dgm:t>
    </dgm:pt>
    <dgm:pt modelId="{AA750FD1-36EA-44A1-A0AE-EA9985524C6B}">
      <dgm:prSet phldrT="[Текст]" custT="1"/>
      <dgm:spPr>
        <a:solidFill>
          <a:srgbClr val="EF7D00"/>
        </a:solidFill>
        <a:ln>
          <a:solidFill>
            <a:srgbClr val="EF7D00"/>
          </a:solidFill>
        </a:ln>
      </dgm:spPr>
      <dgm:t>
        <a:bodyPr/>
        <a:lstStyle/>
        <a:p>
          <a:pPr>
            <a:spcAft>
              <a:spcPts val="0"/>
            </a:spcAft>
          </a:pPr>
          <a:endParaRPr lang="ru-RU" sz="2900" dirty="0"/>
        </a:p>
      </dgm:t>
    </dgm:pt>
    <dgm:pt modelId="{C13C8003-F3CE-4E28-AC60-5D9BD7C0887D}" type="sibTrans" cxnId="{EA118A95-DE79-48D4-A994-84752FB1002A}">
      <dgm:prSet/>
      <dgm:spPr>
        <a:solidFill>
          <a:srgbClr val="E6215A"/>
        </a:solidFill>
        <a:ln>
          <a:solidFill>
            <a:srgbClr val="E6215A"/>
          </a:solidFill>
        </a:ln>
      </dgm:spPr>
      <dgm:t>
        <a:bodyPr/>
        <a:lstStyle/>
        <a:p>
          <a:r>
            <a:rPr lang="ru-RU" dirty="0" smtClean="0"/>
            <a:t>Применение современных технологий </a:t>
          </a:r>
          <a:endParaRPr lang="ru-RU" dirty="0"/>
        </a:p>
      </dgm:t>
    </dgm:pt>
    <dgm:pt modelId="{EF4E8392-4470-4D82-BADE-8DB882E955CF}" type="parTrans" cxnId="{EA118A95-DE79-48D4-A994-84752FB1002A}">
      <dgm:prSet/>
      <dgm:spPr/>
      <dgm:t>
        <a:bodyPr/>
        <a:lstStyle/>
        <a:p>
          <a:endParaRPr lang="ru-RU"/>
        </a:p>
      </dgm:t>
    </dgm:pt>
    <dgm:pt modelId="{4EA83833-E945-403A-870B-F4729A2C9BD5}" type="pres">
      <dgm:prSet presAssocID="{C397A090-EC60-4ED2-B78C-AE9F56522B3B}" presName="Name0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ru-RU"/>
        </a:p>
      </dgm:t>
    </dgm:pt>
    <dgm:pt modelId="{D81E7D22-4F55-426A-9363-7BDAFE33EAF4}" type="pres">
      <dgm:prSet presAssocID="{9DF8A09C-D6FA-48F3-B138-CCB670FBE608}" presName="composite" presStyleCnt="0"/>
      <dgm:spPr/>
    </dgm:pt>
    <dgm:pt modelId="{D8A08A70-5EA6-401D-BB47-1A77FDECE413}" type="pres">
      <dgm:prSet presAssocID="{9DF8A09C-D6FA-48F3-B138-CCB670FBE608}" presName="Parent1" presStyleLbl="node1" presStyleIdx="0" presStyleCnt="6" custScaleX="107805" custLinFactNeighborX="-19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EA34A4-9518-44CE-9A8B-74B616A4E5FC}" type="pres">
      <dgm:prSet presAssocID="{9DF8A09C-D6FA-48F3-B138-CCB670FBE608}" presName="Childtext1" presStyleLbl="revTx" presStyleIdx="0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035B106-4DE9-4E9C-A4AA-AF9E014C4B98}" type="pres">
      <dgm:prSet presAssocID="{9DF8A09C-D6FA-48F3-B138-CCB670FBE608}" presName="BalanceSpacing" presStyleCnt="0"/>
      <dgm:spPr/>
    </dgm:pt>
    <dgm:pt modelId="{1335A3F6-485E-4300-B113-98E70C8649CB}" type="pres">
      <dgm:prSet presAssocID="{9DF8A09C-D6FA-48F3-B138-CCB670FBE608}" presName="BalanceSpacing1" presStyleCnt="0"/>
      <dgm:spPr/>
    </dgm:pt>
    <dgm:pt modelId="{31D6D7FE-CECD-4B37-8368-40DB88C8F347}" type="pres">
      <dgm:prSet presAssocID="{C4FCF1BB-ECA1-441A-9A20-DEC331A16DAC}" presName="Accent1Text" presStyleLbl="node1" presStyleIdx="1" presStyleCnt="6" custScaleX="107805" custLinFactNeighborX="-13796"/>
      <dgm:spPr/>
      <dgm:t>
        <a:bodyPr/>
        <a:lstStyle/>
        <a:p>
          <a:endParaRPr lang="ru-RU"/>
        </a:p>
      </dgm:t>
    </dgm:pt>
    <dgm:pt modelId="{1A737DCF-2858-46D7-B204-C557FB046829}" type="pres">
      <dgm:prSet presAssocID="{C4FCF1BB-ECA1-441A-9A20-DEC331A16DAC}" presName="spaceBetweenRectangles" presStyleCnt="0"/>
      <dgm:spPr/>
    </dgm:pt>
    <dgm:pt modelId="{CC7A33E8-C889-4FF1-B265-3E2A397DA810}" type="pres">
      <dgm:prSet presAssocID="{AA750FD1-36EA-44A1-A0AE-EA9985524C6B}" presName="composite" presStyleCnt="0"/>
      <dgm:spPr/>
    </dgm:pt>
    <dgm:pt modelId="{550AEDBD-8A70-4C32-BB93-073E68B6AE2B}" type="pres">
      <dgm:prSet presAssocID="{AA750FD1-36EA-44A1-A0AE-EA9985524C6B}" presName="Parent1" presStyleLbl="node1" presStyleIdx="2" presStyleCnt="6" custScaleX="110106" custLinFactNeighborX="-7610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66AA1E-9AA2-4275-B15F-725D32718650}" type="pres">
      <dgm:prSet presAssocID="{AA750FD1-36EA-44A1-A0AE-EA9985524C6B}" presName="Childtext1" presStyleLbl="revTx" presStyleIdx="1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8BA9F10-3958-4B43-9BB4-143CA630039F}" type="pres">
      <dgm:prSet presAssocID="{AA750FD1-36EA-44A1-A0AE-EA9985524C6B}" presName="BalanceSpacing" presStyleCnt="0"/>
      <dgm:spPr/>
    </dgm:pt>
    <dgm:pt modelId="{AAA3DBB2-8D0A-48EE-987A-415D7EEA2B97}" type="pres">
      <dgm:prSet presAssocID="{AA750FD1-36EA-44A1-A0AE-EA9985524C6B}" presName="BalanceSpacing1" presStyleCnt="0"/>
      <dgm:spPr/>
    </dgm:pt>
    <dgm:pt modelId="{3F917F21-1D19-4924-A6F8-1CA776F5B0E1}" type="pres">
      <dgm:prSet presAssocID="{C13C8003-F3CE-4E28-AC60-5D9BD7C0887D}" presName="Accent1Text" presStyleLbl="node1" presStyleIdx="3" presStyleCnt="6" custScaleX="107726" custLinFactNeighborX="3332"/>
      <dgm:spPr/>
      <dgm:t>
        <a:bodyPr/>
        <a:lstStyle/>
        <a:p>
          <a:endParaRPr lang="ru-RU"/>
        </a:p>
      </dgm:t>
    </dgm:pt>
    <dgm:pt modelId="{28D6F7F1-2E0D-4359-99FC-72E522A5788F}" type="pres">
      <dgm:prSet presAssocID="{C13C8003-F3CE-4E28-AC60-5D9BD7C0887D}" presName="spaceBetweenRectangles" presStyleCnt="0"/>
      <dgm:spPr/>
    </dgm:pt>
    <dgm:pt modelId="{C7EE0FCE-8417-4C43-B027-CF407C77BE65}" type="pres">
      <dgm:prSet presAssocID="{D0049449-0E57-4A8C-A025-4C31BCB71C91}" presName="composite" presStyleCnt="0"/>
      <dgm:spPr/>
    </dgm:pt>
    <dgm:pt modelId="{85E2E7C6-7572-448C-B097-C2E385A85BD7}" type="pres">
      <dgm:prSet presAssocID="{D0049449-0E57-4A8C-A025-4C31BCB71C91}" presName="Parent1" presStyleLbl="node1" presStyleIdx="4" presStyleCnt="6" custScaleX="107805" custLinFactNeighborX="-1904">
        <dgm:presLayoutVars>
          <dgm:chMax val="1"/>
          <dgm:chPref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002469C-9A16-4762-B7EB-4ED6D89BB934}" type="pres">
      <dgm:prSet presAssocID="{D0049449-0E57-4A8C-A025-4C31BCB71C91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2F33546-D221-4483-9B3E-34D39F1CA839}" type="pres">
      <dgm:prSet presAssocID="{D0049449-0E57-4A8C-A025-4C31BCB71C91}" presName="BalanceSpacing" presStyleCnt="0"/>
      <dgm:spPr/>
    </dgm:pt>
    <dgm:pt modelId="{F886D5C9-404D-4329-A37F-A56B04177F22}" type="pres">
      <dgm:prSet presAssocID="{D0049449-0E57-4A8C-A025-4C31BCB71C91}" presName="BalanceSpacing1" presStyleCnt="0"/>
      <dgm:spPr/>
    </dgm:pt>
    <dgm:pt modelId="{DBDB0C8E-39D8-4E1A-B409-C30DE7EA7BC8}" type="pres">
      <dgm:prSet presAssocID="{EBC7CC5D-81E0-4268-A035-627C1CE676F9}" presName="Accent1Text" presStyleLbl="node1" presStyleIdx="5" presStyleCnt="6" custScaleX="107805" custLinFactNeighborX="-13796"/>
      <dgm:spPr/>
      <dgm:t>
        <a:bodyPr/>
        <a:lstStyle/>
        <a:p>
          <a:endParaRPr lang="ru-RU"/>
        </a:p>
      </dgm:t>
    </dgm:pt>
  </dgm:ptLst>
  <dgm:cxnLst>
    <dgm:cxn modelId="{AF6F983A-7539-4AFD-A8A9-C53E48E93FBD}" type="presOf" srcId="{EBC7CC5D-81E0-4268-A035-627C1CE676F9}" destId="{DBDB0C8E-39D8-4E1A-B409-C30DE7EA7BC8}" srcOrd="0" destOrd="0" presId="urn:microsoft.com/office/officeart/2008/layout/AlternatingHexagons"/>
    <dgm:cxn modelId="{EA118A95-DE79-48D4-A994-84752FB1002A}" srcId="{C397A090-EC60-4ED2-B78C-AE9F56522B3B}" destId="{AA750FD1-36EA-44A1-A0AE-EA9985524C6B}" srcOrd="1" destOrd="0" parTransId="{EF4E8392-4470-4D82-BADE-8DB882E955CF}" sibTransId="{C13C8003-F3CE-4E28-AC60-5D9BD7C0887D}"/>
    <dgm:cxn modelId="{EAA47BB6-6EBC-4FF5-86F6-F0DE3B29E0B8}" srcId="{C397A090-EC60-4ED2-B78C-AE9F56522B3B}" destId="{D0049449-0E57-4A8C-A025-4C31BCB71C91}" srcOrd="2" destOrd="0" parTransId="{512246F2-D341-4950-B56D-C14C7D7B8B61}" sibTransId="{EBC7CC5D-81E0-4268-A035-627C1CE676F9}"/>
    <dgm:cxn modelId="{494BE66E-07B9-4EB3-B30B-2EE47C62ACF1}" type="presOf" srcId="{AA750FD1-36EA-44A1-A0AE-EA9985524C6B}" destId="{550AEDBD-8A70-4C32-BB93-073E68B6AE2B}" srcOrd="0" destOrd="0" presId="urn:microsoft.com/office/officeart/2008/layout/AlternatingHexagons"/>
    <dgm:cxn modelId="{E6EF6A22-A40C-4D32-AA72-C05C796D1740}" type="presOf" srcId="{D0049449-0E57-4A8C-A025-4C31BCB71C91}" destId="{85E2E7C6-7572-448C-B097-C2E385A85BD7}" srcOrd="0" destOrd="0" presId="urn:microsoft.com/office/officeart/2008/layout/AlternatingHexagons"/>
    <dgm:cxn modelId="{1719B472-81CA-4DF2-A8AE-BCEBCBF8B564}" srcId="{C397A090-EC60-4ED2-B78C-AE9F56522B3B}" destId="{9DF8A09C-D6FA-48F3-B138-CCB670FBE608}" srcOrd="0" destOrd="0" parTransId="{9B95DC34-802F-444E-9B0D-8973CC45BE12}" sibTransId="{C4FCF1BB-ECA1-441A-9A20-DEC331A16DAC}"/>
    <dgm:cxn modelId="{C93ABF8C-F06A-40D8-93F7-A81D4C91DEFC}" type="presOf" srcId="{9DF8A09C-D6FA-48F3-B138-CCB670FBE608}" destId="{D8A08A70-5EA6-401D-BB47-1A77FDECE413}" srcOrd="0" destOrd="0" presId="urn:microsoft.com/office/officeart/2008/layout/AlternatingHexagons"/>
    <dgm:cxn modelId="{64D466D8-F4A3-49C5-B903-1698A08A9468}" type="presOf" srcId="{C13C8003-F3CE-4E28-AC60-5D9BD7C0887D}" destId="{3F917F21-1D19-4924-A6F8-1CA776F5B0E1}" srcOrd="0" destOrd="0" presId="urn:microsoft.com/office/officeart/2008/layout/AlternatingHexagons"/>
    <dgm:cxn modelId="{48B37FDF-877C-4802-BF54-AF99F6EBC199}" type="presOf" srcId="{C4FCF1BB-ECA1-441A-9A20-DEC331A16DAC}" destId="{31D6D7FE-CECD-4B37-8368-40DB88C8F347}" srcOrd="0" destOrd="0" presId="urn:microsoft.com/office/officeart/2008/layout/AlternatingHexagons"/>
    <dgm:cxn modelId="{8CA4C06D-FA94-4351-9C45-64E9514048FA}" type="presOf" srcId="{C397A090-EC60-4ED2-B78C-AE9F56522B3B}" destId="{4EA83833-E945-403A-870B-F4729A2C9BD5}" srcOrd="0" destOrd="0" presId="urn:microsoft.com/office/officeart/2008/layout/AlternatingHexagons"/>
    <dgm:cxn modelId="{975D7555-3507-47F1-A548-D1D17D0F1A4C}" type="presParOf" srcId="{4EA83833-E945-403A-870B-F4729A2C9BD5}" destId="{D81E7D22-4F55-426A-9363-7BDAFE33EAF4}" srcOrd="0" destOrd="0" presId="urn:microsoft.com/office/officeart/2008/layout/AlternatingHexagons"/>
    <dgm:cxn modelId="{C78EFC3E-C260-4E9C-95C7-CE8B405B9C62}" type="presParOf" srcId="{D81E7D22-4F55-426A-9363-7BDAFE33EAF4}" destId="{D8A08A70-5EA6-401D-BB47-1A77FDECE413}" srcOrd="0" destOrd="0" presId="urn:microsoft.com/office/officeart/2008/layout/AlternatingHexagons"/>
    <dgm:cxn modelId="{83AEE285-F080-4089-8894-89EED9EECE3C}" type="presParOf" srcId="{D81E7D22-4F55-426A-9363-7BDAFE33EAF4}" destId="{D2EA34A4-9518-44CE-9A8B-74B616A4E5FC}" srcOrd="1" destOrd="0" presId="urn:microsoft.com/office/officeart/2008/layout/AlternatingHexagons"/>
    <dgm:cxn modelId="{09F12AB1-A304-4F3A-A7D9-0BDDEB644EE5}" type="presParOf" srcId="{D81E7D22-4F55-426A-9363-7BDAFE33EAF4}" destId="{2035B106-4DE9-4E9C-A4AA-AF9E014C4B98}" srcOrd="2" destOrd="0" presId="urn:microsoft.com/office/officeart/2008/layout/AlternatingHexagons"/>
    <dgm:cxn modelId="{885FBD3F-7D44-4215-89C2-BBC5A10E01F4}" type="presParOf" srcId="{D81E7D22-4F55-426A-9363-7BDAFE33EAF4}" destId="{1335A3F6-485E-4300-B113-98E70C8649CB}" srcOrd="3" destOrd="0" presId="urn:microsoft.com/office/officeart/2008/layout/AlternatingHexagons"/>
    <dgm:cxn modelId="{561EC7D8-399C-4C4D-8E28-053A196DD811}" type="presParOf" srcId="{D81E7D22-4F55-426A-9363-7BDAFE33EAF4}" destId="{31D6D7FE-CECD-4B37-8368-40DB88C8F347}" srcOrd="4" destOrd="0" presId="urn:microsoft.com/office/officeart/2008/layout/AlternatingHexagons"/>
    <dgm:cxn modelId="{3E4B558A-D01A-4C90-8B6C-9AE83C7671E3}" type="presParOf" srcId="{4EA83833-E945-403A-870B-F4729A2C9BD5}" destId="{1A737DCF-2858-46D7-B204-C557FB046829}" srcOrd="1" destOrd="0" presId="urn:microsoft.com/office/officeart/2008/layout/AlternatingHexagons"/>
    <dgm:cxn modelId="{D82A4992-6660-4FCD-87ED-AA338A607E19}" type="presParOf" srcId="{4EA83833-E945-403A-870B-F4729A2C9BD5}" destId="{CC7A33E8-C889-4FF1-B265-3E2A397DA810}" srcOrd="2" destOrd="0" presId="urn:microsoft.com/office/officeart/2008/layout/AlternatingHexagons"/>
    <dgm:cxn modelId="{8AF52EB1-AD9F-428A-A6BE-E33B62C8FF4C}" type="presParOf" srcId="{CC7A33E8-C889-4FF1-B265-3E2A397DA810}" destId="{550AEDBD-8A70-4C32-BB93-073E68B6AE2B}" srcOrd="0" destOrd="0" presId="urn:microsoft.com/office/officeart/2008/layout/AlternatingHexagons"/>
    <dgm:cxn modelId="{DB7104FF-D10D-4063-AE1B-CB3F5B90D820}" type="presParOf" srcId="{CC7A33E8-C889-4FF1-B265-3E2A397DA810}" destId="{9E66AA1E-9AA2-4275-B15F-725D32718650}" srcOrd="1" destOrd="0" presId="urn:microsoft.com/office/officeart/2008/layout/AlternatingHexagons"/>
    <dgm:cxn modelId="{2969E54B-A8D5-4728-8512-5666C29CC861}" type="presParOf" srcId="{CC7A33E8-C889-4FF1-B265-3E2A397DA810}" destId="{48BA9F10-3958-4B43-9BB4-143CA630039F}" srcOrd="2" destOrd="0" presId="urn:microsoft.com/office/officeart/2008/layout/AlternatingHexagons"/>
    <dgm:cxn modelId="{DD2AD6E6-8A04-4B44-B5A8-D5D9CC2EC2CA}" type="presParOf" srcId="{CC7A33E8-C889-4FF1-B265-3E2A397DA810}" destId="{AAA3DBB2-8D0A-48EE-987A-415D7EEA2B97}" srcOrd="3" destOrd="0" presId="urn:microsoft.com/office/officeart/2008/layout/AlternatingHexagons"/>
    <dgm:cxn modelId="{E6F5E303-2C6E-43EF-A932-C882D8CA01AD}" type="presParOf" srcId="{CC7A33E8-C889-4FF1-B265-3E2A397DA810}" destId="{3F917F21-1D19-4924-A6F8-1CA776F5B0E1}" srcOrd="4" destOrd="0" presId="urn:microsoft.com/office/officeart/2008/layout/AlternatingHexagons"/>
    <dgm:cxn modelId="{45758F8A-0D05-4FDF-8B00-B4A8F581AFAB}" type="presParOf" srcId="{4EA83833-E945-403A-870B-F4729A2C9BD5}" destId="{28D6F7F1-2E0D-4359-99FC-72E522A5788F}" srcOrd="3" destOrd="0" presId="urn:microsoft.com/office/officeart/2008/layout/AlternatingHexagons"/>
    <dgm:cxn modelId="{CBC1C546-55F4-4366-8330-0589807BE5F4}" type="presParOf" srcId="{4EA83833-E945-403A-870B-F4729A2C9BD5}" destId="{C7EE0FCE-8417-4C43-B027-CF407C77BE65}" srcOrd="4" destOrd="0" presId="urn:microsoft.com/office/officeart/2008/layout/AlternatingHexagons"/>
    <dgm:cxn modelId="{5AF5F31C-25AF-4D98-85A3-8C06ECCCB382}" type="presParOf" srcId="{C7EE0FCE-8417-4C43-B027-CF407C77BE65}" destId="{85E2E7C6-7572-448C-B097-C2E385A85BD7}" srcOrd="0" destOrd="0" presId="urn:microsoft.com/office/officeart/2008/layout/AlternatingHexagons"/>
    <dgm:cxn modelId="{0042729D-45A4-483C-9CBB-8939CA051E51}" type="presParOf" srcId="{C7EE0FCE-8417-4C43-B027-CF407C77BE65}" destId="{D002469C-9A16-4762-B7EB-4ED6D89BB934}" srcOrd="1" destOrd="0" presId="urn:microsoft.com/office/officeart/2008/layout/AlternatingHexagons"/>
    <dgm:cxn modelId="{C53DC5FE-1A7D-484F-B0F1-9DC3CD3CBB0B}" type="presParOf" srcId="{C7EE0FCE-8417-4C43-B027-CF407C77BE65}" destId="{F2F33546-D221-4483-9B3E-34D39F1CA839}" srcOrd="2" destOrd="0" presId="urn:microsoft.com/office/officeart/2008/layout/AlternatingHexagons"/>
    <dgm:cxn modelId="{BA05C89C-111C-4A11-A547-C485AE13E85D}" type="presParOf" srcId="{C7EE0FCE-8417-4C43-B027-CF407C77BE65}" destId="{F886D5C9-404D-4329-A37F-A56B04177F22}" srcOrd="3" destOrd="0" presId="urn:microsoft.com/office/officeart/2008/layout/AlternatingHexagons"/>
    <dgm:cxn modelId="{2A41EF91-580E-4E94-92A6-0713E9EED709}" type="presParOf" srcId="{C7EE0FCE-8417-4C43-B027-CF407C77BE65}" destId="{DBDB0C8E-39D8-4E1A-B409-C30DE7EA7BC8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792CFAE-113B-41CD-879C-DB6BD5B20AC0}" type="doc">
      <dgm:prSet loTypeId="urn:microsoft.com/office/officeart/2005/8/layout/cycle6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ru-RU"/>
        </a:p>
      </dgm:t>
    </dgm:pt>
    <dgm:pt modelId="{8FA4B059-7E9C-4C8B-831F-FC3335C0F672}">
      <dgm:prSet phldrT="[Текст]" custT="1"/>
      <dgm:spPr>
        <a:solidFill>
          <a:srgbClr val="E6215A"/>
        </a:solidFill>
        <a:ln>
          <a:solidFill>
            <a:srgbClr val="E6215A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Содержательно-насыщенная</a:t>
          </a:r>
          <a:endParaRPr lang="ru-RU" sz="2400" dirty="0">
            <a:solidFill>
              <a:schemeClr val="bg1"/>
            </a:solidFill>
          </a:endParaRPr>
        </a:p>
      </dgm:t>
    </dgm:pt>
    <dgm:pt modelId="{2131A3DD-1291-4F4D-9C6A-7E72A5B7EA21}" type="parTrans" cxnId="{81F90D64-1C2C-45E0-B949-3AFB7195434B}">
      <dgm:prSet/>
      <dgm:spPr/>
      <dgm:t>
        <a:bodyPr/>
        <a:lstStyle/>
        <a:p>
          <a:endParaRPr lang="ru-RU"/>
        </a:p>
      </dgm:t>
    </dgm:pt>
    <dgm:pt modelId="{AA97B29F-D03C-4F59-9F67-54FADA3181E4}" type="sibTrans" cxnId="{81F90D64-1C2C-45E0-B949-3AFB7195434B}">
      <dgm:prSet/>
      <dgm:spPr/>
      <dgm:t>
        <a:bodyPr/>
        <a:lstStyle/>
        <a:p>
          <a:endParaRPr lang="ru-RU"/>
        </a:p>
      </dgm:t>
    </dgm:pt>
    <dgm:pt modelId="{A899231E-697F-4B93-8253-AC062F310223}">
      <dgm:prSet phldrT="[Текст]" custT="1"/>
      <dgm:spPr>
        <a:solidFill>
          <a:srgbClr val="004F9F"/>
        </a:solidFill>
        <a:ln>
          <a:solidFill>
            <a:srgbClr val="004F9F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Трансформируемая</a:t>
          </a:r>
          <a:endParaRPr lang="ru-RU" sz="2400" dirty="0">
            <a:solidFill>
              <a:schemeClr val="bg1"/>
            </a:solidFill>
          </a:endParaRPr>
        </a:p>
      </dgm:t>
    </dgm:pt>
    <dgm:pt modelId="{143BA245-30F2-4EB7-AEBE-17AB44AB2EC7}" type="parTrans" cxnId="{75A05179-E862-4467-BDC4-0EE1A5270A1E}">
      <dgm:prSet/>
      <dgm:spPr/>
      <dgm:t>
        <a:bodyPr/>
        <a:lstStyle/>
        <a:p>
          <a:endParaRPr lang="ru-RU"/>
        </a:p>
      </dgm:t>
    </dgm:pt>
    <dgm:pt modelId="{368F6AD5-90C5-4E18-8591-23A1EE860524}" type="sibTrans" cxnId="{75A05179-E862-4467-BDC4-0EE1A5270A1E}">
      <dgm:prSet/>
      <dgm:spPr/>
      <dgm:t>
        <a:bodyPr/>
        <a:lstStyle/>
        <a:p>
          <a:endParaRPr lang="ru-RU"/>
        </a:p>
      </dgm:t>
    </dgm:pt>
    <dgm:pt modelId="{0F5016A7-FB15-4B17-A5E7-49C3B7FCD03E}">
      <dgm:prSet phldrT="[Текст]" custT="1"/>
      <dgm:spPr>
        <a:solidFill>
          <a:srgbClr val="EF7D00"/>
        </a:solidFill>
        <a:ln>
          <a:solidFill>
            <a:srgbClr val="EF7D00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Полифункциональная</a:t>
          </a:r>
          <a:endParaRPr lang="ru-RU" sz="2400" dirty="0">
            <a:solidFill>
              <a:schemeClr val="bg1"/>
            </a:solidFill>
          </a:endParaRPr>
        </a:p>
      </dgm:t>
    </dgm:pt>
    <dgm:pt modelId="{AFAEA4E2-C9D1-4F6A-AADC-3D971C52DF84}" type="parTrans" cxnId="{64F40406-3899-4ED2-BF1B-428AC20117C3}">
      <dgm:prSet/>
      <dgm:spPr/>
      <dgm:t>
        <a:bodyPr/>
        <a:lstStyle/>
        <a:p>
          <a:endParaRPr lang="ru-RU"/>
        </a:p>
      </dgm:t>
    </dgm:pt>
    <dgm:pt modelId="{D636C073-1F08-4694-B35E-6B18E5747282}" type="sibTrans" cxnId="{64F40406-3899-4ED2-BF1B-428AC20117C3}">
      <dgm:prSet/>
      <dgm:spPr/>
      <dgm:t>
        <a:bodyPr/>
        <a:lstStyle/>
        <a:p>
          <a:endParaRPr lang="ru-RU"/>
        </a:p>
      </dgm:t>
    </dgm:pt>
    <dgm:pt modelId="{491DC2F2-5FB4-4914-BB93-513606BC32D8}">
      <dgm:prSet phldrT="[Текст]" custT="1"/>
      <dgm:spPr>
        <a:solidFill>
          <a:srgbClr val="009757"/>
        </a:solidFill>
        <a:ln>
          <a:solidFill>
            <a:srgbClr val="009757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bg1"/>
              </a:solidFill>
            </a:rPr>
            <a:t>Доступная </a:t>
          </a:r>
        </a:p>
        <a:p>
          <a:pPr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dirty="0">
            <a:solidFill>
              <a:schemeClr val="bg1"/>
            </a:solidFill>
          </a:endParaRPr>
        </a:p>
      </dgm:t>
    </dgm:pt>
    <dgm:pt modelId="{FFEC9449-0B74-4316-B055-38A76B324B95}" type="parTrans" cxnId="{BD79AFD8-B7D0-49B5-922E-0DCB9971C106}">
      <dgm:prSet/>
      <dgm:spPr/>
      <dgm:t>
        <a:bodyPr/>
        <a:lstStyle/>
        <a:p>
          <a:endParaRPr lang="ru-RU"/>
        </a:p>
      </dgm:t>
    </dgm:pt>
    <dgm:pt modelId="{37ED80F8-9328-43C4-980E-CACA232CA025}" type="sibTrans" cxnId="{BD79AFD8-B7D0-49B5-922E-0DCB9971C106}">
      <dgm:prSet/>
      <dgm:spPr/>
      <dgm:t>
        <a:bodyPr/>
        <a:lstStyle/>
        <a:p>
          <a:endParaRPr lang="ru-RU"/>
        </a:p>
      </dgm:t>
    </dgm:pt>
    <dgm:pt modelId="{DBB83283-7A6C-4575-AA3E-115AAB9106B3}">
      <dgm:prSet phldrT="[Текст]" custT="1"/>
      <dgm:spPr>
        <a:solidFill>
          <a:schemeClr val="bg1">
            <a:lumMod val="50000"/>
          </a:schemeClr>
        </a:solidFill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dirty="0" smtClean="0">
              <a:solidFill>
                <a:schemeClr val="bg1"/>
              </a:solidFill>
            </a:rPr>
            <a:t>Безопасная</a:t>
          </a:r>
        </a:p>
        <a:p>
          <a:endParaRPr lang="ru-RU" sz="2400" dirty="0">
            <a:solidFill>
              <a:schemeClr val="bg1"/>
            </a:solidFill>
          </a:endParaRPr>
        </a:p>
      </dgm:t>
    </dgm:pt>
    <dgm:pt modelId="{25B5CFB6-8696-4B07-BDCB-11C9517CE6E4}" type="parTrans" cxnId="{B31639D1-C599-4E46-B13A-B9AC2D786EEE}">
      <dgm:prSet/>
      <dgm:spPr/>
      <dgm:t>
        <a:bodyPr/>
        <a:lstStyle/>
        <a:p>
          <a:endParaRPr lang="ru-RU"/>
        </a:p>
      </dgm:t>
    </dgm:pt>
    <dgm:pt modelId="{84D82D2F-C230-4B42-AB6C-42015E16EC26}" type="sibTrans" cxnId="{B31639D1-C599-4E46-B13A-B9AC2D786EEE}">
      <dgm:prSet/>
      <dgm:spPr/>
      <dgm:t>
        <a:bodyPr/>
        <a:lstStyle/>
        <a:p>
          <a:endParaRPr lang="ru-RU"/>
        </a:p>
      </dgm:t>
    </dgm:pt>
    <dgm:pt modelId="{78972B88-0DE8-4796-A678-B1869C09BC59}">
      <dgm:prSet custT="1"/>
      <dgm:spPr>
        <a:solidFill>
          <a:srgbClr val="31B7BC"/>
        </a:solidFill>
        <a:ln>
          <a:solidFill>
            <a:srgbClr val="31B7BC"/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</a:rPr>
            <a:t>Вариативная</a:t>
          </a:r>
          <a:endParaRPr lang="ru-RU" sz="2400" dirty="0">
            <a:solidFill>
              <a:schemeClr val="bg1"/>
            </a:solidFill>
          </a:endParaRPr>
        </a:p>
      </dgm:t>
    </dgm:pt>
    <dgm:pt modelId="{E357FCA8-4394-4DF3-80DA-0ADE17410ADD}" type="parTrans" cxnId="{494A8647-9CF5-48C8-8DD3-28B65EDA7AB2}">
      <dgm:prSet/>
      <dgm:spPr/>
      <dgm:t>
        <a:bodyPr/>
        <a:lstStyle/>
        <a:p>
          <a:endParaRPr lang="ru-RU"/>
        </a:p>
      </dgm:t>
    </dgm:pt>
    <dgm:pt modelId="{0D5E2218-6308-49B8-A154-64D3791A5036}" type="sibTrans" cxnId="{494A8647-9CF5-48C8-8DD3-28B65EDA7AB2}">
      <dgm:prSet/>
      <dgm:spPr/>
      <dgm:t>
        <a:bodyPr/>
        <a:lstStyle/>
        <a:p>
          <a:endParaRPr lang="ru-RU"/>
        </a:p>
      </dgm:t>
    </dgm:pt>
    <dgm:pt modelId="{319D08C6-D90B-40ED-86C2-B42E36E6CCCD}" type="pres">
      <dgm:prSet presAssocID="{F792CFAE-113B-41CD-879C-DB6BD5B20AC0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CFAD347-3CBB-432A-9BA5-B0F84067F8E9}" type="pres">
      <dgm:prSet presAssocID="{8FA4B059-7E9C-4C8B-831F-FC3335C0F672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44E946-BED2-4810-A21B-83FFA59B856C}" type="pres">
      <dgm:prSet presAssocID="{8FA4B059-7E9C-4C8B-831F-FC3335C0F672}" presName="spNode" presStyleCnt="0"/>
      <dgm:spPr/>
      <dgm:t>
        <a:bodyPr/>
        <a:lstStyle/>
        <a:p>
          <a:endParaRPr lang="ru-RU"/>
        </a:p>
      </dgm:t>
    </dgm:pt>
    <dgm:pt modelId="{7A494FEB-ABF5-45E3-9FF9-81911912149E}" type="pres">
      <dgm:prSet presAssocID="{AA97B29F-D03C-4F59-9F67-54FADA3181E4}" presName="sibTrans" presStyleLbl="sibTrans1D1" presStyleIdx="0" presStyleCnt="6"/>
      <dgm:spPr/>
      <dgm:t>
        <a:bodyPr/>
        <a:lstStyle/>
        <a:p>
          <a:endParaRPr lang="ru-RU"/>
        </a:p>
      </dgm:t>
    </dgm:pt>
    <dgm:pt modelId="{C5352C53-CA40-4B8D-A147-F4A33D316632}" type="pres">
      <dgm:prSet presAssocID="{A899231E-697F-4B93-8253-AC062F310223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7C70632-38DE-4902-9823-676CFC592E55}" type="pres">
      <dgm:prSet presAssocID="{A899231E-697F-4B93-8253-AC062F310223}" presName="spNode" presStyleCnt="0"/>
      <dgm:spPr/>
      <dgm:t>
        <a:bodyPr/>
        <a:lstStyle/>
        <a:p>
          <a:endParaRPr lang="ru-RU"/>
        </a:p>
      </dgm:t>
    </dgm:pt>
    <dgm:pt modelId="{C45CB770-5E86-4189-84B4-9D00527BA713}" type="pres">
      <dgm:prSet presAssocID="{368F6AD5-90C5-4E18-8591-23A1EE860524}" presName="sibTrans" presStyleLbl="sibTrans1D1" presStyleIdx="1" presStyleCnt="6"/>
      <dgm:spPr/>
      <dgm:t>
        <a:bodyPr/>
        <a:lstStyle/>
        <a:p>
          <a:endParaRPr lang="ru-RU"/>
        </a:p>
      </dgm:t>
    </dgm:pt>
    <dgm:pt modelId="{F6318A51-CA1F-4941-9B85-5130C8070B14}" type="pres">
      <dgm:prSet presAssocID="{78972B88-0DE8-4796-A678-B1869C09BC59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29904E-BA1E-4001-A6F0-4E22C1A79605}" type="pres">
      <dgm:prSet presAssocID="{78972B88-0DE8-4796-A678-B1869C09BC59}" presName="spNode" presStyleCnt="0"/>
      <dgm:spPr/>
      <dgm:t>
        <a:bodyPr/>
        <a:lstStyle/>
        <a:p>
          <a:endParaRPr lang="ru-RU"/>
        </a:p>
      </dgm:t>
    </dgm:pt>
    <dgm:pt modelId="{52DAADDD-DF1D-492A-9658-B05BA3D363C6}" type="pres">
      <dgm:prSet presAssocID="{0D5E2218-6308-49B8-A154-64D3791A5036}" presName="sibTrans" presStyleLbl="sibTrans1D1" presStyleIdx="2" presStyleCnt="6"/>
      <dgm:spPr/>
      <dgm:t>
        <a:bodyPr/>
        <a:lstStyle/>
        <a:p>
          <a:endParaRPr lang="ru-RU"/>
        </a:p>
      </dgm:t>
    </dgm:pt>
    <dgm:pt modelId="{A0D2E755-A145-4CD9-9618-494997C01FC4}" type="pres">
      <dgm:prSet presAssocID="{0F5016A7-FB15-4B17-A5E7-49C3B7FCD03E}" presName="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BC294F-F77B-4575-9A93-DD3E8507B295}" type="pres">
      <dgm:prSet presAssocID="{0F5016A7-FB15-4B17-A5E7-49C3B7FCD03E}" presName="spNode" presStyleCnt="0"/>
      <dgm:spPr/>
      <dgm:t>
        <a:bodyPr/>
        <a:lstStyle/>
        <a:p>
          <a:endParaRPr lang="ru-RU"/>
        </a:p>
      </dgm:t>
    </dgm:pt>
    <dgm:pt modelId="{27C77E79-7E97-4682-929E-64436CDEEF09}" type="pres">
      <dgm:prSet presAssocID="{D636C073-1F08-4694-B35E-6B18E5747282}" presName="sibTrans" presStyleLbl="sibTrans1D1" presStyleIdx="3" presStyleCnt="6"/>
      <dgm:spPr/>
      <dgm:t>
        <a:bodyPr/>
        <a:lstStyle/>
        <a:p>
          <a:endParaRPr lang="ru-RU"/>
        </a:p>
      </dgm:t>
    </dgm:pt>
    <dgm:pt modelId="{3E7D5F68-50A4-403E-9244-39CB21B535F9}" type="pres">
      <dgm:prSet presAssocID="{491DC2F2-5FB4-4914-BB93-513606BC32D8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8A71EF-4080-40D9-B49C-801E0DA07129}" type="pres">
      <dgm:prSet presAssocID="{491DC2F2-5FB4-4914-BB93-513606BC32D8}" presName="spNode" presStyleCnt="0"/>
      <dgm:spPr/>
      <dgm:t>
        <a:bodyPr/>
        <a:lstStyle/>
        <a:p>
          <a:endParaRPr lang="ru-RU"/>
        </a:p>
      </dgm:t>
    </dgm:pt>
    <dgm:pt modelId="{2E16758E-D320-4A6E-B4AF-46876AD6B402}" type="pres">
      <dgm:prSet presAssocID="{37ED80F8-9328-43C4-980E-CACA232CA025}" presName="sibTrans" presStyleLbl="sibTrans1D1" presStyleIdx="4" presStyleCnt="6"/>
      <dgm:spPr/>
      <dgm:t>
        <a:bodyPr/>
        <a:lstStyle/>
        <a:p>
          <a:endParaRPr lang="ru-RU"/>
        </a:p>
      </dgm:t>
    </dgm:pt>
    <dgm:pt modelId="{1733807A-4FE9-443C-B5DB-E3D720C00D6E}" type="pres">
      <dgm:prSet presAssocID="{DBB83283-7A6C-4575-AA3E-115AAB9106B3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ED9BFF-1A30-47B3-A70E-00CAE47A2454}" type="pres">
      <dgm:prSet presAssocID="{DBB83283-7A6C-4575-AA3E-115AAB9106B3}" presName="spNode" presStyleCnt="0"/>
      <dgm:spPr/>
      <dgm:t>
        <a:bodyPr/>
        <a:lstStyle/>
        <a:p>
          <a:endParaRPr lang="ru-RU"/>
        </a:p>
      </dgm:t>
    </dgm:pt>
    <dgm:pt modelId="{3DDA2053-4590-431B-AD5A-DF5F0038D815}" type="pres">
      <dgm:prSet presAssocID="{84D82D2F-C230-4B42-AB6C-42015E16EC26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91746D8F-E206-4922-B4D3-052E04FC7508}" type="presOf" srcId="{491DC2F2-5FB4-4914-BB93-513606BC32D8}" destId="{3E7D5F68-50A4-403E-9244-39CB21B535F9}" srcOrd="0" destOrd="0" presId="urn:microsoft.com/office/officeart/2005/8/layout/cycle6"/>
    <dgm:cxn modelId="{44C3CE1E-81EF-4F04-A872-47CAAE61F651}" type="presOf" srcId="{0F5016A7-FB15-4B17-A5E7-49C3B7FCD03E}" destId="{A0D2E755-A145-4CD9-9618-494997C01FC4}" srcOrd="0" destOrd="0" presId="urn:microsoft.com/office/officeart/2005/8/layout/cycle6"/>
    <dgm:cxn modelId="{5EDF77C3-465E-4047-993D-3E04C84C5275}" type="presOf" srcId="{A899231E-697F-4B93-8253-AC062F310223}" destId="{C5352C53-CA40-4B8D-A147-F4A33D316632}" srcOrd="0" destOrd="0" presId="urn:microsoft.com/office/officeart/2005/8/layout/cycle6"/>
    <dgm:cxn modelId="{37DF70D7-766D-4EFF-975E-0FE4D61F1D9C}" type="presOf" srcId="{37ED80F8-9328-43C4-980E-CACA232CA025}" destId="{2E16758E-D320-4A6E-B4AF-46876AD6B402}" srcOrd="0" destOrd="0" presId="urn:microsoft.com/office/officeart/2005/8/layout/cycle6"/>
    <dgm:cxn modelId="{CF045E4D-12A8-4128-8AFE-62A912CAB560}" type="presOf" srcId="{78972B88-0DE8-4796-A678-B1869C09BC59}" destId="{F6318A51-CA1F-4941-9B85-5130C8070B14}" srcOrd="0" destOrd="0" presId="urn:microsoft.com/office/officeart/2005/8/layout/cycle6"/>
    <dgm:cxn modelId="{7A75981E-2543-4ECD-9529-5A55E743CACE}" type="presOf" srcId="{AA97B29F-D03C-4F59-9F67-54FADA3181E4}" destId="{7A494FEB-ABF5-45E3-9FF9-81911912149E}" srcOrd="0" destOrd="0" presId="urn:microsoft.com/office/officeart/2005/8/layout/cycle6"/>
    <dgm:cxn modelId="{2707D3D9-D730-4B0E-A5A9-BA38A4D96991}" type="presOf" srcId="{D636C073-1F08-4694-B35E-6B18E5747282}" destId="{27C77E79-7E97-4682-929E-64436CDEEF09}" srcOrd="0" destOrd="0" presId="urn:microsoft.com/office/officeart/2005/8/layout/cycle6"/>
    <dgm:cxn modelId="{494A8647-9CF5-48C8-8DD3-28B65EDA7AB2}" srcId="{F792CFAE-113B-41CD-879C-DB6BD5B20AC0}" destId="{78972B88-0DE8-4796-A678-B1869C09BC59}" srcOrd="2" destOrd="0" parTransId="{E357FCA8-4394-4DF3-80DA-0ADE17410ADD}" sibTransId="{0D5E2218-6308-49B8-A154-64D3791A5036}"/>
    <dgm:cxn modelId="{BD79AFD8-B7D0-49B5-922E-0DCB9971C106}" srcId="{F792CFAE-113B-41CD-879C-DB6BD5B20AC0}" destId="{491DC2F2-5FB4-4914-BB93-513606BC32D8}" srcOrd="4" destOrd="0" parTransId="{FFEC9449-0B74-4316-B055-38A76B324B95}" sibTransId="{37ED80F8-9328-43C4-980E-CACA232CA025}"/>
    <dgm:cxn modelId="{DF02E1DD-B2C6-470B-B8D9-48DF49E19A30}" type="presOf" srcId="{8FA4B059-7E9C-4C8B-831F-FC3335C0F672}" destId="{2CFAD347-3CBB-432A-9BA5-B0F84067F8E9}" srcOrd="0" destOrd="0" presId="urn:microsoft.com/office/officeart/2005/8/layout/cycle6"/>
    <dgm:cxn modelId="{660223BE-00D4-4819-A550-68BA4F09C9F7}" type="presOf" srcId="{84D82D2F-C230-4B42-AB6C-42015E16EC26}" destId="{3DDA2053-4590-431B-AD5A-DF5F0038D815}" srcOrd="0" destOrd="0" presId="urn:microsoft.com/office/officeart/2005/8/layout/cycle6"/>
    <dgm:cxn modelId="{75A05179-E862-4467-BDC4-0EE1A5270A1E}" srcId="{F792CFAE-113B-41CD-879C-DB6BD5B20AC0}" destId="{A899231E-697F-4B93-8253-AC062F310223}" srcOrd="1" destOrd="0" parTransId="{143BA245-30F2-4EB7-AEBE-17AB44AB2EC7}" sibTransId="{368F6AD5-90C5-4E18-8591-23A1EE860524}"/>
    <dgm:cxn modelId="{B31639D1-C599-4E46-B13A-B9AC2D786EEE}" srcId="{F792CFAE-113B-41CD-879C-DB6BD5B20AC0}" destId="{DBB83283-7A6C-4575-AA3E-115AAB9106B3}" srcOrd="5" destOrd="0" parTransId="{25B5CFB6-8696-4B07-BDCB-11C9517CE6E4}" sibTransId="{84D82D2F-C230-4B42-AB6C-42015E16EC26}"/>
    <dgm:cxn modelId="{38AF4084-8D28-4054-ACD7-4B874129B132}" type="presOf" srcId="{F792CFAE-113B-41CD-879C-DB6BD5B20AC0}" destId="{319D08C6-D90B-40ED-86C2-B42E36E6CCCD}" srcOrd="0" destOrd="0" presId="urn:microsoft.com/office/officeart/2005/8/layout/cycle6"/>
    <dgm:cxn modelId="{81F90D64-1C2C-45E0-B949-3AFB7195434B}" srcId="{F792CFAE-113B-41CD-879C-DB6BD5B20AC0}" destId="{8FA4B059-7E9C-4C8B-831F-FC3335C0F672}" srcOrd="0" destOrd="0" parTransId="{2131A3DD-1291-4F4D-9C6A-7E72A5B7EA21}" sibTransId="{AA97B29F-D03C-4F59-9F67-54FADA3181E4}"/>
    <dgm:cxn modelId="{64F40406-3899-4ED2-BF1B-428AC20117C3}" srcId="{F792CFAE-113B-41CD-879C-DB6BD5B20AC0}" destId="{0F5016A7-FB15-4B17-A5E7-49C3B7FCD03E}" srcOrd="3" destOrd="0" parTransId="{AFAEA4E2-C9D1-4F6A-AADC-3D971C52DF84}" sibTransId="{D636C073-1F08-4694-B35E-6B18E5747282}"/>
    <dgm:cxn modelId="{45DDEC7D-3E51-456B-A219-95DFCF178DC1}" type="presOf" srcId="{368F6AD5-90C5-4E18-8591-23A1EE860524}" destId="{C45CB770-5E86-4189-84B4-9D00527BA713}" srcOrd="0" destOrd="0" presId="urn:microsoft.com/office/officeart/2005/8/layout/cycle6"/>
    <dgm:cxn modelId="{A4D3D907-1D2A-4EC7-A174-B431BC8C26FA}" type="presOf" srcId="{0D5E2218-6308-49B8-A154-64D3791A5036}" destId="{52DAADDD-DF1D-492A-9658-B05BA3D363C6}" srcOrd="0" destOrd="0" presId="urn:microsoft.com/office/officeart/2005/8/layout/cycle6"/>
    <dgm:cxn modelId="{7689457E-7B8E-4324-8970-D9635CE76041}" type="presOf" srcId="{DBB83283-7A6C-4575-AA3E-115AAB9106B3}" destId="{1733807A-4FE9-443C-B5DB-E3D720C00D6E}" srcOrd="0" destOrd="0" presId="urn:microsoft.com/office/officeart/2005/8/layout/cycle6"/>
    <dgm:cxn modelId="{FFF68583-FAF3-4241-92F9-796D527DB309}" type="presParOf" srcId="{319D08C6-D90B-40ED-86C2-B42E36E6CCCD}" destId="{2CFAD347-3CBB-432A-9BA5-B0F84067F8E9}" srcOrd="0" destOrd="0" presId="urn:microsoft.com/office/officeart/2005/8/layout/cycle6"/>
    <dgm:cxn modelId="{864B1105-60BD-426B-84AA-7BA79107B98C}" type="presParOf" srcId="{319D08C6-D90B-40ED-86C2-B42E36E6CCCD}" destId="{0E44E946-BED2-4810-A21B-83FFA59B856C}" srcOrd="1" destOrd="0" presId="urn:microsoft.com/office/officeart/2005/8/layout/cycle6"/>
    <dgm:cxn modelId="{C158162F-CE71-4943-8BA8-FA64FC16DB75}" type="presParOf" srcId="{319D08C6-D90B-40ED-86C2-B42E36E6CCCD}" destId="{7A494FEB-ABF5-45E3-9FF9-81911912149E}" srcOrd="2" destOrd="0" presId="urn:microsoft.com/office/officeart/2005/8/layout/cycle6"/>
    <dgm:cxn modelId="{0CF09712-1D0C-41D5-8D3E-D92987110372}" type="presParOf" srcId="{319D08C6-D90B-40ED-86C2-B42E36E6CCCD}" destId="{C5352C53-CA40-4B8D-A147-F4A33D316632}" srcOrd="3" destOrd="0" presId="urn:microsoft.com/office/officeart/2005/8/layout/cycle6"/>
    <dgm:cxn modelId="{FA30627D-8E65-468E-A114-C306F2601683}" type="presParOf" srcId="{319D08C6-D90B-40ED-86C2-B42E36E6CCCD}" destId="{17C70632-38DE-4902-9823-676CFC592E55}" srcOrd="4" destOrd="0" presId="urn:microsoft.com/office/officeart/2005/8/layout/cycle6"/>
    <dgm:cxn modelId="{3312DE5E-60FF-490A-93F2-42D5AF689FF4}" type="presParOf" srcId="{319D08C6-D90B-40ED-86C2-B42E36E6CCCD}" destId="{C45CB770-5E86-4189-84B4-9D00527BA713}" srcOrd="5" destOrd="0" presId="urn:microsoft.com/office/officeart/2005/8/layout/cycle6"/>
    <dgm:cxn modelId="{66AA401E-BC0B-431F-AAE0-E52EE0A5D677}" type="presParOf" srcId="{319D08C6-D90B-40ED-86C2-B42E36E6CCCD}" destId="{F6318A51-CA1F-4941-9B85-5130C8070B14}" srcOrd="6" destOrd="0" presId="urn:microsoft.com/office/officeart/2005/8/layout/cycle6"/>
    <dgm:cxn modelId="{3379B9F2-D219-4EEB-A658-B03B8B08F323}" type="presParOf" srcId="{319D08C6-D90B-40ED-86C2-B42E36E6CCCD}" destId="{BB29904E-BA1E-4001-A6F0-4E22C1A79605}" srcOrd="7" destOrd="0" presId="urn:microsoft.com/office/officeart/2005/8/layout/cycle6"/>
    <dgm:cxn modelId="{E3F5460F-81C5-4E5C-BD20-7035FFD3D79A}" type="presParOf" srcId="{319D08C6-D90B-40ED-86C2-B42E36E6CCCD}" destId="{52DAADDD-DF1D-492A-9658-B05BA3D363C6}" srcOrd="8" destOrd="0" presId="urn:microsoft.com/office/officeart/2005/8/layout/cycle6"/>
    <dgm:cxn modelId="{A83A8EB4-7D4E-4D40-88E4-39E7D575E33D}" type="presParOf" srcId="{319D08C6-D90B-40ED-86C2-B42E36E6CCCD}" destId="{A0D2E755-A145-4CD9-9618-494997C01FC4}" srcOrd="9" destOrd="0" presId="urn:microsoft.com/office/officeart/2005/8/layout/cycle6"/>
    <dgm:cxn modelId="{E8F0FE7E-5AF2-4BC2-8DA1-EFA1FD04CC7D}" type="presParOf" srcId="{319D08C6-D90B-40ED-86C2-B42E36E6CCCD}" destId="{5DBC294F-F77B-4575-9A93-DD3E8507B295}" srcOrd="10" destOrd="0" presId="urn:microsoft.com/office/officeart/2005/8/layout/cycle6"/>
    <dgm:cxn modelId="{709D28E1-E11D-428E-B8E2-48367D33E4D4}" type="presParOf" srcId="{319D08C6-D90B-40ED-86C2-B42E36E6CCCD}" destId="{27C77E79-7E97-4682-929E-64436CDEEF09}" srcOrd="11" destOrd="0" presId="urn:microsoft.com/office/officeart/2005/8/layout/cycle6"/>
    <dgm:cxn modelId="{5676259C-54F5-4D1D-96C8-1DA75C26494B}" type="presParOf" srcId="{319D08C6-D90B-40ED-86C2-B42E36E6CCCD}" destId="{3E7D5F68-50A4-403E-9244-39CB21B535F9}" srcOrd="12" destOrd="0" presId="urn:microsoft.com/office/officeart/2005/8/layout/cycle6"/>
    <dgm:cxn modelId="{96CB8E51-B1E6-40FA-94B7-5FE133CDE74A}" type="presParOf" srcId="{319D08C6-D90B-40ED-86C2-B42E36E6CCCD}" destId="{1A8A71EF-4080-40D9-B49C-801E0DA07129}" srcOrd="13" destOrd="0" presId="urn:microsoft.com/office/officeart/2005/8/layout/cycle6"/>
    <dgm:cxn modelId="{3D170589-E8B9-4961-9C02-861DD91E58A2}" type="presParOf" srcId="{319D08C6-D90B-40ED-86C2-B42E36E6CCCD}" destId="{2E16758E-D320-4A6E-B4AF-46876AD6B402}" srcOrd="14" destOrd="0" presId="urn:microsoft.com/office/officeart/2005/8/layout/cycle6"/>
    <dgm:cxn modelId="{AA548AA6-C51B-416B-904B-CCC6EE9019EC}" type="presParOf" srcId="{319D08C6-D90B-40ED-86C2-B42E36E6CCCD}" destId="{1733807A-4FE9-443C-B5DB-E3D720C00D6E}" srcOrd="15" destOrd="0" presId="urn:microsoft.com/office/officeart/2005/8/layout/cycle6"/>
    <dgm:cxn modelId="{1DF78A61-F350-4BC8-8782-2D7FAD5EFD8B}" type="presParOf" srcId="{319D08C6-D90B-40ED-86C2-B42E36E6CCCD}" destId="{28ED9BFF-1A30-47B3-A70E-00CAE47A2454}" srcOrd="16" destOrd="0" presId="urn:microsoft.com/office/officeart/2005/8/layout/cycle6"/>
    <dgm:cxn modelId="{3D6F7046-0CB1-4A5A-BC15-5A50341592F6}" type="presParOf" srcId="{319D08C6-D90B-40ED-86C2-B42E36E6CCCD}" destId="{3DDA2053-4590-431B-AD5A-DF5F0038D815}" srcOrd="17" destOrd="0" presId="urn:microsoft.com/office/officeart/2005/8/layout/cycle6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4C99DA0-C375-44C9-8E20-AC434A594104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CC01236F-D20D-427E-BBF6-F7E0D3EE8AFA}">
      <dgm:prSet phldrT="[Текст]" custT="1"/>
      <dgm:spPr>
        <a:solidFill>
          <a:srgbClr val="31B7BC"/>
        </a:solidFill>
        <a:ln>
          <a:solidFill>
            <a:srgbClr val="31B7BC"/>
          </a:solidFill>
        </a:ln>
      </dgm:spPr>
      <dgm:t>
        <a:bodyPr/>
        <a:lstStyle/>
        <a:p>
          <a:r>
            <a:rPr lang="ru-RU" sz="3600" dirty="0" smtClean="0"/>
            <a:t>Предметы, отражающие содержание разных сфер экономики (транспорта, торговли и т.д.)</a:t>
          </a:r>
          <a:endParaRPr lang="ru-RU" sz="3600" dirty="0"/>
        </a:p>
      </dgm:t>
    </dgm:pt>
    <dgm:pt modelId="{3FEF61D5-8C1E-4638-A34C-92BCE1FC5A77}" type="parTrans" cxnId="{BD38F64D-6CBA-4556-B097-F03BE815854F}">
      <dgm:prSet/>
      <dgm:spPr/>
      <dgm:t>
        <a:bodyPr/>
        <a:lstStyle/>
        <a:p>
          <a:endParaRPr lang="ru-RU" sz="3200"/>
        </a:p>
      </dgm:t>
    </dgm:pt>
    <dgm:pt modelId="{6324461F-71F0-4ADF-94B7-02CAE944A58F}" type="sibTrans" cxnId="{BD38F64D-6CBA-4556-B097-F03BE815854F}">
      <dgm:prSet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endParaRPr lang="ru-RU" sz="3200"/>
        </a:p>
      </dgm:t>
    </dgm:pt>
    <dgm:pt modelId="{48675FAA-4878-4632-B46B-7D5087245532}">
      <dgm:prSet phldrT="[Текст]" custT="1"/>
      <dgm:spPr>
        <a:solidFill>
          <a:srgbClr val="009757"/>
        </a:solidFill>
        <a:ln>
          <a:solidFill>
            <a:srgbClr val="009757"/>
          </a:solidFill>
        </a:ln>
      </dgm:spPr>
      <dgm:t>
        <a:bodyPr/>
        <a:lstStyle/>
        <a:p>
          <a:r>
            <a:rPr lang="ru-RU" sz="3600" dirty="0" smtClean="0"/>
            <a:t>Художественная </a:t>
          </a:r>
          <a:r>
            <a:rPr lang="ru-RU" sz="3600" dirty="0" smtClean="0"/>
            <a:t>литература (в т.ч. специализированная)</a:t>
          </a:r>
          <a:endParaRPr lang="ru-RU" sz="3600" dirty="0"/>
        </a:p>
      </dgm:t>
    </dgm:pt>
    <dgm:pt modelId="{F086D461-5FEA-436F-95C0-1A034DB2A13B}" type="parTrans" cxnId="{F166E979-DBC8-4381-AB20-0D42E1C49EB6}">
      <dgm:prSet/>
      <dgm:spPr/>
      <dgm:t>
        <a:bodyPr/>
        <a:lstStyle/>
        <a:p>
          <a:endParaRPr lang="ru-RU" sz="3200"/>
        </a:p>
      </dgm:t>
    </dgm:pt>
    <dgm:pt modelId="{EFDD59E1-F058-4EA7-A722-11A4D4E16F27}" type="sibTrans" cxnId="{F166E979-DBC8-4381-AB20-0D42E1C49EB6}">
      <dgm:prSet/>
      <dgm:spPr/>
      <dgm:t>
        <a:bodyPr/>
        <a:lstStyle/>
        <a:p>
          <a:endParaRPr lang="ru-RU" sz="3200"/>
        </a:p>
      </dgm:t>
    </dgm:pt>
    <dgm:pt modelId="{D1456188-F5B8-46F6-8A8A-D3813D85D628}">
      <dgm:prSet phldrT="[Текст]" custT="1"/>
      <dgm:spPr>
        <a:solidFill>
          <a:srgbClr val="E6215A"/>
        </a:solidFill>
        <a:ln>
          <a:solidFill>
            <a:srgbClr val="E6215A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dirty="0" smtClean="0"/>
            <a:t>Атрибуты для сюжетно-ролевых игр и театрализаций</a:t>
          </a:r>
        </a:p>
        <a:p>
          <a:pPr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dirty="0"/>
        </a:p>
      </dgm:t>
    </dgm:pt>
    <dgm:pt modelId="{733CB594-D952-46AC-8F30-A7400D5C29A3}" type="parTrans" cxnId="{525ED2F0-F46C-4336-85F8-298C5D42BEED}">
      <dgm:prSet/>
      <dgm:spPr/>
      <dgm:t>
        <a:bodyPr/>
        <a:lstStyle/>
        <a:p>
          <a:endParaRPr lang="ru-RU" sz="3200"/>
        </a:p>
      </dgm:t>
    </dgm:pt>
    <dgm:pt modelId="{6AB301FB-15EE-4FA8-A7B8-49F95D6B3CEC}" type="sibTrans" cxnId="{525ED2F0-F46C-4336-85F8-298C5D42BEED}">
      <dgm:prSet/>
      <dgm:spPr/>
      <dgm:t>
        <a:bodyPr/>
        <a:lstStyle/>
        <a:p>
          <a:endParaRPr lang="ru-RU" sz="3200"/>
        </a:p>
      </dgm:t>
    </dgm:pt>
    <dgm:pt modelId="{B96DC3E5-E5B8-431A-B889-B15F9D31B112}">
      <dgm:prSet custT="1"/>
      <dgm:spPr>
        <a:solidFill>
          <a:srgbClr val="004F9F"/>
        </a:solidFill>
        <a:ln>
          <a:solidFill>
            <a:srgbClr val="004F9F"/>
          </a:solidFill>
        </a:ln>
      </dgm:spPr>
      <dgm:t>
        <a:bodyPr/>
        <a:lstStyle/>
        <a:p>
          <a:r>
            <a:rPr lang="ru-RU" sz="3600" dirty="0" smtClean="0"/>
            <a:t>Макеты объектов, отражающих экономическую сферу жизни: банкомат, кассовый аппарат, платежный терминал </a:t>
          </a:r>
          <a:endParaRPr lang="ru-RU" sz="3600" dirty="0"/>
        </a:p>
      </dgm:t>
    </dgm:pt>
    <dgm:pt modelId="{9A71A465-E788-4333-8206-5969C422C9F0}" type="parTrans" cxnId="{CDCD6592-2E88-468A-9E21-B4AD9C4A424C}">
      <dgm:prSet/>
      <dgm:spPr/>
      <dgm:t>
        <a:bodyPr/>
        <a:lstStyle/>
        <a:p>
          <a:endParaRPr lang="ru-RU" sz="3200"/>
        </a:p>
      </dgm:t>
    </dgm:pt>
    <dgm:pt modelId="{BB5BB31C-1EFE-4B82-AE46-39FAEDD8FF84}" type="sibTrans" cxnId="{CDCD6592-2E88-468A-9E21-B4AD9C4A424C}">
      <dgm:prSet/>
      <dgm:spPr/>
      <dgm:t>
        <a:bodyPr/>
        <a:lstStyle/>
        <a:p>
          <a:endParaRPr lang="ru-RU" sz="3200"/>
        </a:p>
      </dgm:t>
    </dgm:pt>
    <dgm:pt modelId="{9EA8EF71-FA80-4450-92F4-C5F08DB9F9A0}">
      <dgm:prSet custT="1"/>
      <dgm:spPr>
        <a:solidFill>
          <a:srgbClr val="EF7D00"/>
        </a:solidFill>
        <a:ln>
          <a:solidFill>
            <a:srgbClr val="EF7D00"/>
          </a:solidFill>
        </a:ln>
      </dgm:spPr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dirty="0" smtClean="0"/>
        </a:p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dirty="0" smtClean="0"/>
            <a:t>Дидактические игры: «Финансовый квадрат», «Финансовый планшет», «Я и мои потребности»</a:t>
          </a:r>
        </a:p>
        <a:p>
          <a:pPr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dirty="0"/>
        </a:p>
      </dgm:t>
    </dgm:pt>
    <dgm:pt modelId="{599679AE-61B1-4B2F-A53B-732E2BC47244}" type="parTrans" cxnId="{71269FCF-4E76-4467-B183-E5E7442DD258}">
      <dgm:prSet/>
      <dgm:spPr/>
      <dgm:t>
        <a:bodyPr/>
        <a:lstStyle/>
        <a:p>
          <a:endParaRPr lang="ru-RU" sz="3200"/>
        </a:p>
      </dgm:t>
    </dgm:pt>
    <dgm:pt modelId="{4117309C-E3F3-4A02-825C-3A269B698081}" type="sibTrans" cxnId="{71269FCF-4E76-4467-B183-E5E7442DD258}">
      <dgm:prSet/>
      <dgm:spPr/>
      <dgm:t>
        <a:bodyPr/>
        <a:lstStyle/>
        <a:p>
          <a:endParaRPr lang="ru-RU" sz="3200"/>
        </a:p>
      </dgm:t>
    </dgm:pt>
    <dgm:pt modelId="{D95E0157-A9A5-47D5-A931-FDE65DC728D7}" type="pres">
      <dgm:prSet presAssocID="{D4C99DA0-C375-44C9-8E20-AC434A594104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FFB653EA-2212-4908-B031-8771FA4BC884}" type="pres">
      <dgm:prSet presAssocID="{D4C99DA0-C375-44C9-8E20-AC434A594104}" presName="Name1" presStyleCnt="0"/>
      <dgm:spPr/>
    </dgm:pt>
    <dgm:pt modelId="{EABA7187-0061-4A99-A644-D4728AC36C69}" type="pres">
      <dgm:prSet presAssocID="{D4C99DA0-C375-44C9-8E20-AC434A594104}" presName="cycle" presStyleCnt="0"/>
      <dgm:spPr/>
    </dgm:pt>
    <dgm:pt modelId="{3FE6BE3E-7D82-4E71-8329-79E68783B698}" type="pres">
      <dgm:prSet presAssocID="{D4C99DA0-C375-44C9-8E20-AC434A594104}" presName="srcNode" presStyleLbl="node1" presStyleIdx="0" presStyleCnt="5"/>
      <dgm:spPr/>
    </dgm:pt>
    <dgm:pt modelId="{05EC3390-134E-4218-8419-065F2254680B}" type="pres">
      <dgm:prSet presAssocID="{D4C99DA0-C375-44C9-8E20-AC434A594104}" presName="conn" presStyleLbl="parChTrans1D2" presStyleIdx="0" presStyleCnt="1"/>
      <dgm:spPr/>
      <dgm:t>
        <a:bodyPr/>
        <a:lstStyle/>
        <a:p>
          <a:endParaRPr lang="ru-RU"/>
        </a:p>
      </dgm:t>
    </dgm:pt>
    <dgm:pt modelId="{E81645A8-F81E-473C-9227-05E26F5EDC92}" type="pres">
      <dgm:prSet presAssocID="{D4C99DA0-C375-44C9-8E20-AC434A594104}" presName="extraNode" presStyleLbl="node1" presStyleIdx="0" presStyleCnt="5"/>
      <dgm:spPr/>
    </dgm:pt>
    <dgm:pt modelId="{7B1390BA-722C-47F8-B66E-C54B7DBCA3E8}" type="pres">
      <dgm:prSet presAssocID="{D4C99DA0-C375-44C9-8E20-AC434A594104}" presName="dstNode" presStyleLbl="node1" presStyleIdx="0" presStyleCnt="5"/>
      <dgm:spPr/>
    </dgm:pt>
    <dgm:pt modelId="{70262723-1CDC-4AA4-B01A-9F8B52280568}" type="pres">
      <dgm:prSet presAssocID="{CC01236F-D20D-427E-BBF6-F7E0D3EE8AFA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E18D967-136E-4722-B44F-167E7B550C0E}" type="pres">
      <dgm:prSet presAssocID="{CC01236F-D20D-427E-BBF6-F7E0D3EE8AFA}" presName="accent_1" presStyleCnt="0"/>
      <dgm:spPr/>
    </dgm:pt>
    <dgm:pt modelId="{EA039379-A4F3-426F-BC68-433A05217952}" type="pres">
      <dgm:prSet presAssocID="{CC01236F-D20D-427E-BBF6-F7E0D3EE8AFA}" presName="accentRepeatNode" presStyleLbl="solidFgAcc1" presStyleIdx="0" presStyleCnt="5"/>
      <dgm:spPr>
        <a:ln>
          <a:solidFill>
            <a:srgbClr val="31B7BC"/>
          </a:solidFill>
        </a:ln>
      </dgm:spPr>
      <dgm:t>
        <a:bodyPr/>
        <a:lstStyle/>
        <a:p>
          <a:endParaRPr lang="ru-RU"/>
        </a:p>
      </dgm:t>
    </dgm:pt>
    <dgm:pt modelId="{D25BFBD0-F747-486E-B6EE-03D6C5D9B5C5}" type="pres">
      <dgm:prSet presAssocID="{48675FAA-4878-4632-B46B-7D5087245532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A76C46-C2E6-4BF1-9BC0-7FAECAF47ABA}" type="pres">
      <dgm:prSet presAssocID="{48675FAA-4878-4632-B46B-7D5087245532}" presName="accent_2" presStyleCnt="0"/>
      <dgm:spPr/>
    </dgm:pt>
    <dgm:pt modelId="{87435FEE-C681-4B19-98F8-B50810C29468}" type="pres">
      <dgm:prSet presAssocID="{48675FAA-4878-4632-B46B-7D5087245532}" presName="accentRepeatNode" presStyleLbl="solidFgAcc1" presStyleIdx="1" presStyleCnt="5"/>
      <dgm:spPr>
        <a:ln>
          <a:solidFill>
            <a:srgbClr val="009757"/>
          </a:solidFill>
        </a:ln>
      </dgm:spPr>
      <dgm:t>
        <a:bodyPr/>
        <a:lstStyle/>
        <a:p>
          <a:endParaRPr lang="ru-RU"/>
        </a:p>
      </dgm:t>
    </dgm:pt>
    <dgm:pt modelId="{931C589C-1DB8-4078-9250-6F837ACA75E2}" type="pres">
      <dgm:prSet presAssocID="{9EA8EF71-FA80-4450-92F4-C5F08DB9F9A0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C31C1F4-B5C2-47E9-9C96-8008C80C0DD3}" type="pres">
      <dgm:prSet presAssocID="{9EA8EF71-FA80-4450-92F4-C5F08DB9F9A0}" presName="accent_3" presStyleCnt="0"/>
      <dgm:spPr/>
    </dgm:pt>
    <dgm:pt modelId="{71E8CD0E-A909-4271-8446-B6509A47C398}" type="pres">
      <dgm:prSet presAssocID="{9EA8EF71-FA80-4450-92F4-C5F08DB9F9A0}" presName="accentRepeatNode" presStyleLbl="solidFgAcc1" presStyleIdx="2" presStyleCnt="5"/>
      <dgm:spPr>
        <a:ln>
          <a:solidFill>
            <a:srgbClr val="EF7D00"/>
          </a:solidFill>
        </a:ln>
      </dgm:spPr>
      <dgm:t>
        <a:bodyPr/>
        <a:lstStyle/>
        <a:p>
          <a:endParaRPr lang="ru-RU"/>
        </a:p>
      </dgm:t>
    </dgm:pt>
    <dgm:pt modelId="{8B09F0A8-4690-4C4B-87D3-4CBC904A2168}" type="pres">
      <dgm:prSet presAssocID="{B96DC3E5-E5B8-431A-B889-B15F9D31B112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D8A90BB-FAE7-4B01-9789-4B8690547C4E}" type="pres">
      <dgm:prSet presAssocID="{B96DC3E5-E5B8-431A-B889-B15F9D31B112}" presName="accent_4" presStyleCnt="0"/>
      <dgm:spPr/>
    </dgm:pt>
    <dgm:pt modelId="{E172FE31-F6E6-4044-B2AE-211D6D5CC152}" type="pres">
      <dgm:prSet presAssocID="{B96DC3E5-E5B8-431A-B889-B15F9D31B112}" presName="accentRepeatNode" presStyleLbl="solidFgAcc1" presStyleIdx="3" presStyleCnt="5"/>
      <dgm:spPr>
        <a:ln>
          <a:solidFill>
            <a:srgbClr val="004F9F"/>
          </a:solidFill>
        </a:ln>
      </dgm:spPr>
      <dgm:t>
        <a:bodyPr/>
        <a:lstStyle/>
        <a:p>
          <a:endParaRPr lang="ru-RU"/>
        </a:p>
      </dgm:t>
    </dgm:pt>
    <dgm:pt modelId="{94500A2A-A18D-49E2-9F62-51D8618491A7}" type="pres">
      <dgm:prSet presAssocID="{D1456188-F5B8-46F6-8A8A-D3813D85D62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AFC28B-42EA-4A15-900C-0AB95F68E074}" type="pres">
      <dgm:prSet presAssocID="{D1456188-F5B8-46F6-8A8A-D3813D85D628}" presName="accent_5" presStyleCnt="0"/>
      <dgm:spPr/>
    </dgm:pt>
    <dgm:pt modelId="{012B44D8-1FD3-4B28-BBFF-DF9B674C9B2B}" type="pres">
      <dgm:prSet presAssocID="{D1456188-F5B8-46F6-8A8A-D3813D85D628}" presName="accentRepeatNode" presStyleLbl="solidFgAcc1" presStyleIdx="4" presStyleCnt="5"/>
      <dgm:spPr>
        <a:ln>
          <a:solidFill>
            <a:srgbClr val="E6215A"/>
          </a:solidFill>
        </a:ln>
      </dgm:spPr>
      <dgm:t>
        <a:bodyPr/>
        <a:lstStyle/>
        <a:p>
          <a:endParaRPr lang="ru-RU"/>
        </a:p>
      </dgm:t>
    </dgm:pt>
  </dgm:ptLst>
  <dgm:cxnLst>
    <dgm:cxn modelId="{525ED2F0-F46C-4336-85F8-298C5D42BEED}" srcId="{D4C99DA0-C375-44C9-8E20-AC434A594104}" destId="{D1456188-F5B8-46F6-8A8A-D3813D85D628}" srcOrd="4" destOrd="0" parTransId="{733CB594-D952-46AC-8F30-A7400D5C29A3}" sibTransId="{6AB301FB-15EE-4FA8-A7B8-49F95D6B3CEC}"/>
    <dgm:cxn modelId="{12AC4A86-6946-4B3A-B803-4FC75EE75068}" type="presOf" srcId="{48675FAA-4878-4632-B46B-7D5087245532}" destId="{D25BFBD0-F747-486E-B6EE-03D6C5D9B5C5}" srcOrd="0" destOrd="0" presId="urn:microsoft.com/office/officeart/2008/layout/VerticalCurvedList"/>
    <dgm:cxn modelId="{8B3B3BC1-066C-49F1-9705-DC252E8C8ED7}" type="presOf" srcId="{D4C99DA0-C375-44C9-8E20-AC434A594104}" destId="{D95E0157-A9A5-47D5-A931-FDE65DC728D7}" srcOrd="0" destOrd="0" presId="urn:microsoft.com/office/officeart/2008/layout/VerticalCurvedList"/>
    <dgm:cxn modelId="{BD38F64D-6CBA-4556-B097-F03BE815854F}" srcId="{D4C99DA0-C375-44C9-8E20-AC434A594104}" destId="{CC01236F-D20D-427E-BBF6-F7E0D3EE8AFA}" srcOrd="0" destOrd="0" parTransId="{3FEF61D5-8C1E-4638-A34C-92BCE1FC5A77}" sibTransId="{6324461F-71F0-4ADF-94B7-02CAE944A58F}"/>
    <dgm:cxn modelId="{0DFAAB72-15AE-4DBA-BDF4-6EC6718BD228}" type="presOf" srcId="{CC01236F-D20D-427E-BBF6-F7E0D3EE8AFA}" destId="{70262723-1CDC-4AA4-B01A-9F8B52280568}" srcOrd="0" destOrd="0" presId="urn:microsoft.com/office/officeart/2008/layout/VerticalCurvedList"/>
    <dgm:cxn modelId="{F166E979-DBC8-4381-AB20-0D42E1C49EB6}" srcId="{D4C99DA0-C375-44C9-8E20-AC434A594104}" destId="{48675FAA-4878-4632-B46B-7D5087245532}" srcOrd="1" destOrd="0" parTransId="{F086D461-5FEA-436F-95C0-1A034DB2A13B}" sibTransId="{EFDD59E1-F058-4EA7-A722-11A4D4E16F27}"/>
    <dgm:cxn modelId="{CDCD6592-2E88-468A-9E21-B4AD9C4A424C}" srcId="{D4C99DA0-C375-44C9-8E20-AC434A594104}" destId="{B96DC3E5-E5B8-431A-B889-B15F9D31B112}" srcOrd="3" destOrd="0" parTransId="{9A71A465-E788-4333-8206-5969C422C9F0}" sibTransId="{BB5BB31C-1EFE-4B82-AE46-39FAEDD8FF84}"/>
    <dgm:cxn modelId="{2619F6A7-6012-493E-9F69-EDA8CD4E6B72}" type="presOf" srcId="{B96DC3E5-E5B8-431A-B889-B15F9D31B112}" destId="{8B09F0A8-4690-4C4B-87D3-4CBC904A2168}" srcOrd="0" destOrd="0" presId="urn:microsoft.com/office/officeart/2008/layout/VerticalCurvedList"/>
    <dgm:cxn modelId="{923894F1-F6A5-47F1-AF7C-2E091E66310D}" type="presOf" srcId="{D1456188-F5B8-46F6-8A8A-D3813D85D628}" destId="{94500A2A-A18D-49E2-9F62-51D8618491A7}" srcOrd="0" destOrd="0" presId="urn:microsoft.com/office/officeart/2008/layout/VerticalCurvedList"/>
    <dgm:cxn modelId="{6F1E4478-0719-4CB0-A82E-19EDB160FD0D}" type="presOf" srcId="{6324461F-71F0-4ADF-94B7-02CAE944A58F}" destId="{05EC3390-134E-4218-8419-065F2254680B}" srcOrd="0" destOrd="0" presId="urn:microsoft.com/office/officeart/2008/layout/VerticalCurvedList"/>
    <dgm:cxn modelId="{7E5F3B5F-0118-4821-90DE-54004AAE63DD}" type="presOf" srcId="{9EA8EF71-FA80-4450-92F4-C5F08DB9F9A0}" destId="{931C589C-1DB8-4078-9250-6F837ACA75E2}" srcOrd="0" destOrd="0" presId="urn:microsoft.com/office/officeart/2008/layout/VerticalCurvedList"/>
    <dgm:cxn modelId="{71269FCF-4E76-4467-B183-E5E7442DD258}" srcId="{D4C99DA0-C375-44C9-8E20-AC434A594104}" destId="{9EA8EF71-FA80-4450-92F4-C5F08DB9F9A0}" srcOrd="2" destOrd="0" parTransId="{599679AE-61B1-4B2F-A53B-732E2BC47244}" sibTransId="{4117309C-E3F3-4A02-825C-3A269B698081}"/>
    <dgm:cxn modelId="{7C4EE0A7-CCBC-42D0-A49D-27D629682505}" type="presParOf" srcId="{D95E0157-A9A5-47D5-A931-FDE65DC728D7}" destId="{FFB653EA-2212-4908-B031-8771FA4BC884}" srcOrd="0" destOrd="0" presId="urn:microsoft.com/office/officeart/2008/layout/VerticalCurvedList"/>
    <dgm:cxn modelId="{42A37B3B-EE15-4226-B239-542D617D9B80}" type="presParOf" srcId="{FFB653EA-2212-4908-B031-8771FA4BC884}" destId="{EABA7187-0061-4A99-A644-D4728AC36C69}" srcOrd="0" destOrd="0" presId="urn:microsoft.com/office/officeart/2008/layout/VerticalCurvedList"/>
    <dgm:cxn modelId="{AB98C838-088C-4381-BE86-8DEDB77340F2}" type="presParOf" srcId="{EABA7187-0061-4A99-A644-D4728AC36C69}" destId="{3FE6BE3E-7D82-4E71-8329-79E68783B698}" srcOrd="0" destOrd="0" presId="urn:microsoft.com/office/officeart/2008/layout/VerticalCurvedList"/>
    <dgm:cxn modelId="{A69574EF-EDD8-4498-B420-5A07EA1A22A9}" type="presParOf" srcId="{EABA7187-0061-4A99-A644-D4728AC36C69}" destId="{05EC3390-134E-4218-8419-065F2254680B}" srcOrd="1" destOrd="0" presId="urn:microsoft.com/office/officeart/2008/layout/VerticalCurvedList"/>
    <dgm:cxn modelId="{796F65A4-996C-4779-95BA-A09AA3D3F8DA}" type="presParOf" srcId="{EABA7187-0061-4A99-A644-D4728AC36C69}" destId="{E81645A8-F81E-473C-9227-05E26F5EDC92}" srcOrd="2" destOrd="0" presId="urn:microsoft.com/office/officeart/2008/layout/VerticalCurvedList"/>
    <dgm:cxn modelId="{9BD5365A-2994-43D3-B807-C3E62B4B1949}" type="presParOf" srcId="{EABA7187-0061-4A99-A644-D4728AC36C69}" destId="{7B1390BA-722C-47F8-B66E-C54B7DBCA3E8}" srcOrd="3" destOrd="0" presId="urn:microsoft.com/office/officeart/2008/layout/VerticalCurvedList"/>
    <dgm:cxn modelId="{28D2D70F-20DD-4DE6-B445-E2DF25C1F89C}" type="presParOf" srcId="{FFB653EA-2212-4908-B031-8771FA4BC884}" destId="{70262723-1CDC-4AA4-B01A-9F8B52280568}" srcOrd="1" destOrd="0" presId="urn:microsoft.com/office/officeart/2008/layout/VerticalCurvedList"/>
    <dgm:cxn modelId="{23C4EF63-CFD9-4815-9440-4DD0AEAE412C}" type="presParOf" srcId="{FFB653EA-2212-4908-B031-8771FA4BC884}" destId="{BE18D967-136E-4722-B44F-167E7B550C0E}" srcOrd="2" destOrd="0" presId="urn:microsoft.com/office/officeart/2008/layout/VerticalCurvedList"/>
    <dgm:cxn modelId="{CC47311F-84B3-44DB-A196-63C11DDF2C91}" type="presParOf" srcId="{BE18D967-136E-4722-B44F-167E7B550C0E}" destId="{EA039379-A4F3-426F-BC68-433A05217952}" srcOrd="0" destOrd="0" presId="urn:microsoft.com/office/officeart/2008/layout/VerticalCurvedList"/>
    <dgm:cxn modelId="{73838383-675B-4134-8E8B-F0C41D602588}" type="presParOf" srcId="{FFB653EA-2212-4908-B031-8771FA4BC884}" destId="{D25BFBD0-F747-486E-B6EE-03D6C5D9B5C5}" srcOrd="3" destOrd="0" presId="urn:microsoft.com/office/officeart/2008/layout/VerticalCurvedList"/>
    <dgm:cxn modelId="{4AF5C90C-1044-474E-9AE5-C0655E0FD4F5}" type="presParOf" srcId="{FFB653EA-2212-4908-B031-8771FA4BC884}" destId="{F4A76C46-C2E6-4BF1-9BC0-7FAECAF47ABA}" srcOrd="4" destOrd="0" presId="urn:microsoft.com/office/officeart/2008/layout/VerticalCurvedList"/>
    <dgm:cxn modelId="{F77EE90B-4103-442A-B8CC-5A86A3BE3095}" type="presParOf" srcId="{F4A76C46-C2E6-4BF1-9BC0-7FAECAF47ABA}" destId="{87435FEE-C681-4B19-98F8-B50810C29468}" srcOrd="0" destOrd="0" presId="urn:microsoft.com/office/officeart/2008/layout/VerticalCurvedList"/>
    <dgm:cxn modelId="{BFCECBBF-152E-458F-B4D2-764BF507FD41}" type="presParOf" srcId="{FFB653EA-2212-4908-B031-8771FA4BC884}" destId="{931C589C-1DB8-4078-9250-6F837ACA75E2}" srcOrd="5" destOrd="0" presId="urn:microsoft.com/office/officeart/2008/layout/VerticalCurvedList"/>
    <dgm:cxn modelId="{7BD164FB-3819-481E-AC28-FD86E9934EB4}" type="presParOf" srcId="{FFB653EA-2212-4908-B031-8771FA4BC884}" destId="{4C31C1F4-B5C2-47E9-9C96-8008C80C0DD3}" srcOrd="6" destOrd="0" presId="urn:microsoft.com/office/officeart/2008/layout/VerticalCurvedList"/>
    <dgm:cxn modelId="{A8D459A8-623C-416C-877A-B79DDBD8A91B}" type="presParOf" srcId="{4C31C1F4-B5C2-47E9-9C96-8008C80C0DD3}" destId="{71E8CD0E-A909-4271-8446-B6509A47C398}" srcOrd="0" destOrd="0" presId="urn:microsoft.com/office/officeart/2008/layout/VerticalCurvedList"/>
    <dgm:cxn modelId="{91A264E2-D1BD-413C-8AD3-26EEC4C42DB0}" type="presParOf" srcId="{FFB653EA-2212-4908-B031-8771FA4BC884}" destId="{8B09F0A8-4690-4C4B-87D3-4CBC904A2168}" srcOrd="7" destOrd="0" presId="urn:microsoft.com/office/officeart/2008/layout/VerticalCurvedList"/>
    <dgm:cxn modelId="{021915D8-B9FD-4423-890D-71C1ED251AF4}" type="presParOf" srcId="{FFB653EA-2212-4908-B031-8771FA4BC884}" destId="{ED8A90BB-FAE7-4B01-9789-4B8690547C4E}" srcOrd="8" destOrd="0" presId="urn:microsoft.com/office/officeart/2008/layout/VerticalCurvedList"/>
    <dgm:cxn modelId="{A720FF5C-1B2A-40C7-BF3A-E0710F1666FB}" type="presParOf" srcId="{ED8A90BB-FAE7-4B01-9789-4B8690547C4E}" destId="{E172FE31-F6E6-4044-B2AE-211D6D5CC152}" srcOrd="0" destOrd="0" presId="urn:microsoft.com/office/officeart/2008/layout/VerticalCurvedList"/>
    <dgm:cxn modelId="{312AFF89-8483-4DE6-AD85-2FB9B9BB6CBC}" type="presParOf" srcId="{FFB653EA-2212-4908-B031-8771FA4BC884}" destId="{94500A2A-A18D-49E2-9F62-51D8618491A7}" srcOrd="9" destOrd="0" presId="urn:microsoft.com/office/officeart/2008/layout/VerticalCurvedList"/>
    <dgm:cxn modelId="{43FD7A22-9D36-46D4-BBF0-20103A42B47B}" type="presParOf" srcId="{FFB653EA-2212-4908-B031-8771FA4BC884}" destId="{2FAFC28B-42EA-4A15-900C-0AB95F68E074}" srcOrd="10" destOrd="0" presId="urn:microsoft.com/office/officeart/2008/layout/VerticalCurvedList"/>
    <dgm:cxn modelId="{8DF8BE39-FFA8-41DD-A6E5-17815374178D}" type="presParOf" srcId="{2FAFC28B-42EA-4A15-900C-0AB95F68E074}" destId="{012B44D8-1FD3-4B28-BBFF-DF9B674C9B2B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EF1C95C-5D6F-4330-A200-7CE785C8722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3251C-5F0F-4A1B-9DDC-7C9F4F89276B}">
      <dgm:prSet phldrT="[Текст]"/>
      <dgm:spPr>
        <a:solidFill>
          <a:srgbClr val="009757"/>
        </a:solidFill>
        <a:ln>
          <a:solidFill>
            <a:srgbClr val="009757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B7D92694-B330-49AA-94D4-15126BB3CCE2}" type="parTrans" cxnId="{3383E864-7837-4EE9-AFC3-DE254115DF50}">
      <dgm:prSet/>
      <dgm:spPr>
        <a:ln>
          <a:solidFill>
            <a:srgbClr val="009757"/>
          </a:solidFill>
        </a:ln>
      </dgm:spPr>
      <dgm:t>
        <a:bodyPr/>
        <a:lstStyle/>
        <a:p>
          <a:endParaRPr lang="ru-RU"/>
        </a:p>
      </dgm:t>
    </dgm:pt>
    <dgm:pt modelId="{12FD532D-E49A-439A-8DAB-CEAD505AAE5F}" type="sibTrans" cxnId="{3383E864-7837-4EE9-AFC3-DE254115DF50}">
      <dgm:prSet/>
      <dgm:spPr/>
      <dgm:t>
        <a:bodyPr/>
        <a:lstStyle/>
        <a:p>
          <a:endParaRPr lang="ru-RU"/>
        </a:p>
      </dgm:t>
    </dgm:pt>
    <dgm:pt modelId="{6D8A6EC8-AB9F-403A-8856-6BC8EE351126}">
      <dgm:prSet/>
      <dgm:spPr>
        <a:solidFill>
          <a:srgbClr val="004F9F"/>
        </a:solidFill>
        <a:ln>
          <a:solidFill>
            <a:srgbClr val="004F9F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2EFEEBED-8C5A-4B95-A983-6CFCA440451E}" type="parTrans" cxnId="{7418ED91-2435-44E9-827C-57A25E16573A}">
      <dgm:prSet/>
      <dgm:spPr>
        <a:ln>
          <a:solidFill>
            <a:srgbClr val="004F9F"/>
          </a:solidFill>
        </a:ln>
      </dgm:spPr>
      <dgm:t>
        <a:bodyPr/>
        <a:lstStyle/>
        <a:p>
          <a:endParaRPr lang="ru-RU"/>
        </a:p>
      </dgm:t>
    </dgm:pt>
    <dgm:pt modelId="{57A79139-8AD0-4C77-886A-BF5A2C42163F}" type="sibTrans" cxnId="{7418ED91-2435-44E9-827C-57A25E16573A}">
      <dgm:prSet/>
      <dgm:spPr/>
      <dgm:t>
        <a:bodyPr/>
        <a:lstStyle/>
        <a:p>
          <a:endParaRPr lang="ru-RU"/>
        </a:p>
      </dgm:t>
    </dgm:pt>
    <dgm:pt modelId="{44E31618-ECF2-421D-A510-4769878C2E70}">
      <dgm:prSet/>
      <dgm:spPr>
        <a:solidFill>
          <a:srgbClr val="31B7BC"/>
        </a:solidFill>
        <a:ln>
          <a:solidFill>
            <a:srgbClr val="31B7BC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17473CED-B7BC-49A6-BD4D-6ABA1112CC60}" type="parTrans" cxnId="{05660FD2-C580-4309-A1AF-AD8D8740D3EE}">
      <dgm:prSet/>
      <dgm:spPr>
        <a:ln>
          <a:solidFill>
            <a:srgbClr val="31B7BC"/>
          </a:solidFill>
        </a:ln>
      </dgm:spPr>
      <dgm:t>
        <a:bodyPr/>
        <a:lstStyle/>
        <a:p>
          <a:endParaRPr lang="ru-RU"/>
        </a:p>
      </dgm:t>
    </dgm:pt>
    <dgm:pt modelId="{A443A23A-B252-460E-9773-DDFB6ACF078C}" type="sibTrans" cxnId="{05660FD2-C580-4309-A1AF-AD8D8740D3EE}">
      <dgm:prSet/>
      <dgm:spPr/>
      <dgm:t>
        <a:bodyPr/>
        <a:lstStyle/>
        <a:p>
          <a:endParaRPr lang="ru-RU"/>
        </a:p>
      </dgm:t>
    </dgm:pt>
    <dgm:pt modelId="{AFB4DA3C-E7D4-4D59-95D8-2C9699A5E773}">
      <dgm:prSet phldrT="[Текст]"/>
      <dgm:spPr>
        <a:solidFill>
          <a:srgbClr val="EF7D00"/>
        </a:solidFill>
        <a:ln>
          <a:solidFill>
            <a:srgbClr val="EF7D00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F04B6CE5-596B-4B03-966D-3428214E1F58}" type="sibTrans" cxnId="{960C390B-AA81-4B9E-9C16-3C10237031E6}">
      <dgm:prSet/>
      <dgm:spPr/>
      <dgm:t>
        <a:bodyPr/>
        <a:lstStyle/>
        <a:p>
          <a:endParaRPr lang="ru-RU"/>
        </a:p>
      </dgm:t>
    </dgm:pt>
    <dgm:pt modelId="{3A572340-C3E9-47A2-92C1-0930069BA58E}" type="parTrans" cxnId="{960C390B-AA81-4B9E-9C16-3C10237031E6}">
      <dgm:prSet/>
      <dgm:spPr>
        <a:ln>
          <a:solidFill>
            <a:srgbClr val="EF7D00"/>
          </a:solidFill>
        </a:ln>
      </dgm:spPr>
      <dgm:t>
        <a:bodyPr/>
        <a:lstStyle/>
        <a:p>
          <a:endParaRPr lang="ru-RU"/>
        </a:p>
      </dgm:t>
    </dgm:pt>
    <dgm:pt modelId="{EB2673F5-AAEF-4CF9-AFB1-BDC1B6116634}">
      <dgm:prSet phldrT="[Текст]"/>
      <dgm:spPr>
        <a:solidFill>
          <a:srgbClr val="E6215A"/>
        </a:solidFill>
        <a:ln>
          <a:solidFill>
            <a:srgbClr val="E6215A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?</a:t>
          </a:r>
          <a:endParaRPr lang="ru-RU" dirty="0"/>
        </a:p>
      </dgm:t>
    </dgm:pt>
    <dgm:pt modelId="{59FD0A45-2F9C-4123-B5C7-62FF5F33964B}" type="sibTrans" cxnId="{7A1F6609-776B-4578-9997-8C4575F3931F}">
      <dgm:prSet/>
      <dgm:spPr/>
      <dgm:t>
        <a:bodyPr/>
        <a:lstStyle/>
        <a:p>
          <a:endParaRPr lang="ru-RU"/>
        </a:p>
      </dgm:t>
    </dgm:pt>
    <dgm:pt modelId="{0502CA36-6987-4CE1-8853-2B3531F1DDDA}" type="parTrans" cxnId="{7A1F6609-776B-4578-9997-8C4575F3931F}">
      <dgm:prSet/>
      <dgm:spPr>
        <a:ln>
          <a:solidFill>
            <a:srgbClr val="E6215A"/>
          </a:solidFill>
        </a:ln>
      </dgm:spPr>
      <dgm:t>
        <a:bodyPr/>
        <a:lstStyle/>
        <a:p>
          <a:endParaRPr lang="ru-RU"/>
        </a:p>
      </dgm:t>
    </dgm:pt>
    <dgm:pt modelId="{6EEE3226-E493-4974-B7BC-6F9BB0DF49DA}" type="pres">
      <dgm:prSet presAssocID="{BEF1C95C-5D6F-4330-A200-7CE785C8722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C7A6D-E819-4AB4-A3A9-290E276A7778}" type="pres">
      <dgm:prSet presAssocID="{BEF1C95C-5D6F-4330-A200-7CE785C87224}" presName="cycle" presStyleCnt="0"/>
      <dgm:spPr/>
    </dgm:pt>
    <dgm:pt modelId="{7D6B0404-9054-43BD-BD24-D5B68B63ADF1}" type="pres">
      <dgm:prSet presAssocID="{BEF1C95C-5D6F-4330-A200-7CE785C87224}" presName="centerShape" presStyleCnt="0"/>
      <dgm:spPr/>
    </dgm:pt>
    <dgm:pt modelId="{8F0960FF-16F2-40F3-8BA9-F4E5AFF1D331}" type="pres">
      <dgm:prSet presAssocID="{BEF1C95C-5D6F-4330-A200-7CE785C87224}" presName="connSite" presStyleLbl="node1" presStyleIdx="0" presStyleCnt="6"/>
      <dgm:spPr/>
    </dgm:pt>
    <dgm:pt modelId="{E3B36804-9097-4CBD-9AF6-4E387BC3DF23}" type="pres">
      <dgm:prSet presAssocID="{BEF1C95C-5D6F-4330-A200-7CE785C87224}" presName="visible" presStyleLbl="node1" presStyleIdx="0" presStyleCnt="6"/>
      <dgm:spPr/>
    </dgm:pt>
    <dgm:pt modelId="{D3624E00-A129-427B-ACAF-6C91E5B33D4E}" type="pres">
      <dgm:prSet presAssocID="{B7D92694-B330-49AA-94D4-15126BB3CCE2}" presName="Name25" presStyleLbl="parChTrans1D1" presStyleIdx="0" presStyleCnt="5"/>
      <dgm:spPr/>
      <dgm:t>
        <a:bodyPr/>
        <a:lstStyle/>
        <a:p>
          <a:endParaRPr lang="ru-RU"/>
        </a:p>
      </dgm:t>
    </dgm:pt>
    <dgm:pt modelId="{7D0D0D14-0FEE-400E-AEB6-8433C7B5FBA5}" type="pres">
      <dgm:prSet presAssocID="{1BF3251C-5F0F-4A1B-9DDC-7C9F4F89276B}" presName="node" presStyleCnt="0"/>
      <dgm:spPr/>
    </dgm:pt>
    <dgm:pt modelId="{4E2899B9-525A-45CE-864B-C00412F6D52F}" type="pres">
      <dgm:prSet presAssocID="{1BF3251C-5F0F-4A1B-9DDC-7C9F4F89276B}" presName="parentNode" presStyleLbl="node1" presStyleIdx="1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CBEF8-C1AD-44B7-AF67-0E40F5FFA099}" type="pres">
      <dgm:prSet presAssocID="{1BF3251C-5F0F-4A1B-9DDC-7C9F4F89276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9E4BA-9BBE-4688-8B0C-ACBE4137E369}" type="pres">
      <dgm:prSet presAssocID="{3A572340-C3E9-47A2-92C1-0930069BA58E}" presName="Name25" presStyleLbl="parChTrans1D1" presStyleIdx="1" presStyleCnt="5"/>
      <dgm:spPr/>
      <dgm:t>
        <a:bodyPr/>
        <a:lstStyle/>
        <a:p>
          <a:endParaRPr lang="ru-RU"/>
        </a:p>
      </dgm:t>
    </dgm:pt>
    <dgm:pt modelId="{B7E10787-D948-4619-A2A3-0AF5E0B38C21}" type="pres">
      <dgm:prSet presAssocID="{AFB4DA3C-E7D4-4D59-95D8-2C9699A5E773}" presName="node" presStyleCnt="0"/>
      <dgm:spPr/>
    </dgm:pt>
    <dgm:pt modelId="{954C6913-1012-4156-9297-483AC400F51F}" type="pres">
      <dgm:prSet presAssocID="{AFB4DA3C-E7D4-4D59-95D8-2C9699A5E773}" presName="parentNode" presStyleLbl="node1" presStyleIdx="2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D6E51-6E72-4A58-ACC9-4CDA6EA3A74F}" type="pres">
      <dgm:prSet presAssocID="{AFB4DA3C-E7D4-4D59-95D8-2C9699A5E77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E767B-A6DB-4E4F-85F8-CBEF44CF13F9}" type="pres">
      <dgm:prSet presAssocID="{0502CA36-6987-4CE1-8853-2B3531F1DDDA}" presName="Name25" presStyleLbl="parChTrans1D1" presStyleIdx="2" presStyleCnt="5"/>
      <dgm:spPr/>
      <dgm:t>
        <a:bodyPr/>
        <a:lstStyle/>
        <a:p>
          <a:endParaRPr lang="ru-RU"/>
        </a:p>
      </dgm:t>
    </dgm:pt>
    <dgm:pt modelId="{46FBE1E2-9F53-45CE-8614-826AAC8B0DF3}" type="pres">
      <dgm:prSet presAssocID="{EB2673F5-AAEF-4CF9-AFB1-BDC1B6116634}" presName="node" presStyleCnt="0"/>
      <dgm:spPr/>
    </dgm:pt>
    <dgm:pt modelId="{A8C96C98-5821-422B-8D53-C8528A25F9F4}" type="pres">
      <dgm:prSet presAssocID="{EB2673F5-AAEF-4CF9-AFB1-BDC1B6116634}" presName="parentNode" presStyleLbl="node1" presStyleIdx="3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C677C-14FF-49FD-803F-81C8516F2BA8}" type="pres">
      <dgm:prSet presAssocID="{EB2673F5-AAEF-4CF9-AFB1-BDC1B611663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920B6-E646-434E-A61E-E6122C012D2D}" type="pres">
      <dgm:prSet presAssocID="{2EFEEBED-8C5A-4B95-A983-6CFCA440451E}" presName="Name25" presStyleLbl="parChTrans1D1" presStyleIdx="3" presStyleCnt="5"/>
      <dgm:spPr/>
      <dgm:t>
        <a:bodyPr/>
        <a:lstStyle/>
        <a:p>
          <a:endParaRPr lang="ru-RU"/>
        </a:p>
      </dgm:t>
    </dgm:pt>
    <dgm:pt modelId="{E8C40B74-3BD8-4EB5-AD22-85FFCF7DDBE2}" type="pres">
      <dgm:prSet presAssocID="{6D8A6EC8-AB9F-403A-8856-6BC8EE351126}" presName="node" presStyleCnt="0"/>
      <dgm:spPr/>
    </dgm:pt>
    <dgm:pt modelId="{AA4A416D-03DE-4F97-BF8F-05DA86C23C63}" type="pres">
      <dgm:prSet presAssocID="{6D8A6EC8-AB9F-403A-8856-6BC8EE351126}" presName="parentNode" presStyleLbl="node1" presStyleIdx="4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A1686-5FC5-4F87-A314-1DCD992B9594}" type="pres">
      <dgm:prSet presAssocID="{6D8A6EC8-AB9F-403A-8856-6BC8EE351126}" presName="childNode" presStyleLbl="revTx" presStyleIdx="0" presStyleCnt="0">
        <dgm:presLayoutVars>
          <dgm:bulletEnabled val="1"/>
        </dgm:presLayoutVars>
      </dgm:prSet>
      <dgm:spPr/>
    </dgm:pt>
    <dgm:pt modelId="{7AB5155E-121E-4930-921B-40AE3E985E41}" type="pres">
      <dgm:prSet presAssocID="{17473CED-B7BC-49A6-BD4D-6ABA1112CC60}" presName="Name25" presStyleLbl="parChTrans1D1" presStyleIdx="4" presStyleCnt="5"/>
      <dgm:spPr/>
      <dgm:t>
        <a:bodyPr/>
        <a:lstStyle/>
        <a:p>
          <a:endParaRPr lang="ru-RU"/>
        </a:p>
      </dgm:t>
    </dgm:pt>
    <dgm:pt modelId="{42A98ACE-70A8-4041-AD55-EE6CB867AB62}" type="pres">
      <dgm:prSet presAssocID="{44E31618-ECF2-421D-A510-4769878C2E70}" presName="node" presStyleCnt="0"/>
      <dgm:spPr/>
    </dgm:pt>
    <dgm:pt modelId="{4D84609A-634F-4A3B-975E-3843D79DDDD9}" type="pres">
      <dgm:prSet presAssocID="{44E31618-ECF2-421D-A510-4769878C2E70}" presName="parentNode" presStyleLbl="node1" presStyleIdx="5" presStyleCnt="6" custScaleX="460257" custLinFactX="132375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BCD5B-42EB-43C2-85BC-6EE3A3A6B79D}" type="pres">
      <dgm:prSet presAssocID="{44E31618-ECF2-421D-A510-4769878C2E7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7418ED91-2435-44E9-827C-57A25E16573A}" srcId="{BEF1C95C-5D6F-4330-A200-7CE785C87224}" destId="{6D8A6EC8-AB9F-403A-8856-6BC8EE351126}" srcOrd="3" destOrd="0" parTransId="{2EFEEBED-8C5A-4B95-A983-6CFCA440451E}" sibTransId="{57A79139-8AD0-4C77-886A-BF5A2C42163F}"/>
    <dgm:cxn modelId="{9A251184-C112-4110-B063-3C4B1230F45D}" type="presOf" srcId="{BEF1C95C-5D6F-4330-A200-7CE785C87224}" destId="{6EEE3226-E493-4974-B7BC-6F9BB0DF49DA}" srcOrd="0" destOrd="0" presId="urn:microsoft.com/office/officeart/2005/8/layout/radial2"/>
    <dgm:cxn modelId="{698E3E12-B039-41BC-9D78-179916C486A6}" type="presOf" srcId="{6D8A6EC8-AB9F-403A-8856-6BC8EE351126}" destId="{AA4A416D-03DE-4F97-BF8F-05DA86C23C63}" srcOrd="0" destOrd="0" presId="urn:microsoft.com/office/officeart/2005/8/layout/radial2"/>
    <dgm:cxn modelId="{3383E864-7837-4EE9-AFC3-DE254115DF50}" srcId="{BEF1C95C-5D6F-4330-A200-7CE785C87224}" destId="{1BF3251C-5F0F-4A1B-9DDC-7C9F4F89276B}" srcOrd="0" destOrd="0" parTransId="{B7D92694-B330-49AA-94D4-15126BB3CCE2}" sibTransId="{12FD532D-E49A-439A-8DAB-CEAD505AAE5F}"/>
    <dgm:cxn modelId="{6CF9EE0B-D8B9-475E-9A03-1EE6189ED9B5}" type="presOf" srcId="{0502CA36-6987-4CE1-8853-2B3531F1DDDA}" destId="{FB9E767B-A6DB-4E4F-85F8-CBEF44CF13F9}" srcOrd="0" destOrd="0" presId="urn:microsoft.com/office/officeart/2005/8/layout/radial2"/>
    <dgm:cxn modelId="{80A89818-BC55-48EA-A4D0-64C7061E63D3}" type="presOf" srcId="{2EFEEBED-8C5A-4B95-A983-6CFCA440451E}" destId="{D71920B6-E646-434E-A61E-E6122C012D2D}" srcOrd="0" destOrd="0" presId="urn:microsoft.com/office/officeart/2005/8/layout/radial2"/>
    <dgm:cxn modelId="{0A5A48B3-936A-4EA7-8B97-4B7EF8E8546E}" type="presOf" srcId="{3A572340-C3E9-47A2-92C1-0930069BA58E}" destId="{1E49E4BA-9BBE-4688-8B0C-ACBE4137E369}" srcOrd="0" destOrd="0" presId="urn:microsoft.com/office/officeart/2005/8/layout/radial2"/>
    <dgm:cxn modelId="{5191A54B-79E4-47E9-89CD-ADFCC22F1AD6}" type="presOf" srcId="{AFB4DA3C-E7D4-4D59-95D8-2C9699A5E773}" destId="{954C6913-1012-4156-9297-483AC400F51F}" srcOrd="0" destOrd="0" presId="urn:microsoft.com/office/officeart/2005/8/layout/radial2"/>
    <dgm:cxn modelId="{06A0AF7D-3C11-4A7B-84F6-A809C8086CC8}" type="presOf" srcId="{17473CED-B7BC-49A6-BD4D-6ABA1112CC60}" destId="{7AB5155E-121E-4930-921B-40AE3E985E41}" srcOrd="0" destOrd="0" presId="urn:microsoft.com/office/officeart/2005/8/layout/radial2"/>
    <dgm:cxn modelId="{7A1F6609-776B-4578-9997-8C4575F3931F}" srcId="{BEF1C95C-5D6F-4330-A200-7CE785C87224}" destId="{EB2673F5-AAEF-4CF9-AFB1-BDC1B6116634}" srcOrd="2" destOrd="0" parTransId="{0502CA36-6987-4CE1-8853-2B3531F1DDDA}" sibTransId="{59FD0A45-2F9C-4123-B5C7-62FF5F33964B}"/>
    <dgm:cxn modelId="{05660FD2-C580-4309-A1AF-AD8D8740D3EE}" srcId="{BEF1C95C-5D6F-4330-A200-7CE785C87224}" destId="{44E31618-ECF2-421D-A510-4769878C2E70}" srcOrd="4" destOrd="0" parTransId="{17473CED-B7BC-49A6-BD4D-6ABA1112CC60}" sibTransId="{A443A23A-B252-460E-9773-DDFB6ACF078C}"/>
    <dgm:cxn modelId="{0793E023-10F7-46E8-B5C2-E485F548C458}" type="presOf" srcId="{44E31618-ECF2-421D-A510-4769878C2E70}" destId="{4D84609A-634F-4A3B-975E-3843D79DDDD9}" srcOrd="0" destOrd="0" presId="urn:microsoft.com/office/officeart/2005/8/layout/radial2"/>
    <dgm:cxn modelId="{3786189E-AFE5-43BA-AD1E-209647D6C1F4}" type="presOf" srcId="{1BF3251C-5F0F-4A1B-9DDC-7C9F4F89276B}" destId="{4E2899B9-525A-45CE-864B-C00412F6D52F}" srcOrd="0" destOrd="0" presId="urn:microsoft.com/office/officeart/2005/8/layout/radial2"/>
    <dgm:cxn modelId="{960C390B-AA81-4B9E-9C16-3C10237031E6}" srcId="{BEF1C95C-5D6F-4330-A200-7CE785C87224}" destId="{AFB4DA3C-E7D4-4D59-95D8-2C9699A5E773}" srcOrd="1" destOrd="0" parTransId="{3A572340-C3E9-47A2-92C1-0930069BA58E}" sibTransId="{F04B6CE5-596B-4B03-966D-3428214E1F58}"/>
    <dgm:cxn modelId="{F503E4CC-ED66-43AD-A3EF-4F75466F969C}" type="presOf" srcId="{B7D92694-B330-49AA-94D4-15126BB3CCE2}" destId="{D3624E00-A129-427B-ACAF-6C91E5B33D4E}" srcOrd="0" destOrd="0" presId="urn:microsoft.com/office/officeart/2005/8/layout/radial2"/>
    <dgm:cxn modelId="{8D416753-39FC-4FEC-82AE-19144B945C35}" type="presOf" srcId="{EB2673F5-AAEF-4CF9-AFB1-BDC1B6116634}" destId="{A8C96C98-5821-422B-8D53-C8528A25F9F4}" srcOrd="0" destOrd="0" presId="urn:microsoft.com/office/officeart/2005/8/layout/radial2"/>
    <dgm:cxn modelId="{6539DC38-B24D-4368-815D-54517629B8E1}" type="presParOf" srcId="{6EEE3226-E493-4974-B7BC-6F9BB0DF49DA}" destId="{53EC7A6D-E819-4AB4-A3A9-290E276A7778}" srcOrd="0" destOrd="0" presId="urn:microsoft.com/office/officeart/2005/8/layout/radial2"/>
    <dgm:cxn modelId="{1AA31854-8C2D-4C2E-BCD4-716EAD1B8335}" type="presParOf" srcId="{53EC7A6D-E819-4AB4-A3A9-290E276A7778}" destId="{7D6B0404-9054-43BD-BD24-D5B68B63ADF1}" srcOrd="0" destOrd="0" presId="urn:microsoft.com/office/officeart/2005/8/layout/radial2"/>
    <dgm:cxn modelId="{C713077F-7027-46B2-8592-A52350612E8D}" type="presParOf" srcId="{7D6B0404-9054-43BD-BD24-D5B68B63ADF1}" destId="{8F0960FF-16F2-40F3-8BA9-F4E5AFF1D331}" srcOrd="0" destOrd="0" presId="urn:microsoft.com/office/officeart/2005/8/layout/radial2"/>
    <dgm:cxn modelId="{925972FA-8149-4B9B-84EA-E1B8A45B804A}" type="presParOf" srcId="{7D6B0404-9054-43BD-BD24-D5B68B63ADF1}" destId="{E3B36804-9097-4CBD-9AF6-4E387BC3DF23}" srcOrd="1" destOrd="0" presId="urn:microsoft.com/office/officeart/2005/8/layout/radial2"/>
    <dgm:cxn modelId="{E8D226E1-D0BC-4519-8D3B-C1C72CE36924}" type="presParOf" srcId="{53EC7A6D-E819-4AB4-A3A9-290E276A7778}" destId="{D3624E00-A129-427B-ACAF-6C91E5B33D4E}" srcOrd="1" destOrd="0" presId="urn:microsoft.com/office/officeart/2005/8/layout/radial2"/>
    <dgm:cxn modelId="{09DC76CB-4750-4680-AB22-E12FCF481D2F}" type="presParOf" srcId="{53EC7A6D-E819-4AB4-A3A9-290E276A7778}" destId="{7D0D0D14-0FEE-400E-AEB6-8433C7B5FBA5}" srcOrd="2" destOrd="0" presId="urn:microsoft.com/office/officeart/2005/8/layout/radial2"/>
    <dgm:cxn modelId="{D7AA8FAB-EC91-4801-BCEF-D0722D88C690}" type="presParOf" srcId="{7D0D0D14-0FEE-400E-AEB6-8433C7B5FBA5}" destId="{4E2899B9-525A-45CE-864B-C00412F6D52F}" srcOrd="0" destOrd="0" presId="urn:microsoft.com/office/officeart/2005/8/layout/radial2"/>
    <dgm:cxn modelId="{C3F1A078-7102-479D-A0DC-EC9A4A97FEA6}" type="presParOf" srcId="{7D0D0D14-0FEE-400E-AEB6-8433C7B5FBA5}" destId="{2A6CBEF8-C1AD-44B7-AF67-0E40F5FFA099}" srcOrd="1" destOrd="0" presId="urn:microsoft.com/office/officeart/2005/8/layout/radial2"/>
    <dgm:cxn modelId="{2A0D6562-C023-4CA1-A5A2-EF7F9ADCE99C}" type="presParOf" srcId="{53EC7A6D-E819-4AB4-A3A9-290E276A7778}" destId="{1E49E4BA-9BBE-4688-8B0C-ACBE4137E369}" srcOrd="3" destOrd="0" presId="urn:microsoft.com/office/officeart/2005/8/layout/radial2"/>
    <dgm:cxn modelId="{32DE7887-A08B-4AA4-AC00-7BB4D3218527}" type="presParOf" srcId="{53EC7A6D-E819-4AB4-A3A9-290E276A7778}" destId="{B7E10787-D948-4619-A2A3-0AF5E0B38C21}" srcOrd="4" destOrd="0" presId="urn:microsoft.com/office/officeart/2005/8/layout/radial2"/>
    <dgm:cxn modelId="{D2723DB2-0701-4747-8353-CCCDDD5FDAF1}" type="presParOf" srcId="{B7E10787-D948-4619-A2A3-0AF5E0B38C21}" destId="{954C6913-1012-4156-9297-483AC400F51F}" srcOrd="0" destOrd="0" presId="urn:microsoft.com/office/officeart/2005/8/layout/radial2"/>
    <dgm:cxn modelId="{823C62A2-22E3-44C4-8661-2732F14EAAED}" type="presParOf" srcId="{B7E10787-D948-4619-A2A3-0AF5E0B38C21}" destId="{D7AD6E51-6E72-4A58-ACC9-4CDA6EA3A74F}" srcOrd="1" destOrd="0" presId="urn:microsoft.com/office/officeart/2005/8/layout/radial2"/>
    <dgm:cxn modelId="{F531FC9A-3808-465A-AEAC-09565710C5DB}" type="presParOf" srcId="{53EC7A6D-E819-4AB4-A3A9-290E276A7778}" destId="{FB9E767B-A6DB-4E4F-85F8-CBEF44CF13F9}" srcOrd="5" destOrd="0" presId="urn:microsoft.com/office/officeart/2005/8/layout/radial2"/>
    <dgm:cxn modelId="{E118EB95-4A14-4B1B-B34D-3031D14DB1BE}" type="presParOf" srcId="{53EC7A6D-E819-4AB4-A3A9-290E276A7778}" destId="{46FBE1E2-9F53-45CE-8614-826AAC8B0DF3}" srcOrd="6" destOrd="0" presId="urn:microsoft.com/office/officeart/2005/8/layout/radial2"/>
    <dgm:cxn modelId="{93355C40-300D-46C0-9568-AF8D2944A1A3}" type="presParOf" srcId="{46FBE1E2-9F53-45CE-8614-826AAC8B0DF3}" destId="{A8C96C98-5821-422B-8D53-C8528A25F9F4}" srcOrd="0" destOrd="0" presId="urn:microsoft.com/office/officeart/2005/8/layout/radial2"/>
    <dgm:cxn modelId="{58EAA205-DA39-4952-995A-71E8CE2FA812}" type="presParOf" srcId="{46FBE1E2-9F53-45CE-8614-826AAC8B0DF3}" destId="{73DC677C-14FF-49FD-803F-81C8516F2BA8}" srcOrd="1" destOrd="0" presId="urn:microsoft.com/office/officeart/2005/8/layout/radial2"/>
    <dgm:cxn modelId="{2B68C109-9BB7-4A43-AF83-8AF5F1C85284}" type="presParOf" srcId="{53EC7A6D-E819-4AB4-A3A9-290E276A7778}" destId="{D71920B6-E646-434E-A61E-E6122C012D2D}" srcOrd="7" destOrd="0" presId="urn:microsoft.com/office/officeart/2005/8/layout/radial2"/>
    <dgm:cxn modelId="{314B2ECC-F2ED-4B92-9EE3-09CCFB657E98}" type="presParOf" srcId="{53EC7A6D-E819-4AB4-A3A9-290E276A7778}" destId="{E8C40B74-3BD8-4EB5-AD22-85FFCF7DDBE2}" srcOrd="8" destOrd="0" presId="urn:microsoft.com/office/officeart/2005/8/layout/radial2"/>
    <dgm:cxn modelId="{DD34E8D5-7E65-4272-8ABE-28FF49EA1EF6}" type="presParOf" srcId="{E8C40B74-3BD8-4EB5-AD22-85FFCF7DDBE2}" destId="{AA4A416D-03DE-4F97-BF8F-05DA86C23C63}" srcOrd="0" destOrd="0" presId="urn:microsoft.com/office/officeart/2005/8/layout/radial2"/>
    <dgm:cxn modelId="{E3738A36-2A1C-4143-AF21-3F6E6DE14715}" type="presParOf" srcId="{E8C40B74-3BD8-4EB5-AD22-85FFCF7DDBE2}" destId="{7B5A1686-5FC5-4F87-A314-1DCD992B9594}" srcOrd="1" destOrd="0" presId="urn:microsoft.com/office/officeart/2005/8/layout/radial2"/>
    <dgm:cxn modelId="{DE27CE7E-EA6C-42BF-886A-C526E8659C14}" type="presParOf" srcId="{53EC7A6D-E819-4AB4-A3A9-290E276A7778}" destId="{7AB5155E-121E-4930-921B-40AE3E985E41}" srcOrd="9" destOrd="0" presId="urn:microsoft.com/office/officeart/2005/8/layout/radial2"/>
    <dgm:cxn modelId="{5E5C178C-8C44-41FC-89A5-FBEFA25022C3}" type="presParOf" srcId="{53EC7A6D-E819-4AB4-A3A9-290E276A7778}" destId="{42A98ACE-70A8-4041-AD55-EE6CB867AB62}" srcOrd="10" destOrd="0" presId="urn:microsoft.com/office/officeart/2005/8/layout/radial2"/>
    <dgm:cxn modelId="{5AA84E74-19D0-432D-8C7E-B853DDFBAA48}" type="presParOf" srcId="{42A98ACE-70A8-4041-AD55-EE6CB867AB62}" destId="{4D84609A-634F-4A3B-975E-3843D79DDDD9}" srcOrd="0" destOrd="0" presId="urn:microsoft.com/office/officeart/2005/8/layout/radial2"/>
    <dgm:cxn modelId="{FD6ADC2B-A8EC-412F-9042-0ACCAF25FA37}" type="presParOf" srcId="{42A98ACE-70A8-4041-AD55-EE6CB867AB62}" destId="{593BCD5B-42EB-43C2-85BC-6EE3A3A6B79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BEF1C95C-5D6F-4330-A200-7CE785C87224}" type="doc">
      <dgm:prSet loTypeId="urn:microsoft.com/office/officeart/2005/8/layout/radial2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BF3251C-5F0F-4A1B-9DDC-7C9F4F89276B}">
      <dgm:prSet phldrT="[Текст]"/>
      <dgm:spPr>
        <a:solidFill>
          <a:srgbClr val="009757"/>
        </a:solidFill>
        <a:ln>
          <a:solidFill>
            <a:srgbClr val="009757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Игровая технология</a:t>
          </a:r>
          <a:endParaRPr lang="ru-RU" dirty="0"/>
        </a:p>
      </dgm:t>
    </dgm:pt>
    <dgm:pt modelId="{B7D92694-B330-49AA-94D4-15126BB3CCE2}" type="parTrans" cxnId="{3383E864-7837-4EE9-AFC3-DE254115DF50}">
      <dgm:prSet/>
      <dgm:spPr>
        <a:ln>
          <a:solidFill>
            <a:srgbClr val="009757"/>
          </a:solidFill>
        </a:ln>
      </dgm:spPr>
      <dgm:t>
        <a:bodyPr/>
        <a:lstStyle/>
        <a:p>
          <a:endParaRPr lang="ru-RU"/>
        </a:p>
      </dgm:t>
    </dgm:pt>
    <dgm:pt modelId="{12FD532D-E49A-439A-8DAB-CEAD505AAE5F}" type="sibTrans" cxnId="{3383E864-7837-4EE9-AFC3-DE254115DF50}">
      <dgm:prSet/>
      <dgm:spPr/>
      <dgm:t>
        <a:bodyPr/>
        <a:lstStyle/>
        <a:p>
          <a:endParaRPr lang="ru-RU"/>
        </a:p>
      </dgm:t>
    </dgm:pt>
    <dgm:pt modelId="{6D8A6EC8-AB9F-403A-8856-6BC8EE351126}">
      <dgm:prSet/>
      <dgm:spPr>
        <a:solidFill>
          <a:srgbClr val="004F9F"/>
        </a:solidFill>
        <a:ln>
          <a:solidFill>
            <a:srgbClr val="004F9F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ТРИЗ</a:t>
          </a:r>
          <a:endParaRPr lang="ru-RU" dirty="0"/>
        </a:p>
      </dgm:t>
    </dgm:pt>
    <dgm:pt modelId="{2EFEEBED-8C5A-4B95-A983-6CFCA440451E}" type="parTrans" cxnId="{7418ED91-2435-44E9-827C-57A25E16573A}">
      <dgm:prSet/>
      <dgm:spPr>
        <a:ln>
          <a:solidFill>
            <a:srgbClr val="004F9F"/>
          </a:solidFill>
        </a:ln>
      </dgm:spPr>
      <dgm:t>
        <a:bodyPr/>
        <a:lstStyle/>
        <a:p>
          <a:endParaRPr lang="ru-RU"/>
        </a:p>
      </dgm:t>
    </dgm:pt>
    <dgm:pt modelId="{57A79139-8AD0-4C77-886A-BF5A2C42163F}" type="sibTrans" cxnId="{7418ED91-2435-44E9-827C-57A25E16573A}">
      <dgm:prSet/>
      <dgm:spPr/>
      <dgm:t>
        <a:bodyPr/>
        <a:lstStyle/>
        <a:p>
          <a:endParaRPr lang="ru-RU"/>
        </a:p>
      </dgm:t>
    </dgm:pt>
    <dgm:pt modelId="{44E31618-ECF2-421D-A510-4769878C2E70}">
      <dgm:prSet/>
      <dgm:spPr>
        <a:solidFill>
          <a:srgbClr val="31B7BC"/>
        </a:solidFill>
        <a:ln>
          <a:solidFill>
            <a:srgbClr val="31B7BC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Проектная деятельность</a:t>
          </a:r>
          <a:endParaRPr lang="ru-RU" dirty="0"/>
        </a:p>
      </dgm:t>
    </dgm:pt>
    <dgm:pt modelId="{17473CED-B7BC-49A6-BD4D-6ABA1112CC60}" type="parTrans" cxnId="{05660FD2-C580-4309-A1AF-AD8D8740D3EE}">
      <dgm:prSet/>
      <dgm:spPr>
        <a:ln>
          <a:solidFill>
            <a:srgbClr val="31B7BC"/>
          </a:solidFill>
        </a:ln>
      </dgm:spPr>
      <dgm:t>
        <a:bodyPr/>
        <a:lstStyle/>
        <a:p>
          <a:endParaRPr lang="ru-RU"/>
        </a:p>
      </dgm:t>
    </dgm:pt>
    <dgm:pt modelId="{A443A23A-B252-460E-9773-DDFB6ACF078C}" type="sibTrans" cxnId="{05660FD2-C580-4309-A1AF-AD8D8740D3EE}">
      <dgm:prSet/>
      <dgm:spPr/>
      <dgm:t>
        <a:bodyPr/>
        <a:lstStyle/>
        <a:p>
          <a:endParaRPr lang="ru-RU"/>
        </a:p>
      </dgm:t>
    </dgm:pt>
    <dgm:pt modelId="{AFB4DA3C-E7D4-4D59-95D8-2C9699A5E773}">
      <dgm:prSet phldrT="[Текст]"/>
      <dgm:spPr>
        <a:solidFill>
          <a:srgbClr val="EF7D00"/>
        </a:solidFill>
        <a:ln>
          <a:solidFill>
            <a:srgbClr val="EF7D00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Технология коллективного творческого дела</a:t>
          </a:r>
          <a:endParaRPr lang="ru-RU" dirty="0"/>
        </a:p>
      </dgm:t>
    </dgm:pt>
    <dgm:pt modelId="{F04B6CE5-596B-4B03-966D-3428214E1F58}" type="sibTrans" cxnId="{960C390B-AA81-4B9E-9C16-3C10237031E6}">
      <dgm:prSet/>
      <dgm:spPr/>
      <dgm:t>
        <a:bodyPr/>
        <a:lstStyle/>
        <a:p>
          <a:endParaRPr lang="ru-RU"/>
        </a:p>
      </dgm:t>
    </dgm:pt>
    <dgm:pt modelId="{3A572340-C3E9-47A2-92C1-0930069BA58E}" type="parTrans" cxnId="{960C390B-AA81-4B9E-9C16-3C10237031E6}">
      <dgm:prSet/>
      <dgm:spPr>
        <a:ln>
          <a:solidFill>
            <a:srgbClr val="EF7D00"/>
          </a:solidFill>
        </a:ln>
      </dgm:spPr>
      <dgm:t>
        <a:bodyPr/>
        <a:lstStyle/>
        <a:p>
          <a:endParaRPr lang="ru-RU"/>
        </a:p>
      </dgm:t>
    </dgm:pt>
    <dgm:pt modelId="{EB2673F5-AAEF-4CF9-AFB1-BDC1B6116634}">
      <dgm:prSet phldrT="[Текст]"/>
      <dgm:spPr>
        <a:solidFill>
          <a:srgbClr val="E6215A"/>
        </a:solidFill>
        <a:ln>
          <a:solidFill>
            <a:srgbClr val="E6215A"/>
          </a:solidFill>
        </a:ln>
        <a:effectLst>
          <a:innerShdw blurRad="63500" dist="50800" dir="2700000">
            <a:prstClr val="black">
              <a:alpha val="50000"/>
            </a:prstClr>
          </a:innerShdw>
        </a:effectLst>
      </dgm:spPr>
      <dgm:t>
        <a:bodyPr/>
        <a:lstStyle/>
        <a:p>
          <a:r>
            <a:rPr lang="ru-RU" dirty="0" smtClean="0"/>
            <a:t>Кейс-технология</a:t>
          </a:r>
          <a:endParaRPr lang="ru-RU" dirty="0"/>
        </a:p>
      </dgm:t>
    </dgm:pt>
    <dgm:pt modelId="{59FD0A45-2F9C-4123-B5C7-62FF5F33964B}" type="sibTrans" cxnId="{7A1F6609-776B-4578-9997-8C4575F3931F}">
      <dgm:prSet/>
      <dgm:spPr/>
      <dgm:t>
        <a:bodyPr/>
        <a:lstStyle/>
        <a:p>
          <a:endParaRPr lang="ru-RU"/>
        </a:p>
      </dgm:t>
    </dgm:pt>
    <dgm:pt modelId="{0502CA36-6987-4CE1-8853-2B3531F1DDDA}" type="parTrans" cxnId="{7A1F6609-776B-4578-9997-8C4575F3931F}">
      <dgm:prSet/>
      <dgm:spPr>
        <a:ln>
          <a:solidFill>
            <a:srgbClr val="E6215A"/>
          </a:solidFill>
        </a:ln>
      </dgm:spPr>
      <dgm:t>
        <a:bodyPr/>
        <a:lstStyle/>
        <a:p>
          <a:endParaRPr lang="ru-RU"/>
        </a:p>
      </dgm:t>
    </dgm:pt>
    <dgm:pt modelId="{6EEE3226-E493-4974-B7BC-6F9BB0DF49DA}" type="pres">
      <dgm:prSet presAssocID="{BEF1C95C-5D6F-4330-A200-7CE785C87224}" presName="composite" presStyleCnt="0">
        <dgm:presLayoutVars>
          <dgm:chMax val="5"/>
          <dgm:dir/>
          <dgm:animLvl val="ctr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3EC7A6D-E819-4AB4-A3A9-290E276A7778}" type="pres">
      <dgm:prSet presAssocID="{BEF1C95C-5D6F-4330-A200-7CE785C87224}" presName="cycle" presStyleCnt="0"/>
      <dgm:spPr/>
    </dgm:pt>
    <dgm:pt modelId="{7D6B0404-9054-43BD-BD24-D5B68B63ADF1}" type="pres">
      <dgm:prSet presAssocID="{BEF1C95C-5D6F-4330-A200-7CE785C87224}" presName="centerShape" presStyleCnt="0"/>
      <dgm:spPr/>
    </dgm:pt>
    <dgm:pt modelId="{8F0960FF-16F2-40F3-8BA9-F4E5AFF1D331}" type="pres">
      <dgm:prSet presAssocID="{BEF1C95C-5D6F-4330-A200-7CE785C87224}" presName="connSite" presStyleLbl="node1" presStyleIdx="0" presStyleCnt="6"/>
      <dgm:spPr/>
    </dgm:pt>
    <dgm:pt modelId="{E3B36804-9097-4CBD-9AF6-4E387BC3DF23}" type="pres">
      <dgm:prSet presAssocID="{BEF1C95C-5D6F-4330-A200-7CE785C87224}" presName="visible" presStyleLbl="node1" presStyleIdx="0" presStyleCnt="6"/>
      <dgm:spPr/>
    </dgm:pt>
    <dgm:pt modelId="{D3624E00-A129-427B-ACAF-6C91E5B33D4E}" type="pres">
      <dgm:prSet presAssocID="{B7D92694-B330-49AA-94D4-15126BB3CCE2}" presName="Name25" presStyleLbl="parChTrans1D1" presStyleIdx="0" presStyleCnt="5"/>
      <dgm:spPr/>
      <dgm:t>
        <a:bodyPr/>
        <a:lstStyle/>
        <a:p>
          <a:endParaRPr lang="ru-RU"/>
        </a:p>
      </dgm:t>
    </dgm:pt>
    <dgm:pt modelId="{7D0D0D14-0FEE-400E-AEB6-8433C7B5FBA5}" type="pres">
      <dgm:prSet presAssocID="{1BF3251C-5F0F-4A1B-9DDC-7C9F4F89276B}" presName="node" presStyleCnt="0"/>
      <dgm:spPr/>
    </dgm:pt>
    <dgm:pt modelId="{4E2899B9-525A-45CE-864B-C00412F6D52F}" type="pres">
      <dgm:prSet presAssocID="{1BF3251C-5F0F-4A1B-9DDC-7C9F4F89276B}" presName="parentNode" presStyleLbl="node1" presStyleIdx="1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A6CBEF8-C1AD-44B7-AF67-0E40F5FFA099}" type="pres">
      <dgm:prSet presAssocID="{1BF3251C-5F0F-4A1B-9DDC-7C9F4F89276B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E49E4BA-9BBE-4688-8B0C-ACBE4137E369}" type="pres">
      <dgm:prSet presAssocID="{3A572340-C3E9-47A2-92C1-0930069BA58E}" presName="Name25" presStyleLbl="parChTrans1D1" presStyleIdx="1" presStyleCnt="5"/>
      <dgm:spPr/>
      <dgm:t>
        <a:bodyPr/>
        <a:lstStyle/>
        <a:p>
          <a:endParaRPr lang="ru-RU"/>
        </a:p>
      </dgm:t>
    </dgm:pt>
    <dgm:pt modelId="{B7E10787-D948-4619-A2A3-0AF5E0B38C21}" type="pres">
      <dgm:prSet presAssocID="{AFB4DA3C-E7D4-4D59-95D8-2C9699A5E773}" presName="node" presStyleCnt="0"/>
      <dgm:spPr/>
    </dgm:pt>
    <dgm:pt modelId="{954C6913-1012-4156-9297-483AC400F51F}" type="pres">
      <dgm:prSet presAssocID="{AFB4DA3C-E7D4-4D59-95D8-2C9699A5E773}" presName="parentNode" presStyleLbl="node1" presStyleIdx="2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AD6E51-6E72-4A58-ACC9-4CDA6EA3A74F}" type="pres">
      <dgm:prSet presAssocID="{AFB4DA3C-E7D4-4D59-95D8-2C9699A5E773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B9E767B-A6DB-4E4F-85F8-CBEF44CF13F9}" type="pres">
      <dgm:prSet presAssocID="{0502CA36-6987-4CE1-8853-2B3531F1DDDA}" presName="Name25" presStyleLbl="parChTrans1D1" presStyleIdx="2" presStyleCnt="5"/>
      <dgm:spPr/>
      <dgm:t>
        <a:bodyPr/>
        <a:lstStyle/>
        <a:p>
          <a:endParaRPr lang="ru-RU"/>
        </a:p>
      </dgm:t>
    </dgm:pt>
    <dgm:pt modelId="{46FBE1E2-9F53-45CE-8614-826AAC8B0DF3}" type="pres">
      <dgm:prSet presAssocID="{EB2673F5-AAEF-4CF9-AFB1-BDC1B6116634}" presName="node" presStyleCnt="0"/>
      <dgm:spPr/>
    </dgm:pt>
    <dgm:pt modelId="{A8C96C98-5821-422B-8D53-C8528A25F9F4}" type="pres">
      <dgm:prSet presAssocID="{EB2673F5-AAEF-4CF9-AFB1-BDC1B6116634}" presName="parentNode" presStyleLbl="node1" presStyleIdx="3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3DC677C-14FF-49FD-803F-81C8516F2BA8}" type="pres">
      <dgm:prSet presAssocID="{EB2673F5-AAEF-4CF9-AFB1-BDC1B6116634}" presName="childNode" presStyleLbl="revTx" presStyleIdx="0" presStyleCnt="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1920B6-E646-434E-A61E-E6122C012D2D}" type="pres">
      <dgm:prSet presAssocID="{2EFEEBED-8C5A-4B95-A983-6CFCA440451E}" presName="Name25" presStyleLbl="parChTrans1D1" presStyleIdx="3" presStyleCnt="5"/>
      <dgm:spPr/>
      <dgm:t>
        <a:bodyPr/>
        <a:lstStyle/>
        <a:p>
          <a:endParaRPr lang="ru-RU"/>
        </a:p>
      </dgm:t>
    </dgm:pt>
    <dgm:pt modelId="{E8C40B74-3BD8-4EB5-AD22-85FFCF7DDBE2}" type="pres">
      <dgm:prSet presAssocID="{6D8A6EC8-AB9F-403A-8856-6BC8EE351126}" presName="node" presStyleCnt="0"/>
      <dgm:spPr/>
    </dgm:pt>
    <dgm:pt modelId="{AA4A416D-03DE-4F97-BF8F-05DA86C23C63}" type="pres">
      <dgm:prSet presAssocID="{6D8A6EC8-AB9F-403A-8856-6BC8EE351126}" presName="parentNode" presStyleLbl="node1" presStyleIdx="4" presStyleCnt="6" custScaleX="460257" custLinFactX="133289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5A1686-5FC5-4F87-A314-1DCD992B9594}" type="pres">
      <dgm:prSet presAssocID="{6D8A6EC8-AB9F-403A-8856-6BC8EE351126}" presName="childNode" presStyleLbl="revTx" presStyleIdx="0" presStyleCnt="0">
        <dgm:presLayoutVars>
          <dgm:bulletEnabled val="1"/>
        </dgm:presLayoutVars>
      </dgm:prSet>
      <dgm:spPr/>
    </dgm:pt>
    <dgm:pt modelId="{7AB5155E-121E-4930-921B-40AE3E985E41}" type="pres">
      <dgm:prSet presAssocID="{17473CED-B7BC-49A6-BD4D-6ABA1112CC60}" presName="Name25" presStyleLbl="parChTrans1D1" presStyleIdx="4" presStyleCnt="5"/>
      <dgm:spPr/>
      <dgm:t>
        <a:bodyPr/>
        <a:lstStyle/>
        <a:p>
          <a:endParaRPr lang="ru-RU"/>
        </a:p>
      </dgm:t>
    </dgm:pt>
    <dgm:pt modelId="{42A98ACE-70A8-4041-AD55-EE6CB867AB62}" type="pres">
      <dgm:prSet presAssocID="{44E31618-ECF2-421D-A510-4769878C2E70}" presName="node" presStyleCnt="0"/>
      <dgm:spPr/>
    </dgm:pt>
    <dgm:pt modelId="{4D84609A-634F-4A3B-975E-3843D79DDDD9}" type="pres">
      <dgm:prSet presAssocID="{44E31618-ECF2-421D-A510-4769878C2E70}" presName="parentNode" presStyleLbl="node1" presStyleIdx="5" presStyleCnt="6" custScaleX="460257" custLinFactX="132375" custLinFactNeighborX="200000" custLinFactNeighborY="-307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BCD5B-42EB-43C2-85BC-6EE3A3A6B79D}" type="pres">
      <dgm:prSet presAssocID="{44E31618-ECF2-421D-A510-4769878C2E70}" presName="childNode" presStyleLbl="revTx" presStyleIdx="0" presStyleCnt="0">
        <dgm:presLayoutVars>
          <dgm:bulletEnabled val="1"/>
        </dgm:presLayoutVars>
      </dgm:prSet>
      <dgm:spPr/>
    </dgm:pt>
  </dgm:ptLst>
  <dgm:cxnLst>
    <dgm:cxn modelId="{D7578435-6F69-4E83-A20E-58E56BC8995A}" type="presOf" srcId="{3A572340-C3E9-47A2-92C1-0930069BA58E}" destId="{1E49E4BA-9BBE-4688-8B0C-ACBE4137E369}" srcOrd="0" destOrd="0" presId="urn:microsoft.com/office/officeart/2005/8/layout/radial2"/>
    <dgm:cxn modelId="{1CE91DC6-88E4-4786-8276-38F6033DB0B8}" type="presOf" srcId="{AFB4DA3C-E7D4-4D59-95D8-2C9699A5E773}" destId="{954C6913-1012-4156-9297-483AC400F51F}" srcOrd="0" destOrd="0" presId="urn:microsoft.com/office/officeart/2005/8/layout/radial2"/>
    <dgm:cxn modelId="{3383E864-7837-4EE9-AFC3-DE254115DF50}" srcId="{BEF1C95C-5D6F-4330-A200-7CE785C87224}" destId="{1BF3251C-5F0F-4A1B-9DDC-7C9F4F89276B}" srcOrd="0" destOrd="0" parTransId="{B7D92694-B330-49AA-94D4-15126BB3CCE2}" sibTransId="{12FD532D-E49A-439A-8DAB-CEAD505AAE5F}"/>
    <dgm:cxn modelId="{749343BB-2AE6-4BD9-8A9C-FA592D126759}" type="presOf" srcId="{6D8A6EC8-AB9F-403A-8856-6BC8EE351126}" destId="{AA4A416D-03DE-4F97-BF8F-05DA86C23C63}" srcOrd="0" destOrd="0" presId="urn:microsoft.com/office/officeart/2005/8/layout/radial2"/>
    <dgm:cxn modelId="{3703392E-2B40-4E29-AA92-4F04608D3F71}" type="presOf" srcId="{1BF3251C-5F0F-4A1B-9DDC-7C9F4F89276B}" destId="{4E2899B9-525A-45CE-864B-C00412F6D52F}" srcOrd="0" destOrd="0" presId="urn:microsoft.com/office/officeart/2005/8/layout/radial2"/>
    <dgm:cxn modelId="{CC0EF64D-3382-4A3A-B6DE-C21875BF0523}" type="presOf" srcId="{0502CA36-6987-4CE1-8853-2B3531F1DDDA}" destId="{FB9E767B-A6DB-4E4F-85F8-CBEF44CF13F9}" srcOrd="0" destOrd="0" presId="urn:microsoft.com/office/officeart/2005/8/layout/radial2"/>
    <dgm:cxn modelId="{7418ED91-2435-44E9-827C-57A25E16573A}" srcId="{BEF1C95C-5D6F-4330-A200-7CE785C87224}" destId="{6D8A6EC8-AB9F-403A-8856-6BC8EE351126}" srcOrd="3" destOrd="0" parTransId="{2EFEEBED-8C5A-4B95-A983-6CFCA440451E}" sibTransId="{57A79139-8AD0-4C77-886A-BF5A2C42163F}"/>
    <dgm:cxn modelId="{A081DA9B-0CFA-4C03-A8EA-D120C8947D0C}" type="presOf" srcId="{2EFEEBED-8C5A-4B95-A983-6CFCA440451E}" destId="{D71920B6-E646-434E-A61E-E6122C012D2D}" srcOrd="0" destOrd="0" presId="urn:microsoft.com/office/officeart/2005/8/layout/radial2"/>
    <dgm:cxn modelId="{05660FD2-C580-4309-A1AF-AD8D8740D3EE}" srcId="{BEF1C95C-5D6F-4330-A200-7CE785C87224}" destId="{44E31618-ECF2-421D-A510-4769878C2E70}" srcOrd="4" destOrd="0" parTransId="{17473CED-B7BC-49A6-BD4D-6ABA1112CC60}" sibTransId="{A443A23A-B252-460E-9773-DDFB6ACF078C}"/>
    <dgm:cxn modelId="{2D97BCFF-F033-4439-9382-CAB73A5C6804}" type="presOf" srcId="{B7D92694-B330-49AA-94D4-15126BB3CCE2}" destId="{D3624E00-A129-427B-ACAF-6C91E5B33D4E}" srcOrd="0" destOrd="0" presId="urn:microsoft.com/office/officeart/2005/8/layout/radial2"/>
    <dgm:cxn modelId="{960C390B-AA81-4B9E-9C16-3C10237031E6}" srcId="{BEF1C95C-5D6F-4330-A200-7CE785C87224}" destId="{AFB4DA3C-E7D4-4D59-95D8-2C9699A5E773}" srcOrd="1" destOrd="0" parTransId="{3A572340-C3E9-47A2-92C1-0930069BA58E}" sibTransId="{F04B6CE5-596B-4B03-966D-3428214E1F58}"/>
    <dgm:cxn modelId="{5A72F970-F7B4-45E7-A6E2-37D181087610}" type="presOf" srcId="{17473CED-B7BC-49A6-BD4D-6ABA1112CC60}" destId="{7AB5155E-121E-4930-921B-40AE3E985E41}" srcOrd="0" destOrd="0" presId="urn:microsoft.com/office/officeart/2005/8/layout/radial2"/>
    <dgm:cxn modelId="{D806DC83-BBF5-4CB6-80A4-7FD8E6DDD8D7}" type="presOf" srcId="{BEF1C95C-5D6F-4330-A200-7CE785C87224}" destId="{6EEE3226-E493-4974-B7BC-6F9BB0DF49DA}" srcOrd="0" destOrd="0" presId="urn:microsoft.com/office/officeart/2005/8/layout/radial2"/>
    <dgm:cxn modelId="{9ADC6E4D-7FA2-454C-B5AA-B5323DC5C88E}" type="presOf" srcId="{EB2673F5-AAEF-4CF9-AFB1-BDC1B6116634}" destId="{A8C96C98-5821-422B-8D53-C8528A25F9F4}" srcOrd="0" destOrd="0" presId="urn:microsoft.com/office/officeart/2005/8/layout/radial2"/>
    <dgm:cxn modelId="{CD3515F2-DFB5-48F4-85B4-228D88BF2486}" type="presOf" srcId="{44E31618-ECF2-421D-A510-4769878C2E70}" destId="{4D84609A-634F-4A3B-975E-3843D79DDDD9}" srcOrd="0" destOrd="0" presId="urn:microsoft.com/office/officeart/2005/8/layout/radial2"/>
    <dgm:cxn modelId="{7A1F6609-776B-4578-9997-8C4575F3931F}" srcId="{BEF1C95C-5D6F-4330-A200-7CE785C87224}" destId="{EB2673F5-AAEF-4CF9-AFB1-BDC1B6116634}" srcOrd="2" destOrd="0" parTransId="{0502CA36-6987-4CE1-8853-2B3531F1DDDA}" sibTransId="{59FD0A45-2F9C-4123-B5C7-62FF5F33964B}"/>
    <dgm:cxn modelId="{9AA86A5E-10B8-40F6-9406-0803BA76B714}" type="presParOf" srcId="{6EEE3226-E493-4974-B7BC-6F9BB0DF49DA}" destId="{53EC7A6D-E819-4AB4-A3A9-290E276A7778}" srcOrd="0" destOrd="0" presId="urn:microsoft.com/office/officeart/2005/8/layout/radial2"/>
    <dgm:cxn modelId="{87A1FF26-5E08-4545-865B-016F1B11FFA8}" type="presParOf" srcId="{53EC7A6D-E819-4AB4-A3A9-290E276A7778}" destId="{7D6B0404-9054-43BD-BD24-D5B68B63ADF1}" srcOrd="0" destOrd="0" presId="urn:microsoft.com/office/officeart/2005/8/layout/radial2"/>
    <dgm:cxn modelId="{35815CB5-A928-425F-BF72-31A79B25FB86}" type="presParOf" srcId="{7D6B0404-9054-43BD-BD24-D5B68B63ADF1}" destId="{8F0960FF-16F2-40F3-8BA9-F4E5AFF1D331}" srcOrd="0" destOrd="0" presId="urn:microsoft.com/office/officeart/2005/8/layout/radial2"/>
    <dgm:cxn modelId="{1E4AB79F-1165-47B8-98A3-5951EC144220}" type="presParOf" srcId="{7D6B0404-9054-43BD-BD24-D5B68B63ADF1}" destId="{E3B36804-9097-4CBD-9AF6-4E387BC3DF23}" srcOrd="1" destOrd="0" presId="urn:microsoft.com/office/officeart/2005/8/layout/radial2"/>
    <dgm:cxn modelId="{921776CA-62ED-4501-8A4C-A999561E170A}" type="presParOf" srcId="{53EC7A6D-E819-4AB4-A3A9-290E276A7778}" destId="{D3624E00-A129-427B-ACAF-6C91E5B33D4E}" srcOrd="1" destOrd="0" presId="urn:microsoft.com/office/officeart/2005/8/layout/radial2"/>
    <dgm:cxn modelId="{6FF86000-0805-4BC6-A12B-FF384CC8C69C}" type="presParOf" srcId="{53EC7A6D-E819-4AB4-A3A9-290E276A7778}" destId="{7D0D0D14-0FEE-400E-AEB6-8433C7B5FBA5}" srcOrd="2" destOrd="0" presId="urn:microsoft.com/office/officeart/2005/8/layout/radial2"/>
    <dgm:cxn modelId="{7B65BB8B-484B-4948-9948-54E3EF29C28E}" type="presParOf" srcId="{7D0D0D14-0FEE-400E-AEB6-8433C7B5FBA5}" destId="{4E2899B9-525A-45CE-864B-C00412F6D52F}" srcOrd="0" destOrd="0" presId="urn:microsoft.com/office/officeart/2005/8/layout/radial2"/>
    <dgm:cxn modelId="{13C4C2E6-D644-4554-8E18-68EC7894BF9E}" type="presParOf" srcId="{7D0D0D14-0FEE-400E-AEB6-8433C7B5FBA5}" destId="{2A6CBEF8-C1AD-44B7-AF67-0E40F5FFA099}" srcOrd="1" destOrd="0" presId="urn:microsoft.com/office/officeart/2005/8/layout/radial2"/>
    <dgm:cxn modelId="{AF2DFCBF-C519-4466-86AC-E253B31BEEAB}" type="presParOf" srcId="{53EC7A6D-E819-4AB4-A3A9-290E276A7778}" destId="{1E49E4BA-9BBE-4688-8B0C-ACBE4137E369}" srcOrd="3" destOrd="0" presId="urn:microsoft.com/office/officeart/2005/8/layout/radial2"/>
    <dgm:cxn modelId="{94620121-3D74-4528-8B77-2FDCE4A5D005}" type="presParOf" srcId="{53EC7A6D-E819-4AB4-A3A9-290E276A7778}" destId="{B7E10787-D948-4619-A2A3-0AF5E0B38C21}" srcOrd="4" destOrd="0" presId="urn:microsoft.com/office/officeart/2005/8/layout/radial2"/>
    <dgm:cxn modelId="{C87A74A2-94BA-4A12-A91B-10A57C1D6593}" type="presParOf" srcId="{B7E10787-D948-4619-A2A3-0AF5E0B38C21}" destId="{954C6913-1012-4156-9297-483AC400F51F}" srcOrd="0" destOrd="0" presId="urn:microsoft.com/office/officeart/2005/8/layout/radial2"/>
    <dgm:cxn modelId="{4B16C774-DA0B-493E-A6B1-0E79E68C779C}" type="presParOf" srcId="{B7E10787-D948-4619-A2A3-0AF5E0B38C21}" destId="{D7AD6E51-6E72-4A58-ACC9-4CDA6EA3A74F}" srcOrd="1" destOrd="0" presId="urn:microsoft.com/office/officeart/2005/8/layout/radial2"/>
    <dgm:cxn modelId="{B2DCF898-0443-4F4B-AD4D-D164D9DFA3EC}" type="presParOf" srcId="{53EC7A6D-E819-4AB4-A3A9-290E276A7778}" destId="{FB9E767B-A6DB-4E4F-85F8-CBEF44CF13F9}" srcOrd="5" destOrd="0" presId="urn:microsoft.com/office/officeart/2005/8/layout/radial2"/>
    <dgm:cxn modelId="{18F05BBD-2569-4789-9B56-5AACD3056FCB}" type="presParOf" srcId="{53EC7A6D-E819-4AB4-A3A9-290E276A7778}" destId="{46FBE1E2-9F53-45CE-8614-826AAC8B0DF3}" srcOrd="6" destOrd="0" presId="urn:microsoft.com/office/officeart/2005/8/layout/radial2"/>
    <dgm:cxn modelId="{85D780EF-EF1E-47E7-9EA5-124EDC6859AC}" type="presParOf" srcId="{46FBE1E2-9F53-45CE-8614-826AAC8B0DF3}" destId="{A8C96C98-5821-422B-8D53-C8528A25F9F4}" srcOrd="0" destOrd="0" presId="urn:microsoft.com/office/officeart/2005/8/layout/radial2"/>
    <dgm:cxn modelId="{82746E4D-D4F2-4325-9C9C-8666ECCC3A2B}" type="presParOf" srcId="{46FBE1E2-9F53-45CE-8614-826AAC8B0DF3}" destId="{73DC677C-14FF-49FD-803F-81C8516F2BA8}" srcOrd="1" destOrd="0" presId="urn:microsoft.com/office/officeart/2005/8/layout/radial2"/>
    <dgm:cxn modelId="{2453D584-4FBB-44F0-9BA3-3224576EB1AB}" type="presParOf" srcId="{53EC7A6D-E819-4AB4-A3A9-290E276A7778}" destId="{D71920B6-E646-434E-A61E-E6122C012D2D}" srcOrd="7" destOrd="0" presId="urn:microsoft.com/office/officeart/2005/8/layout/radial2"/>
    <dgm:cxn modelId="{9F56F438-BF6A-4A82-BF2C-554EEDEB5F3D}" type="presParOf" srcId="{53EC7A6D-E819-4AB4-A3A9-290E276A7778}" destId="{E8C40B74-3BD8-4EB5-AD22-85FFCF7DDBE2}" srcOrd="8" destOrd="0" presId="urn:microsoft.com/office/officeart/2005/8/layout/radial2"/>
    <dgm:cxn modelId="{9447D25F-003E-4920-B1A6-B4999CC05F1A}" type="presParOf" srcId="{E8C40B74-3BD8-4EB5-AD22-85FFCF7DDBE2}" destId="{AA4A416D-03DE-4F97-BF8F-05DA86C23C63}" srcOrd="0" destOrd="0" presId="urn:microsoft.com/office/officeart/2005/8/layout/radial2"/>
    <dgm:cxn modelId="{FD4BC34B-DB14-4CC1-90A9-20CC9F449676}" type="presParOf" srcId="{E8C40B74-3BD8-4EB5-AD22-85FFCF7DDBE2}" destId="{7B5A1686-5FC5-4F87-A314-1DCD992B9594}" srcOrd="1" destOrd="0" presId="urn:microsoft.com/office/officeart/2005/8/layout/radial2"/>
    <dgm:cxn modelId="{999DFF22-503F-42DC-9A26-F0B4D1201D5F}" type="presParOf" srcId="{53EC7A6D-E819-4AB4-A3A9-290E276A7778}" destId="{7AB5155E-121E-4930-921B-40AE3E985E41}" srcOrd="9" destOrd="0" presId="urn:microsoft.com/office/officeart/2005/8/layout/radial2"/>
    <dgm:cxn modelId="{1D380573-1220-4B50-9819-F683AB9F008D}" type="presParOf" srcId="{53EC7A6D-E819-4AB4-A3A9-290E276A7778}" destId="{42A98ACE-70A8-4041-AD55-EE6CB867AB62}" srcOrd="10" destOrd="0" presId="urn:microsoft.com/office/officeart/2005/8/layout/radial2"/>
    <dgm:cxn modelId="{8D8F50D5-0E5C-4FE9-871E-159B26CEE215}" type="presParOf" srcId="{42A98ACE-70A8-4041-AD55-EE6CB867AB62}" destId="{4D84609A-634F-4A3B-975E-3843D79DDDD9}" srcOrd="0" destOrd="0" presId="urn:microsoft.com/office/officeart/2005/8/layout/radial2"/>
    <dgm:cxn modelId="{515540DF-887A-45FA-AEBB-5A1D788D81D6}" type="presParOf" srcId="{42A98ACE-70A8-4041-AD55-EE6CB867AB62}" destId="{593BCD5B-42EB-43C2-85BC-6EE3A3A6B79D}" srcOrd="1" destOrd="0" presId="urn:microsoft.com/office/officeart/2005/8/layout/radial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D35124DF-47C4-411B-B280-498B8E71CC91}" type="doc">
      <dgm:prSet loTypeId="urn:microsoft.com/office/officeart/2005/8/layout/target2" loCatId="relationship" qsTypeId="urn:microsoft.com/office/officeart/2005/8/quickstyle/3d5" qsCatId="3D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155B63A-BEFF-4B89-94B6-6FD5EA8A8DA7}">
      <dgm:prSet phldrT="[Текст]"/>
      <dgm:spPr>
        <a:solidFill>
          <a:srgbClr val="E6215A"/>
        </a:solidFill>
        <a:ln>
          <a:solidFill>
            <a:srgbClr val="E6215A"/>
          </a:solidFill>
        </a:ln>
      </dgm:spPr>
      <dgm:t>
        <a:bodyPr/>
        <a:lstStyle/>
        <a:p>
          <a:r>
            <a:rPr lang="ru-RU" dirty="0" smtClean="0"/>
            <a:t>Администрация ДОУ</a:t>
          </a:r>
          <a:endParaRPr lang="ru-RU" dirty="0"/>
        </a:p>
      </dgm:t>
    </dgm:pt>
    <dgm:pt modelId="{6B03FB8F-EFC1-40D9-8FE3-3E286F3B31D8}" type="parTrans" cxnId="{23C95524-3B99-4A01-B563-A836D5AE8FD5}">
      <dgm:prSet/>
      <dgm:spPr/>
      <dgm:t>
        <a:bodyPr/>
        <a:lstStyle/>
        <a:p>
          <a:endParaRPr lang="ru-RU"/>
        </a:p>
      </dgm:t>
    </dgm:pt>
    <dgm:pt modelId="{090EDB49-7971-4E51-8D83-99DF0F3AC0B6}" type="sibTrans" cxnId="{23C95524-3B99-4A01-B563-A836D5AE8FD5}">
      <dgm:prSet/>
      <dgm:spPr/>
      <dgm:t>
        <a:bodyPr/>
        <a:lstStyle/>
        <a:p>
          <a:endParaRPr lang="ru-RU"/>
        </a:p>
      </dgm:t>
    </dgm:pt>
    <dgm:pt modelId="{2D196A43-596F-43D1-B032-D98203EDBEB6}">
      <dgm:prSet phldrT="[Текст]"/>
      <dgm:spPr>
        <a:solidFill>
          <a:srgbClr val="31B7BC"/>
        </a:solidFill>
      </dgm:spPr>
      <dgm:t>
        <a:bodyPr/>
        <a:lstStyle/>
        <a:p>
          <a:r>
            <a:rPr lang="ru-RU" dirty="0" smtClean="0"/>
            <a:t>Педагогические работники</a:t>
          </a:r>
          <a:endParaRPr lang="ru-RU" dirty="0"/>
        </a:p>
      </dgm:t>
    </dgm:pt>
    <dgm:pt modelId="{A3860F22-AECA-4543-BFD2-BA6502E31CA0}" type="parTrans" cxnId="{BD61B5CF-9831-427A-BCFE-71EA545F2AC0}">
      <dgm:prSet/>
      <dgm:spPr/>
      <dgm:t>
        <a:bodyPr/>
        <a:lstStyle/>
        <a:p>
          <a:endParaRPr lang="ru-RU"/>
        </a:p>
      </dgm:t>
    </dgm:pt>
    <dgm:pt modelId="{509D46CA-FD52-46BC-936E-4F4FC6DFBAF2}" type="sibTrans" cxnId="{BD61B5CF-9831-427A-BCFE-71EA545F2AC0}">
      <dgm:prSet/>
      <dgm:spPr/>
      <dgm:t>
        <a:bodyPr/>
        <a:lstStyle/>
        <a:p>
          <a:endParaRPr lang="ru-RU"/>
        </a:p>
      </dgm:t>
    </dgm:pt>
    <dgm:pt modelId="{2B04FABF-FFAC-4346-8AC1-A805346BCE6A}">
      <dgm:prSet phldrT="[Текст]"/>
      <dgm:spPr>
        <a:solidFill>
          <a:srgbClr val="EF7D00"/>
        </a:solidFill>
      </dgm:spPr>
      <dgm:t>
        <a:bodyPr/>
        <a:lstStyle/>
        <a:p>
          <a:r>
            <a:rPr lang="ru-RU" dirty="0" smtClean="0"/>
            <a:t>Воспитанники</a:t>
          </a:r>
          <a:endParaRPr lang="ru-RU" dirty="0"/>
        </a:p>
      </dgm:t>
    </dgm:pt>
    <dgm:pt modelId="{49A1945E-18C2-4200-A306-64B4F6093464}" type="parTrans" cxnId="{4AABE0D7-4B95-4C69-98B8-F1204D465964}">
      <dgm:prSet/>
      <dgm:spPr/>
      <dgm:t>
        <a:bodyPr/>
        <a:lstStyle/>
        <a:p>
          <a:endParaRPr lang="ru-RU"/>
        </a:p>
      </dgm:t>
    </dgm:pt>
    <dgm:pt modelId="{D912AF22-38A2-4F7C-874C-60B182FDB60D}" type="sibTrans" cxnId="{4AABE0D7-4B95-4C69-98B8-F1204D465964}">
      <dgm:prSet/>
      <dgm:spPr/>
      <dgm:t>
        <a:bodyPr/>
        <a:lstStyle/>
        <a:p>
          <a:endParaRPr lang="ru-RU"/>
        </a:p>
      </dgm:t>
    </dgm:pt>
    <dgm:pt modelId="{A0C9A400-BA8B-4463-BD84-00A17532F449}">
      <dgm:prSet phldrT="[Текст]"/>
      <dgm:spPr/>
      <dgm:t>
        <a:bodyPr/>
        <a:lstStyle/>
        <a:p>
          <a:endParaRPr lang="ru-RU"/>
        </a:p>
      </dgm:t>
    </dgm:pt>
    <dgm:pt modelId="{AAE40778-5ECF-4FE4-9FBB-4B60E98F570E}" type="parTrans" cxnId="{1A1F42B7-A767-4968-B01C-F5EE9AB1CE4B}">
      <dgm:prSet/>
      <dgm:spPr/>
      <dgm:t>
        <a:bodyPr/>
        <a:lstStyle/>
        <a:p>
          <a:endParaRPr lang="ru-RU"/>
        </a:p>
      </dgm:t>
    </dgm:pt>
    <dgm:pt modelId="{EEE887A2-1041-4C6B-B490-DAE3136DD8D8}" type="sibTrans" cxnId="{1A1F42B7-A767-4968-B01C-F5EE9AB1CE4B}">
      <dgm:prSet/>
      <dgm:spPr/>
      <dgm:t>
        <a:bodyPr/>
        <a:lstStyle/>
        <a:p>
          <a:endParaRPr lang="ru-RU"/>
        </a:p>
      </dgm:t>
    </dgm:pt>
    <dgm:pt modelId="{0F3A5F1F-D2A8-4E12-B1BD-4561ADB9D680}">
      <dgm:prSet phldrT="[Текст]"/>
      <dgm:spPr/>
      <dgm:t>
        <a:bodyPr/>
        <a:lstStyle/>
        <a:p>
          <a:endParaRPr lang="ru-RU"/>
        </a:p>
      </dgm:t>
    </dgm:pt>
    <dgm:pt modelId="{FB48634B-81E2-48B6-8A11-8A0E76443D3E}" type="parTrans" cxnId="{FADA07C1-B92D-4A3D-AF9D-5B403D725EE4}">
      <dgm:prSet/>
      <dgm:spPr/>
      <dgm:t>
        <a:bodyPr/>
        <a:lstStyle/>
        <a:p>
          <a:endParaRPr lang="ru-RU"/>
        </a:p>
      </dgm:t>
    </dgm:pt>
    <dgm:pt modelId="{E4A9C321-4A21-41E8-9F9A-EA2600E3BE55}" type="sibTrans" cxnId="{FADA07C1-B92D-4A3D-AF9D-5B403D725EE4}">
      <dgm:prSet/>
      <dgm:spPr/>
      <dgm:t>
        <a:bodyPr/>
        <a:lstStyle/>
        <a:p>
          <a:endParaRPr lang="ru-RU"/>
        </a:p>
      </dgm:t>
    </dgm:pt>
    <dgm:pt modelId="{3E16D0B7-141B-43D3-92A0-198A71C23F7E}">
      <dgm:prSet/>
      <dgm:spPr>
        <a:solidFill>
          <a:srgbClr val="009757">
            <a:alpha val="90000"/>
          </a:srgbClr>
        </a:solidFill>
      </dgm:spPr>
      <dgm:t>
        <a:bodyPr vert="vert"/>
        <a:lstStyle/>
        <a:p>
          <a:r>
            <a:rPr lang="ru-RU" dirty="0" smtClean="0">
              <a:solidFill>
                <a:schemeClr val="bg1"/>
              </a:solidFill>
            </a:rPr>
            <a:t>Родители</a:t>
          </a:r>
          <a:endParaRPr lang="ru-RU" dirty="0">
            <a:solidFill>
              <a:schemeClr val="bg1"/>
            </a:solidFill>
          </a:endParaRPr>
        </a:p>
      </dgm:t>
    </dgm:pt>
    <dgm:pt modelId="{48E826C2-3CF8-48CA-8593-9E81E3935D0F}" type="parTrans" cxnId="{FA73839F-F2C3-4AF6-87CC-F26CE2ABD70C}">
      <dgm:prSet/>
      <dgm:spPr/>
      <dgm:t>
        <a:bodyPr/>
        <a:lstStyle/>
        <a:p>
          <a:endParaRPr lang="ru-RU"/>
        </a:p>
      </dgm:t>
    </dgm:pt>
    <dgm:pt modelId="{259687E4-2F41-4EA4-8537-0A37A15E9B7D}" type="sibTrans" cxnId="{FA73839F-F2C3-4AF6-87CC-F26CE2ABD70C}">
      <dgm:prSet/>
      <dgm:spPr/>
      <dgm:t>
        <a:bodyPr/>
        <a:lstStyle/>
        <a:p>
          <a:endParaRPr lang="ru-RU"/>
        </a:p>
      </dgm:t>
    </dgm:pt>
    <dgm:pt modelId="{E3BC50BF-18AC-4FEB-8001-CBAEDCE382F5}">
      <dgm:prSet/>
      <dgm:spPr>
        <a:solidFill>
          <a:srgbClr val="004F9F">
            <a:alpha val="90000"/>
          </a:srgbClr>
        </a:solidFill>
      </dgm:spPr>
      <dgm:t>
        <a:bodyPr vert="vert"/>
        <a:lstStyle/>
        <a:p>
          <a:r>
            <a:rPr lang="ru-RU" dirty="0" smtClean="0">
              <a:solidFill>
                <a:schemeClr val="bg1"/>
              </a:solidFill>
            </a:rPr>
            <a:t>Социальные партнеры</a:t>
          </a:r>
          <a:endParaRPr lang="ru-RU" dirty="0">
            <a:solidFill>
              <a:schemeClr val="bg1"/>
            </a:solidFill>
          </a:endParaRPr>
        </a:p>
      </dgm:t>
    </dgm:pt>
    <dgm:pt modelId="{8C0D237D-6982-4448-8419-CA039752880D}" type="parTrans" cxnId="{96208447-0BAD-4C46-B6D6-63CFADFA9949}">
      <dgm:prSet/>
      <dgm:spPr/>
      <dgm:t>
        <a:bodyPr/>
        <a:lstStyle/>
        <a:p>
          <a:endParaRPr lang="ru-RU"/>
        </a:p>
      </dgm:t>
    </dgm:pt>
    <dgm:pt modelId="{28F4EBBF-075E-4AEE-917D-241713EC760C}" type="sibTrans" cxnId="{96208447-0BAD-4C46-B6D6-63CFADFA9949}">
      <dgm:prSet/>
      <dgm:spPr/>
      <dgm:t>
        <a:bodyPr/>
        <a:lstStyle/>
        <a:p>
          <a:endParaRPr lang="ru-RU"/>
        </a:p>
      </dgm:t>
    </dgm:pt>
    <dgm:pt modelId="{1F7828CD-7EC8-483F-BCA0-B021009DD98F}" type="pres">
      <dgm:prSet presAssocID="{D35124DF-47C4-411B-B280-498B8E71CC91}" presName="Name0" presStyleCnt="0">
        <dgm:presLayoutVars>
          <dgm:chMax val="3"/>
          <dgm:chPref val="1"/>
          <dgm:dir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7ED46D45-2728-41F5-845A-08DE8CEF1B30}" type="pres">
      <dgm:prSet presAssocID="{D35124DF-47C4-411B-B280-498B8E71CC91}" presName="outerBox" presStyleCnt="0"/>
      <dgm:spPr/>
    </dgm:pt>
    <dgm:pt modelId="{8ED1D5DF-61EB-49FD-82D1-13F8B20E09CB}" type="pres">
      <dgm:prSet presAssocID="{D35124DF-47C4-411B-B280-498B8E71CC91}" presName="outerBoxParent" presStyleLbl="node1" presStyleIdx="0" presStyleCnt="3"/>
      <dgm:spPr/>
      <dgm:t>
        <a:bodyPr/>
        <a:lstStyle/>
        <a:p>
          <a:endParaRPr lang="ru-RU"/>
        </a:p>
      </dgm:t>
    </dgm:pt>
    <dgm:pt modelId="{7C11C117-5FD0-4170-8EBF-3B2379879D75}" type="pres">
      <dgm:prSet presAssocID="{D35124DF-47C4-411B-B280-498B8E71CC91}" presName="outerBoxChildren" presStyleCnt="0"/>
      <dgm:spPr/>
    </dgm:pt>
    <dgm:pt modelId="{42414962-B895-44D1-BAA8-8D7D564DD8BA}" type="pres">
      <dgm:prSet presAssocID="{3E16D0B7-141B-43D3-92A0-198A71C23F7E}" presName="oChild" presStyleLbl="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0C6AF5A-67B1-4550-8F69-33D01F0BF731}" type="pres">
      <dgm:prSet presAssocID="{259687E4-2F41-4EA4-8537-0A37A15E9B7D}" presName="outerSibTrans" presStyleCnt="0"/>
      <dgm:spPr/>
    </dgm:pt>
    <dgm:pt modelId="{6D22934E-29F6-4E3D-A09E-20F6A82EC11D}" type="pres">
      <dgm:prSet presAssocID="{E3BC50BF-18AC-4FEB-8001-CBAEDCE382F5}" presName="oChild" presStyleLbl="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068E67-71F4-4C0C-BCF4-2FA84853F0DA}" type="pres">
      <dgm:prSet presAssocID="{D35124DF-47C4-411B-B280-498B8E71CC91}" presName="middleBox" presStyleCnt="0"/>
      <dgm:spPr/>
    </dgm:pt>
    <dgm:pt modelId="{3B5CABE0-3B3D-4A3D-A779-9CC7B134C8C4}" type="pres">
      <dgm:prSet presAssocID="{D35124DF-47C4-411B-B280-498B8E71CC91}" presName="middleBoxParent" presStyleLbl="node1" presStyleIdx="1" presStyleCnt="3"/>
      <dgm:spPr/>
      <dgm:t>
        <a:bodyPr/>
        <a:lstStyle/>
        <a:p>
          <a:endParaRPr lang="ru-RU"/>
        </a:p>
      </dgm:t>
    </dgm:pt>
    <dgm:pt modelId="{0270CAE3-187E-4ED7-BD79-64FA547DD2FB}" type="pres">
      <dgm:prSet presAssocID="{D35124DF-47C4-411B-B280-498B8E71CC91}" presName="middleBoxChildren" presStyleCnt="0"/>
      <dgm:spPr/>
    </dgm:pt>
    <dgm:pt modelId="{1211FD7D-52AB-486E-A7E0-372ECDF6A236}" type="pres">
      <dgm:prSet presAssocID="{D35124DF-47C4-411B-B280-498B8E71CC91}" presName="centerBox" presStyleCnt="0"/>
      <dgm:spPr/>
    </dgm:pt>
    <dgm:pt modelId="{216E0DF2-3B56-40BC-91CA-B1D1B5CF2522}" type="pres">
      <dgm:prSet presAssocID="{D35124DF-47C4-411B-B280-498B8E71CC91}" presName="centerBoxParent" presStyleLbl="node1" presStyleIdx="2" presStyleCnt="3"/>
      <dgm:spPr/>
      <dgm:t>
        <a:bodyPr/>
        <a:lstStyle/>
        <a:p>
          <a:endParaRPr lang="ru-RU"/>
        </a:p>
      </dgm:t>
    </dgm:pt>
  </dgm:ptLst>
  <dgm:cxnLst>
    <dgm:cxn modelId="{7A7EA013-2F14-407A-8385-262F4C7C061B}" type="presOf" srcId="{2B04FABF-FFAC-4346-8AC1-A805346BCE6A}" destId="{216E0DF2-3B56-40BC-91CA-B1D1B5CF2522}" srcOrd="0" destOrd="0" presId="urn:microsoft.com/office/officeart/2005/8/layout/target2"/>
    <dgm:cxn modelId="{23C95524-3B99-4A01-B563-A836D5AE8FD5}" srcId="{D35124DF-47C4-411B-B280-498B8E71CC91}" destId="{D155B63A-BEFF-4B89-94B6-6FD5EA8A8DA7}" srcOrd="0" destOrd="0" parTransId="{6B03FB8F-EFC1-40D9-8FE3-3E286F3B31D8}" sibTransId="{090EDB49-7971-4E51-8D83-99DF0F3AC0B6}"/>
    <dgm:cxn modelId="{0B1688BD-B63E-42B8-AD32-B6F116A4B157}" type="presOf" srcId="{D155B63A-BEFF-4B89-94B6-6FD5EA8A8DA7}" destId="{8ED1D5DF-61EB-49FD-82D1-13F8B20E09CB}" srcOrd="0" destOrd="0" presId="urn:microsoft.com/office/officeart/2005/8/layout/target2"/>
    <dgm:cxn modelId="{230FE6AA-F52B-4299-B93C-7B64930980D9}" type="presOf" srcId="{2D196A43-596F-43D1-B032-D98203EDBEB6}" destId="{3B5CABE0-3B3D-4A3D-A779-9CC7B134C8C4}" srcOrd="0" destOrd="0" presId="urn:microsoft.com/office/officeart/2005/8/layout/target2"/>
    <dgm:cxn modelId="{1A1F42B7-A767-4968-B01C-F5EE9AB1CE4B}" srcId="{D35124DF-47C4-411B-B280-498B8E71CC91}" destId="{A0C9A400-BA8B-4463-BD84-00A17532F449}" srcOrd="3" destOrd="0" parTransId="{AAE40778-5ECF-4FE4-9FBB-4B60E98F570E}" sibTransId="{EEE887A2-1041-4C6B-B490-DAE3136DD8D8}"/>
    <dgm:cxn modelId="{BD61B5CF-9831-427A-BCFE-71EA545F2AC0}" srcId="{D35124DF-47C4-411B-B280-498B8E71CC91}" destId="{2D196A43-596F-43D1-B032-D98203EDBEB6}" srcOrd="1" destOrd="0" parTransId="{A3860F22-AECA-4543-BFD2-BA6502E31CA0}" sibTransId="{509D46CA-FD52-46BC-936E-4F4FC6DFBAF2}"/>
    <dgm:cxn modelId="{BA924DAD-744B-421A-AFD4-9551003A215B}" type="presOf" srcId="{E3BC50BF-18AC-4FEB-8001-CBAEDCE382F5}" destId="{6D22934E-29F6-4E3D-A09E-20F6A82EC11D}" srcOrd="0" destOrd="0" presId="urn:microsoft.com/office/officeart/2005/8/layout/target2"/>
    <dgm:cxn modelId="{96208447-0BAD-4C46-B6D6-63CFADFA9949}" srcId="{D155B63A-BEFF-4B89-94B6-6FD5EA8A8DA7}" destId="{E3BC50BF-18AC-4FEB-8001-CBAEDCE382F5}" srcOrd="1" destOrd="0" parTransId="{8C0D237D-6982-4448-8419-CA039752880D}" sibTransId="{28F4EBBF-075E-4AEE-917D-241713EC760C}"/>
    <dgm:cxn modelId="{4AABE0D7-4B95-4C69-98B8-F1204D465964}" srcId="{D35124DF-47C4-411B-B280-498B8E71CC91}" destId="{2B04FABF-FFAC-4346-8AC1-A805346BCE6A}" srcOrd="2" destOrd="0" parTransId="{49A1945E-18C2-4200-A306-64B4F6093464}" sibTransId="{D912AF22-38A2-4F7C-874C-60B182FDB60D}"/>
    <dgm:cxn modelId="{FA73839F-F2C3-4AF6-87CC-F26CE2ABD70C}" srcId="{D155B63A-BEFF-4B89-94B6-6FD5EA8A8DA7}" destId="{3E16D0B7-141B-43D3-92A0-198A71C23F7E}" srcOrd="0" destOrd="0" parTransId="{48E826C2-3CF8-48CA-8593-9E81E3935D0F}" sibTransId="{259687E4-2F41-4EA4-8537-0A37A15E9B7D}"/>
    <dgm:cxn modelId="{EFA828C2-7221-4593-A0A6-6877CE9DB5AC}" type="presOf" srcId="{3E16D0B7-141B-43D3-92A0-198A71C23F7E}" destId="{42414962-B895-44D1-BAA8-8D7D564DD8BA}" srcOrd="0" destOrd="0" presId="urn:microsoft.com/office/officeart/2005/8/layout/target2"/>
    <dgm:cxn modelId="{FADA07C1-B92D-4A3D-AF9D-5B403D725EE4}" srcId="{D35124DF-47C4-411B-B280-498B8E71CC91}" destId="{0F3A5F1F-D2A8-4E12-B1BD-4561ADB9D680}" srcOrd="4" destOrd="0" parTransId="{FB48634B-81E2-48B6-8A11-8A0E76443D3E}" sibTransId="{E4A9C321-4A21-41E8-9F9A-EA2600E3BE55}"/>
    <dgm:cxn modelId="{1167F906-F774-4900-AD93-FE688BF5314B}" type="presOf" srcId="{D35124DF-47C4-411B-B280-498B8E71CC91}" destId="{1F7828CD-7EC8-483F-BCA0-B021009DD98F}" srcOrd="0" destOrd="0" presId="urn:microsoft.com/office/officeart/2005/8/layout/target2"/>
    <dgm:cxn modelId="{14354B4D-DF65-4C00-9E2B-2EBD3B604FE9}" type="presParOf" srcId="{1F7828CD-7EC8-483F-BCA0-B021009DD98F}" destId="{7ED46D45-2728-41F5-845A-08DE8CEF1B30}" srcOrd="0" destOrd="0" presId="urn:microsoft.com/office/officeart/2005/8/layout/target2"/>
    <dgm:cxn modelId="{206719C6-E38A-4C23-B59D-DB0D10389B1E}" type="presParOf" srcId="{7ED46D45-2728-41F5-845A-08DE8CEF1B30}" destId="{8ED1D5DF-61EB-49FD-82D1-13F8B20E09CB}" srcOrd="0" destOrd="0" presId="urn:microsoft.com/office/officeart/2005/8/layout/target2"/>
    <dgm:cxn modelId="{44BCCA4D-0AF2-462A-92B5-5A9C91BFCC30}" type="presParOf" srcId="{7ED46D45-2728-41F5-845A-08DE8CEF1B30}" destId="{7C11C117-5FD0-4170-8EBF-3B2379879D75}" srcOrd="1" destOrd="0" presId="urn:microsoft.com/office/officeart/2005/8/layout/target2"/>
    <dgm:cxn modelId="{057ADCEA-E9BD-4127-96E1-00E8B9ACEBFA}" type="presParOf" srcId="{7C11C117-5FD0-4170-8EBF-3B2379879D75}" destId="{42414962-B895-44D1-BAA8-8D7D564DD8BA}" srcOrd="0" destOrd="0" presId="urn:microsoft.com/office/officeart/2005/8/layout/target2"/>
    <dgm:cxn modelId="{7565BF72-93D8-4BCD-A952-A8F152AF368A}" type="presParOf" srcId="{7C11C117-5FD0-4170-8EBF-3B2379879D75}" destId="{A0C6AF5A-67B1-4550-8F69-33D01F0BF731}" srcOrd="1" destOrd="0" presId="urn:microsoft.com/office/officeart/2005/8/layout/target2"/>
    <dgm:cxn modelId="{338D48A0-CF70-4A53-BDC8-82F6E5A7D455}" type="presParOf" srcId="{7C11C117-5FD0-4170-8EBF-3B2379879D75}" destId="{6D22934E-29F6-4E3D-A09E-20F6A82EC11D}" srcOrd="2" destOrd="0" presId="urn:microsoft.com/office/officeart/2005/8/layout/target2"/>
    <dgm:cxn modelId="{5BEB4E47-8F87-4BFB-B2E0-6E9C4774E335}" type="presParOf" srcId="{1F7828CD-7EC8-483F-BCA0-B021009DD98F}" destId="{5F068E67-71F4-4C0C-BCF4-2FA84853F0DA}" srcOrd="1" destOrd="0" presId="urn:microsoft.com/office/officeart/2005/8/layout/target2"/>
    <dgm:cxn modelId="{8C32666D-146B-4206-8E63-483D6EA51E47}" type="presParOf" srcId="{5F068E67-71F4-4C0C-BCF4-2FA84853F0DA}" destId="{3B5CABE0-3B3D-4A3D-A779-9CC7B134C8C4}" srcOrd="0" destOrd="0" presId="urn:microsoft.com/office/officeart/2005/8/layout/target2"/>
    <dgm:cxn modelId="{1E283479-06D4-4F91-B8D9-554022080DEB}" type="presParOf" srcId="{5F068E67-71F4-4C0C-BCF4-2FA84853F0DA}" destId="{0270CAE3-187E-4ED7-BD79-64FA547DD2FB}" srcOrd="1" destOrd="0" presId="urn:microsoft.com/office/officeart/2005/8/layout/target2"/>
    <dgm:cxn modelId="{102775DC-A12F-448F-85AF-B15837BA782A}" type="presParOf" srcId="{1F7828CD-7EC8-483F-BCA0-B021009DD98F}" destId="{1211FD7D-52AB-486E-A7E0-372ECDF6A236}" srcOrd="2" destOrd="0" presId="urn:microsoft.com/office/officeart/2005/8/layout/target2"/>
    <dgm:cxn modelId="{226D4C26-FE3B-42A9-9ECB-2155634BCDE4}" type="presParOf" srcId="{1211FD7D-52AB-486E-A7E0-372ECDF6A236}" destId="{216E0DF2-3B56-40BC-91CA-B1D1B5CF2522}" srcOrd="0" destOrd="0" presId="urn:microsoft.com/office/officeart/2005/8/layout/targe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08A70-5EA6-401D-BB47-1A77FDECE413}">
      <dsp:nvSpPr>
        <dsp:cNvPr id="0" name=""/>
        <dsp:cNvSpPr/>
      </dsp:nvSpPr>
      <dsp:spPr>
        <a:xfrm rot="5400000">
          <a:off x="7437405" y="135060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rgbClr val="009757"/>
        </a:solidFill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-5400000">
        <a:off x="8198266" y="678858"/>
        <a:ext cx="2647106" cy="2822365"/>
      </dsp:txXfrm>
    </dsp:sp>
    <dsp:sp modelId="{D2EA34A4-9518-44CE-9A8B-74B616A4E5FC}">
      <dsp:nvSpPr>
        <dsp:cNvPr id="0" name=""/>
        <dsp:cNvSpPr/>
      </dsp:nvSpPr>
      <dsp:spPr>
        <a:xfrm>
          <a:off x="11514374" y="839392"/>
          <a:ext cx="4652414" cy="250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6D7FE-CECD-4B37-8368-40DB88C8F347}">
      <dsp:nvSpPr>
        <dsp:cNvPr id="0" name=""/>
        <dsp:cNvSpPr/>
      </dsp:nvSpPr>
      <dsp:spPr>
        <a:xfrm rot="5400000">
          <a:off x="3089063" y="135060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200" kern="1200" dirty="0"/>
        </a:p>
      </dsp:txBody>
      <dsp:txXfrm rot="-5400000">
        <a:off x="3849924" y="678858"/>
        <a:ext cx="2647106" cy="2822365"/>
      </dsp:txXfrm>
    </dsp:sp>
    <dsp:sp modelId="{550AEDBD-8A70-4C32-BB93-073E68B6AE2B}">
      <dsp:nvSpPr>
        <dsp:cNvPr id="0" name=""/>
        <dsp:cNvSpPr/>
      </dsp:nvSpPr>
      <dsp:spPr>
        <a:xfrm rot="5400000">
          <a:off x="5264435" y="3631836"/>
          <a:ext cx="4168829" cy="3993414"/>
        </a:xfrm>
        <a:prstGeom prst="hexagon">
          <a:avLst>
            <a:gd name="adj" fmla="val 25000"/>
            <a:gd name="vf" fmla="val 115470"/>
          </a:avLst>
        </a:prstGeom>
        <a:solidFill>
          <a:srgbClr val="EF7D00"/>
        </a:solidFill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900" kern="1200" dirty="0"/>
        </a:p>
      </dsp:txBody>
      <dsp:txXfrm rot="-5400000">
        <a:off x="6003708" y="4224316"/>
        <a:ext cx="2690282" cy="2808455"/>
      </dsp:txXfrm>
    </dsp:sp>
    <dsp:sp modelId="{9E66AA1E-9AA2-4275-B15F-725D32718650}">
      <dsp:nvSpPr>
        <dsp:cNvPr id="0" name=""/>
        <dsp:cNvSpPr/>
      </dsp:nvSpPr>
      <dsp:spPr>
        <a:xfrm>
          <a:off x="1159000" y="4377895"/>
          <a:ext cx="4502336" cy="250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17F21-1D19-4924-A6F8-1CA776F5B0E1}">
      <dsp:nvSpPr>
        <dsp:cNvPr id="0" name=""/>
        <dsp:cNvSpPr/>
      </dsp:nvSpPr>
      <dsp:spPr>
        <a:xfrm rot="5400000">
          <a:off x="9578321" y="3674996"/>
          <a:ext cx="4168829" cy="3907094"/>
        </a:xfrm>
        <a:prstGeom prst="hexagon">
          <a:avLst>
            <a:gd name="adj" fmla="val 25000"/>
            <a:gd name="vf" fmla="val 115470"/>
          </a:avLst>
        </a:prstGeom>
        <a:solidFill>
          <a:srgbClr val="E6215A"/>
        </a:solidFill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10339928" y="4217123"/>
        <a:ext cx="2645614" cy="2822841"/>
      </dsp:txXfrm>
    </dsp:sp>
    <dsp:sp modelId="{85E2E7C6-7572-448C-B097-C2E385A85BD7}">
      <dsp:nvSpPr>
        <dsp:cNvPr id="0" name=""/>
        <dsp:cNvSpPr/>
      </dsp:nvSpPr>
      <dsp:spPr>
        <a:xfrm rot="5400000">
          <a:off x="7437405" y="7212066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rgbClr val="31B7BC"/>
        </a:solidFill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-5400000">
        <a:off x="8198266" y="7755864"/>
        <a:ext cx="2647106" cy="2822365"/>
      </dsp:txXfrm>
    </dsp:sp>
    <dsp:sp modelId="{D002469C-9A16-4762-B7EB-4ED6D89BB934}">
      <dsp:nvSpPr>
        <dsp:cNvPr id="0" name=""/>
        <dsp:cNvSpPr/>
      </dsp:nvSpPr>
      <dsp:spPr>
        <a:xfrm>
          <a:off x="11514374" y="7916397"/>
          <a:ext cx="4652414" cy="250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B0C8E-39D8-4E1A-B409-C30DE7EA7BC8}">
      <dsp:nvSpPr>
        <dsp:cNvPr id="0" name=""/>
        <dsp:cNvSpPr/>
      </dsp:nvSpPr>
      <dsp:spPr>
        <a:xfrm rot="5400000">
          <a:off x="3089063" y="7212066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rgbClr val="004F9F"/>
        </a:solidFill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3849924" y="7755864"/>
        <a:ext cx="2647106" cy="282236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A08A70-5EA6-401D-BB47-1A77FDECE413}">
      <dsp:nvSpPr>
        <dsp:cNvPr id="0" name=""/>
        <dsp:cNvSpPr/>
      </dsp:nvSpPr>
      <dsp:spPr>
        <a:xfrm rot="5400000">
          <a:off x="7437405" y="135060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rgbClr val="009757"/>
        </a:solidFill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900" kern="1200" dirty="0"/>
        </a:p>
      </dsp:txBody>
      <dsp:txXfrm rot="-5400000">
        <a:off x="8198266" y="678858"/>
        <a:ext cx="2647106" cy="2822365"/>
      </dsp:txXfrm>
    </dsp:sp>
    <dsp:sp modelId="{D2EA34A4-9518-44CE-9A8B-74B616A4E5FC}">
      <dsp:nvSpPr>
        <dsp:cNvPr id="0" name=""/>
        <dsp:cNvSpPr/>
      </dsp:nvSpPr>
      <dsp:spPr>
        <a:xfrm>
          <a:off x="11514374" y="839392"/>
          <a:ext cx="4652414" cy="250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1D6D7FE-CECD-4B37-8368-40DB88C8F347}">
      <dsp:nvSpPr>
        <dsp:cNvPr id="0" name=""/>
        <dsp:cNvSpPr/>
      </dsp:nvSpPr>
      <dsp:spPr>
        <a:xfrm rot="5400000">
          <a:off x="3089063" y="135060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chemeClr val="bg1">
            <a:lumMod val="65000"/>
          </a:schemeClr>
        </a:solidFill>
        <a:ln w="25400" cap="flat" cmpd="sng" algn="ctr">
          <a:solidFill>
            <a:schemeClr val="bg1">
              <a:lumMod val="6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/>
            <a:t>Учет возрастных особенностей детей</a:t>
          </a:r>
          <a:endParaRPr lang="ru-RU" sz="3200" kern="1200" dirty="0"/>
        </a:p>
      </dsp:txBody>
      <dsp:txXfrm rot="-5400000">
        <a:off x="3849924" y="678858"/>
        <a:ext cx="2647106" cy="2822365"/>
      </dsp:txXfrm>
    </dsp:sp>
    <dsp:sp modelId="{550AEDBD-8A70-4C32-BB93-073E68B6AE2B}">
      <dsp:nvSpPr>
        <dsp:cNvPr id="0" name=""/>
        <dsp:cNvSpPr/>
      </dsp:nvSpPr>
      <dsp:spPr>
        <a:xfrm rot="5400000">
          <a:off x="5264435" y="3631836"/>
          <a:ext cx="4168829" cy="3993414"/>
        </a:xfrm>
        <a:prstGeom prst="hexagon">
          <a:avLst>
            <a:gd name="adj" fmla="val 25000"/>
            <a:gd name="vf" fmla="val 115470"/>
          </a:avLst>
        </a:prstGeom>
        <a:solidFill>
          <a:srgbClr val="EF7D00"/>
        </a:solidFill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900" kern="1200" dirty="0"/>
        </a:p>
      </dsp:txBody>
      <dsp:txXfrm rot="-5400000">
        <a:off x="6003708" y="4224316"/>
        <a:ext cx="2690282" cy="2808455"/>
      </dsp:txXfrm>
    </dsp:sp>
    <dsp:sp modelId="{9E66AA1E-9AA2-4275-B15F-725D32718650}">
      <dsp:nvSpPr>
        <dsp:cNvPr id="0" name=""/>
        <dsp:cNvSpPr/>
      </dsp:nvSpPr>
      <dsp:spPr>
        <a:xfrm>
          <a:off x="1159000" y="4377895"/>
          <a:ext cx="4502336" cy="250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F917F21-1D19-4924-A6F8-1CA776F5B0E1}">
      <dsp:nvSpPr>
        <dsp:cNvPr id="0" name=""/>
        <dsp:cNvSpPr/>
      </dsp:nvSpPr>
      <dsp:spPr>
        <a:xfrm rot="5400000">
          <a:off x="9578321" y="3674996"/>
          <a:ext cx="4168829" cy="3907094"/>
        </a:xfrm>
        <a:prstGeom prst="hexagon">
          <a:avLst>
            <a:gd name="adj" fmla="val 25000"/>
            <a:gd name="vf" fmla="val 115470"/>
          </a:avLst>
        </a:prstGeom>
        <a:solidFill>
          <a:srgbClr val="E6215A"/>
        </a:solidFill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466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300" kern="1200" dirty="0" smtClean="0"/>
            <a:t>Применение современных технологий </a:t>
          </a:r>
          <a:endParaRPr lang="ru-RU" sz="3300" kern="1200" dirty="0"/>
        </a:p>
      </dsp:txBody>
      <dsp:txXfrm rot="-5400000">
        <a:off x="10339928" y="4217123"/>
        <a:ext cx="2645614" cy="2822841"/>
      </dsp:txXfrm>
    </dsp:sp>
    <dsp:sp modelId="{85E2E7C6-7572-448C-B097-C2E385A85BD7}">
      <dsp:nvSpPr>
        <dsp:cNvPr id="0" name=""/>
        <dsp:cNvSpPr/>
      </dsp:nvSpPr>
      <dsp:spPr>
        <a:xfrm rot="5400000">
          <a:off x="7437405" y="7212066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rgbClr val="31B7BC"/>
        </a:solidFill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6500" kern="1200" dirty="0"/>
        </a:p>
      </dsp:txBody>
      <dsp:txXfrm rot="-5400000">
        <a:off x="8198266" y="7755864"/>
        <a:ext cx="2647106" cy="2822365"/>
      </dsp:txXfrm>
    </dsp:sp>
    <dsp:sp modelId="{D002469C-9A16-4762-B7EB-4ED6D89BB934}">
      <dsp:nvSpPr>
        <dsp:cNvPr id="0" name=""/>
        <dsp:cNvSpPr/>
      </dsp:nvSpPr>
      <dsp:spPr>
        <a:xfrm>
          <a:off x="11514374" y="7916397"/>
          <a:ext cx="4652414" cy="250129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BDB0C8E-39D8-4E1A-B409-C30DE7EA7BC8}">
      <dsp:nvSpPr>
        <dsp:cNvPr id="0" name=""/>
        <dsp:cNvSpPr/>
      </dsp:nvSpPr>
      <dsp:spPr>
        <a:xfrm rot="5400000">
          <a:off x="3089063" y="7212066"/>
          <a:ext cx="4168829" cy="3909960"/>
        </a:xfrm>
        <a:prstGeom prst="hexagon">
          <a:avLst>
            <a:gd name="adj" fmla="val 25000"/>
            <a:gd name="vf" fmla="val 115470"/>
          </a:avLst>
        </a:prstGeom>
        <a:solidFill>
          <a:srgbClr val="004F9F"/>
        </a:solidFill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 rot="-5400000">
        <a:off x="3849924" y="7755864"/>
        <a:ext cx="2647106" cy="282236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FAD347-3CBB-432A-9BA5-B0F84067F8E9}">
      <dsp:nvSpPr>
        <dsp:cNvPr id="0" name=""/>
        <dsp:cNvSpPr/>
      </dsp:nvSpPr>
      <dsp:spPr>
        <a:xfrm>
          <a:off x="5537944" y="2992"/>
          <a:ext cx="2995711" cy="1947212"/>
        </a:xfrm>
        <a:prstGeom prst="roundRect">
          <a:avLst/>
        </a:prstGeom>
        <a:solidFill>
          <a:srgbClr val="E6215A"/>
        </a:solidFill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Содержательно-насыщенная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5632999" y="98047"/>
        <a:ext cx="2805601" cy="1757102"/>
      </dsp:txXfrm>
    </dsp:sp>
    <dsp:sp modelId="{7A494FEB-ABF5-45E3-9FF9-81911912149E}">
      <dsp:nvSpPr>
        <dsp:cNvPr id="0" name=""/>
        <dsp:cNvSpPr/>
      </dsp:nvSpPr>
      <dsp:spPr>
        <a:xfrm>
          <a:off x="2451671" y="976599"/>
          <a:ext cx="9168256" cy="9168256"/>
        </a:xfrm>
        <a:custGeom>
          <a:avLst/>
          <a:gdLst/>
          <a:ahLst/>
          <a:cxnLst/>
          <a:rect l="0" t="0" r="0" b="0"/>
          <a:pathLst>
            <a:path>
              <a:moveTo>
                <a:pt x="6101092" y="258269"/>
              </a:moveTo>
              <a:arcTo wR="4584128" hR="4584128" stAng="17359465" swAng="149959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352C53-CA40-4B8D-A147-F4A33D316632}">
      <dsp:nvSpPr>
        <dsp:cNvPr id="0" name=""/>
        <dsp:cNvSpPr/>
      </dsp:nvSpPr>
      <dsp:spPr>
        <a:xfrm>
          <a:off x="9507915" y="2295056"/>
          <a:ext cx="2995711" cy="1947212"/>
        </a:xfrm>
        <a:prstGeom prst="roundRect">
          <a:avLst/>
        </a:prstGeom>
        <a:solidFill>
          <a:srgbClr val="004F9F"/>
        </a:solidFill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Трансформируемая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9602970" y="2390111"/>
        <a:ext cx="2805601" cy="1757102"/>
      </dsp:txXfrm>
    </dsp:sp>
    <dsp:sp modelId="{C45CB770-5E86-4189-84B4-9D00527BA713}">
      <dsp:nvSpPr>
        <dsp:cNvPr id="0" name=""/>
        <dsp:cNvSpPr/>
      </dsp:nvSpPr>
      <dsp:spPr>
        <a:xfrm>
          <a:off x="2451671" y="976599"/>
          <a:ext cx="9168256" cy="9168256"/>
        </a:xfrm>
        <a:custGeom>
          <a:avLst/>
          <a:gdLst/>
          <a:ahLst/>
          <a:cxnLst/>
          <a:rect l="0" t="0" r="0" b="0"/>
          <a:pathLst>
            <a:path>
              <a:moveTo>
                <a:pt x="8982072" y="3290947"/>
              </a:moveTo>
              <a:arcTo wR="4584128" hR="4584128" stAng="20616866" swAng="196626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318A51-CA1F-4941-9B85-5130C8070B14}">
      <dsp:nvSpPr>
        <dsp:cNvPr id="0" name=""/>
        <dsp:cNvSpPr/>
      </dsp:nvSpPr>
      <dsp:spPr>
        <a:xfrm>
          <a:off x="9507915" y="6879185"/>
          <a:ext cx="2995711" cy="1947212"/>
        </a:xfrm>
        <a:prstGeom prst="roundRect">
          <a:avLst/>
        </a:prstGeom>
        <a:solidFill>
          <a:srgbClr val="31B7BC"/>
        </a:solidFill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Вариативная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9602970" y="6974240"/>
        <a:ext cx="2805601" cy="1757102"/>
      </dsp:txXfrm>
    </dsp:sp>
    <dsp:sp modelId="{52DAADDD-DF1D-492A-9658-B05BA3D363C6}">
      <dsp:nvSpPr>
        <dsp:cNvPr id="0" name=""/>
        <dsp:cNvSpPr/>
      </dsp:nvSpPr>
      <dsp:spPr>
        <a:xfrm>
          <a:off x="2451671" y="976599"/>
          <a:ext cx="9168256" cy="9168256"/>
        </a:xfrm>
        <a:custGeom>
          <a:avLst/>
          <a:gdLst/>
          <a:ahLst/>
          <a:cxnLst/>
          <a:rect l="0" t="0" r="0" b="0"/>
          <a:pathLst>
            <a:path>
              <a:moveTo>
                <a:pt x="7786767" y="7863966"/>
              </a:moveTo>
              <a:arcTo wR="4584128" hR="4584128" stAng="2740938" swAng="149959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0D2E755-A145-4CD9-9618-494997C01FC4}">
      <dsp:nvSpPr>
        <dsp:cNvPr id="0" name=""/>
        <dsp:cNvSpPr/>
      </dsp:nvSpPr>
      <dsp:spPr>
        <a:xfrm>
          <a:off x="5537944" y="9171249"/>
          <a:ext cx="2995711" cy="1947212"/>
        </a:xfrm>
        <a:prstGeom prst="roundRect">
          <a:avLst/>
        </a:prstGeom>
        <a:solidFill>
          <a:srgbClr val="EF7D00"/>
        </a:solidFill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</a:rPr>
            <a:t>Полифункциональная</a:t>
          </a:r>
          <a:endParaRPr lang="ru-RU" sz="2400" kern="1200" dirty="0">
            <a:solidFill>
              <a:schemeClr val="bg1"/>
            </a:solidFill>
          </a:endParaRPr>
        </a:p>
      </dsp:txBody>
      <dsp:txXfrm>
        <a:off x="5632999" y="9266304"/>
        <a:ext cx="2805601" cy="1757102"/>
      </dsp:txXfrm>
    </dsp:sp>
    <dsp:sp modelId="{27C77E79-7E97-4682-929E-64436CDEEF09}">
      <dsp:nvSpPr>
        <dsp:cNvPr id="0" name=""/>
        <dsp:cNvSpPr/>
      </dsp:nvSpPr>
      <dsp:spPr>
        <a:xfrm>
          <a:off x="2451671" y="976599"/>
          <a:ext cx="9168256" cy="9168256"/>
        </a:xfrm>
        <a:custGeom>
          <a:avLst/>
          <a:gdLst/>
          <a:ahLst/>
          <a:cxnLst/>
          <a:rect l="0" t="0" r="0" b="0"/>
          <a:pathLst>
            <a:path>
              <a:moveTo>
                <a:pt x="3067164" y="8909987"/>
              </a:moveTo>
              <a:arcTo wR="4584128" hR="4584128" stAng="6559465" swAng="149959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7D5F68-50A4-403E-9244-39CB21B535F9}">
      <dsp:nvSpPr>
        <dsp:cNvPr id="0" name=""/>
        <dsp:cNvSpPr/>
      </dsp:nvSpPr>
      <dsp:spPr>
        <a:xfrm>
          <a:off x="1567972" y="6879185"/>
          <a:ext cx="2995711" cy="1947212"/>
        </a:xfrm>
        <a:prstGeom prst="roundRect">
          <a:avLst/>
        </a:prstGeom>
        <a:solidFill>
          <a:srgbClr val="009757"/>
        </a:solidFill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bg1"/>
              </a:solidFill>
            </a:rPr>
            <a:t>Доступная </a:t>
          </a:r>
        </a:p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kern="1200" dirty="0">
            <a:solidFill>
              <a:schemeClr val="bg1"/>
            </a:solidFill>
          </a:endParaRPr>
        </a:p>
      </dsp:txBody>
      <dsp:txXfrm>
        <a:off x="1663027" y="6974240"/>
        <a:ext cx="2805601" cy="1757102"/>
      </dsp:txXfrm>
    </dsp:sp>
    <dsp:sp modelId="{2E16758E-D320-4A6E-B4AF-46876AD6B402}">
      <dsp:nvSpPr>
        <dsp:cNvPr id="0" name=""/>
        <dsp:cNvSpPr/>
      </dsp:nvSpPr>
      <dsp:spPr>
        <a:xfrm>
          <a:off x="2451671" y="976599"/>
          <a:ext cx="9168256" cy="9168256"/>
        </a:xfrm>
        <a:custGeom>
          <a:avLst/>
          <a:gdLst/>
          <a:ahLst/>
          <a:cxnLst/>
          <a:rect l="0" t="0" r="0" b="0"/>
          <a:pathLst>
            <a:path>
              <a:moveTo>
                <a:pt x="186183" y="5877309"/>
              </a:moveTo>
              <a:arcTo wR="4584128" hR="4584128" stAng="9816866" swAng="196626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733807A-4FE9-443C-B5DB-E3D720C00D6E}">
      <dsp:nvSpPr>
        <dsp:cNvPr id="0" name=""/>
        <dsp:cNvSpPr/>
      </dsp:nvSpPr>
      <dsp:spPr>
        <a:xfrm>
          <a:off x="1567972" y="2295056"/>
          <a:ext cx="2995711" cy="1947212"/>
        </a:xfrm>
        <a:prstGeom prst="roundRect">
          <a:avLst/>
        </a:prstGeom>
        <a:solidFill>
          <a:schemeClr val="bg1">
            <a:lumMod val="50000"/>
          </a:schemeClr>
        </a:solidFill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2400" kern="1200" dirty="0" smtClean="0">
              <a:solidFill>
                <a:schemeClr val="bg1"/>
              </a:solidFill>
            </a:rPr>
            <a:t>Безопасная</a:t>
          </a:r>
        </a:p>
        <a:p>
          <a:pPr lvl="0" algn="ctr">
            <a:spcBef>
              <a:spcPct val="0"/>
            </a:spcBef>
          </a:pPr>
          <a:endParaRPr lang="ru-RU" sz="2400" kern="1200" dirty="0">
            <a:solidFill>
              <a:schemeClr val="bg1"/>
            </a:solidFill>
          </a:endParaRPr>
        </a:p>
      </dsp:txBody>
      <dsp:txXfrm>
        <a:off x="1663027" y="2390111"/>
        <a:ext cx="2805601" cy="1757102"/>
      </dsp:txXfrm>
    </dsp:sp>
    <dsp:sp modelId="{3DDA2053-4590-431B-AD5A-DF5F0038D815}">
      <dsp:nvSpPr>
        <dsp:cNvPr id="0" name=""/>
        <dsp:cNvSpPr/>
      </dsp:nvSpPr>
      <dsp:spPr>
        <a:xfrm>
          <a:off x="2451671" y="976599"/>
          <a:ext cx="9168256" cy="9168256"/>
        </a:xfrm>
        <a:custGeom>
          <a:avLst/>
          <a:gdLst/>
          <a:ahLst/>
          <a:cxnLst/>
          <a:rect l="0" t="0" r="0" b="0"/>
          <a:pathLst>
            <a:path>
              <a:moveTo>
                <a:pt x="1381489" y="1304290"/>
              </a:moveTo>
              <a:arcTo wR="4584128" hR="4584128" stAng="13540938" swAng="1499597"/>
            </a:path>
          </a:pathLst>
        </a:custGeom>
        <a:noFill/>
        <a:ln w="9525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EC3390-134E-4218-8419-065F2254680B}">
      <dsp:nvSpPr>
        <dsp:cNvPr id="0" name=""/>
        <dsp:cNvSpPr/>
      </dsp:nvSpPr>
      <dsp:spPr>
        <a:xfrm>
          <a:off x="-12755341" y="-1945096"/>
          <a:ext cx="15167501" cy="15167501"/>
        </a:xfrm>
        <a:prstGeom prst="blockArc">
          <a:avLst>
            <a:gd name="adj1" fmla="val 18900000"/>
            <a:gd name="adj2" fmla="val 2700000"/>
            <a:gd name="adj3" fmla="val 142"/>
          </a:avLst>
        </a:prstGeom>
        <a:noFill/>
        <a:ln w="25400" cap="flat" cmpd="sng" algn="ctr">
          <a:solidFill>
            <a:schemeClr val="bg1">
              <a:lumMod val="5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62723-1CDC-4AA4-B01A-9F8B52280568}">
      <dsp:nvSpPr>
        <dsp:cNvPr id="0" name=""/>
        <dsp:cNvSpPr/>
      </dsp:nvSpPr>
      <dsp:spPr>
        <a:xfrm>
          <a:off x="1051091" y="704606"/>
          <a:ext cx="15830666" cy="1410114"/>
        </a:xfrm>
        <a:prstGeom prst="rect">
          <a:avLst/>
        </a:prstGeom>
        <a:solidFill>
          <a:srgbClr val="31B7BC"/>
        </a:solidFill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27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Предметы, отражающие содержание разных сфер экономики (транспорта, торговли и т.д.)</a:t>
          </a:r>
          <a:endParaRPr lang="ru-RU" sz="3600" kern="1200" dirty="0"/>
        </a:p>
      </dsp:txBody>
      <dsp:txXfrm>
        <a:off x="1051091" y="704606"/>
        <a:ext cx="15830666" cy="1410114"/>
      </dsp:txXfrm>
    </dsp:sp>
    <dsp:sp modelId="{EA039379-A4F3-426F-BC68-433A05217952}">
      <dsp:nvSpPr>
        <dsp:cNvPr id="0" name=""/>
        <dsp:cNvSpPr/>
      </dsp:nvSpPr>
      <dsp:spPr>
        <a:xfrm>
          <a:off x="169769" y="528341"/>
          <a:ext cx="1762643" cy="176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5BFBD0-F747-486E-B6EE-03D6C5D9B5C5}">
      <dsp:nvSpPr>
        <dsp:cNvPr id="0" name=""/>
        <dsp:cNvSpPr/>
      </dsp:nvSpPr>
      <dsp:spPr>
        <a:xfrm>
          <a:off x="2061538" y="2819101"/>
          <a:ext cx="14820219" cy="1410114"/>
        </a:xfrm>
        <a:prstGeom prst="rect">
          <a:avLst/>
        </a:prstGeom>
        <a:solidFill>
          <a:srgbClr val="009757"/>
        </a:solidFill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27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Художественная </a:t>
          </a:r>
          <a:r>
            <a:rPr lang="ru-RU" sz="3600" kern="1200" dirty="0" smtClean="0"/>
            <a:t>литература (в т.ч. специализированная)</a:t>
          </a:r>
          <a:endParaRPr lang="ru-RU" sz="3600" kern="1200" dirty="0"/>
        </a:p>
      </dsp:txBody>
      <dsp:txXfrm>
        <a:off x="2061538" y="2819101"/>
        <a:ext cx="14820219" cy="1410114"/>
      </dsp:txXfrm>
    </dsp:sp>
    <dsp:sp modelId="{87435FEE-C681-4B19-98F8-B50810C29468}">
      <dsp:nvSpPr>
        <dsp:cNvPr id="0" name=""/>
        <dsp:cNvSpPr/>
      </dsp:nvSpPr>
      <dsp:spPr>
        <a:xfrm>
          <a:off x="1180216" y="2642837"/>
          <a:ext cx="1762643" cy="176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31C589C-1DB8-4078-9250-6F837ACA75E2}">
      <dsp:nvSpPr>
        <dsp:cNvPr id="0" name=""/>
        <dsp:cNvSpPr/>
      </dsp:nvSpPr>
      <dsp:spPr>
        <a:xfrm>
          <a:off x="2371664" y="4933596"/>
          <a:ext cx="14510093" cy="1410114"/>
        </a:xfrm>
        <a:prstGeom prst="rect">
          <a:avLst/>
        </a:prstGeom>
        <a:solidFill>
          <a:srgbClr val="EF7D00"/>
        </a:solidFill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278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kern="1200" dirty="0" smtClean="0"/>
            <a:t>Дидактические игры: «Финансовый квадрат», «Финансовый планшет», «Я и мои потребности»</a:t>
          </a:r>
        </a:p>
        <a:p>
          <a:pPr lvl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2371664" y="4933596"/>
        <a:ext cx="14510093" cy="1410114"/>
      </dsp:txXfrm>
    </dsp:sp>
    <dsp:sp modelId="{71E8CD0E-A909-4271-8446-B6509A47C398}">
      <dsp:nvSpPr>
        <dsp:cNvPr id="0" name=""/>
        <dsp:cNvSpPr/>
      </dsp:nvSpPr>
      <dsp:spPr>
        <a:xfrm>
          <a:off x="1490342" y="4757332"/>
          <a:ext cx="1762643" cy="176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B09F0A8-4690-4C4B-87D3-4CBC904A2168}">
      <dsp:nvSpPr>
        <dsp:cNvPr id="0" name=""/>
        <dsp:cNvSpPr/>
      </dsp:nvSpPr>
      <dsp:spPr>
        <a:xfrm>
          <a:off x="2061538" y="7048091"/>
          <a:ext cx="14820219" cy="1410114"/>
        </a:xfrm>
        <a:prstGeom prst="rect">
          <a:avLst/>
        </a:prstGeom>
        <a:solidFill>
          <a:srgbClr val="004F9F"/>
        </a:solidFill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278" tIns="91440" rIns="91440" bIns="91440" numCol="1" spcCol="1270" anchor="ctr" anchorCtr="0">
          <a:noAutofit/>
        </a:bodyPr>
        <a:lstStyle/>
        <a:p>
          <a:pPr lvl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kern="1200" dirty="0" smtClean="0"/>
            <a:t>Макеты объектов, отражающих экономическую сферу жизни: банкомат, кассовый аппарат, платежный терминал </a:t>
          </a:r>
          <a:endParaRPr lang="ru-RU" sz="3600" kern="1200" dirty="0"/>
        </a:p>
      </dsp:txBody>
      <dsp:txXfrm>
        <a:off x="2061538" y="7048091"/>
        <a:ext cx="14820219" cy="1410114"/>
      </dsp:txXfrm>
    </dsp:sp>
    <dsp:sp modelId="{E172FE31-F6E6-4044-B2AE-211D6D5CC152}">
      <dsp:nvSpPr>
        <dsp:cNvPr id="0" name=""/>
        <dsp:cNvSpPr/>
      </dsp:nvSpPr>
      <dsp:spPr>
        <a:xfrm>
          <a:off x="1180216" y="6871827"/>
          <a:ext cx="1762643" cy="176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4500A2A-A18D-49E2-9F62-51D8618491A7}">
      <dsp:nvSpPr>
        <dsp:cNvPr id="0" name=""/>
        <dsp:cNvSpPr/>
      </dsp:nvSpPr>
      <dsp:spPr>
        <a:xfrm>
          <a:off x="1051091" y="9162587"/>
          <a:ext cx="15830666" cy="1410114"/>
        </a:xfrm>
        <a:prstGeom prst="rect">
          <a:avLst/>
        </a:prstGeom>
        <a:solidFill>
          <a:srgbClr val="E6215A"/>
        </a:solidFill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19278" tIns="91440" rIns="91440" bIns="91440" numCol="1" spcCol="1270" anchor="ctr" anchorCtr="0">
          <a:noAutofit/>
        </a:bodyPr>
        <a:lstStyle/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endParaRPr lang="ru-RU" sz="3600" kern="1200" dirty="0" smtClean="0"/>
        </a:p>
        <a:p>
          <a:pPr marL="0" marR="0" lvl="0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ru-RU" sz="3600" kern="1200" dirty="0" smtClean="0"/>
            <a:t>Атрибуты для сюжетно-ролевых игр и театрализаций</a:t>
          </a:r>
        </a:p>
        <a:p>
          <a:pPr lvl="0" algn="l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3600" kern="1200" dirty="0"/>
        </a:p>
      </dsp:txBody>
      <dsp:txXfrm>
        <a:off x="1051091" y="9162587"/>
        <a:ext cx="15830666" cy="1410114"/>
      </dsp:txXfrm>
    </dsp:sp>
    <dsp:sp modelId="{012B44D8-1FD3-4B28-BBFF-DF9B674C9B2B}">
      <dsp:nvSpPr>
        <dsp:cNvPr id="0" name=""/>
        <dsp:cNvSpPr/>
      </dsp:nvSpPr>
      <dsp:spPr>
        <a:xfrm>
          <a:off x="169769" y="8986322"/>
          <a:ext cx="1762643" cy="176264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5155E-121E-4930-921B-40AE3E985E41}">
      <dsp:nvSpPr>
        <dsp:cNvPr id="0" name=""/>
        <dsp:cNvSpPr/>
      </dsp:nvSpPr>
      <dsp:spPr>
        <a:xfrm rot="1696992">
          <a:off x="3409764" y="7503339"/>
          <a:ext cx="6417002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6417002" y="17094"/>
              </a:lnTo>
            </a:path>
          </a:pathLst>
        </a:custGeom>
        <a:noFill/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920B6-E646-434E-A61E-E6122C012D2D}">
      <dsp:nvSpPr>
        <dsp:cNvPr id="0" name=""/>
        <dsp:cNvSpPr/>
      </dsp:nvSpPr>
      <dsp:spPr>
        <a:xfrm rot="877766">
          <a:off x="3701127" y="6397881"/>
          <a:ext cx="5655691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5655691" y="17094"/>
              </a:lnTo>
            </a:path>
          </a:pathLst>
        </a:custGeom>
        <a:noFill/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E767B-A6DB-4E4F-85F8-CBEF44CF13F9}">
      <dsp:nvSpPr>
        <dsp:cNvPr id="0" name=""/>
        <dsp:cNvSpPr/>
      </dsp:nvSpPr>
      <dsp:spPr>
        <a:xfrm rot="21597893">
          <a:off x="3792807" y="5399703"/>
          <a:ext cx="3936431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3936431" y="17094"/>
              </a:lnTo>
            </a:path>
          </a:pathLst>
        </a:custGeom>
        <a:noFill/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9E4BA-9BBE-4688-8B0C-ACBE4137E369}">
      <dsp:nvSpPr>
        <dsp:cNvPr id="0" name=""/>
        <dsp:cNvSpPr/>
      </dsp:nvSpPr>
      <dsp:spPr>
        <a:xfrm rot="20718291">
          <a:off x="3700151" y="4399593"/>
          <a:ext cx="5665196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5665196" y="17094"/>
              </a:lnTo>
            </a:path>
          </a:pathLst>
        </a:custGeom>
        <a:noFill/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24E00-A129-427B-ACAF-6C91E5B33D4E}">
      <dsp:nvSpPr>
        <dsp:cNvPr id="0" name=""/>
        <dsp:cNvSpPr/>
      </dsp:nvSpPr>
      <dsp:spPr>
        <a:xfrm rot="19902285">
          <a:off x="3408205" y="3294000"/>
          <a:ext cx="6437745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6437745" y="17094"/>
              </a:lnTo>
            </a:path>
          </a:pathLst>
        </a:custGeom>
        <a:noFill/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36804-9097-4CBD-9AF6-4E387BC3DF23}">
      <dsp:nvSpPr>
        <dsp:cNvPr id="0" name=""/>
        <dsp:cNvSpPr/>
      </dsp:nvSpPr>
      <dsp:spPr>
        <a:xfrm>
          <a:off x="1168273" y="3874822"/>
          <a:ext cx="3087687" cy="3087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899B9-525A-45CE-864B-C00412F6D52F}">
      <dsp:nvSpPr>
        <dsp:cNvPr id="0" name=""/>
        <dsp:cNvSpPr/>
      </dsp:nvSpPr>
      <dsp:spPr>
        <a:xfrm>
          <a:off x="6793584" y="8"/>
          <a:ext cx="8526778" cy="1852612"/>
        </a:xfrm>
        <a:prstGeom prst="ellipse">
          <a:avLst/>
        </a:prstGeom>
        <a:solidFill>
          <a:srgbClr val="009757"/>
        </a:solidFill>
        <a:ln w="25400" cap="flat" cmpd="sng" algn="ctr">
          <a:solidFill>
            <a:srgbClr val="009757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?</a:t>
          </a:r>
          <a:endParaRPr lang="ru-RU" sz="6500" kern="1200" dirty="0"/>
        </a:p>
      </dsp:txBody>
      <dsp:txXfrm>
        <a:off x="8042302" y="271317"/>
        <a:ext cx="6029342" cy="1309994"/>
      </dsp:txXfrm>
    </dsp:sp>
    <dsp:sp modelId="{954C6913-1012-4156-9297-483AC400F51F}">
      <dsp:nvSpPr>
        <dsp:cNvPr id="0" name=""/>
        <dsp:cNvSpPr/>
      </dsp:nvSpPr>
      <dsp:spPr>
        <a:xfrm>
          <a:off x="7729221" y="2058507"/>
          <a:ext cx="8526778" cy="1852612"/>
        </a:xfrm>
        <a:prstGeom prst="ellipse">
          <a:avLst/>
        </a:prstGeom>
        <a:solidFill>
          <a:srgbClr val="EF7D00"/>
        </a:solidFill>
        <a:ln w="25400" cap="flat" cmpd="sng" algn="ctr">
          <a:solidFill>
            <a:srgbClr val="EF7D00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?</a:t>
          </a:r>
          <a:endParaRPr lang="ru-RU" sz="6500" kern="1200" dirty="0"/>
        </a:p>
      </dsp:txBody>
      <dsp:txXfrm>
        <a:off x="8977939" y="2329816"/>
        <a:ext cx="6029342" cy="1309994"/>
      </dsp:txXfrm>
    </dsp:sp>
    <dsp:sp modelId="{A8C96C98-5821-422B-8D53-C8528A25F9F4}">
      <dsp:nvSpPr>
        <dsp:cNvPr id="0" name=""/>
        <dsp:cNvSpPr/>
      </dsp:nvSpPr>
      <dsp:spPr>
        <a:xfrm>
          <a:off x="7729221" y="4486672"/>
          <a:ext cx="8526778" cy="1852612"/>
        </a:xfrm>
        <a:prstGeom prst="ellipse">
          <a:avLst/>
        </a:prstGeom>
        <a:solidFill>
          <a:srgbClr val="E6215A"/>
        </a:solidFill>
        <a:ln w="25400" cap="flat" cmpd="sng" algn="ctr">
          <a:solidFill>
            <a:srgbClr val="E6215A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?</a:t>
          </a:r>
          <a:endParaRPr lang="ru-RU" sz="6500" kern="1200" dirty="0"/>
        </a:p>
      </dsp:txBody>
      <dsp:txXfrm>
        <a:off x="8977939" y="4757981"/>
        <a:ext cx="6029342" cy="1309994"/>
      </dsp:txXfrm>
    </dsp:sp>
    <dsp:sp modelId="{AA4A416D-03DE-4F97-BF8F-05DA86C23C63}">
      <dsp:nvSpPr>
        <dsp:cNvPr id="0" name=""/>
        <dsp:cNvSpPr/>
      </dsp:nvSpPr>
      <dsp:spPr>
        <a:xfrm>
          <a:off x="7729221" y="6914837"/>
          <a:ext cx="8526778" cy="1852612"/>
        </a:xfrm>
        <a:prstGeom prst="ellipse">
          <a:avLst/>
        </a:prstGeom>
        <a:solidFill>
          <a:srgbClr val="004F9F"/>
        </a:solidFill>
        <a:ln w="25400" cap="flat" cmpd="sng" algn="ctr">
          <a:solidFill>
            <a:srgbClr val="004F9F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?</a:t>
          </a:r>
          <a:endParaRPr lang="ru-RU" sz="6500" kern="1200" dirty="0"/>
        </a:p>
      </dsp:txBody>
      <dsp:txXfrm>
        <a:off x="8977939" y="7186146"/>
        <a:ext cx="6029342" cy="1309994"/>
      </dsp:txXfrm>
    </dsp:sp>
    <dsp:sp modelId="{4D84609A-634F-4A3B-975E-3843D79DDDD9}">
      <dsp:nvSpPr>
        <dsp:cNvPr id="0" name=""/>
        <dsp:cNvSpPr/>
      </dsp:nvSpPr>
      <dsp:spPr>
        <a:xfrm>
          <a:off x="6776652" y="8973337"/>
          <a:ext cx="8526778" cy="1852612"/>
        </a:xfrm>
        <a:prstGeom prst="ellipse">
          <a:avLst/>
        </a:prstGeom>
        <a:solidFill>
          <a:srgbClr val="31B7BC"/>
        </a:solidFill>
        <a:ln w="25400" cap="flat" cmpd="sng" algn="ctr">
          <a:solidFill>
            <a:srgbClr val="31B7BC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275" tIns="41275" rIns="41275" bIns="41275" numCol="1" spcCol="1270" anchor="ctr" anchorCtr="0">
          <a:noAutofit/>
        </a:bodyPr>
        <a:lstStyle/>
        <a:p>
          <a:pPr lvl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6500" kern="1200" dirty="0" smtClean="0"/>
            <a:t>?</a:t>
          </a:r>
          <a:endParaRPr lang="ru-RU" sz="6500" kern="1200" dirty="0"/>
        </a:p>
      </dsp:txBody>
      <dsp:txXfrm>
        <a:off x="8025370" y="9244646"/>
        <a:ext cx="6029342" cy="130999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B5155E-121E-4930-921B-40AE3E985E41}">
      <dsp:nvSpPr>
        <dsp:cNvPr id="0" name=""/>
        <dsp:cNvSpPr/>
      </dsp:nvSpPr>
      <dsp:spPr>
        <a:xfrm rot="1696992">
          <a:off x="3409764" y="7503339"/>
          <a:ext cx="6417002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6417002" y="17094"/>
              </a:lnTo>
            </a:path>
          </a:pathLst>
        </a:custGeom>
        <a:noFill/>
        <a:ln w="25400" cap="flat" cmpd="sng" algn="ctr">
          <a:solidFill>
            <a:srgbClr val="31B7BC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920B6-E646-434E-A61E-E6122C012D2D}">
      <dsp:nvSpPr>
        <dsp:cNvPr id="0" name=""/>
        <dsp:cNvSpPr/>
      </dsp:nvSpPr>
      <dsp:spPr>
        <a:xfrm rot="877766">
          <a:off x="3701127" y="6397881"/>
          <a:ext cx="5655691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5655691" y="17094"/>
              </a:lnTo>
            </a:path>
          </a:pathLst>
        </a:custGeom>
        <a:noFill/>
        <a:ln w="25400" cap="flat" cmpd="sng" algn="ctr">
          <a:solidFill>
            <a:srgbClr val="004F9F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B9E767B-A6DB-4E4F-85F8-CBEF44CF13F9}">
      <dsp:nvSpPr>
        <dsp:cNvPr id="0" name=""/>
        <dsp:cNvSpPr/>
      </dsp:nvSpPr>
      <dsp:spPr>
        <a:xfrm rot="21597893">
          <a:off x="3792807" y="5399703"/>
          <a:ext cx="3936431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3936431" y="17094"/>
              </a:lnTo>
            </a:path>
          </a:pathLst>
        </a:custGeom>
        <a:noFill/>
        <a:ln w="25400" cap="flat" cmpd="sng" algn="ctr">
          <a:solidFill>
            <a:srgbClr val="E6215A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E49E4BA-9BBE-4688-8B0C-ACBE4137E369}">
      <dsp:nvSpPr>
        <dsp:cNvPr id="0" name=""/>
        <dsp:cNvSpPr/>
      </dsp:nvSpPr>
      <dsp:spPr>
        <a:xfrm rot="20718291">
          <a:off x="3700151" y="4399593"/>
          <a:ext cx="5665196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5665196" y="17094"/>
              </a:lnTo>
            </a:path>
          </a:pathLst>
        </a:custGeom>
        <a:noFill/>
        <a:ln w="25400" cap="flat" cmpd="sng" algn="ctr">
          <a:solidFill>
            <a:srgbClr val="EF7D00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624E00-A129-427B-ACAF-6C91E5B33D4E}">
      <dsp:nvSpPr>
        <dsp:cNvPr id="0" name=""/>
        <dsp:cNvSpPr/>
      </dsp:nvSpPr>
      <dsp:spPr>
        <a:xfrm rot="19902285">
          <a:off x="3408205" y="3294000"/>
          <a:ext cx="6437745" cy="34189"/>
        </a:xfrm>
        <a:custGeom>
          <a:avLst/>
          <a:gdLst/>
          <a:ahLst/>
          <a:cxnLst/>
          <a:rect l="0" t="0" r="0" b="0"/>
          <a:pathLst>
            <a:path>
              <a:moveTo>
                <a:pt x="0" y="17094"/>
              </a:moveTo>
              <a:lnTo>
                <a:pt x="6437745" y="17094"/>
              </a:lnTo>
            </a:path>
          </a:pathLst>
        </a:custGeom>
        <a:noFill/>
        <a:ln w="25400" cap="flat" cmpd="sng" algn="ctr">
          <a:solidFill>
            <a:srgbClr val="009757"/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3B36804-9097-4CBD-9AF6-4E387BC3DF23}">
      <dsp:nvSpPr>
        <dsp:cNvPr id="0" name=""/>
        <dsp:cNvSpPr/>
      </dsp:nvSpPr>
      <dsp:spPr>
        <a:xfrm>
          <a:off x="1168273" y="3874822"/>
          <a:ext cx="3087687" cy="308768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E2899B9-525A-45CE-864B-C00412F6D52F}">
      <dsp:nvSpPr>
        <dsp:cNvPr id="0" name=""/>
        <dsp:cNvSpPr/>
      </dsp:nvSpPr>
      <dsp:spPr>
        <a:xfrm>
          <a:off x="6793584" y="8"/>
          <a:ext cx="8526778" cy="1852612"/>
        </a:xfrm>
        <a:prstGeom prst="ellipse">
          <a:avLst/>
        </a:prstGeom>
        <a:solidFill>
          <a:srgbClr val="009757"/>
        </a:solidFill>
        <a:ln w="25400" cap="flat" cmpd="sng" algn="ctr">
          <a:solidFill>
            <a:srgbClr val="009757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Игровая технология</a:t>
          </a:r>
          <a:endParaRPr lang="ru-RU" sz="3800" kern="1200" dirty="0"/>
        </a:p>
      </dsp:txBody>
      <dsp:txXfrm>
        <a:off x="8042302" y="271317"/>
        <a:ext cx="6029342" cy="1309994"/>
      </dsp:txXfrm>
    </dsp:sp>
    <dsp:sp modelId="{954C6913-1012-4156-9297-483AC400F51F}">
      <dsp:nvSpPr>
        <dsp:cNvPr id="0" name=""/>
        <dsp:cNvSpPr/>
      </dsp:nvSpPr>
      <dsp:spPr>
        <a:xfrm>
          <a:off x="7729221" y="2058507"/>
          <a:ext cx="8526778" cy="1852612"/>
        </a:xfrm>
        <a:prstGeom prst="ellipse">
          <a:avLst/>
        </a:prstGeom>
        <a:solidFill>
          <a:srgbClr val="EF7D00"/>
        </a:solidFill>
        <a:ln w="25400" cap="flat" cmpd="sng" algn="ctr">
          <a:solidFill>
            <a:srgbClr val="EF7D00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Технология коллективного творческого дела</a:t>
          </a:r>
          <a:endParaRPr lang="ru-RU" sz="3800" kern="1200" dirty="0"/>
        </a:p>
      </dsp:txBody>
      <dsp:txXfrm>
        <a:off x="8977939" y="2329816"/>
        <a:ext cx="6029342" cy="1309994"/>
      </dsp:txXfrm>
    </dsp:sp>
    <dsp:sp modelId="{A8C96C98-5821-422B-8D53-C8528A25F9F4}">
      <dsp:nvSpPr>
        <dsp:cNvPr id="0" name=""/>
        <dsp:cNvSpPr/>
      </dsp:nvSpPr>
      <dsp:spPr>
        <a:xfrm>
          <a:off x="7729221" y="4486672"/>
          <a:ext cx="8526778" cy="1852612"/>
        </a:xfrm>
        <a:prstGeom prst="ellipse">
          <a:avLst/>
        </a:prstGeom>
        <a:solidFill>
          <a:srgbClr val="E6215A"/>
        </a:solidFill>
        <a:ln w="25400" cap="flat" cmpd="sng" algn="ctr">
          <a:solidFill>
            <a:srgbClr val="E6215A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Кейс-технология</a:t>
          </a:r>
          <a:endParaRPr lang="ru-RU" sz="3800" kern="1200" dirty="0"/>
        </a:p>
      </dsp:txBody>
      <dsp:txXfrm>
        <a:off x="8977939" y="4757981"/>
        <a:ext cx="6029342" cy="1309994"/>
      </dsp:txXfrm>
    </dsp:sp>
    <dsp:sp modelId="{AA4A416D-03DE-4F97-BF8F-05DA86C23C63}">
      <dsp:nvSpPr>
        <dsp:cNvPr id="0" name=""/>
        <dsp:cNvSpPr/>
      </dsp:nvSpPr>
      <dsp:spPr>
        <a:xfrm>
          <a:off x="7729221" y="6914837"/>
          <a:ext cx="8526778" cy="1852612"/>
        </a:xfrm>
        <a:prstGeom prst="ellipse">
          <a:avLst/>
        </a:prstGeom>
        <a:solidFill>
          <a:srgbClr val="004F9F"/>
        </a:solidFill>
        <a:ln w="25400" cap="flat" cmpd="sng" algn="ctr">
          <a:solidFill>
            <a:srgbClr val="004F9F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ТРИЗ</a:t>
          </a:r>
          <a:endParaRPr lang="ru-RU" sz="3800" kern="1200" dirty="0"/>
        </a:p>
      </dsp:txBody>
      <dsp:txXfrm>
        <a:off x="8977939" y="7186146"/>
        <a:ext cx="6029342" cy="1309994"/>
      </dsp:txXfrm>
    </dsp:sp>
    <dsp:sp modelId="{4D84609A-634F-4A3B-975E-3843D79DDDD9}">
      <dsp:nvSpPr>
        <dsp:cNvPr id="0" name=""/>
        <dsp:cNvSpPr/>
      </dsp:nvSpPr>
      <dsp:spPr>
        <a:xfrm>
          <a:off x="6776652" y="8973337"/>
          <a:ext cx="8526778" cy="1852612"/>
        </a:xfrm>
        <a:prstGeom prst="ellipse">
          <a:avLst/>
        </a:prstGeom>
        <a:solidFill>
          <a:srgbClr val="31B7BC"/>
        </a:solidFill>
        <a:ln w="25400" cap="flat" cmpd="sng" algn="ctr">
          <a:solidFill>
            <a:srgbClr val="31B7BC"/>
          </a:solidFill>
          <a:prstDash val="solid"/>
        </a:ln>
        <a:effectLst>
          <a:innerShdw blurRad="63500" dist="50800" dir="2700000">
            <a:prstClr val="black">
              <a:alpha val="50000"/>
            </a:prstClr>
          </a:inn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800" kern="1200" dirty="0" smtClean="0"/>
            <a:t>Проектная деятельность</a:t>
          </a:r>
          <a:endParaRPr lang="ru-RU" sz="3800" kern="1200" dirty="0"/>
        </a:p>
      </dsp:txBody>
      <dsp:txXfrm>
        <a:off x="8025370" y="9244646"/>
        <a:ext cx="6029342" cy="1309994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ED1D5DF-61EB-49FD-82D1-13F8B20E09CB}">
      <dsp:nvSpPr>
        <dsp:cNvPr id="0" name=""/>
        <dsp:cNvSpPr/>
      </dsp:nvSpPr>
      <dsp:spPr>
        <a:xfrm>
          <a:off x="0" y="0"/>
          <a:ext cx="7907052" cy="9594549"/>
        </a:xfrm>
        <a:prstGeom prst="roundRect">
          <a:avLst>
            <a:gd name="adj" fmla="val 8500"/>
          </a:avLst>
        </a:prstGeom>
        <a:solidFill>
          <a:srgbClr val="E6215A"/>
        </a:solidFill>
        <a:ln>
          <a:solidFill>
            <a:srgbClr val="E6215A"/>
          </a:solidFill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7446436" numCol="1" spcCol="1270" anchor="t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Администрация ДОУ</a:t>
          </a:r>
          <a:endParaRPr lang="ru-RU" sz="5700" kern="1200" dirty="0"/>
        </a:p>
      </dsp:txBody>
      <dsp:txXfrm>
        <a:off x="196851" y="196851"/>
        <a:ext cx="7513350" cy="9200847"/>
      </dsp:txXfrm>
    </dsp:sp>
    <dsp:sp modelId="{42414962-B895-44D1-BAA8-8D7D564DD8BA}">
      <dsp:nvSpPr>
        <dsp:cNvPr id="0" name=""/>
        <dsp:cNvSpPr/>
      </dsp:nvSpPr>
      <dsp:spPr>
        <a:xfrm>
          <a:off x="197676" y="2398637"/>
          <a:ext cx="1186057" cy="3328577"/>
        </a:xfrm>
        <a:prstGeom prst="roundRect">
          <a:avLst>
            <a:gd name="adj" fmla="val 10500"/>
          </a:avLst>
        </a:prstGeom>
        <a:solidFill>
          <a:srgbClr val="009757">
            <a:alpha val="90000"/>
          </a:srgbClr>
        </a:solidFill>
        <a:ln w="952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</a:rPr>
            <a:t>Родители</a:t>
          </a:r>
          <a:endParaRPr lang="ru-RU" sz="3200" kern="1200" dirty="0">
            <a:solidFill>
              <a:schemeClr val="bg1"/>
            </a:solidFill>
          </a:endParaRPr>
        </a:p>
      </dsp:txBody>
      <dsp:txXfrm>
        <a:off x="234151" y="2435112"/>
        <a:ext cx="1113107" cy="3255627"/>
      </dsp:txXfrm>
    </dsp:sp>
    <dsp:sp modelId="{6D22934E-29F6-4E3D-A09E-20F6A82EC11D}">
      <dsp:nvSpPr>
        <dsp:cNvPr id="0" name=""/>
        <dsp:cNvSpPr/>
      </dsp:nvSpPr>
      <dsp:spPr>
        <a:xfrm>
          <a:off x="197676" y="5785996"/>
          <a:ext cx="1186057" cy="3328577"/>
        </a:xfrm>
        <a:prstGeom prst="roundRect">
          <a:avLst>
            <a:gd name="adj" fmla="val 10500"/>
          </a:avLst>
        </a:prstGeom>
        <a:solidFill>
          <a:srgbClr val="004F9F">
            <a:alpha val="90000"/>
          </a:srgbClr>
        </a:solidFill>
        <a:ln w="9525" cap="flat" cmpd="sng" algn="ctr">
          <a:solidFill>
            <a:schemeClr val="accent5">
              <a:hueOff val="19352591"/>
              <a:satOff val="-18182"/>
              <a:lumOff val="196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vert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kern="1200" dirty="0" smtClean="0">
              <a:solidFill>
                <a:schemeClr val="bg1"/>
              </a:solidFill>
            </a:rPr>
            <a:t>Социальные партнеры</a:t>
          </a:r>
          <a:endParaRPr lang="ru-RU" sz="3200" kern="1200" dirty="0">
            <a:solidFill>
              <a:schemeClr val="bg1"/>
            </a:solidFill>
          </a:endParaRPr>
        </a:p>
      </dsp:txBody>
      <dsp:txXfrm>
        <a:off x="234151" y="5822471"/>
        <a:ext cx="1113107" cy="3255627"/>
      </dsp:txXfrm>
    </dsp:sp>
    <dsp:sp modelId="{3B5CABE0-3B3D-4A3D-A779-9CC7B134C8C4}">
      <dsp:nvSpPr>
        <dsp:cNvPr id="0" name=""/>
        <dsp:cNvSpPr/>
      </dsp:nvSpPr>
      <dsp:spPr>
        <a:xfrm>
          <a:off x="1581410" y="2398637"/>
          <a:ext cx="6127965" cy="6716184"/>
        </a:xfrm>
        <a:prstGeom prst="roundRect">
          <a:avLst>
            <a:gd name="adj" fmla="val 10500"/>
          </a:avLst>
        </a:prstGeom>
        <a:solidFill>
          <a:srgbClr val="31B7BC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4264777" numCol="1" spcCol="1270" anchor="t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Педагогические работники</a:t>
          </a:r>
          <a:endParaRPr lang="ru-RU" sz="5700" kern="1200" dirty="0"/>
        </a:p>
      </dsp:txBody>
      <dsp:txXfrm>
        <a:off x="1769866" y="2587093"/>
        <a:ext cx="5751053" cy="6339272"/>
      </dsp:txXfrm>
    </dsp:sp>
    <dsp:sp modelId="{216E0DF2-3B56-40BC-91CA-B1D1B5CF2522}">
      <dsp:nvSpPr>
        <dsp:cNvPr id="0" name=""/>
        <dsp:cNvSpPr/>
      </dsp:nvSpPr>
      <dsp:spPr>
        <a:xfrm>
          <a:off x="1779086" y="4797274"/>
          <a:ext cx="5732612" cy="3837819"/>
        </a:xfrm>
        <a:prstGeom prst="roundRect">
          <a:avLst>
            <a:gd name="adj" fmla="val 10500"/>
          </a:avLst>
        </a:prstGeom>
        <a:solidFill>
          <a:srgbClr val="EF7D0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70" tIns="217170" rIns="217170" bIns="405384" numCol="1" spcCol="1270" anchor="t" anchorCtr="0">
          <a:noAutofit/>
        </a:bodyPr>
        <a:lstStyle/>
        <a:p>
          <a:pPr lvl="0" algn="l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5700" kern="1200" dirty="0" smtClean="0"/>
            <a:t>Воспитанники</a:t>
          </a:r>
          <a:endParaRPr lang="ru-RU" sz="5700" kern="1200" dirty="0"/>
        </a:p>
      </dsp:txBody>
      <dsp:txXfrm>
        <a:off x="1897112" y="4915300"/>
        <a:ext cx="5496560" cy="36017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radial2">
  <dgm:title val=""/>
  <dgm:desc val=""/>
  <dgm:catLst>
    <dgm:cat type="relationship" pri="20000"/>
    <dgm:cat type="convert" pri="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ite">
    <dgm:varLst>
      <dgm:chMax val="5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cycle" refType="w"/>
      <dgm:constr type="h" for="ch" forName="cycle" refType="h"/>
    </dgm:constrLst>
    <dgm:ruleLst/>
    <dgm:layoutNode name="cycle">
      <dgm:choose name="Name0">
        <dgm:if name="Name1" func="var" arg="dir" op="equ" val="norm">
          <dgm:choose name="Name2">
            <dgm:if name="Name3" axis="ch" ptType="node" func="cnt" op="lte" val="1">
              <dgm:alg type="cycle">
                <dgm:param type="stAng" val="90"/>
                <dgm:param type="spanAng" val="360"/>
                <dgm:param type="ctrShpMap" val="fNode"/>
              </dgm:alg>
            </dgm:if>
            <dgm:if name="Name4" axis="ch" ptType="node" func="cnt" op="equ" val="2">
              <dgm:alg type="cycle">
                <dgm:param type="stAng" val="70"/>
                <dgm:param type="spanAng" val="40"/>
                <dgm:param type="ctrShpMap" val="fNode"/>
              </dgm:alg>
            </dgm:if>
            <dgm:if name="Name5" axis="ch" ptType="node" func="cnt" op="equ" val="3">
              <dgm:alg type="cycle">
                <dgm:param type="stAng" val="60"/>
                <dgm:param type="spanAng" val="60"/>
                <dgm:param type="ctrShpMap" val="fNode"/>
              </dgm:alg>
            </dgm:if>
            <dgm:else name="Name6">
              <dgm:alg type="cycle">
                <dgm:param type="stAng" val="45"/>
                <dgm:param type="spanAng" val="90"/>
                <dgm:param type="ctrShpMap" val="fNode"/>
              </dgm:alg>
            </dgm:else>
          </dgm:choose>
        </dgm:if>
        <dgm:else name="Name7">
          <dgm:choose name="Name8">
            <dgm:if name="Name9" axis="ch" ptType="node" func="cnt" op="lte" val="1">
              <dgm:alg type="cycle">
                <dgm:param type="stAng" val="-90"/>
                <dgm:param type="spanAng" val="-360"/>
                <dgm:param type="ctrShpMap" val="fNode"/>
              </dgm:alg>
            </dgm:if>
            <dgm:if name="Name10" axis="ch" ptType="node" func="cnt" op="equ" val="2">
              <dgm:alg type="cycle">
                <dgm:param type="stAng" val="-70"/>
                <dgm:param type="spanAng" val="-40"/>
                <dgm:param type="ctrShpMap" val="fNode"/>
              </dgm:alg>
            </dgm:if>
            <dgm:if name="Name11" axis="ch" ptType="node" func="cnt" op="equ" val="3">
              <dgm:alg type="cycle">
                <dgm:param type="stAng" val="-60"/>
                <dgm:param type="spanAng" val="-60"/>
                <dgm:param type="ctrShpMap" val="fNode"/>
              </dgm:alg>
            </dgm:if>
            <dgm:else name="Name12">
              <dgm:alg type="cycle">
                <dgm:param type="stAng" val="-45"/>
                <dgm:param type="spanAng" val="-90"/>
                <dgm:param type="ctrShpMap" val="fNode"/>
              </dgm:alg>
            </dgm:else>
          </dgm:choose>
        </dgm:else>
      </dgm:choose>
      <dgm:shape xmlns:r="http://schemas.openxmlformats.org/officeDocument/2006/relationships" r:blip="">
        <dgm:adjLst/>
      </dgm:shape>
      <dgm:presOf/>
      <dgm:constrLst>
        <dgm:constr type="sp" val="20"/>
        <dgm:constr type="w" for="ch" forName="centerShape" refType="w"/>
        <dgm:constr type="w" for="ch" forName="node" refType="w" refFor="ch" refForName="centerShape" fact="1.5"/>
        <dgm:constr type="sibSp" refType="w" refFor="ch" refForName="centerShape" op="equ" fact="0.08"/>
        <dgm:constr type="primFontSz" for="des" forName="parentNode" op="equ" val="65"/>
        <dgm:constr type="secFontSz" for="des" forName="childNode" op="equ" val="65"/>
      </dgm:constrLst>
      <dgm:ruleLst/>
      <dgm:choose name="Name13">
        <dgm:if name="Name14" axis="ch" ptType="node" hideLastTrans="0" func="cnt" op="gte" val="1">
          <dgm:layoutNode name="centerShape" styleLbl="node0">
            <dgm:alg type="composite"/>
            <dgm:shape xmlns:r="http://schemas.openxmlformats.org/officeDocument/2006/relationships" r:blip="">
              <dgm:adjLst/>
            </dgm:shape>
            <dgm:presOf axis="ch" ptType="node" cnt="1"/>
            <dgm:constrLst>
              <dgm:constr type="w" for="ch" forName="connSite" refType="w" fact="0.7"/>
              <dgm:constr type="h" for="ch" forName="connSite" refType="w" fact="0.7"/>
              <dgm:constr type="ctrX" for="ch" forName="connSite" refType="w" fact="0.5"/>
              <dgm:constr type="ctrY" for="ch" forName="connSite" refType="h" fact="0.5"/>
              <dgm:constr type="w" for="ch" forName="visible" refType="w"/>
              <dgm:constr type="h" for="ch" forName="visible" refType="w"/>
              <dgm:constr type="ctrX" for="ch" forName="visible" refType="w" fact="0.5"/>
              <dgm:constr type="ctrY" for="ch" forName="visible" refType="h" fact="0.5"/>
            </dgm:constrLst>
            <dgm:ruleLst/>
            <dgm:layoutNode name="connSite">
              <dgm:alg type="sp"/>
              <dgm:shape xmlns:r="http://schemas.openxmlformats.org/officeDocument/2006/relationships" type="ellipse" r:blip="" hideGeom="1">
                <dgm:adjLst/>
              </dgm:shape>
              <dgm:presOf/>
              <dgm:constrLst/>
              <dgm:ruleLst/>
            </dgm:layoutNode>
            <dgm:layoutNode name="visible">
              <dgm:alg type="sp"/>
              <dgm:shape xmlns:r="http://schemas.openxmlformats.org/officeDocument/2006/relationships" type="ellipse" r:blip="" blipPhldr="1">
                <dgm:adjLst/>
              </dgm:shape>
              <dgm:presOf/>
              <dgm:constrLst/>
              <dgm:ruleLst/>
            </dgm:layoutNode>
          </dgm:layoutNode>
        </dgm:if>
        <dgm:else name="Name15"/>
      </dgm:choose>
      <dgm:forEach name="Name16" axis="ch">
        <dgm:forEach name="Name17" axis="self" ptType="node">
          <dgm:layoutNode name="node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func="var" arg="dir" op="equ" val="norm">
                <dgm:constrLst>
                  <dgm:constr type="t" for="ch" forName="parentNode"/>
                  <dgm:constr type="l" for="ch" forName="parentNode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 refType="w" refFor="ch" refForName="parentNode" op="equ" fact="1.1"/>
                  <dgm:constr type="w" for="ch" forName="childNode" refType="w" fact="0.6"/>
                  <dgm:constr type="h" for="ch" forName="childNode" refType="h" refFor="ch" refForName="parentNode"/>
                </dgm:constrLst>
              </dgm:if>
              <dgm:else name="Name20">
                <dgm:constrLst>
                  <dgm:constr type="t" for="ch" forName="parentNode"/>
                  <dgm:constr type="r" for="ch" forName="parentNode" refType="w"/>
                  <dgm:constr type="w" for="ch" forName="parentNode" refType="w" fact="0.4"/>
                  <dgm:constr type="h" for="ch" forName="parentNode" refType="w" refFor="ch" refForName="parentNode" op="equ"/>
                  <dgm:constr type="ctrY" for="ch" forName="childNode" refType="h" refFor="ch" refForName="parentNode" fact="0.5"/>
                  <dgm:constr type="l" for="ch" forName="childNode"/>
                  <dgm:constr type="w" for="ch" forName="childNode" refType="w" fact="0.6"/>
                  <dgm:constr type="h" for="ch" forName="childNode" refType="h" refFor="ch" refForName="parentNode"/>
                </dgm:constrLst>
              </dgm:else>
            </dgm:choose>
            <dgm:ruleLst/>
            <dgm:layoutNode name="parentNode" styleLbl="node1">
              <dgm:varLst>
                <dgm:chMax val="1"/>
                <dgm:bulletEnabled val="1"/>
              </dgm:varLst>
              <dgm:alg type="tx"/>
              <dgm:shape xmlns:r="http://schemas.openxmlformats.org/officeDocument/2006/relationships" type="ellipse" r:blip="">
                <dgm:adjLst/>
              </dgm:shape>
              <dgm:presOf axis="self"/>
              <dgm:constrLst>
                <dgm:constr type="tMarg" refType="primFontSz" fact="0.05"/>
                <dgm:constr type="bMarg" refType="primFontSz" fact="0.05"/>
                <dgm:constr type="lMarg" refType="primFontSz" fact="0.05"/>
                <dgm:constr type="rMarg" refType="primFontSz" fact="0.05"/>
              </dgm:constrLst>
              <dgm:ruleLst>
                <dgm:rule type="primFontSz" val="5" fact="NaN" max="NaN"/>
              </dgm:ruleLst>
            </dgm:layoutNode>
            <dgm:layoutNode name="childNode" styleLbl="revTx" moveWith="parentNode">
              <dgm:varLst>
                <dgm:bulletEnabled val="1"/>
              </dgm:varLst>
              <dgm:alg type="tx">
                <dgm:param type="txAnchorVertCh" val="mid"/>
                <dgm:param type="stBulletLvl" val="1"/>
              </dgm:alg>
              <dgm:choose name="Name21">
                <dgm:if name="Name22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23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tMarg"/>
                <dgm:constr type="bMarg"/>
                <dgm:constr type="lMarg"/>
                <dgm:constr type="rMarg"/>
              </dgm:constrLst>
              <dgm:ruleLst>
                <dgm:rule type="secFontSz" val="5" fact="NaN" max="NaN"/>
              </dgm:ruleLst>
            </dgm:layoutNode>
          </dgm:layoutNode>
        </dgm:forEach>
        <dgm:forEach name="Name24" axis="self" ptType="parTrans" cnt="1">
          <dgm:layoutNode name="Name25">
            <dgm:alg type="conn">
              <dgm:param type="dim" val="1D"/>
              <dgm:param type="endSty" val="noArr"/>
              <dgm:param type="begPts" val="auto"/>
              <dgm:param type="endPts" val="auto"/>
              <dgm:param type="srcNode" val="connSite"/>
              <dgm:param type="dstNode" val="parentNode"/>
            </dgm:alg>
            <dgm:shape xmlns:r="http://schemas.openxmlformats.org/officeDocument/2006/relationships" type="conn" r:blip="" zOrderOff="-99">
              <dgm:adjLst/>
            </dgm:shape>
            <dgm:presOf axis="self"/>
            <dgm:constrLst>
              <dgm:constr type="connDist"/>
              <dgm:constr type="w" val="1"/>
              <dgm:constr type="h" val="5"/>
              <dgm:constr type="begPad"/>
              <dgm:constr type="endPad"/>
            </dgm:constrLst>
            <dgm:ruleLst/>
          </dgm:layoutNode>
        </dgm:forEach>
      </dgm:forEach>
    </dgm:layoutNod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target2">
  <dgm:title val=""/>
  <dgm:desc val=""/>
  <dgm:catLst>
    <dgm:cat type="relationship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chMax val="3"/>
      <dgm:chPref val="1"/>
      <dgm:dir/>
      <dgm:animLvl val="lvl"/>
      <dgm:resizeHandles/>
    </dgm:varLst>
    <dgm:alg type="composite">
      <dgm:param type="horzAlign" val="none"/>
      <dgm:param type="vertAlign" val="none"/>
    </dgm:alg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 ch" ptType="node node" st="1 1" cnt="1 0" func="cnt" op="gt" val="0">
            <dgm:choose name="Name5">
              <dgm:if name="Name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395"/>
                  <dgm:constr type="t" for="ch" forName="centerBox" refType="h" fact="0.5"/>
                  <dgm:constr type="w" for="ch" forName="centerBox" refType="w" fact="0.5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2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22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8">
            <dgm:choose name="Name9">
              <dgm:if name="Name1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26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if>
      <dgm:else name="Name12">
        <dgm:choose name="Name13">
          <dgm:if name="Name14" axis="ch ch" ptType="node node" st="1 1" cnt="1 0" func="cnt" op="gt" val="0">
            <dgm:choose name="Name15">
              <dgm:if name="Name16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5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17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77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725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if>
          <dgm:else name="Name18">
            <dgm:choose name="Name19">
              <dgm:if name="Name20" axis="ch ch" ptType="node node" st="2 1" cnt="1 0" func="cnt" op="gt" val="0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6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if>
              <dgm:else name="Name21">
                <dgm:constrLst>
                  <dgm:constr type="primFontSz" for="des" forName="middleBoxParent" val="65"/>
                  <dgm:constr type="primFontSz" for="des" forName="mChild" val="65"/>
                  <dgm:constr type="primFontSz" for="des" forName="outerBoxParent" refType="primFontSz" refFor="des" refForName="middleBoxParent" op="equ"/>
                  <dgm:constr type="primFontSz" for="des" forName="centerBoxParent" refType="primFontSz" refFor="des" refForName="middleBoxParent" op="equ"/>
                  <dgm:constr type="primFontSz" for="des" forName="oChild" refType="primFontSz" refFor="des" refForName="mChild" op="equ"/>
                  <dgm:constr type="primFontSz" for="des" forName="cChild" refType="primFontSz" refFor="des" refForName="mChild" op="equ"/>
                  <dgm:constr type="l" for="ch" forName="outerBox"/>
                  <dgm:constr type="t" for="ch" forName="outerBox"/>
                  <dgm:constr type="w" for="ch" forName="outerBox" refType="w"/>
                  <dgm:constr type="h" for="ch" forName="outerBox" refType="h"/>
                  <dgm:constr type="l" for="ch" forName="middleBox" refType="w" fact="0.025"/>
                  <dgm:constr type="t" for="ch" forName="middleBox" refType="h" fact="0.25"/>
                  <dgm:constr type="w" for="ch" forName="middleBox" refType="w" fact="0.95"/>
                  <dgm:constr type="h" for="ch" forName="middleBox" refType="h" fact="0.7"/>
                  <dgm:constr type="l" for="ch" forName="centerBox" refType="w" fact="0.05"/>
                  <dgm:constr type="t" for="ch" forName="centerBox" refType="h" fact="0.5"/>
                  <dgm:constr type="w" for="ch" forName="centerBox" refType="w" fact="0.9"/>
                  <dgm:constr type="h" for="ch" forName="centerBox" refType="h" fact="0.4"/>
                  <dgm:constr type="userA" for="des" forName="outerSibTrans" refType="w"/>
                  <dgm:constr type="userA" for="des" forName="middleSibTrans" refType="w"/>
                  <dgm:constr type="userA" for="des" forName="centerSibTrans" refType="w"/>
                </dgm:constrLst>
              </dgm:else>
            </dgm:choose>
          </dgm:else>
        </dgm:choose>
      </dgm:else>
    </dgm:choose>
    <dgm:ruleLst/>
    <dgm:choose name="Name22">
      <dgm:if name="Name23" axis="root ch" ptType="all node" st="1 1" cnt="0 0" func="cnt" op="gte" val="1">
        <dgm:layoutNode name="outerBox" styleLbl="node1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24">
            <dgm:if name="Name25" axis="root ch" ptType="all node" st="1 1" cnt="0 0" func="cnt" op="gt" val="1">
              <dgm:choose name="Name26">
                <dgm:if name="Name27" func="var" arg="dir" op="equ" val="norm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0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if>
                <dgm:else name="Name28">
                  <dgm:constrLst>
                    <dgm:constr type="l" for="ch" forName="outerBoxParent"/>
                    <dgm:constr type="t" for="ch" forName="outerBoxParent"/>
                    <dgm:constr type="w" for="ch" forName="outerBoxParent" refType="w"/>
                    <dgm:constr type="h" for="ch" forName="outerBoxParent" refType="h"/>
                    <dgm:constr type="bMarg" for="ch" forName="outerBoxParent" refType="h" fact="2.2"/>
                    <dgm:constr type="l" for="ch" forName="outerBoxChildren" refType="w" fact="0.825"/>
                    <dgm:constr type="t" for="ch" forName="outerBoxChildren" refType="h" fact="0.25"/>
                    <dgm:constr type="w" for="ch" forName="outerBoxChildren" refType="w" fact="0.15"/>
                    <dgm:constr type="h" for="ch" forName="outerBoxChildren" refType="h" fact="0.7"/>
                  </dgm:constrLst>
                </dgm:else>
              </dgm:choose>
            </dgm:if>
            <dgm:else name="Name29">
              <dgm:constrLst>
                <dgm:constr type="l" for="ch" forName="outerBoxParent"/>
                <dgm:constr type="t" for="ch" forName="outerBoxParent"/>
                <dgm:constr type="w" for="ch" forName="outerBoxParent" refType="w"/>
                <dgm:constr type="h" for="ch" forName="outerBoxParent" refType="h"/>
                <dgm:constr type="bMarg" for="ch" forName="outerBoxParent" refType="h" fact="1.75"/>
                <dgm:constr type="l" for="ch" forName="outerBoxChildren" refType="w" fact="0.025"/>
                <dgm:constr type="t" for="ch" forName="outerBoxChildren" refType="h" fact="0.45"/>
                <dgm:constr type="w" for="ch" forName="outerBoxChildren" refType="w" fact="0.95"/>
                <dgm:constr type="h" for="ch" forName="outerBoxChildren" refType="h" fact="0.45"/>
              </dgm:constrLst>
            </dgm:else>
          </dgm:choose>
          <dgm:ruleLst/>
          <dgm:layoutNode name="ou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085"/>
              </dgm:adjLst>
            </dgm:shape>
            <dgm:presOf axis="ch" ptType="node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outerBoxChildren">
            <dgm:choose name="Name30">
              <dgm:if name="Name31" axis="root ch" ptType="all node" st="1 1" cnt="0 0" func="cnt" op="gt" val="1">
                <dgm:alg type="lin">
                  <dgm:param type="linDir" val="fromT"/>
                  <dgm:param type="vertAlign" val="t"/>
                </dgm:alg>
              </dgm:if>
              <dgm:else name="Name32">
                <dgm:choose name="Name33">
                  <dgm:if name="Name34" func="var" arg="dir" op="equ" val="norm">
                    <dgm:alg type="lin">
                      <dgm:param type="horzAlign" val="l"/>
                    </dgm:alg>
                  </dgm:if>
                  <dgm:else name="Name35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oChild" refType="w"/>
              <dgm:constr type="h" for="ch" forName="oChild" refType="h"/>
            </dgm:constrLst>
            <dgm:ruleLst/>
            <dgm:forEach name="Name36" axis="ch ch" ptType="node node" st="1 1" cnt="1 0">
              <dgm:layoutNode name="o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37" axis="followSib" ptType="sibTrans" cnt="1">
                <dgm:layoutNode name="outer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38"/>
    </dgm:choose>
    <dgm:choose name="Name39">
      <dgm:if name="Name40" axis="root ch" ptType="all node" st="1 1" cnt="0 0" func="cnt" op="gte" val="2">
        <dgm:layoutNode name="middle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41">
            <dgm:if name="Name42" axis="root ch" ptType="all node" st="1 1" cnt="0 0" func="cnt" op="gt" val="2">
              <dgm:choose name="Name43">
                <dgm:if name="Name44" func="var" arg="dir" op="equ" val="norm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02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if>
                <dgm:else name="Name45">
                  <dgm:constrLst>
                    <dgm:constr type="l" for="ch" forName="middleBoxParent"/>
                    <dgm:constr type="t" for="ch" forName="middleBoxParent"/>
                    <dgm:constr type="w" for="ch" forName="middleBoxParent" refType="w"/>
                    <dgm:constr type="h" for="ch" forName="middleBoxParent" refType="h"/>
                    <dgm:constr type="bMarg" for="ch" forName="middleBoxParent" refType="h" fact="1.8"/>
                    <dgm:constr type="l" for="ch" forName="middleBoxChildren" refType="w" fact="0.775"/>
                    <dgm:constr type="t" for="ch" forName="middleBoxChildren" refType="h" fact="0.35"/>
                    <dgm:constr type="w" for="ch" forName="middleBoxChildren" refType="w" fact="0.2"/>
                    <dgm:constr type="h" for="ch" forName="middleBoxChildren" refType="h" fact="0.575"/>
                  </dgm:constrLst>
                </dgm:else>
              </dgm:choose>
            </dgm:if>
            <dgm:else name="Name46">
              <dgm:constrLst>
                <dgm:constr type="l" for="ch" forName="middleBoxParent"/>
                <dgm:constr type="t" for="ch" forName="middleBoxParent"/>
                <dgm:constr type="w" for="ch" forName="middleBoxParent" refType="w"/>
                <dgm:constr type="h" for="ch" forName="middleBoxParent" refType="h"/>
                <dgm:constr type="bMarg" for="ch" forName="middleBoxParent" refType="h" fact="1.8"/>
                <dgm:constr type="l" for="ch" forName="middleBoxChildren" refType="w" fact="0.025"/>
                <dgm:constr type="t" for="ch" forName="middleBoxChildren" refType="h" fact="0.45"/>
                <dgm:constr type="w" for="ch" forName="middleBoxChildren" refType="w" fact="0.95"/>
                <dgm:constr type="h" for="ch" forName="middleBoxChildren" refType="h" fact="0.45"/>
              </dgm:constrLst>
            </dgm:else>
          </dgm:choose>
          <dgm:ruleLst/>
          <dgm:layoutNode name="middle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2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layoutNode name="middleBoxChildren">
            <dgm:choose name="Name47">
              <dgm:if name="Name48" axis="root ch" ptType="all node" st="1 1" cnt="0 0" func="cnt" op="gt" val="2">
                <dgm:alg type="lin">
                  <dgm:param type="linDir" val="fromT"/>
                  <dgm:param type="vertAlign" val="t"/>
                </dgm:alg>
              </dgm:if>
              <dgm:else name="Name49">
                <dgm:choose name="Name50">
                  <dgm:if name="Name51" func="var" arg="dir" op="equ" val="norm">
                    <dgm:alg type="lin">
                      <dgm:param type="horzAlign" val="l"/>
                    </dgm:alg>
                  </dgm:if>
                  <dgm:else name="Name52">
                    <dgm:alg type="lin">
                      <dgm:param type="linDir" val="fromR"/>
                      <dgm:param type="horzAlign" val="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>
              <dgm:constr type="w" for="ch" forName="mChild" refType="w"/>
              <dgm:constr type="h" for="ch" forName="mChild" refType="h"/>
            </dgm:constrLst>
            <dgm:ruleLst/>
            <dgm:forEach name="Name53" axis="ch ch" ptType="node node" st="2 1" cnt="1 0">
              <dgm:layoutNode name="mChild" styleLbl="fgAcc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forEach name="Name54" axis="followSib" ptType="sibTrans" cnt="1">
                <dgm:layoutNode name="middleSibTrans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userA"/>
                    <dgm:constr type="w" refType="userA" fact="0.015"/>
                    <dgm:constr type="h" refType="userA" fact="0.015"/>
                  </dgm:constrLst>
                  <dgm:ruleLst/>
                </dgm:layoutNode>
              </dgm:forEach>
            </dgm:forEach>
          </dgm:layoutNode>
        </dgm:layoutNode>
      </dgm:if>
      <dgm:else name="Name55"/>
    </dgm:choose>
    <dgm:choose name="Name56">
      <dgm:if name="Name57" axis="root ch" ptType="all node" st="1 1" cnt="0 0" func="cnt" op="gte" val="3">
        <dgm:layoutNode name="centerBox">
          <dgm:alg type="composite">
            <dgm:param type="horzAlign" val="none"/>
            <dgm:param type="vertAlign" val="none"/>
          </dgm:alg>
          <dgm:shape xmlns:r="http://schemas.openxmlformats.org/officeDocument/2006/relationships" r:blip="">
            <dgm:adjLst/>
          </dgm:shape>
          <dgm:presOf/>
          <dgm:choose name="Name58">
            <dgm:if name="Name59" axis="ch ch" ptType="node node" st="3 1" cnt="1 0" func="cnt" op="gt" val="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  <dgm:constr type="bMarg" for="ch" forName="centerBoxParent" refType="h" fact="1.6"/>
                <dgm:constr type="l" for="ch" forName="centerBoxChildren" refType="w" fact="0.025"/>
                <dgm:constr type="t" for="ch" forName="centerBoxChildren" refType="h" fact="0.45"/>
                <dgm:constr type="w" for="ch" forName="centerBoxChildren" refType="w" fact="0.95"/>
                <dgm:constr type="h" for="ch" forName="centerBoxChildren" refType="h" fact="0.45"/>
              </dgm:constrLst>
            </dgm:if>
            <dgm:else name="Name60">
              <dgm:constrLst>
                <dgm:constr type="l" for="ch" forName="centerBoxParent"/>
                <dgm:constr type="t" for="ch" forName="centerBoxParent"/>
                <dgm:constr type="w" for="ch" forName="centerBoxParent" refType="w"/>
                <dgm:constr type="h" for="ch" forName="centerBoxParent" refType="h"/>
              </dgm:constrLst>
            </dgm:else>
          </dgm:choose>
          <dgm:ruleLst/>
          <dgm:layoutNode name="centerBoxParent" styleLbl="node1">
            <dgm:alg type="tx">
              <dgm:param type="txAnchorVert" val="t"/>
              <dgm:param type="parTxLTRAlign" val="l"/>
              <dgm:param type="parTxRTLAlign" val="r"/>
            </dgm:alg>
            <dgm:shape xmlns:r="http://schemas.openxmlformats.org/officeDocument/2006/relationships" type="roundRect" r:blip="">
              <dgm:adjLst>
                <dgm:adj idx="1" val="0.105"/>
              </dgm:adjLst>
            </dgm:shape>
            <dgm:presOf axis="ch" ptType="node" st="3" cnt="1"/>
            <dgm:constrLst>
              <dgm:constr type="t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  <dgm:choose name="Name61">
            <dgm:if name="Name62" axis="ch ch" ptType="node node" st="3 1" cnt="1 0" func="cnt" op="gt" val="0">
              <dgm:layoutNode name="centerBoxChildren">
                <dgm:choose name="Name63">
                  <dgm:if name="Name64" func="var" arg="dir" op="equ" val="norm">
                    <dgm:alg type="lin">
                      <dgm:param type="horzAlign" val="l"/>
                    </dgm:alg>
                  </dgm:if>
                  <dgm:else name="Name65">
                    <dgm:alg type="lin">
                      <dgm:param type="linDir" val="fromR"/>
                      <dgm:param type="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cChild" refType="w"/>
                  <dgm:constr type="h" for="ch" forName="cChild" refType="h"/>
                </dgm:constrLst>
                <dgm:ruleLst/>
                <dgm:forEach name="Name66" axis="ch ch" ptType="node node" st="3 1" cnt="1 0">
                  <dgm:layoutNode name="cChild" styleLbl="fgAcc1">
                    <dgm:varLst>
                      <dgm:bulletEnabled val="1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05"/>
                      </dgm:adjLst>
                    </dgm:shape>
                    <dgm:presOf axis="desOrSelf" ptType="node"/>
                    <dgm:constrLst>
                      <dgm:constr type="tMarg" refType="primFontSz" fact="0.3"/>
                      <dgm:constr type="bMarg" refType="primFontSz" fact="0.3"/>
                      <dgm:constr type="lMarg" refType="primFontSz" fact="0.3"/>
                      <dgm:constr type="rMarg" refType="primFontSz" fact="0.3"/>
                    </dgm:constrLst>
                    <dgm:ruleLst>
                      <dgm:rule type="primFontSz" val="5" fact="NaN" max="NaN"/>
                    </dgm:ruleLst>
                  </dgm:layoutNode>
                  <dgm:forEach name="Name67" axis="followSib" ptType="sibTrans" cnt="1">
                    <dgm:layoutNode name="centerSibTrans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userA"/>
                        <dgm:constr type="w" refType="userA" fact="0.015"/>
                        <dgm:constr type="h" refType="userA" fact="0.015"/>
                      </dgm:constrLst>
                      <dgm:ruleLst/>
                    </dgm:layoutNode>
                  </dgm:forEach>
                </dgm:forEach>
              </dgm:layoutNode>
            </dgm:if>
            <dgm:else name="Name68"/>
          </dgm:choose>
        </dgm:layoutNode>
      </dgm:if>
      <dgm:else name="Name6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hape 2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26" name="Shape 2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1111389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 b="0" i="0">
        <a:latin typeface="Arial" panose="020B0604020202020204" pitchFamily="34" charset="0"/>
        <a:ea typeface="Helvetica Neue"/>
        <a:cs typeface="Arial" panose="020B0604020202020204" pitchFamily="34" charset="0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grocity.ru/blog/trebovaniya-fgos-k-razvivayushchej-predmetno-prostranstvennoj-srede" TargetMode="External"/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ysobr.ru/sadiki/sadik-8/svedeniya-ob-obrazovatelnoy-organizatsii/obrazovanie/%D0%A0%D0%B0%D0%B7%D0%B2%D0%B8%D0%B2%D0%B0%D1%8E%D1%89%D0%B0%D1%8F%20%D0%BF%D1%80%D0%B5%D0%B4%D0%BC%D0%B5%D1%82%D0%BD%D0%BE%20%D0%BF%D1%80%D0%BE%D1%81%D1%82%D1%80%D0%B0%D0%BD%D1%81%D1%82%D0%B2%D0%B5%D0%BD%D0%BD%D0%B0%D1%8F%20%D1%81%D1%80%D0%B5%D0%B4%D0%B0%20%D0%B2%20%D0%94%D0%9E%D0%A3%202024%20(1).pdf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grocity.ru/blog/trebovaniya-fgos-k-razvivayushchej-predmetno-prostranstvennoj-srede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ysobr.ru/sadiki/sadik-8/svedeniya-ob-obrazovatelnoy-organizatsii/obrazovanie/%D0%A0%D0%B0%D0%B7%D0%B2%D0%B8%D0%B2%D0%B0%D1%8E%D1%89%D0%B0%D1%8F%20%D0%BF%D1%80%D0%B5%D0%B4%D0%BC%D0%B5%D1%82%D0%BD%D0%BE%20%D0%BF%D1%80%D0%BE%D1%81%D1%82%D1%80%D0%B0%D0%BD%D1%81%D1%82%D0%B2%D0%B5%D0%BD%D0%BD%D0%B0%D1%8F%20%D1%81%D1%80%D0%B5%D0%B4%D0%B0%20%D0%B2%20%D0%94%D0%9E%D0%A3%202024%20(1).pdf" TargetMode="Externa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grocity.ru/blog/trebovaniya-fgos-k-razvivayushchej-predmetno-prostranstvennoj-srede" TargetMode="External"/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sysobr.ru/sadiki/sadik-8/svedeniya-ob-obrazovatelnoy-organizatsii/obrazovanie/%D0%A0%D0%B0%D0%B7%D0%B2%D0%B8%D0%B2%D0%B0%D1%8E%D1%89%D0%B0%D1%8F%20%D0%BF%D1%80%D0%B5%D0%B4%D0%BC%D0%B5%D1%82%D0%BD%D0%BE%20%D0%BF%D1%80%D0%BE%D1%81%D1%82%D1%80%D0%B0%D0%BD%D1%81%D1%82%D0%B2%D0%B5%D0%BD%D0%BD%D0%B0%D1%8F%20%D1%81%D1%80%D0%B5%D0%B4%D0%B0%20%D0%B2%20%D0%94%D0%9E%D0%A3%202024%20(1).pdf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83042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Педагогическая технология - это строго научное проектирование и точное воспроизведение гарантирующих успех педагогических действий.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353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Педагогическая технология - это строго научное проектирование и точное воспроизведение гарантирующих успех педагогических действий.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189450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309816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951840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8408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955803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152391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Данные определения требуют разведения понятий "метод" и "прием", "прием" и "правило". </a:t>
            </a:r>
            <a:r>
              <a:rPr lang="ru-RU" dirty="0" err="1" smtClean="0"/>
              <a:t>Ф.Ф.Королев</a:t>
            </a:r>
            <a:r>
              <a:rPr lang="ru-RU" dirty="0" smtClean="0"/>
              <a:t> и </a:t>
            </a:r>
            <a:r>
              <a:rPr lang="ru-RU" dirty="0" err="1" smtClean="0"/>
              <a:t>В.Е.Гмурман</a:t>
            </a:r>
            <a:r>
              <a:rPr lang="ru-RU" dirty="0" smtClean="0"/>
              <a:t> отмечают, что границы между понятиями "метод" и "прием" очень подвижны и изменчивы. Каждый метод обучения складывается из отдельных элементов (частей, деталей), которые и называются методическими приемами. В свою очередь, прием как элемент метода и, соответственно, фрагмент деятельности состоит из системы наиболее рациональных действий. Например, совокупность рациональных действий, связанных с составлением плана изучаемого материала, применяемого при сообщении новых знаний, при работе с книгой и т.п. По отношению к методу приемы носят частный подчиненный характер. Прием и метод соотносятся как часть и целое. С помощью приема не решается полностью педагогическая или учебная задача, а лишь только ее этап, какая-то ее часть. Одни и те же методические приемы могут быть использованы в разных методах. 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09749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833741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8499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607027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932918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507788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7890785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207861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just"/>
            <a:r>
              <a:rPr lang="ru-RU" sz="1200" b="0" i="0" u="none" strike="noStrike" cap="none" dirty="0" smtClean="0">
                <a:solidFill>
                  <a:schemeClr val="dk1"/>
                </a:solidFill>
                <a:effectLst/>
                <a:latin typeface="Calibri"/>
                <a:ea typeface="Calibri"/>
                <a:cs typeface="Calibri"/>
                <a:sym typeface="Calibri"/>
              </a:rPr>
              <a:t>.</a:t>
            </a:r>
            <a:endParaRPr lang="ru-RU" sz="1200" dirty="0" smtClean="0"/>
          </a:p>
        </p:txBody>
      </p:sp>
      <p:sp>
        <p:nvSpPr>
          <p:cNvPr id="103" name="Google Shape;10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15983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Согласно требованиям ФГОС ДО, РППС должна быть: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Содержательно-насыщенной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Разнообразие материалов, оборудования, инвентаря, соответствие возрастным особенностям и содержанию программы.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Трансформируемой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Возможность изменять среду в зависимости от образовательной ситуации, интересов и возможностей детей.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Полифункциональной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Разнообразное использование различных составляющих среды (детская мебель, маты, мягкие модули, ширмы).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Вариативной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Наличие различных пространств (для игры, конструирования, уединения), периодическая сменяемость игрового материала.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Доступной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Свободный доступ детей ко всем помещениям, играм, игрушкам, пособиям, обеспечивающим все виды детской активности.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Безопасной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Соответствие всех элементов среды требованиям по обеспечению надёжности и безопасности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137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Принято различать разные виды педагогических взаимодействий, а следовательно, и отношений: педагогические (отношения воспитателей и воспитанников); взаимные (отношения со взрослыми, сверстниками, младшими); предметные (отношения воспитанников с предметами материальной культуры); отношения к самому себе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3762506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919194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1630619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30958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5251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4684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843564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34909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Согласно требованиям ФГОС ДО, РППС должна быть: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Содержательно-насыщенной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Разнообразие материалов, оборудования, инвентаря, соответствие возрастным особенностям и содержанию программы.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Трансформируемой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Возможность изменять среду в зависимости от образовательной ситуации, интересов и возможностей детей.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Полифункциональной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Разнообразное использование различных составляющих среды (детская мебель, маты, мягкие модули, ширмы).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Вариативной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Наличие различных пространств (для игры, конструирования, уединения), периодическая сменяемость игрового материала.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Доступной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Свободный доступ детей ко всем помещениям, играм, игрушкам, пособиям, обеспечивающим все виды детской активности.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Безопасной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Соответствие всех элементов среды требованиям по обеспечению надёжности и безопасности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619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Согласно требованиям ФГОС ДО, РППС должна быть: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Содержательно-насыщенной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Разнообразие материалов, оборудования, инвентаря, соответствие возрастным особенностям и содержанию программы.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Трансформируемой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Возможность изменять среду в зависимости от образовательной ситуации, интересов и возможностей детей.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Полифункциональной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Разнообразное использование различных составляющих среды (детская мебель, маты, мягкие модули, ширмы).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Вариативной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Наличие различных пространств (для игры, конструирования, уединения), периодическая сменяемость игрового материала.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Доступной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Свободный доступ детей ко всем помещениям, играм, игрушкам, пособиям, обеспечивающим все виды детской активности.  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3"/>
              </a:rPr>
              <a:t>igrocity.ru</a:t>
            </a:r>
            <a:r>
              <a:rPr lang="ru-RU" b="0" i="0" u="none" strike="noStrike" dirty="0" smtClean="0">
                <a:solidFill>
                  <a:srgbClr val="333333"/>
                </a:solidFill>
                <a:effectLst/>
                <a:latin typeface="YS Text"/>
                <a:hlinkClick r:id="rId4"/>
              </a:rPr>
              <a:t>sysobr.ru</a:t>
            </a:r>
            <a:endParaRPr lang="ru-RU" b="0" i="0" dirty="0" smtClean="0">
              <a:solidFill>
                <a:srgbClr val="333333"/>
              </a:solidFill>
              <a:effectLst/>
              <a:latin typeface="YS Text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ru-RU" b="1" i="0" dirty="0" smtClean="0">
                <a:solidFill>
                  <a:srgbClr val="333333"/>
                </a:solidFill>
                <a:effectLst/>
                <a:latin typeface="YS Text"/>
              </a:rPr>
              <a:t>Безопасной</a:t>
            </a:r>
            <a:r>
              <a:rPr lang="ru-RU" b="0" i="0" dirty="0" smtClean="0">
                <a:solidFill>
                  <a:srgbClr val="333333"/>
                </a:solidFill>
                <a:effectLst/>
                <a:latin typeface="YS Text"/>
              </a:rPr>
              <a:t>. Соответствие всех элементов среды требованиям по обеспечению надёжности и безопасности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256643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348605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700476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4999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 — сверх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2_Custom Layout">
  <p:cSld name="22_Custom Layout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6"/>
          <p:cNvSpPr>
            <a:spLocks noGrp="1"/>
          </p:cNvSpPr>
          <p:nvPr>
            <p:ph type="pic" idx="2"/>
          </p:nvPr>
        </p:nvSpPr>
        <p:spPr>
          <a:xfrm>
            <a:off x="14724776" y="3090438"/>
            <a:ext cx="9659400" cy="7535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134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66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22818724" y="12665074"/>
            <a:ext cx="1463400" cy="10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25471"/>
              </a:buClr>
              <a:buSzPts val="1700"/>
              <a:buFont typeface="Arial"/>
              <a:buNone/>
              <a:defRPr sz="3400" b="0" i="0" u="none">
                <a:solidFill>
                  <a:srgbClr val="42547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 sz="260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3558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2_Custom Layout">
  <p:cSld name="52_Custom Layout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7"/>
          <p:cNvSpPr>
            <a:spLocks noGrp="1"/>
          </p:cNvSpPr>
          <p:nvPr>
            <p:ph type="pic" idx="2"/>
          </p:nvPr>
        </p:nvSpPr>
        <p:spPr>
          <a:xfrm>
            <a:off x="1889760" y="4971572"/>
            <a:ext cx="7234200" cy="6237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accent2"/>
          </a:solidFill>
          <a:ln w="762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190500" dist="254000" algn="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7"/>
          <p:cNvSpPr txBox="1">
            <a:spLocks noGrp="1"/>
          </p:cNvSpPr>
          <p:nvPr>
            <p:ph type="sldNum" idx="12"/>
          </p:nvPr>
        </p:nvSpPr>
        <p:spPr>
          <a:xfrm>
            <a:off x="22818090" y="12666268"/>
            <a:ext cx="1463400" cy="1049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2830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Объект с подписью" type="objTx">
  <p:cSld name="Объект с подписью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8"/>
          <p:cNvSpPr txBox="1">
            <a:spLocks noGrp="1"/>
          </p:cNvSpPr>
          <p:nvPr>
            <p:ph type="title"/>
          </p:nvPr>
        </p:nvSpPr>
        <p:spPr>
          <a:xfrm>
            <a:off x="1679576" y="914400"/>
            <a:ext cx="78642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/>
            </a:lvl9pPr>
          </a:lstStyle>
          <a:p>
            <a:endParaRPr/>
          </a:p>
        </p:txBody>
      </p:sp>
      <p:sp>
        <p:nvSpPr>
          <p:cNvPr id="72" name="Google Shape;72;p18"/>
          <p:cNvSpPr txBox="1">
            <a:spLocks noGrp="1"/>
          </p:cNvSpPr>
          <p:nvPr>
            <p:ph type="body" idx="1"/>
          </p:nvPr>
        </p:nvSpPr>
        <p:spPr>
          <a:xfrm>
            <a:off x="10366376" y="1974852"/>
            <a:ext cx="12344400" cy="974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marR="0" lvl="0" indent="-8636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6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marR="0" lvl="1" indent="-812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7620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711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711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711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711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711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711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8"/>
          <p:cNvSpPr txBox="1">
            <a:spLocks noGrp="1"/>
          </p:cNvSpPr>
          <p:nvPr>
            <p:ph type="body" idx="2"/>
          </p:nvPr>
        </p:nvSpPr>
        <p:spPr>
          <a:xfrm>
            <a:off x="1679576" y="4114800"/>
            <a:ext cx="7864200" cy="762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914400" marR="0" lvl="0" indent="-45720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1828800" marR="0" lvl="1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2743200" marR="0" lvl="2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3657600" marR="0" lvl="3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4572000" marR="0" lvl="4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5486400" marR="0" lvl="5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6400800" marR="0" lvl="6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7315200" marR="0" lvl="7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8229600" marR="0" lvl="8" indent="-4572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dt" idx="10"/>
          </p:nvPr>
        </p:nvSpPr>
        <p:spPr>
          <a:xfrm>
            <a:off x="1676400" y="12712752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 hangingPunct="1">
              <a:buClr>
                <a:srgbClr val="000000"/>
              </a:buClr>
            </a:pPr>
            <a:endParaRPr lang="ru-RU" b="0"/>
          </a:p>
        </p:txBody>
      </p:sp>
      <p:sp>
        <p:nvSpPr>
          <p:cNvPr id="75" name="Google Shape;75;p18"/>
          <p:cNvSpPr txBox="1">
            <a:spLocks noGrp="1"/>
          </p:cNvSpPr>
          <p:nvPr>
            <p:ph type="ftr" idx="11"/>
          </p:nvPr>
        </p:nvSpPr>
        <p:spPr>
          <a:xfrm>
            <a:off x="8077200" y="12712752"/>
            <a:ext cx="82296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defTabSz="1828800" hangingPunct="1">
              <a:buClr>
                <a:srgbClr val="000000"/>
              </a:buClr>
            </a:pPr>
            <a:endParaRPr lang="ru-RU" b="0"/>
          </a:p>
        </p:txBody>
      </p:sp>
      <p:sp>
        <p:nvSpPr>
          <p:cNvPr id="76" name="Google Shape;76;p18"/>
          <p:cNvSpPr txBox="1">
            <a:spLocks noGrp="1"/>
          </p:cNvSpPr>
          <p:nvPr>
            <p:ph type="sldNum" idx="12"/>
          </p:nvPr>
        </p:nvSpPr>
        <p:spPr>
          <a:xfrm>
            <a:off x="17221200" y="12712752"/>
            <a:ext cx="5486400" cy="73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108768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4_Custom Layout">
  <p:cSld name="24_Custom Layout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9"/>
          <p:cNvSpPr>
            <a:spLocks noGrp="1"/>
          </p:cNvSpPr>
          <p:nvPr>
            <p:ph type="pic" idx="2"/>
          </p:nvPr>
        </p:nvSpPr>
        <p:spPr>
          <a:xfrm>
            <a:off x="13357272" y="731520"/>
            <a:ext cx="7743000" cy="66750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9" name="Google Shape;79;p19"/>
          <p:cNvSpPr>
            <a:spLocks noGrp="1"/>
          </p:cNvSpPr>
          <p:nvPr>
            <p:ph type="pic" idx="3"/>
          </p:nvPr>
        </p:nvSpPr>
        <p:spPr>
          <a:xfrm>
            <a:off x="8626448" y="5056788"/>
            <a:ext cx="5607000" cy="48342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0" name="Google Shape;80;p19"/>
          <p:cNvSpPr>
            <a:spLocks noGrp="1"/>
          </p:cNvSpPr>
          <p:nvPr>
            <p:ph type="pic" idx="4"/>
          </p:nvPr>
        </p:nvSpPr>
        <p:spPr>
          <a:xfrm>
            <a:off x="13731240" y="7595826"/>
            <a:ext cx="6127200" cy="5281800"/>
          </a:xfrm>
          <a:prstGeom prst="hexagon">
            <a:avLst>
              <a:gd name="adj" fmla="val 25000"/>
              <a:gd name="vf" fmla="val 11547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Google Shape;81;p19"/>
          <p:cNvSpPr txBox="1">
            <a:spLocks noGrp="1"/>
          </p:cNvSpPr>
          <p:nvPr>
            <p:ph type="sldNum" idx="12"/>
          </p:nvPr>
        </p:nvSpPr>
        <p:spPr>
          <a:xfrm>
            <a:off x="22818090" y="12666268"/>
            <a:ext cx="1463400" cy="1049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3648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20"/>
          <p:cNvSpPr txBox="1">
            <a:spLocks noGrp="1"/>
          </p:cNvSpPr>
          <p:nvPr>
            <p:ph type="sldNum" idx="12"/>
          </p:nvPr>
        </p:nvSpPr>
        <p:spPr>
          <a:xfrm>
            <a:off x="22818092" y="12666270"/>
            <a:ext cx="1463200" cy="10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0" marR="0" lvl="0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Calibri"/>
              <a:buNone/>
              <a:defRPr sz="3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pPr>
                <a:buClr>
                  <a:srgbClr val="000000"/>
                </a:buClr>
              </a:pPr>
              <a:t>‹#›</a:t>
            </a:fld>
            <a:endParaRPr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2161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66_Custom Layout">
  <p:cSld name="66_Custom Layout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22"/>
          <p:cNvSpPr>
            <a:spLocks noGrp="1"/>
          </p:cNvSpPr>
          <p:nvPr>
            <p:ph type="pic" idx="2"/>
          </p:nvPr>
        </p:nvSpPr>
        <p:spPr>
          <a:xfrm>
            <a:off x="0" y="1519842"/>
            <a:ext cx="12406200" cy="106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300" tIns="45675" rIns="91300" bIns="456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2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  <a:defRPr sz="3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60916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Номер слайда 6"/>
          <p:cNvSpPr txBox="1">
            <a:spLocks/>
          </p:cNvSpPr>
          <p:nvPr userDrawn="1"/>
        </p:nvSpPr>
        <p:spPr>
          <a:xfrm>
            <a:off x="21985090" y="12903698"/>
            <a:ext cx="2139820" cy="730080"/>
          </a:xfrm>
          <a:prstGeom prst="rect">
            <a:avLst/>
          </a:prstGeom>
        </p:spPr>
        <p:txBody>
          <a:bodyPr vert="horz" lIns="158848" tIns="79424" rIns="158848" bIns="79424" rtlCol="0" anchor="t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buClr>
                <a:srgbClr val="000000"/>
              </a:buClr>
              <a:buFont typeface="Arial"/>
              <a:buNone/>
            </a:pPr>
            <a:fld id="{95B9F625-A867-4BC8-8E54-1E2FE8440F0D}" type="slidenum">
              <a:rPr lang="ru-RU" sz="2720" smtClean="0">
                <a:solidFill>
                  <a:srgbClr val="0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Arial"/>
              </a:rPr>
              <a:pPr algn="l">
                <a:buClr>
                  <a:srgbClr val="000000"/>
                </a:buClr>
                <a:buFont typeface="Arial"/>
                <a:buNone/>
              </a:pPr>
              <a:t>‹#›</a:t>
            </a:fld>
            <a:r>
              <a:rPr lang="en-US" sz="2720" dirty="0">
                <a:solidFill>
                  <a:srgbClr val="000000"/>
                </a:solidFill>
                <a:latin typeface="FangSong" panose="02010609060101010101" pitchFamily="49" charset="-122"/>
                <a:ea typeface="FangSong" panose="02010609060101010101" pitchFamily="49" charset="-122"/>
                <a:sym typeface="Arial"/>
              </a:rPr>
              <a:t> |</a:t>
            </a:r>
            <a:endParaRPr lang="ru-RU" sz="2720" dirty="0">
              <a:solidFill>
                <a:srgbClr val="000000"/>
              </a:solidFill>
              <a:latin typeface="FangSong" panose="02010609060101010101" pitchFamily="49" charset="-122"/>
              <a:ea typeface="FangSong" panose="02010609060101010101" pitchFamily="49" charset="-122"/>
              <a:sym typeface="Arial"/>
            </a:endParaRPr>
          </a:p>
        </p:txBody>
      </p:sp>
      <p:sp>
        <p:nvSpPr>
          <p:cNvPr id="8" name="Текст 3"/>
          <p:cNvSpPr>
            <a:spLocks noGrp="1"/>
          </p:cNvSpPr>
          <p:nvPr>
            <p:ph type="body" sz="quarter" idx="10" hasCustomPrompt="1"/>
          </p:nvPr>
        </p:nvSpPr>
        <p:spPr>
          <a:xfrm>
            <a:off x="5278330" y="400531"/>
            <a:ext cx="18434400" cy="1439666"/>
          </a:xfrm>
          <a:prstGeom prst="rect">
            <a:avLst/>
          </a:prstGeom>
        </p:spPr>
        <p:txBody>
          <a:bodyPr lIns="104287" tIns="52144" rIns="104287" bIns="52144" anchor="ctr"/>
          <a:lstStyle>
            <a:lvl1pPr marL="0" indent="0" algn="r">
              <a:buNone/>
              <a:defRPr sz="4896" b="1" baseline="0">
                <a:solidFill>
                  <a:schemeClr val="bg1"/>
                </a:solidFill>
                <a:latin typeface="Candara" panose="020E0502030303020204" pitchFamily="34" charset="0"/>
              </a:defRPr>
            </a:lvl1pPr>
          </a:lstStyle>
          <a:p>
            <a:pPr lvl="0"/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9" name="Объект 2"/>
          <p:cNvSpPr>
            <a:spLocks noGrp="1"/>
          </p:cNvSpPr>
          <p:nvPr>
            <p:ph idx="1"/>
          </p:nvPr>
        </p:nvSpPr>
        <p:spPr>
          <a:xfrm>
            <a:off x="1224169" y="2591405"/>
            <a:ext cx="21945282" cy="9053006"/>
          </a:xfrm>
          <a:prstGeom prst="rect">
            <a:avLst/>
          </a:prstGeom>
          <a:ln>
            <a:noFill/>
          </a:ln>
        </p:spPr>
        <p:txBody>
          <a:bodyPr lIns="104287" tIns="52144" rIns="104287" bIns="52144"/>
          <a:lstStyle>
            <a:lvl1pPr marL="992960" indent="-992960">
              <a:buClr>
                <a:srgbClr val="ED1C24"/>
              </a:buClr>
              <a:buSzPct val="125000"/>
              <a:buFont typeface="Wingdings" panose="05000000000000000000" pitchFamily="2" charset="2"/>
              <a:buChar char="ü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2007768" indent="-992960">
              <a:buClr>
                <a:srgbClr val="ED1C24"/>
              </a:buClr>
              <a:buSzPct val="125000"/>
              <a:buFont typeface="Wingdings" panose="05000000000000000000" pitchFamily="2" charset="2"/>
              <a:buChar char="§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2pPr>
            <a:lvl3pPr marL="2923278" indent="-893666">
              <a:buClr>
                <a:srgbClr val="ED1C24"/>
              </a:buClr>
              <a:buSzPct val="125000"/>
              <a:buFont typeface="+mj-lt"/>
              <a:buAutoNum type="arabicPeriod"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3pPr>
            <a:lvl4pPr marL="3044420" indent="0">
              <a:buClr>
                <a:srgbClr val="ED1C24"/>
              </a:buClr>
              <a:buSzPct val="125000"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4pPr>
            <a:lvl5pPr marL="4059224" indent="0">
              <a:buClr>
                <a:srgbClr val="ED1C24"/>
              </a:buClr>
              <a:buSzPct val="125000"/>
              <a:buNone/>
              <a:defRPr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5pPr>
          </a:lstStyle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31101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63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D996C42E-5D13-7741-87EF-351E562E52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b="0" i="0"/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pic>
        <p:nvPicPr>
          <p:cNvPr id="4" name="1.jpg" descr="1.jpg">
            <a:extLst>
              <a:ext uri="{FF2B5EF4-FFF2-40B4-BE49-F238E27FC236}">
                <a16:creationId xmlns:a16="http://schemas.microsoft.com/office/drawing/2014/main" xmlns="" id="{5BBD207A-3FD6-5D4E-9B6C-882C8A97639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10732"/>
            <a:ext cx="24384000" cy="3061129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Дизайн без названия (8).png" descr="Дизайн без названия (8).png">
            <a:extLst>
              <a:ext uri="{FF2B5EF4-FFF2-40B4-BE49-F238E27FC236}">
                <a16:creationId xmlns:a16="http://schemas.microsoft.com/office/drawing/2014/main" xmlns="" id="{9D47EFD1-BC47-0149-BCC8-2DB8442DA6B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8471714"/>
            <a:ext cx="24384000" cy="6332067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801451703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09600" y="8475134"/>
            <a:ext cx="2844800" cy="486833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6/5/2025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165600" y="8475134"/>
            <a:ext cx="3860800" cy="48683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41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51417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831200" y="1481600"/>
            <a:ext cx="7488000" cy="20154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32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831200" y="3705600"/>
            <a:ext cx="7488000" cy="8478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marL="914400" lvl="0" indent="-6604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3200"/>
            </a:lvl1pPr>
            <a:lvl2pPr marL="1828800" lvl="1" indent="-660400">
              <a:spcBef>
                <a:spcPts val="4200"/>
              </a:spcBef>
              <a:spcAft>
                <a:spcPts val="0"/>
              </a:spcAft>
              <a:buSzPts val="1600"/>
              <a:buChar char="○"/>
              <a:defRPr sz="3200"/>
            </a:lvl2pPr>
            <a:lvl3pPr marL="2743200" lvl="2" indent="-660400">
              <a:spcBef>
                <a:spcPts val="4200"/>
              </a:spcBef>
              <a:spcAft>
                <a:spcPts val="0"/>
              </a:spcAft>
              <a:buSzPts val="1600"/>
              <a:buChar char="■"/>
              <a:defRPr sz="3200"/>
            </a:lvl3pPr>
            <a:lvl4pPr marL="3657600" lvl="3" indent="-660400">
              <a:spcBef>
                <a:spcPts val="4200"/>
              </a:spcBef>
              <a:spcAft>
                <a:spcPts val="0"/>
              </a:spcAft>
              <a:buSzPts val="1600"/>
              <a:buChar char="●"/>
              <a:defRPr sz="3200"/>
            </a:lvl4pPr>
            <a:lvl5pPr marL="4572000" lvl="4" indent="-660400">
              <a:spcBef>
                <a:spcPts val="4200"/>
              </a:spcBef>
              <a:spcAft>
                <a:spcPts val="0"/>
              </a:spcAft>
              <a:buSzPts val="1600"/>
              <a:buChar char="○"/>
              <a:defRPr sz="3200"/>
            </a:lvl5pPr>
            <a:lvl6pPr marL="5486400" lvl="5" indent="-660400">
              <a:spcBef>
                <a:spcPts val="4200"/>
              </a:spcBef>
              <a:spcAft>
                <a:spcPts val="0"/>
              </a:spcAft>
              <a:buSzPts val="1600"/>
              <a:buChar char="■"/>
              <a:defRPr sz="3200"/>
            </a:lvl6pPr>
            <a:lvl7pPr marL="6400800" lvl="6" indent="-660400">
              <a:spcBef>
                <a:spcPts val="4200"/>
              </a:spcBef>
              <a:spcAft>
                <a:spcPts val="0"/>
              </a:spcAft>
              <a:buSzPts val="1600"/>
              <a:buChar char="●"/>
              <a:defRPr sz="3200"/>
            </a:lvl7pPr>
            <a:lvl8pPr marL="7315200" lvl="7" indent="-660400">
              <a:spcBef>
                <a:spcPts val="4200"/>
              </a:spcBef>
              <a:spcAft>
                <a:spcPts val="0"/>
              </a:spcAft>
              <a:buSzPts val="1600"/>
              <a:buChar char="○"/>
              <a:defRPr sz="3200"/>
            </a:lvl8pPr>
            <a:lvl9pPr marL="8229600" lvl="8" indent="-660400">
              <a:spcBef>
                <a:spcPts val="4200"/>
              </a:spcBef>
              <a:spcAft>
                <a:spcPts val="4200"/>
              </a:spcAft>
              <a:buSzPts val="1600"/>
              <a:buChar char="■"/>
              <a:defRPr sz="3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22593220" y="12435244"/>
            <a:ext cx="1463400" cy="104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553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1307334" y="1200400"/>
            <a:ext cx="16980600" cy="109086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1pPr>
            <a:lvl2pPr lvl="1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2pPr>
            <a:lvl3pPr lvl="2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3pPr>
            <a:lvl4pPr lvl="3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4pPr>
            <a:lvl5pPr lvl="4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5pPr>
            <a:lvl6pPr lvl="5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6pPr>
            <a:lvl7pPr lvl="6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7pPr>
            <a:lvl8pPr lvl="7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8pPr>
            <a:lvl9pPr lvl="8">
              <a:spcBef>
                <a:spcPts val="0"/>
              </a:spcBef>
              <a:spcAft>
                <a:spcPts val="0"/>
              </a:spcAft>
              <a:buSzPts val="6400"/>
              <a:buNone/>
              <a:defRPr sz="12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22593220" y="12435244"/>
            <a:ext cx="1463400" cy="104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0341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12192000" y="-334"/>
            <a:ext cx="12192000" cy="13716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243800" tIns="243800" rIns="243800" bIns="243800" anchor="ctr" anchorCtr="0">
            <a:noAutofit/>
          </a:bodyPr>
          <a:lstStyle/>
          <a:p>
            <a:pPr algn="l" defTabSz="1828800" hangingPunct="1">
              <a:buClr>
                <a:srgbClr val="000000"/>
              </a:buClr>
              <a:buFont typeface="Arial"/>
              <a:buNone/>
            </a:pPr>
            <a:endParaRPr sz="2800" b="0"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708000" y="3288466"/>
            <a:ext cx="10787400" cy="3952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600"/>
              <a:buNone/>
              <a:defRPr sz="11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708000" y="7474866"/>
            <a:ext cx="10787400" cy="32934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56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13172000" y="1930866"/>
            <a:ext cx="10231800" cy="9853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914400" lvl="0" indent="-76200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1828800" lvl="1" indent="-698500">
              <a:spcBef>
                <a:spcPts val="4200"/>
              </a:spcBef>
              <a:spcAft>
                <a:spcPts val="0"/>
              </a:spcAft>
              <a:buSzPts val="1900"/>
              <a:buChar char="○"/>
              <a:defRPr/>
            </a:lvl2pPr>
            <a:lvl3pPr marL="2743200" lvl="2" indent="-698500">
              <a:spcBef>
                <a:spcPts val="4200"/>
              </a:spcBef>
              <a:spcAft>
                <a:spcPts val="0"/>
              </a:spcAft>
              <a:buSzPts val="1900"/>
              <a:buChar char="■"/>
              <a:defRPr/>
            </a:lvl3pPr>
            <a:lvl4pPr marL="3657600" lvl="3" indent="-698500">
              <a:spcBef>
                <a:spcPts val="4200"/>
              </a:spcBef>
              <a:spcAft>
                <a:spcPts val="0"/>
              </a:spcAft>
              <a:buSzPts val="1900"/>
              <a:buChar char="●"/>
              <a:defRPr/>
            </a:lvl4pPr>
            <a:lvl5pPr marL="4572000" lvl="4" indent="-698500">
              <a:spcBef>
                <a:spcPts val="4200"/>
              </a:spcBef>
              <a:spcAft>
                <a:spcPts val="0"/>
              </a:spcAft>
              <a:buSzPts val="1900"/>
              <a:buChar char="○"/>
              <a:defRPr/>
            </a:lvl5pPr>
            <a:lvl6pPr marL="5486400" lvl="5" indent="-698500">
              <a:spcBef>
                <a:spcPts val="4200"/>
              </a:spcBef>
              <a:spcAft>
                <a:spcPts val="0"/>
              </a:spcAft>
              <a:buSzPts val="1900"/>
              <a:buChar char="■"/>
              <a:defRPr/>
            </a:lvl6pPr>
            <a:lvl7pPr marL="6400800" lvl="6" indent="-698500">
              <a:spcBef>
                <a:spcPts val="4200"/>
              </a:spcBef>
              <a:spcAft>
                <a:spcPts val="0"/>
              </a:spcAft>
              <a:buSzPts val="1900"/>
              <a:buChar char="●"/>
              <a:defRPr/>
            </a:lvl7pPr>
            <a:lvl8pPr marL="7315200" lvl="7" indent="-698500">
              <a:spcBef>
                <a:spcPts val="4200"/>
              </a:spcBef>
              <a:spcAft>
                <a:spcPts val="0"/>
              </a:spcAft>
              <a:buSzPts val="1900"/>
              <a:buChar char="○"/>
              <a:defRPr/>
            </a:lvl8pPr>
            <a:lvl9pPr marL="8229600" lvl="8" indent="-698500">
              <a:spcBef>
                <a:spcPts val="4200"/>
              </a:spcBef>
              <a:spcAft>
                <a:spcPts val="420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22593220" y="12435244"/>
            <a:ext cx="1463400" cy="104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60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831200" y="11281534"/>
            <a:ext cx="15996600" cy="1613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marL="914400" lvl="0" indent="-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22593220" y="12435244"/>
            <a:ext cx="1463400" cy="10494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US">
                <a:solidFill>
                  <a:srgbClr val="595959"/>
                </a:solidFill>
              </a:rPr>
              <a:pPr/>
              <a:t>‹#›</a:t>
            </a:fld>
            <a:endParaRPr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77369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5_Custom Layout">
  <p:cSld name="35_Custom Layou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>
            <a:spLocks noGrp="1"/>
          </p:cNvSpPr>
          <p:nvPr>
            <p:ph type="pic" idx="2"/>
          </p:nvPr>
        </p:nvSpPr>
        <p:spPr>
          <a:xfrm>
            <a:off x="9933282" y="4906108"/>
            <a:ext cx="13504800" cy="80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22850" rIns="45700" bIns="2285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5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4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4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3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97654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4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5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46001" y="13081000"/>
            <a:ext cx="479298" cy="4719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 i="0">
                <a:latin typeface="Arial" panose="020B0604020202020204" pitchFamily="34" charset="0"/>
                <a:ea typeface="Helvetica Neue Light"/>
                <a:cs typeface="Arial" panose="020B0604020202020204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70" r:id="rId3"/>
    <p:sldLayoutId id="2147483672" r:id="rId4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+mn-ea"/>
          <a:cs typeface="Arial" panose="020B0604020202020204" pitchFamily="34" charset="0"/>
          <a:sym typeface="Helvetica Neue Medium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Arial" panose="020B0604020202020204" pitchFamily="34" charset="0"/>
          <a:ea typeface="Helvetica Neue"/>
          <a:cs typeface="Arial" panose="020B0604020202020204" pitchFamily="34" charset="0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1200" y="1186734"/>
            <a:ext cx="22721400" cy="152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700"/>
              <a:buNone/>
              <a:defRPr sz="37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1200" y="3073266"/>
            <a:ext cx="22721400" cy="911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lvl1pPr marL="457200" lvl="0" indent="-381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●"/>
              <a:defRPr sz="2400">
                <a:solidFill>
                  <a:schemeClr val="dk2"/>
                </a:solidFill>
              </a:defRPr>
            </a:lvl1pPr>
            <a:lvl2pPr marL="914400" lvl="1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2pPr>
            <a:lvl3pPr marL="1371600" lvl="2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3pPr>
            <a:lvl4pPr marL="1828800" lvl="3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4pPr>
            <a:lvl5pPr marL="2286000" lvl="4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5pPr>
            <a:lvl6pPr marL="2743200" lvl="5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6pPr>
            <a:lvl7pPr marL="3200400" lvl="6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●"/>
              <a:defRPr sz="1900">
                <a:solidFill>
                  <a:schemeClr val="dk2"/>
                </a:solidFill>
              </a:defRPr>
            </a:lvl7pPr>
            <a:lvl8pPr marL="3657600" lvl="7" indent="-349250">
              <a:lnSpc>
                <a:spcPct val="115000"/>
              </a:lnSpc>
              <a:spcBef>
                <a:spcPts val="2100"/>
              </a:spcBef>
              <a:spcAft>
                <a:spcPts val="0"/>
              </a:spcAft>
              <a:buClr>
                <a:schemeClr val="dk2"/>
              </a:buClr>
              <a:buSzPts val="1900"/>
              <a:buChar char="○"/>
              <a:defRPr sz="1900">
                <a:solidFill>
                  <a:schemeClr val="dk2"/>
                </a:solidFill>
              </a:defRPr>
            </a:lvl8pPr>
            <a:lvl9pPr marL="4114800" lvl="8" indent="-349250">
              <a:lnSpc>
                <a:spcPct val="115000"/>
              </a:lnSpc>
              <a:spcBef>
                <a:spcPts val="2100"/>
              </a:spcBef>
              <a:spcAft>
                <a:spcPts val="2100"/>
              </a:spcAft>
              <a:buClr>
                <a:schemeClr val="dk2"/>
              </a:buClr>
              <a:buSzPts val="1900"/>
              <a:buChar char="■"/>
              <a:defRPr sz="19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22593220" y="12435244"/>
            <a:ext cx="1463400" cy="10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2600">
                <a:solidFill>
                  <a:schemeClr val="dk2"/>
                </a:solidFill>
              </a:defRPr>
            </a:lvl1pPr>
            <a:lvl2pPr lvl="1" algn="r">
              <a:buNone/>
              <a:defRPr sz="2600">
                <a:solidFill>
                  <a:schemeClr val="dk2"/>
                </a:solidFill>
              </a:defRPr>
            </a:lvl2pPr>
            <a:lvl3pPr lvl="2" algn="r">
              <a:buNone/>
              <a:defRPr sz="2600">
                <a:solidFill>
                  <a:schemeClr val="dk2"/>
                </a:solidFill>
              </a:defRPr>
            </a:lvl3pPr>
            <a:lvl4pPr lvl="3" algn="r">
              <a:buNone/>
              <a:defRPr sz="2600">
                <a:solidFill>
                  <a:schemeClr val="dk2"/>
                </a:solidFill>
              </a:defRPr>
            </a:lvl4pPr>
            <a:lvl5pPr lvl="4" algn="r">
              <a:buNone/>
              <a:defRPr sz="2600">
                <a:solidFill>
                  <a:schemeClr val="dk2"/>
                </a:solidFill>
              </a:defRPr>
            </a:lvl5pPr>
            <a:lvl6pPr lvl="5" algn="r">
              <a:buNone/>
              <a:defRPr sz="2600">
                <a:solidFill>
                  <a:schemeClr val="dk2"/>
                </a:solidFill>
              </a:defRPr>
            </a:lvl6pPr>
            <a:lvl7pPr lvl="6" algn="r">
              <a:buNone/>
              <a:defRPr sz="2600">
                <a:solidFill>
                  <a:schemeClr val="dk2"/>
                </a:solidFill>
              </a:defRPr>
            </a:lvl7pPr>
            <a:lvl8pPr lvl="7" algn="r">
              <a:buNone/>
              <a:defRPr sz="2600">
                <a:solidFill>
                  <a:schemeClr val="dk2"/>
                </a:solidFill>
              </a:defRPr>
            </a:lvl8pPr>
            <a:lvl9pPr lvl="8" algn="r">
              <a:buNone/>
              <a:defRPr sz="2600">
                <a:solidFill>
                  <a:schemeClr val="dk2"/>
                </a:solidFill>
              </a:defRPr>
            </a:lvl9pPr>
          </a:lstStyle>
          <a:p>
            <a:pPr defTabSz="1828800" hangingPunct="1">
              <a:buClr>
                <a:srgbClr val="000000"/>
              </a:buClr>
            </a:pPr>
            <a:fld id="{00000000-1234-1234-1234-123412341234}" type="slidenum">
              <a:rPr lang="en-US" b="0" smtClean="0">
                <a:solidFill>
                  <a:srgbClr val="595959"/>
                </a:solidFill>
                <a:latin typeface="Arial"/>
                <a:cs typeface="Arial"/>
                <a:sym typeface="Arial"/>
              </a:rPr>
              <a:pPr defTabSz="1828800" hangingPunct="1">
                <a:buClr>
                  <a:srgbClr val="000000"/>
                </a:buClr>
              </a:pPr>
              <a:t>‹#›</a:t>
            </a:fld>
            <a:endParaRPr lang="en-US" b="0">
              <a:solidFill>
                <a:srgbClr val="595959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950410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1" r:id="rId5"/>
    <p:sldLayoutId id="2147483663" r:id="rId6"/>
    <p:sldLayoutId id="2147483664" r:id="rId7"/>
    <p:sldLayoutId id="2147483665" r:id="rId8"/>
    <p:sldLayoutId id="2147483666" r:id="rId9"/>
    <p:sldLayoutId id="2147483667" r:id="rId10"/>
    <p:sldLayoutId id="2147483668" r:id="rId11"/>
    <p:sldLayoutId id="2147483669" r:id="rId12"/>
    <p:sldLayoutId id="2147483671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28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.xml"/><Relationship Id="rId3" Type="http://schemas.openxmlformats.org/officeDocument/2006/relationships/notesSlide" Target="../notesSlides/notesSlide5.xml"/><Relationship Id="rId7" Type="http://schemas.openxmlformats.org/officeDocument/2006/relationships/diagramQuickStyle" Target="../diagrams/quickStyle3.xml"/><Relationship Id="rId12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diagramLayout" Target="../diagrams/layout3.xml"/><Relationship Id="rId11" Type="http://schemas.openxmlformats.org/officeDocument/2006/relationships/image" Target="../media/image5.png"/><Relationship Id="rId5" Type="http://schemas.openxmlformats.org/officeDocument/2006/relationships/diagramData" Target="../diagrams/data3.xml"/><Relationship Id="rId10" Type="http://schemas.openxmlformats.org/officeDocument/2006/relationships/image" Target="../media/image10.png"/><Relationship Id="rId4" Type="http://schemas.openxmlformats.org/officeDocument/2006/relationships/image" Target="../media/image4.jpg"/><Relationship Id="rId9" Type="http://schemas.microsoft.com/office/2007/relationships/diagramDrawing" Target="../diagrams/drawing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notesSlide" Target="../notesSlides/notesSlide6.xml"/><Relationship Id="rId7" Type="http://schemas.openxmlformats.org/officeDocument/2006/relationships/diagramData" Target="../diagrams/data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5.png"/><Relationship Id="rId11" Type="http://schemas.microsoft.com/office/2007/relationships/diagramDrawing" Target="../diagrams/drawing4.xml"/><Relationship Id="rId5" Type="http://schemas.openxmlformats.org/officeDocument/2006/relationships/image" Target="../media/image12.png"/><Relationship Id="rId10" Type="http://schemas.openxmlformats.org/officeDocument/2006/relationships/diagramColors" Target="../diagrams/colors4.xml"/><Relationship Id="rId4" Type="http://schemas.openxmlformats.org/officeDocument/2006/relationships/image" Target="../media/image6.jpg"/><Relationship Id="rId9" Type="http://schemas.openxmlformats.org/officeDocument/2006/relationships/diagramQuickStyle" Target="../diagrams/quickStyle4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jpg"/><Relationship Id="rId7" Type="http://schemas.openxmlformats.org/officeDocument/2006/relationships/image" Target="../media/image15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17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18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20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23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07.svg"/><Relationship Id="rId3" Type="http://schemas.openxmlformats.org/officeDocument/2006/relationships/image" Target="../media/image6.jpg"/><Relationship Id="rId7" Type="http://schemas.openxmlformats.org/officeDocument/2006/relationships/hyperlink" Target="mailto:dleushina@hse.ru" TargetMode="Externa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5.png"/><Relationship Id="rId11" Type="http://schemas.openxmlformats.org/officeDocument/2006/relationships/image" Target="../media/image1005.sv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1007.svg"/><Relationship Id="rId3" Type="http://schemas.openxmlformats.org/officeDocument/2006/relationships/image" Target="../media/image6.jpg"/><Relationship Id="rId7" Type="http://schemas.openxmlformats.org/officeDocument/2006/relationships/hyperlink" Target="mailto:dleushina@hse.ru" TargetMode="External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0.xml"/><Relationship Id="rId6" Type="http://schemas.openxmlformats.org/officeDocument/2006/relationships/image" Target="../media/image5.png"/><Relationship Id="rId11" Type="http://schemas.openxmlformats.org/officeDocument/2006/relationships/image" Target="../media/image1005.svg"/><Relationship Id="rId5" Type="http://schemas.openxmlformats.org/officeDocument/2006/relationships/image" Target="../media/image38.svg"/><Relationship Id="rId15" Type="http://schemas.openxmlformats.org/officeDocument/2006/relationships/image" Target="../media/image40.svg"/><Relationship Id="rId4" Type="http://schemas.openxmlformats.org/officeDocument/2006/relationships/image" Target="../media/image28.png"/><Relationship Id="rId1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6.jp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5.xml"/><Relationship Id="rId11" Type="http://schemas.openxmlformats.org/officeDocument/2006/relationships/image" Target="../media/image30.jpg"/><Relationship Id="rId5" Type="http://schemas.openxmlformats.org/officeDocument/2006/relationships/image" Target="../media/image5.png"/><Relationship Id="rId10" Type="http://schemas.microsoft.com/office/2007/relationships/diagramDrawing" Target="../diagrams/drawing5.xml"/><Relationship Id="rId4" Type="http://schemas.openxmlformats.org/officeDocument/2006/relationships/hyperlink" Target="mailto:dleushina@hse.ru" TargetMode="External"/><Relationship Id="rId9" Type="http://schemas.openxmlformats.org/officeDocument/2006/relationships/diagramColors" Target="../diagrams/colors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6.xml"/><Relationship Id="rId3" Type="http://schemas.openxmlformats.org/officeDocument/2006/relationships/notesSlide" Target="../notesSlides/notesSlide11.xml"/><Relationship Id="rId7" Type="http://schemas.openxmlformats.org/officeDocument/2006/relationships/diagramData" Target="../diagrams/data6.xml"/><Relationship Id="rId12" Type="http://schemas.openxmlformats.org/officeDocument/2006/relationships/image" Target="../media/image30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1.xml"/><Relationship Id="rId6" Type="http://schemas.openxmlformats.org/officeDocument/2006/relationships/image" Target="../media/image5.png"/><Relationship Id="rId11" Type="http://schemas.microsoft.com/office/2007/relationships/diagramDrawing" Target="../diagrams/drawing6.xml"/><Relationship Id="rId5" Type="http://schemas.openxmlformats.org/officeDocument/2006/relationships/hyperlink" Target="mailto:dleushina@hse.ru" TargetMode="External"/><Relationship Id="rId10" Type="http://schemas.openxmlformats.org/officeDocument/2006/relationships/diagramColors" Target="../diagrams/colors6.xml"/><Relationship Id="rId4" Type="http://schemas.openxmlformats.org/officeDocument/2006/relationships/image" Target="../media/image6.jpg"/><Relationship Id="rId9" Type="http://schemas.openxmlformats.org/officeDocument/2006/relationships/diagramQuickStyle" Target="../diagrams/quickStyle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32.png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7.xml"/><Relationship Id="rId1" Type="http://schemas.openxmlformats.org/officeDocument/2006/relationships/themeOverride" Target="../theme/themeOverride13.xml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png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262.sv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4.xml"/><Relationship Id="rId6" Type="http://schemas.openxmlformats.org/officeDocument/2006/relationships/image" Target="../media/image34.png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6.jpg"/><Relationship Id="rId7" Type="http://schemas.openxmlformats.org/officeDocument/2006/relationships/image" Target="../media/image145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5.png"/><Relationship Id="rId4" Type="http://schemas.openxmlformats.org/officeDocument/2006/relationships/image" Target="../media/image35.jpg"/><Relationship Id="rId9" Type="http://schemas.openxmlformats.org/officeDocument/2006/relationships/image" Target="../media/image147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png"/><Relationship Id="rId4" Type="http://schemas.openxmlformats.org/officeDocument/2006/relationships/image" Target="../media/image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yandex.ru/an/count/WgCejI_zOoVX2Lbm0gqK02Eba3u1hZTCG6-2xxHM27X7d8NumEAdHEtEWEs8in0VPNFP5fu1MkZpkTpPi_tEdJVS-VeThpVSuKQdUVI9HtFSwNpck8rFZQWr1IryUbP4G049Az489J1byqvq0CMP3QMVKd6tVE5Yq74quIIj1eVX0sawErY4nGhGiWY75Q1b4GOhGCiY_5M0baLuBq3B8Xoa02sBi5S1MXP8f1IWPO7ai00j2oI61MXP824Ne6LXv4e1MXP65WlG5dtPmTtDsS715P1TuPQOypLH_h2b4dRs8QSRmbTYb8acFPX4eL2YR80lAOwXecaL0Wjay43mGCyC3XO73xLpdo0HkomtNWz7QDYCX9tFDqmstcMKZm0sSEqeUsPdOE0qAh66lGdEThKQjZq8jyOrOWTqhAxNw1o0f5tXMh7rEDDmQPgjpGeNJMTQIPnjE0mVIAiX8O0l5k4W0MmTqBNU8bgcBd0L8zVZ6WPj08g1aMqzTEwOXUrEOX6Qfh2baAL9MWov2VFzC6MWSKcJAHLCDu0c733noQa9qTHRHZMvowZcpjpnv8iluEtuuH9IXHzSmSlA_rRmilAz5RoiVAw5yTRVdLQENwi04l7FEgqScMQc5MQPkVGobpi4kgxhEfOs-wWeVenqemmD5a1AsI2zQ_ZHA4PlFKtbovvDaZ7DaptSLHIn7zCURC2EnIJilqM5JIBl_9RMTPsni4dadTTwDC0bGhm-wxtkfwn5db692jopZfXQddnpfLAfd84Xcy5U7Ya_bUeIG40LH9e16lpBmWCC8kHiKrSI-ty4jWRwi76Vzotb_BN337q2n7qVcAvEA1jDEjN2JygbN_DqSsyWigw6-2ikLMR1GGNuhhOwtOAwG8lojBAhgBv0IGi0~2?test-tag=316659348799521&amp;banner-sizes=eyI3MjA1NzYwODkwMjE5Njg5NyI6IjY3MHgxNTIifQ%3D%3D&amp;ctime=1745913872063&amp;actual-format=10&amp;pcodever=1261120&amp;banner-test-tags=eyI3MjA1NzYwODkwMjE5Njg5NyI6IjU4MTY1MCJ9&amp;rendered-direct-assets=eyI3MjA1NzYwODkwMjE5Njg5NyI6MjY5fQ&amp;width=670&amp;height=310&amp;stat-id=1&amp;pcode-active-testids=1252093,0,40" TargetMode="External"/><Relationship Id="rId5" Type="http://schemas.openxmlformats.org/officeDocument/2006/relationships/image" Target="../media/image5.png"/><Relationship Id="rId4" Type="http://schemas.openxmlformats.org/officeDocument/2006/relationships/image" Target="../media/image46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7.png"/><Relationship Id="rId5" Type="http://schemas.openxmlformats.org/officeDocument/2006/relationships/hyperlink" Target="https://yandex.ru/an/count/WgCejI_zOoVX2Lbm0gqK02Eba3u1hZTCG6-2xxHM27X7d8NumEAdHEtEWEs8in0VPNFP5fu1MkZpkTpPi_tEdJVS-VeThpVSuKQdUVI9HtFSwNpck8rFZQWr1IryUbP4G049Az489J1byqvq0CMP3QMVKd6tVE5Yq74quIIj1eVX0sawErY4nGhGiWY75Q1b4GOhGCiY_5M0baLuBq3B8Xoa02sBi5S1MXP8f1IWPO7ai00j2oI61MXP824Ne6LXv4e1MXP65WlG5dtPmTtDsS715P1TuPQOypLH_h2b4dRs8QSRmbTYb8acFPX4eL2YR80lAOwXecaL0Wjay43mGCyC3XO73xLpdo0HkomtNWz7QDYCX9tFDqmstcMKZm0sSEqeUsPdOE0qAh66lGdEThKQjZq8jyOrOWTqhAxNw1o0f5tXMh7rEDDmQPgjpGeNJMTQIPnjE0mVIAiX8O0l5k4W0MmTqBNU8bgcBd0L8zVZ6WPj08g1aMqzTEwOXUrEOX6Qfh2baAL9MWov2VFzC6MWSKcJAHLCDu0c733noQa9qTHRHZMvowZcpjpnv8iluEtuuH9IXHzSmSlA_rRmilAz5RoiVAw5yTRVdLQENwi04l7FEgqScMQc5MQPkVGobpi4kgxhEfOs-wWeVenqemmD5a1AsI2zQ_ZHA4PlFKtbovvDaZ7DaptSLHIn7zCURC2EnIJilqM5JIBl_9RMTPsni4dadTTwDC0bGhm-wxtkfwn5db692jopZfXQddnpfLAfd84Xcy5U7Ya_bUeIG40LH9e16lpBmWCC8kHiKrSI-ty4jWRwi76Vzotb_BN337q2n7qVcAvEA1jDEjN2JygbN_DqSsyWigw6-2ikLMR1GGNuhhOwtOAwG8lojBAhgBv0IGi0~2?test-tag=316659348799521&amp;banner-sizes=eyI3MjA1NzYwODkwMjE5Njg5NyI6IjY3MHgxNTIifQ%3D%3D&amp;ctime=1745913872063&amp;actual-format=10&amp;pcodever=1261120&amp;banner-test-tags=eyI3MjA1NzYwODkwMjE5Njg5NyI6IjU4MTY1MCJ9&amp;rendered-direct-assets=eyI3MjA1NzYwODkwMjE5Njg5NyI6MjY5fQ&amp;width=670&amp;height=310&amp;stat-id=1&amp;pcode-active-testids=1252093,0,40" TargetMode="Externa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openxmlformats.org/officeDocument/2006/relationships/notesSlide" Target="../notesSlides/notesSlide2.xml"/><Relationship Id="rId7" Type="http://schemas.openxmlformats.org/officeDocument/2006/relationships/diagramData" Target="../diagrams/data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7.png"/><Relationship Id="rId11" Type="http://schemas.microsoft.com/office/2007/relationships/diagramDrawing" Target="../diagrams/drawing1.xml"/><Relationship Id="rId5" Type="http://schemas.openxmlformats.org/officeDocument/2006/relationships/image" Target="../media/image5.png"/><Relationship Id="rId10" Type="http://schemas.openxmlformats.org/officeDocument/2006/relationships/diagramColors" Target="../diagrams/colors1.xml"/><Relationship Id="rId4" Type="http://schemas.openxmlformats.org/officeDocument/2006/relationships/image" Target="../media/image6.jpg"/><Relationship Id="rId9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hyperlink" Target="https://fincult.info/teaching/" TargetMode="External"/><Relationship Id="rId13" Type="http://schemas.openxmlformats.org/officeDocument/2006/relationships/hyperlink" Target="https://edu.pacc.ru/" TargetMode="External"/><Relationship Id="rId3" Type="http://schemas.openxmlformats.org/officeDocument/2006/relationships/image" Target="../media/image6.jpg"/><Relationship Id="rId7" Type="http://schemas.openxmlformats.org/officeDocument/2006/relationships/hyperlink" Target="https://fincult.info/" TargetMode="External"/><Relationship Id="rId12" Type="http://schemas.openxmlformats.org/officeDocument/2006/relationships/hyperlink" Target="https://fincult.info/teaching/knizhka-raskraska-kak-soroka-kartu-poteryala/" TargetMode="External"/><Relationship Id="rId2" Type="http://schemas.openxmlformats.org/officeDocument/2006/relationships/slideLayout" Target="../slideLayouts/slideLayout1.xml"/><Relationship Id="rId16" Type="http://schemas.openxmlformats.org/officeDocument/2006/relationships/hyperlink" Target="https://t.me/FinZozhExpert" TargetMode="External"/><Relationship Id="rId1" Type="http://schemas.openxmlformats.org/officeDocument/2006/relationships/themeOverride" Target="../theme/themeOverride17.xml"/><Relationship Id="rId6" Type="http://schemas.openxmlformats.org/officeDocument/2006/relationships/hyperlink" Target="https://&#1084;&#1086;&#1080;&#1092;&#1080;&#1085;&#1072;&#1085;&#1089;&#1099;.&#1088;&#1092;/" TargetMode="External"/><Relationship Id="rId11" Type="http://schemas.openxmlformats.org/officeDocument/2006/relationships/hyperlink" Target="https://fincult.info/teaching/sbornik-zadach-i-rebusov-dlya-detey-puteshestvie-v-mir-finansov/" TargetMode="External"/><Relationship Id="rId5" Type="http://schemas.openxmlformats.org/officeDocument/2006/relationships/image" Target="../media/image5.png"/><Relationship Id="rId15" Type="http://schemas.openxmlformats.org/officeDocument/2006/relationships/hyperlink" Target="https://vk.com/fmchse" TargetMode="External"/><Relationship Id="rId10" Type="http://schemas.openxmlformats.org/officeDocument/2006/relationships/hyperlink" Target="https://fincult.info/teaching/multiki-o-finansakh-5/" TargetMode="External"/><Relationship Id="rId4" Type="http://schemas.openxmlformats.org/officeDocument/2006/relationships/hyperlink" Target="mailto:dleushina@hse.ru" TargetMode="External"/><Relationship Id="rId9" Type="http://schemas.openxmlformats.org/officeDocument/2006/relationships/hyperlink" Target="https://fincult.info/teaching/komplekt-metodicheskikh-i-demonstratsionnykh-materialov-dlya-doshkolnikov/" TargetMode="External"/><Relationship Id="rId14" Type="http://schemas.openxmlformats.org/officeDocument/2006/relationships/hyperlink" Target="https://fmc.hse.ru/" TargetMode="Externa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40.png"/><Relationship Id="rId5" Type="http://schemas.openxmlformats.org/officeDocument/2006/relationships/image" Target="../media/image49.png"/><Relationship Id="rId4" Type="http://schemas.openxmlformats.org/officeDocument/2006/relationships/image" Target="../media/image6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9.xml"/><Relationship Id="rId6" Type="http://schemas.openxmlformats.org/officeDocument/2006/relationships/image" Target="../media/image5.png"/><Relationship Id="rId5" Type="http://schemas.openxmlformats.org/officeDocument/2006/relationships/hyperlink" Target="mailto:dleushina@hse.ru" TargetMode="External"/><Relationship Id="rId4" Type="http://schemas.openxmlformats.org/officeDocument/2006/relationships/image" Target="../media/image5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3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0.xml"/><Relationship Id="rId6" Type="http://schemas.openxmlformats.org/officeDocument/2006/relationships/image" Target="../media/image52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6.jpg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1.xml"/><Relationship Id="rId6" Type="http://schemas.openxmlformats.org/officeDocument/2006/relationships/image" Target="../media/image54.jp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2.xml"/><Relationship Id="rId6" Type="http://schemas.openxmlformats.org/officeDocument/2006/relationships/image" Target="../media/image57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3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61.png"/><Relationship Id="rId12" Type="http://schemas.openxmlformats.org/officeDocument/2006/relationships/image" Target="../media/image6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4.xml"/><Relationship Id="rId6" Type="http://schemas.openxmlformats.org/officeDocument/2006/relationships/image" Target="../media/image60.png"/><Relationship Id="rId11" Type="http://schemas.openxmlformats.org/officeDocument/2006/relationships/image" Target="../media/image5.png"/><Relationship Id="rId5" Type="http://schemas.openxmlformats.org/officeDocument/2006/relationships/image" Target="../media/image59.png"/><Relationship Id="rId10" Type="http://schemas.openxmlformats.org/officeDocument/2006/relationships/image" Target="../media/image64.png"/><Relationship Id="rId4" Type="http://schemas.openxmlformats.org/officeDocument/2006/relationships/image" Target="../media/image6.jpg"/><Relationship Id="rId9" Type="http://schemas.openxmlformats.org/officeDocument/2006/relationships/image" Target="../media/image63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.jp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5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26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6.jp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5" Type="http://schemas.openxmlformats.org/officeDocument/2006/relationships/image" Target="../media/image7.png"/><Relationship Id="rId10" Type="http://schemas.microsoft.com/office/2007/relationships/diagramDrawing" Target="../diagrams/drawing2.xml"/><Relationship Id="rId4" Type="http://schemas.openxmlformats.org/officeDocument/2006/relationships/image" Target="../media/image5.png"/><Relationship Id="rId9" Type="http://schemas.openxmlformats.org/officeDocument/2006/relationships/diagramColors" Target="../diagrams/colors2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7.xml"/><Relationship Id="rId6" Type="http://schemas.openxmlformats.org/officeDocument/2006/relationships/image" Target="../media/image69.png"/><Relationship Id="rId5" Type="http://schemas.openxmlformats.org/officeDocument/2006/relationships/image" Target="../media/image5.png"/><Relationship Id="rId10" Type="http://schemas.openxmlformats.org/officeDocument/2006/relationships/image" Target="../media/image73.png"/><Relationship Id="rId4" Type="http://schemas.openxmlformats.org/officeDocument/2006/relationships/image" Target="../media/image6.jpg"/><Relationship Id="rId9" Type="http://schemas.openxmlformats.org/officeDocument/2006/relationships/image" Target="../media/image7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8.xml"/><Relationship Id="rId6" Type="http://schemas.openxmlformats.org/officeDocument/2006/relationships/image" Target="../media/image74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9.xml"/><Relationship Id="rId6" Type="http://schemas.openxmlformats.org/officeDocument/2006/relationships/image" Target="../media/image75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6.jpg"/><Relationship Id="rId7" Type="http://schemas.openxmlformats.org/officeDocument/2006/relationships/image" Target="../media/image40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0.xml"/><Relationship Id="rId6" Type="http://schemas.openxmlformats.org/officeDocument/2006/relationships/image" Target="../media/image5.png"/><Relationship Id="rId5" Type="http://schemas.openxmlformats.org/officeDocument/2006/relationships/hyperlink" Target="mailto:dleushina@hse.ru" TargetMode="External"/><Relationship Id="rId10" Type="http://schemas.openxmlformats.org/officeDocument/2006/relationships/image" Target="../media/image80.png"/><Relationship Id="rId4" Type="http://schemas.openxmlformats.org/officeDocument/2006/relationships/image" Target="../media/image77.png"/><Relationship Id="rId9" Type="http://schemas.openxmlformats.org/officeDocument/2006/relationships/image" Target="../media/image7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6.jpg"/><Relationship Id="rId7" Type="http://schemas.openxmlformats.org/officeDocument/2006/relationships/image" Target="../media/image81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1.xml"/><Relationship Id="rId6" Type="http://schemas.openxmlformats.org/officeDocument/2006/relationships/image" Target="../media/image66.png"/><Relationship Id="rId5" Type="http://schemas.openxmlformats.org/officeDocument/2006/relationships/image" Target="../media/image5.png"/><Relationship Id="rId4" Type="http://schemas.openxmlformats.org/officeDocument/2006/relationships/hyperlink" Target="mailto:dleushina@hse.ru" TargetMode="External"/><Relationship Id="rId9" Type="http://schemas.openxmlformats.org/officeDocument/2006/relationships/image" Target="../media/image83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6.jp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7.xml"/><Relationship Id="rId5" Type="http://schemas.openxmlformats.org/officeDocument/2006/relationships/image" Target="../media/image5.png"/><Relationship Id="rId10" Type="http://schemas.microsoft.com/office/2007/relationships/diagramDrawing" Target="../diagrams/drawing7.xml"/><Relationship Id="rId4" Type="http://schemas.openxmlformats.org/officeDocument/2006/relationships/hyperlink" Target="mailto:dleushina@hse.ru" TargetMode="External"/><Relationship Id="rId9" Type="http://schemas.openxmlformats.org/officeDocument/2006/relationships/diagramColors" Target="../diagrams/colors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8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89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88.jpg"/><Relationship Id="rId5" Type="http://schemas.openxmlformats.org/officeDocument/2006/relationships/image" Target="../media/image87.png"/><Relationship Id="rId4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5.png"/><Relationship Id="rId4" Type="http://schemas.openxmlformats.org/officeDocument/2006/relationships/image" Target="../media/image9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3.xml"/><Relationship Id="rId5" Type="http://schemas.openxmlformats.org/officeDocument/2006/relationships/image" Target="../media/image5.png"/><Relationship Id="rId4" Type="http://schemas.openxmlformats.org/officeDocument/2006/relationships/image" Target="../media/image6.jp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94.jpg"/><Relationship Id="rId5" Type="http://schemas.openxmlformats.org/officeDocument/2006/relationships/image" Target="../media/image93.jpg"/><Relationship Id="rId4" Type="http://schemas.openxmlformats.org/officeDocument/2006/relationships/image" Target="../media/image92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5.xml"/><Relationship Id="rId6" Type="http://schemas.openxmlformats.org/officeDocument/2006/relationships/image" Target="../media/image96.jpeg"/><Relationship Id="rId5" Type="http://schemas.openxmlformats.org/officeDocument/2006/relationships/image" Target="../media/image568.svg"/><Relationship Id="rId4" Type="http://schemas.openxmlformats.org/officeDocument/2006/relationships/image" Target="../media/image9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mailto:dleushina@hse.ru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976841" y="4184119"/>
            <a:ext cx="18499836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ru-RU" sz="5400" dirty="0" smtClean="0">
                <a:solidFill>
                  <a:srgbClr val="2C2D2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Содержание </a:t>
            </a:r>
            <a:r>
              <a:rPr lang="ru-RU" sz="5400" dirty="0">
                <a:solidFill>
                  <a:srgbClr val="2C2D2E"/>
                </a:solidFill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и методика формирования основ финансовой грамотности детей старшего дошкольного возраста</a:t>
            </a:r>
            <a:endParaRPr lang="ru-RU" sz="5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9552273" y="9517172"/>
            <a:ext cx="2024593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2025 год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2670939" cy="26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94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5" y="121786"/>
            <a:ext cx="1863437" cy="1872185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348693" y="2717130"/>
            <a:ext cx="16683056" cy="10540362"/>
            <a:chOff x="3348693" y="2717130"/>
            <a:chExt cx="16683056" cy="10540362"/>
          </a:xfrm>
        </p:grpSpPr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5860853" y="2717130"/>
              <a:ext cx="13085478" cy="87524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defTabSz="1453880" hangingPunct="1">
                <a:lnSpc>
                  <a:spcPct val="90000"/>
                </a:lnSpc>
                <a:defRPr/>
              </a:pPr>
              <a:r>
                <a:rPr lang="ru-RU" sz="3498" dirty="0">
                  <a:solidFill>
                    <a:schemeClr val="bg1"/>
                  </a:solidFill>
                  <a:latin typeface="Muller Bold" pitchFamily="50" charset="-52"/>
                  <a:ea typeface="+mj-ea"/>
                  <a:cs typeface="+mj-cs"/>
                </a:rPr>
                <a:t>5 – 6 лет: РАЗБИРАЕМСЯ С ОТНОШЕНИЕМ К ДЕНЬГАМ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4576778" y="3721935"/>
              <a:ext cx="6958767" cy="281575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СПОСОБЕН ПОНЯТЬ ПРИРОДУ ДЕНЕГ, ИХ НАЗНАЧЕНИЕ И ИСТОЧНИК ПОЯВЛЕНИЯ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451887" y="4461160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348693" y="11115582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422859" y="7719690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2024324" y="11115582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2001231" y="7709614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2028320" y="4395778"/>
              <a:ext cx="851784" cy="1468065"/>
            </a:xfrm>
            <a:prstGeom prst="rect">
              <a:avLst/>
            </a:prstGeom>
            <a:noFill/>
          </p:spPr>
          <p:txBody>
            <a:bodyPr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24955" y="7047286"/>
              <a:ext cx="6958767" cy="2812875"/>
            </a:xfrm>
            <a:prstGeom prst="roundRect">
              <a:avLst/>
            </a:prstGeom>
            <a:solidFill>
              <a:srgbClr val="009757"/>
            </a:solidFill>
            <a:ln>
              <a:solidFill>
                <a:srgbClr val="009757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МОЖЕТ РАЗЛИЧАТЬ </a:t>
              </a:r>
            </a:p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НОМИНАЛ ДЕНЕЖНЫХ ЗНАКОВ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3049948" y="7035771"/>
              <a:ext cx="6958769" cy="2815753"/>
            </a:xfrm>
            <a:prstGeom prst="roundRect">
              <a:avLst/>
            </a:prstGeom>
            <a:solidFill>
              <a:srgbClr val="004F9F"/>
            </a:solidFill>
            <a:ln>
              <a:solidFill>
                <a:srgbClr val="004F9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МОЖЕТ ПОНЯТЬ И РАССЧИТАТЬ ВЛИЯНИЕ ИНФЛЯЦИИ НА СТОИМОСТЬ ТОВАРОВ И УСЛУГ</a:t>
              </a: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3061464" y="3721935"/>
              <a:ext cx="6958769" cy="2815753"/>
            </a:xfrm>
            <a:prstGeom prst="roundRect">
              <a:avLst/>
            </a:prstGeom>
            <a:solidFill>
              <a:srgbClr val="E6215A"/>
            </a:solidFill>
            <a:ln>
              <a:solidFill>
                <a:srgbClr val="E6215A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СПОСОБЕН ПОНЯТЬ СУТЬ ПРОЦЕССА НАКОПЛЕНИЯ НА МИНИМАЛЬНОМ СРОКЕ И НА ВИЗУАЛЬНО ПОНЯТНЫХ ПРИМЕРАХ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13072980" y="10441739"/>
              <a:ext cx="6958769" cy="2815753"/>
            </a:xfrm>
            <a:prstGeom prst="roundRect">
              <a:avLst/>
            </a:prstGeom>
            <a:solidFill>
              <a:srgbClr val="31B7BC"/>
            </a:solidFill>
            <a:ln>
              <a:solidFill>
                <a:srgbClr val="31B7BC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СПОСОБЕН ПОНЯТЬ ФИНАНСОВУЮ СИТУАЦИЮ СЕМЬИ И ЕЕ ВОЗМОЖНОСТИ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3604846" y="317287"/>
            <a:ext cx="20275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solidFill>
                  <a:srgbClr val="33333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Учет возрастных особенностей детей старшего дошкольного возраста в процессе финансового воспитания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524955" y="10441739"/>
            <a:ext cx="6958767" cy="2815753"/>
          </a:xfrm>
          <a:prstGeom prst="roundRect">
            <a:avLst/>
          </a:prstGeom>
          <a:solidFill>
            <a:srgbClr val="EF7D00"/>
          </a:solidFill>
          <a:ln w="12700" cap="flat">
            <a:solidFill>
              <a:srgbClr val="EF7D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4955" y="11311005"/>
            <a:ext cx="6958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/>
              <a:t>МОЖЕТ </a:t>
            </a:r>
            <a:r>
              <a:rPr lang="ru-RU" sz="3200" dirty="0" smtClean="0"/>
              <a:t>ОСУЩЕСТВЛЯТЬ ПРОСТОЙ СЧЕТ ДЕНЕГ</a:t>
            </a:r>
            <a:endParaRPr lang="ru-RU" sz="3200" dirty="0"/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12496800" y="6824133"/>
            <a:ext cx="8500533" cy="3027391"/>
          </a:xfrm>
          <a:prstGeom prst="line">
            <a:avLst/>
          </a:prstGeom>
          <a:ln>
            <a:solidFill>
              <a:srgbClr val="E6215A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5" name="Прямая соединительная линия 34"/>
          <p:cNvCxnSpPr/>
          <p:nvPr/>
        </p:nvCxnSpPr>
        <p:spPr>
          <a:xfrm>
            <a:off x="12279065" y="10063160"/>
            <a:ext cx="8500533" cy="3027391"/>
          </a:xfrm>
          <a:prstGeom prst="line">
            <a:avLst/>
          </a:prstGeom>
          <a:ln>
            <a:solidFill>
              <a:srgbClr val="E6215A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952808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3785273850"/>
              </p:ext>
            </p:extLst>
          </p:nvPr>
        </p:nvGraphicFramePr>
        <p:xfrm>
          <a:off x="613977" y="2272812"/>
          <a:ext cx="14071600" cy="11121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998034" y="4673600"/>
            <a:ext cx="6028386" cy="7101501"/>
          </a:xfrm>
          <a:prstGeom prst="rect">
            <a:avLst/>
          </a:prstGeom>
        </p:spPr>
      </p:pic>
      <p:sp>
        <p:nvSpPr>
          <p:cNvPr id="3" name="ЧТО ЗНАЧИТ БЫТЬ ФИНАНСОВО ГРАМОТНЫМ?"/>
          <p:cNvSpPr txBox="1"/>
          <p:nvPr/>
        </p:nvSpPr>
        <p:spPr>
          <a:xfrm>
            <a:off x="10513240" y="9517172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4" y="47330"/>
            <a:ext cx="2215083" cy="222548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12"/>
          <a:srcRect l="21914" r="22679"/>
          <a:stretch/>
        </p:blipFill>
        <p:spPr>
          <a:xfrm>
            <a:off x="5198534" y="5274698"/>
            <a:ext cx="4538133" cy="477396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092824" y="360265"/>
            <a:ext cx="20869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Создание развивающей предметно-пространственной среды</a:t>
            </a:r>
          </a:p>
          <a:p>
            <a:pPr lvl="0" algn="just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по финансовой грамотности </a:t>
            </a:r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74104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00" y="4675555"/>
            <a:ext cx="7077399" cy="5647765"/>
          </a:xfrm>
          <a:prstGeom prst="rect">
            <a:avLst/>
          </a:prstGeom>
        </p:spPr>
      </p:pic>
      <p:sp>
        <p:nvSpPr>
          <p:cNvPr id="3" name="ЧТО ЗНАЧИТ БЫТЬ ФИНАНСОВО ГРАМОТНЫМ?"/>
          <p:cNvSpPr txBox="1"/>
          <p:nvPr/>
        </p:nvSpPr>
        <p:spPr>
          <a:xfrm>
            <a:off x="10513240" y="9517172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0" y="47330"/>
            <a:ext cx="1976977" cy="19862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940424" y="91764"/>
            <a:ext cx="20869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Создание развивающей предметно-пространственной среды </a:t>
            </a:r>
            <a:endParaRPr lang="ru-RU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финансовой грамотности </a:t>
            </a: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3507532904"/>
              </p:ext>
            </p:extLst>
          </p:nvPr>
        </p:nvGraphicFramePr>
        <p:xfrm>
          <a:off x="6759386" y="2033588"/>
          <a:ext cx="17050871" cy="112773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9952413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2"/>
          <p:cNvGrpSpPr/>
          <p:nvPr/>
        </p:nvGrpSpPr>
        <p:grpSpPr>
          <a:xfrm>
            <a:off x="14579142" y="1270000"/>
            <a:ext cx="4354733" cy="12446000"/>
            <a:chOff x="0" y="0"/>
            <a:chExt cx="4690663" cy="11116115"/>
          </a:xfrm>
          <a:solidFill>
            <a:srgbClr val="009757"/>
          </a:solidFill>
        </p:grpSpPr>
        <p:sp>
          <p:nvSpPr>
            <p:cNvPr id="16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grpFill/>
          </p:spPr>
        </p:sp>
      </p:grp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53" b="6563"/>
          <a:stretch/>
        </p:blipFill>
        <p:spPr>
          <a:xfrm>
            <a:off x="11237813" y="9294081"/>
            <a:ext cx="6247967" cy="36446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18" y="190454"/>
            <a:ext cx="1666383" cy="167420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576532" y="4536439"/>
            <a:ext cx="8418979" cy="8402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Семья»,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Супермаркет»,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Мастерская»,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Парикмахерская»,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Автосервис»,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Стройка»,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Путешествуем по миру»,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«Я-коллекционер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Кафе»,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Банк», </a:t>
            </a:r>
            <a:endParaRPr lang="ru-RU" sz="3600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«Ателье»,</a:t>
            </a: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«Рекламное бюро»,</a:t>
            </a: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«Почта»,</a:t>
            </a:r>
          </a:p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«Фабрика игрушек»</a:t>
            </a:r>
            <a:endParaRPr lang="ru-RU" sz="3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/>
          <a:srcRect t="9624" b="6943"/>
          <a:stretch/>
        </p:blipFill>
        <p:spPr>
          <a:xfrm>
            <a:off x="11237813" y="4855950"/>
            <a:ext cx="6492265" cy="3649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940424" y="91764"/>
            <a:ext cx="2086983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Создание развивающей предметно-пространственной среды </a:t>
            </a:r>
            <a:endParaRPr lang="ru-RU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финансовой грамотности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37204" y="1980166"/>
            <a:ext cx="6492265" cy="36518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/>
          <a:stretch/>
        </p:blipFill>
        <p:spPr>
          <a:xfrm>
            <a:off x="16537204" y="6680893"/>
            <a:ext cx="6247967" cy="3661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Прямоугольник 8"/>
          <p:cNvSpPr/>
          <p:nvPr/>
        </p:nvSpPr>
        <p:spPr>
          <a:xfrm>
            <a:off x="1890558" y="2525530"/>
            <a:ext cx="12192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40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финансовой грамотности в старшей группе может включать игровые модули:</a:t>
            </a:r>
          </a:p>
        </p:txBody>
      </p:sp>
    </p:spTree>
    <p:extLst>
      <p:ext uri="{BB962C8B-B14F-4D97-AF65-F5344CB8AC3E}">
        <p14:creationId xmlns:p14="http://schemas.microsoft.com/office/powerpoint/2010/main" val="864429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36">
            <a:extLst>
              <a:ext uri="{FF2B5EF4-FFF2-40B4-BE49-F238E27FC236}">
                <a16:creationId xmlns="" xmlns:a16="http://schemas.microsoft.com/office/drawing/2014/main" id="{FDC15DE0-37D9-498A-8854-1AD22FF1D375}"/>
              </a:ext>
            </a:extLst>
          </p:cNvPr>
          <p:cNvSpPr>
            <a:spLocks/>
          </p:cNvSpPr>
          <p:nvPr/>
        </p:nvSpPr>
        <p:spPr bwMode="auto">
          <a:xfrm>
            <a:off x="7254641" y="3191672"/>
            <a:ext cx="2638431" cy="3704059"/>
          </a:xfrm>
          <a:custGeom>
            <a:avLst/>
            <a:gdLst>
              <a:gd name="T0" fmla="*/ 0 w 410"/>
              <a:gd name="T1" fmla="*/ 0 h 676"/>
              <a:gd name="T2" fmla="*/ 129 w 410"/>
              <a:gd name="T3" fmla="*/ 0 h 676"/>
              <a:gd name="T4" fmla="*/ 189 w 410"/>
              <a:gd name="T5" fmla="*/ 60 h 676"/>
              <a:gd name="T6" fmla="*/ 189 w 410"/>
              <a:gd name="T7" fmla="*/ 616 h 676"/>
              <a:gd name="T8" fmla="*/ 249 w 410"/>
              <a:gd name="T9" fmla="*/ 676 h 676"/>
              <a:gd name="T10" fmla="*/ 410 w 410"/>
              <a:gd name="T11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0" y="0"/>
                </a:moveTo>
                <a:cubicBezTo>
                  <a:pt x="129" y="0"/>
                  <a:pt x="129" y="0"/>
                  <a:pt x="129" y="0"/>
                </a:cubicBezTo>
                <a:cubicBezTo>
                  <a:pt x="162" y="0"/>
                  <a:pt x="189" y="26"/>
                  <a:pt x="189" y="60"/>
                </a:cubicBezTo>
                <a:cubicBezTo>
                  <a:pt x="189" y="616"/>
                  <a:pt x="189" y="616"/>
                  <a:pt x="189" y="616"/>
                </a:cubicBezTo>
                <a:cubicBezTo>
                  <a:pt x="189" y="649"/>
                  <a:pt x="216" y="676"/>
                  <a:pt x="249" y="676"/>
                </a:cubicBezTo>
                <a:cubicBezTo>
                  <a:pt x="410" y="676"/>
                  <a:pt x="410" y="676"/>
                  <a:pt x="410" y="676"/>
                </a:cubicBezTo>
              </a:path>
            </a:pathLst>
          </a:custGeom>
          <a:noFill/>
          <a:ln w="28575" cap="flat">
            <a:solidFill>
              <a:srgbClr val="E6215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3" name="Freeform 40">
            <a:extLst>
              <a:ext uri="{FF2B5EF4-FFF2-40B4-BE49-F238E27FC236}">
                <a16:creationId xmlns="" xmlns:a16="http://schemas.microsoft.com/office/drawing/2014/main" id="{097C68E3-5978-41F3-8BF0-94F6541D5990}"/>
              </a:ext>
            </a:extLst>
          </p:cNvPr>
          <p:cNvSpPr>
            <a:spLocks/>
          </p:cNvSpPr>
          <p:nvPr/>
        </p:nvSpPr>
        <p:spPr bwMode="auto">
          <a:xfrm>
            <a:off x="14271917" y="3191672"/>
            <a:ext cx="2246468" cy="3704059"/>
          </a:xfrm>
          <a:custGeom>
            <a:avLst/>
            <a:gdLst>
              <a:gd name="T0" fmla="*/ 410 w 410"/>
              <a:gd name="T1" fmla="*/ 0 h 676"/>
              <a:gd name="T2" fmla="*/ 281 w 410"/>
              <a:gd name="T3" fmla="*/ 0 h 676"/>
              <a:gd name="T4" fmla="*/ 221 w 410"/>
              <a:gd name="T5" fmla="*/ 60 h 676"/>
              <a:gd name="T6" fmla="*/ 221 w 410"/>
              <a:gd name="T7" fmla="*/ 616 h 676"/>
              <a:gd name="T8" fmla="*/ 161 w 410"/>
              <a:gd name="T9" fmla="*/ 676 h 676"/>
              <a:gd name="T10" fmla="*/ 0 w 410"/>
              <a:gd name="T11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410" y="0"/>
                </a:moveTo>
                <a:cubicBezTo>
                  <a:pt x="281" y="0"/>
                  <a:pt x="281" y="0"/>
                  <a:pt x="281" y="0"/>
                </a:cubicBezTo>
                <a:cubicBezTo>
                  <a:pt x="248" y="0"/>
                  <a:pt x="221" y="26"/>
                  <a:pt x="221" y="60"/>
                </a:cubicBezTo>
                <a:cubicBezTo>
                  <a:pt x="221" y="616"/>
                  <a:pt x="221" y="616"/>
                  <a:pt x="221" y="616"/>
                </a:cubicBezTo>
                <a:cubicBezTo>
                  <a:pt x="221" y="649"/>
                  <a:pt x="194" y="676"/>
                  <a:pt x="161" y="676"/>
                </a:cubicBezTo>
                <a:cubicBezTo>
                  <a:pt x="0" y="676"/>
                  <a:pt x="0" y="676"/>
                  <a:pt x="0" y="676"/>
                </a:cubicBezTo>
              </a:path>
            </a:pathLst>
          </a:custGeom>
          <a:noFill/>
          <a:ln w="28575" cap="flat">
            <a:solidFill>
              <a:srgbClr val="EF7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4" name="Oval 81">
            <a:extLst>
              <a:ext uri="{FF2B5EF4-FFF2-40B4-BE49-F238E27FC236}">
                <a16:creationId xmlns="" xmlns:a16="http://schemas.microsoft.com/office/drawing/2014/main" id="{6849ED7B-B57B-47BD-B5AB-DC7CF4A5A7FD}"/>
              </a:ext>
            </a:extLst>
          </p:cNvPr>
          <p:cNvSpPr/>
          <p:nvPr/>
        </p:nvSpPr>
        <p:spPr>
          <a:xfrm>
            <a:off x="16518384" y="2356102"/>
            <a:ext cx="1671144" cy="1671141"/>
          </a:xfrm>
          <a:prstGeom prst="ellipse">
            <a:avLst/>
          </a:prstGeom>
          <a:noFill/>
          <a:ln w="28575"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5" name="Oval 89">
            <a:extLst>
              <a:ext uri="{FF2B5EF4-FFF2-40B4-BE49-F238E27FC236}">
                <a16:creationId xmlns="" xmlns:a16="http://schemas.microsoft.com/office/drawing/2014/main" id="{5523B93E-5321-4A58-AC77-F3A145F37C72}"/>
              </a:ext>
            </a:extLst>
          </p:cNvPr>
          <p:cNvSpPr/>
          <p:nvPr/>
        </p:nvSpPr>
        <p:spPr>
          <a:xfrm>
            <a:off x="5562535" y="2356102"/>
            <a:ext cx="1671144" cy="1671141"/>
          </a:xfrm>
          <a:prstGeom prst="ellipse">
            <a:avLst/>
          </a:prstGeom>
          <a:noFill/>
          <a:ln w="28575">
            <a:solidFill>
              <a:srgbClr val="E6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80550F0-876C-4E73-8F48-85FB87E826E9}"/>
              </a:ext>
            </a:extLst>
          </p:cNvPr>
          <p:cNvSpPr txBox="1"/>
          <p:nvPr/>
        </p:nvSpPr>
        <p:spPr>
          <a:xfrm>
            <a:off x="5714476" y="2726905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5A52E32-102C-4E21-8D46-3F63867C7CA4}"/>
              </a:ext>
            </a:extLst>
          </p:cNvPr>
          <p:cNvSpPr txBox="1"/>
          <p:nvPr/>
        </p:nvSpPr>
        <p:spPr>
          <a:xfrm>
            <a:off x="16690726" y="2726905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02</a:t>
            </a:r>
          </a:p>
        </p:txBody>
      </p:sp>
      <p:sp>
        <p:nvSpPr>
          <p:cNvPr id="22" name="Freeform 37">
            <a:extLst>
              <a:ext uri="{FF2B5EF4-FFF2-40B4-BE49-F238E27FC236}">
                <a16:creationId xmlns="" xmlns:a16="http://schemas.microsoft.com/office/drawing/2014/main" id="{37D37668-DE0C-4FE0-B232-4F006F2E9949}"/>
              </a:ext>
            </a:extLst>
          </p:cNvPr>
          <p:cNvSpPr>
            <a:spLocks/>
          </p:cNvSpPr>
          <p:nvPr/>
        </p:nvSpPr>
        <p:spPr bwMode="auto">
          <a:xfrm>
            <a:off x="7254642" y="7989655"/>
            <a:ext cx="2628478" cy="3704059"/>
          </a:xfrm>
          <a:custGeom>
            <a:avLst/>
            <a:gdLst>
              <a:gd name="T0" fmla="*/ 0 w 410"/>
              <a:gd name="T1" fmla="*/ 676 h 676"/>
              <a:gd name="T2" fmla="*/ 129 w 410"/>
              <a:gd name="T3" fmla="*/ 676 h 676"/>
              <a:gd name="T4" fmla="*/ 189 w 410"/>
              <a:gd name="T5" fmla="*/ 616 h 676"/>
              <a:gd name="T6" fmla="*/ 189 w 410"/>
              <a:gd name="T7" fmla="*/ 60 h 676"/>
              <a:gd name="T8" fmla="*/ 249 w 410"/>
              <a:gd name="T9" fmla="*/ 0 h 676"/>
              <a:gd name="T10" fmla="*/ 410 w 410"/>
              <a:gd name="T11" fmla="*/ 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0" y="676"/>
                </a:moveTo>
                <a:cubicBezTo>
                  <a:pt x="129" y="676"/>
                  <a:pt x="129" y="676"/>
                  <a:pt x="129" y="676"/>
                </a:cubicBezTo>
                <a:cubicBezTo>
                  <a:pt x="162" y="676"/>
                  <a:pt x="189" y="650"/>
                  <a:pt x="189" y="61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27"/>
                  <a:pt x="216" y="0"/>
                  <a:pt x="249" y="0"/>
                </a:cubicBezTo>
                <a:cubicBezTo>
                  <a:pt x="410" y="0"/>
                  <a:pt x="410" y="0"/>
                  <a:pt x="410" y="0"/>
                </a:cubicBezTo>
              </a:path>
            </a:pathLst>
          </a:custGeom>
          <a:noFill/>
          <a:ln w="28575" cap="flat">
            <a:solidFill>
              <a:srgbClr val="31B7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3" name="Freeform 39">
            <a:extLst>
              <a:ext uri="{FF2B5EF4-FFF2-40B4-BE49-F238E27FC236}">
                <a16:creationId xmlns="" xmlns:a16="http://schemas.microsoft.com/office/drawing/2014/main" id="{19CB05CF-3D5E-4FAE-A6F2-3AE8FA5D229D}"/>
              </a:ext>
            </a:extLst>
          </p:cNvPr>
          <p:cNvSpPr>
            <a:spLocks/>
          </p:cNvSpPr>
          <p:nvPr/>
        </p:nvSpPr>
        <p:spPr bwMode="auto">
          <a:xfrm>
            <a:off x="14271917" y="7989655"/>
            <a:ext cx="2246468" cy="3704059"/>
          </a:xfrm>
          <a:custGeom>
            <a:avLst/>
            <a:gdLst>
              <a:gd name="T0" fmla="*/ 410 w 410"/>
              <a:gd name="T1" fmla="*/ 676 h 676"/>
              <a:gd name="T2" fmla="*/ 281 w 410"/>
              <a:gd name="T3" fmla="*/ 676 h 676"/>
              <a:gd name="T4" fmla="*/ 221 w 410"/>
              <a:gd name="T5" fmla="*/ 616 h 676"/>
              <a:gd name="T6" fmla="*/ 221 w 410"/>
              <a:gd name="T7" fmla="*/ 60 h 676"/>
              <a:gd name="T8" fmla="*/ 161 w 410"/>
              <a:gd name="T9" fmla="*/ 0 h 676"/>
              <a:gd name="T10" fmla="*/ 0 w 410"/>
              <a:gd name="T11" fmla="*/ 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410" y="676"/>
                </a:moveTo>
                <a:cubicBezTo>
                  <a:pt x="281" y="676"/>
                  <a:pt x="281" y="676"/>
                  <a:pt x="281" y="676"/>
                </a:cubicBezTo>
                <a:cubicBezTo>
                  <a:pt x="248" y="676"/>
                  <a:pt x="221" y="650"/>
                  <a:pt x="221" y="616"/>
                </a:cubicBezTo>
                <a:cubicBezTo>
                  <a:pt x="221" y="60"/>
                  <a:pt x="221" y="60"/>
                  <a:pt x="221" y="60"/>
                </a:cubicBezTo>
                <a:cubicBezTo>
                  <a:pt x="221" y="27"/>
                  <a:pt x="194" y="0"/>
                  <a:pt x="16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28575" cap="flat">
            <a:solidFill>
              <a:srgbClr val="00975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4" name="Oval 88">
            <a:extLst>
              <a:ext uri="{FF2B5EF4-FFF2-40B4-BE49-F238E27FC236}">
                <a16:creationId xmlns="" xmlns:a16="http://schemas.microsoft.com/office/drawing/2014/main" id="{FB646A39-7770-4E95-87F0-A87B76A9E442}"/>
              </a:ext>
            </a:extLst>
          </p:cNvPr>
          <p:cNvSpPr/>
          <p:nvPr/>
        </p:nvSpPr>
        <p:spPr>
          <a:xfrm>
            <a:off x="16518384" y="10838851"/>
            <a:ext cx="1671144" cy="1671141"/>
          </a:xfrm>
          <a:prstGeom prst="ellipse">
            <a:avLst/>
          </a:prstGeom>
          <a:noFill/>
          <a:ln w="28575">
            <a:solidFill>
              <a:srgbClr val="009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5" name="Oval 91">
            <a:extLst>
              <a:ext uri="{FF2B5EF4-FFF2-40B4-BE49-F238E27FC236}">
                <a16:creationId xmlns="" xmlns:a16="http://schemas.microsoft.com/office/drawing/2014/main" id="{FBCC8CB6-4286-449D-B3B3-7609C35F3F33}"/>
              </a:ext>
            </a:extLst>
          </p:cNvPr>
          <p:cNvSpPr/>
          <p:nvPr/>
        </p:nvSpPr>
        <p:spPr>
          <a:xfrm>
            <a:off x="5562535" y="10838851"/>
            <a:ext cx="1671144" cy="1671141"/>
          </a:xfrm>
          <a:prstGeom prst="ellipse">
            <a:avLst/>
          </a:prstGeom>
          <a:noFill/>
          <a:ln w="28575">
            <a:solidFill>
              <a:srgbClr val="31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244932F-79DA-4BE3-8B35-D6A2AD344AE9}"/>
              </a:ext>
            </a:extLst>
          </p:cNvPr>
          <p:cNvSpPr txBox="1"/>
          <p:nvPr/>
        </p:nvSpPr>
        <p:spPr>
          <a:xfrm>
            <a:off x="5714476" y="11201268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5333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04</a:t>
            </a:r>
            <a:endParaRPr lang="en-US" sz="5333" dirty="0">
              <a:solidFill>
                <a:srgbClr val="041A22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CEF29EE-5D9D-4340-B664-94D6F4A7F640}"/>
              </a:ext>
            </a:extLst>
          </p:cNvPr>
          <p:cNvSpPr txBox="1"/>
          <p:nvPr/>
        </p:nvSpPr>
        <p:spPr>
          <a:xfrm>
            <a:off x="16690726" y="11201268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</a:t>
            </a:r>
            <a:r>
              <a:rPr lang="ru-RU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3</a:t>
            </a:r>
            <a:endParaRPr lang="en-US" sz="5333" dirty="0">
              <a:solidFill>
                <a:srgbClr val="041A22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33" name="Freeform 45">
            <a:extLst>
              <a:ext uri="{FF2B5EF4-FFF2-40B4-BE49-F238E27FC236}">
                <a16:creationId xmlns="" xmlns:a16="http://schemas.microsoft.com/office/drawing/2014/main" id="{CCBA24A5-A3BF-41B6-9E90-C782E9354B99}"/>
              </a:ext>
            </a:extLst>
          </p:cNvPr>
          <p:cNvSpPr>
            <a:spLocks noEditPoints="1"/>
          </p:cNvSpPr>
          <p:nvPr/>
        </p:nvSpPr>
        <p:spPr bwMode="auto">
          <a:xfrm>
            <a:off x="10957398" y="5934964"/>
            <a:ext cx="1809751" cy="3361267"/>
          </a:xfrm>
          <a:custGeom>
            <a:avLst/>
            <a:gdLst>
              <a:gd name="T0" fmla="*/ 435 w 760"/>
              <a:gd name="T1" fmla="*/ 10 h 1415"/>
              <a:gd name="T2" fmla="*/ 12 w 760"/>
              <a:gd name="T3" fmla="*/ 294 h 1415"/>
              <a:gd name="T4" fmla="*/ 76 w 760"/>
              <a:gd name="T5" fmla="*/ 403 h 1415"/>
              <a:gd name="T6" fmla="*/ 144 w 760"/>
              <a:gd name="T7" fmla="*/ 393 h 1415"/>
              <a:gd name="T8" fmla="*/ 185 w 760"/>
              <a:gd name="T9" fmla="*/ 339 h 1415"/>
              <a:gd name="T10" fmla="*/ 423 w 760"/>
              <a:gd name="T11" fmla="*/ 189 h 1415"/>
              <a:gd name="T12" fmla="*/ 581 w 760"/>
              <a:gd name="T13" fmla="*/ 355 h 1415"/>
              <a:gd name="T14" fmla="*/ 445 w 760"/>
              <a:gd name="T15" fmla="*/ 588 h 1415"/>
              <a:gd name="T16" fmla="*/ 244 w 760"/>
              <a:gd name="T17" fmla="*/ 987 h 1415"/>
              <a:gd name="T18" fmla="*/ 244 w 760"/>
              <a:gd name="T19" fmla="*/ 993 h 1415"/>
              <a:gd name="T20" fmla="*/ 333 w 760"/>
              <a:gd name="T21" fmla="*/ 1079 h 1415"/>
              <a:gd name="T22" fmla="*/ 422 w 760"/>
              <a:gd name="T23" fmla="*/ 987 h 1415"/>
              <a:gd name="T24" fmla="*/ 575 w 760"/>
              <a:gd name="T25" fmla="*/ 711 h 1415"/>
              <a:gd name="T26" fmla="*/ 760 w 760"/>
              <a:gd name="T27" fmla="*/ 355 h 1415"/>
              <a:gd name="T28" fmla="*/ 435 w 760"/>
              <a:gd name="T29" fmla="*/ 10 h 1415"/>
              <a:gd name="T30" fmla="*/ 565 w 760"/>
              <a:gd name="T31" fmla="*/ 702 h 1415"/>
              <a:gd name="T32" fmla="*/ 409 w 760"/>
              <a:gd name="T33" fmla="*/ 987 h 1415"/>
              <a:gd name="T34" fmla="*/ 333 w 760"/>
              <a:gd name="T35" fmla="*/ 1066 h 1415"/>
              <a:gd name="T36" fmla="*/ 257 w 760"/>
              <a:gd name="T37" fmla="*/ 993 h 1415"/>
              <a:gd name="T38" fmla="*/ 257 w 760"/>
              <a:gd name="T39" fmla="*/ 987 h 1415"/>
              <a:gd name="T40" fmla="*/ 454 w 760"/>
              <a:gd name="T41" fmla="*/ 597 h 1415"/>
              <a:gd name="T42" fmla="*/ 595 w 760"/>
              <a:gd name="T43" fmla="*/ 355 h 1415"/>
              <a:gd name="T44" fmla="*/ 424 w 760"/>
              <a:gd name="T45" fmla="*/ 175 h 1415"/>
              <a:gd name="T46" fmla="*/ 404 w 760"/>
              <a:gd name="T47" fmla="*/ 175 h 1415"/>
              <a:gd name="T48" fmla="*/ 172 w 760"/>
              <a:gd name="T49" fmla="*/ 336 h 1415"/>
              <a:gd name="T50" fmla="*/ 137 w 760"/>
              <a:gd name="T51" fmla="*/ 382 h 1415"/>
              <a:gd name="T52" fmla="*/ 80 w 760"/>
              <a:gd name="T53" fmla="*/ 390 h 1415"/>
              <a:gd name="T54" fmla="*/ 25 w 760"/>
              <a:gd name="T55" fmla="*/ 297 h 1415"/>
              <a:gd name="T56" fmla="*/ 434 w 760"/>
              <a:gd name="T57" fmla="*/ 24 h 1415"/>
              <a:gd name="T58" fmla="*/ 747 w 760"/>
              <a:gd name="T59" fmla="*/ 355 h 1415"/>
              <a:gd name="T60" fmla="*/ 565 w 760"/>
              <a:gd name="T61" fmla="*/ 702 h 1415"/>
              <a:gd name="T62" fmla="*/ 339 w 760"/>
              <a:gd name="T63" fmla="*/ 1213 h 1415"/>
              <a:gd name="T64" fmla="*/ 239 w 760"/>
              <a:gd name="T65" fmla="*/ 1314 h 1415"/>
              <a:gd name="T66" fmla="*/ 339 w 760"/>
              <a:gd name="T67" fmla="*/ 1415 h 1415"/>
              <a:gd name="T68" fmla="*/ 440 w 760"/>
              <a:gd name="T69" fmla="*/ 1314 h 1415"/>
              <a:gd name="T70" fmla="*/ 339 w 760"/>
              <a:gd name="T71" fmla="*/ 1213 h 1415"/>
              <a:gd name="T72" fmla="*/ 339 w 760"/>
              <a:gd name="T73" fmla="*/ 1401 h 1415"/>
              <a:gd name="T74" fmla="*/ 252 w 760"/>
              <a:gd name="T75" fmla="*/ 1314 h 1415"/>
              <a:gd name="T76" fmla="*/ 339 w 760"/>
              <a:gd name="T77" fmla="*/ 1226 h 1415"/>
              <a:gd name="T78" fmla="*/ 427 w 760"/>
              <a:gd name="T79" fmla="*/ 1314 h 1415"/>
              <a:gd name="T80" fmla="*/ 339 w 760"/>
              <a:gd name="T81" fmla="*/ 140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0" h="1415">
                <a:moveTo>
                  <a:pt x="435" y="10"/>
                </a:moveTo>
                <a:cubicBezTo>
                  <a:pt x="270" y="0"/>
                  <a:pt x="67" y="84"/>
                  <a:pt x="12" y="294"/>
                </a:cubicBezTo>
                <a:cubicBezTo>
                  <a:pt x="0" y="341"/>
                  <a:pt x="29" y="390"/>
                  <a:pt x="76" y="403"/>
                </a:cubicBezTo>
                <a:cubicBezTo>
                  <a:pt x="99" y="409"/>
                  <a:pt x="123" y="405"/>
                  <a:pt x="144" y="393"/>
                </a:cubicBezTo>
                <a:cubicBezTo>
                  <a:pt x="165" y="381"/>
                  <a:pt x="179" y="362"/>
                  <a:pt x="185" y="339"/>
                </a:cubicBezTo>
                <a:cubicBezTo>
                  <a:pt x="215" y="226"/>
                  <a:pt x="326" y="182"/>
                  <a:pt x="423" y="189"/>
                </a:cubicBezTo>
                <a:cubicBezTo>
                  <a:pt x="510" y="194"/>
                  <a:pt x="581" y="269"/>
                  <a:pt x="581" y="355"/>
                </a:cubicBezTo>
                <a:cubicBezTo>
                  <a:pt x="581" y="440"/>
                  <a:pt x="529" y="499"/>
                  <a:pt x="445" y="588"/>
                </a:cubicBezTo>
                <a:cubicBezTo>
                  <a:pt x="351" y="688"/>
                  <a:pt x="244" y="801"/>
                  <a:pt x="244" y="987"/>
                </a:cubicBezTo>
                <a:cubicBezTo>
                  <a:pt x="244" y="993"/>
                  <a:pt x="244" y="993"/>
                  <a:pt x="244" y="993"/>
                </a:cubicBezTo>
                <a:cubicBezTo>
                  <a:pt x="244" y="1041"/>
                  <a:pt x="283" y="1079"/>
                  <a:pt x="333" y="1079"/>
                </a:cubicBezTo>
                <a:cubicBezTo>
                  <a:pt x="381" y="1079"/>
                  <a:pt x="422" y="1037"/>
                  <a:pt x="422" y="987"/>
                </a:cubicBezTo>
                <a:cubicBezTo>
                  <a:pt x="422" y="872"/>
                  <a:pt x="493" y="797"/>
                  <a:pt x="575" y="711"/>
                </a:cubicBezTo>
                <a:cubicBezTo>
                  <a:pt x="661" y="619"/>
                  <a:pt x="760" y="515"/>
                  <a:pt x="760" y="355"/>
                </a:cubicBezTo>
                <a:cubicBezTo>
                  <a:pt x="760" y="177"/>
                  <a:pt x="614" y="22"/>
                  <a:pt x="435" y="10"/>
                </a:cubicBezTo>
                <a:close/>
                <a:moveTo>
                  <a:pt x="565" y="702"/>
                </a:moveTo>
                <a:cubicBezTo>
                  <a:pt x="481" y="790"/>
                  <a:pt x="409" y="867"/>
                  <a:pt x="409" y="987"/>
                </a:cubicBezTo>
                <a:cubicBezTo>
                  <a:pt x="409" y="1030"/>
                  <a:pt x="374" y="1066"/>
                  <a:pt x="333" y="1066"/>
                </a:cubicBezTo>
                <a:cubicBezTo>
                  <a:pt x="290" y="1066"/>
                  <a:pt x="257" y="1034"/>
                  <a:pt x="257" y="993"/>
                </a:cubicBezTo>
                <a:cubicBezTo>
                  <a:pt x="257" y="987"/>
                  <a:pt x="257" y="987"/>
                  <a:pt x="257" y="987"/>
                </a:cubicBezTo>
                <a:cubicBezTo>
                  <a:pt x="257" y="806"/>
                  <a:pt x="362" y="695"/>
                  <a:pt x="454" y="597"/>
                </a:cubicBezTo>
                <a:cubicBezTo>
                  <a:pt x="541" y="506"/>
                  <a:pt x="595" y="445"/>
                  <a:pt x="595" y="355"/>
                </a:cubicBezTo>
                <a:cubicBezTo>
                  <a:pt x="595" y="262"/>
                  <a:pt x="518" y="182"/>
                  <a:pt x="424" y="175"/>
                </a:cubicBezTo>
                <a:cubicBezTo>
                  <a:pt x="417" y="175"/>
                  <a:pt x="411" y="175"/>
                  <a:pt x="404" y="175"/>
                </a:cubicBezTo>
                <a:cubicBezTo>
                  <a:pt x="307" y="175"/>
                  <a:pt x="202" y="223"/>
                  <a:pt x="172" y="336"/>
                </a:cubicBezTo>
                <a:cubicBezTo>
                  <a:pt x="167" y="355"/>
                  <a:pt x="155" y="372"/>
                  <a:pt x="137" y="382"/>
                </a:cubicBezTo>
                <a:cubicBezTo>
                  <a:pt x="120" y="392"/>
                  <a:pt x="99" y="395"/>
                  <a:pt x="80" y="390"/>
                </a:cubicBezTo>
                <a:cubicBezTo>
                  <a:pt x="39" y="379"/>
                  <a:pt x="15" y="338"/>
                  <a:pt x="25" y="297"/>
                </a:cubicBezTo>
                <a:cubicBezTo>
                  <a:pt x="78" y="94"/>
                  <a:pt x="274" y="13"/>
                  <a:pt x="434" y="24"/>
                </a:cubicBezTo>
                <a:cubicBezTo>
                  <a:pt x="606" y="35"/>
                  <a:pt x="747" y="183"/>
                  <a:pt x="747" y="355"/>
                </a:cubicBezTo>
                <a:cubicBezTo>
                  <a:pt x="747" y="510"/>
                  <a:pt x="650" y="612"/>
                  <a:pt x="565" y="702"/>
                </a:cubicBezTo>
                <a:close/>
                <a:moveTo>
                  <a:pt x="339" y="1213"/>
                </a:moveTo>
                <a:cubicBezTo>
                  <a:pt x="284" y="1213"/>
                  <a:pt x="239" y="1258"/>
                  <a:pt x="239" y="1314"/>
                </a:cubicBezTo>
                <a:cubicBezTo>
                  <a:pt x="239" y="1369"/>
                  <a:pt x="284" y="1415"/>
                  <a:pt x="339" y="1415"/>
                </a:cubicBezTo>
                <a:cubicBezTo>
                  <a:pt x="395" y="1415"/>
                  <a:pt x="440" y="1369"/>
                  <a:pt x="440" y="1314"/>
                </a:cubicBezTo>
                <a:cubicBezTo>
                  <a:pt x="440" y="1258"/>
                  <a:pt x="395" y="1213"/>
                  <a:pt x="339" y="1213"/>
                </a:cubicBezTo>
                <a:close/>
                <a:moveTo>
                  <a:pt x="339" y="1401"/>
                </a:moveTo>
                <a:cubicBezTo>
                  <a:pt x="291" y="1401"/>
                  <a:pt x="252" y="1362"/>
                  <a:pt x="252" y="1314"/>
                </a:cubicBezTo>
                <a:cubicBezTo>
                  <a:pt x="252" y="1266"/>
                  <a:pt x="291" y="1226"/>
                  <a:pt x="339" y="1226"/>
                </a:cubicBezTo>
                <a:cubicBezTo>
                  <a:pt x="388" y="1226"/>
                  <a:pt x="427" y="1266"/>
                  <a:pt x="427" y="1314"/>
                </a:cubicBezTo>
                <a:cubicBezTo>
                  <a:pt x="427" y="1362"/>
                  <a:pt x="388" y="1401"/>
                  <a:pt x="339" y="14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42" name="TextBox 28">
            <a:extLst>
              <a:ext uri="{FF2B5EF4-FFF2-40B4-BE49-F238E27FC236}">
                <a16:creationId xmlns="" xmlns:a16="http://schemas.microsoft.com/office/drawing/2014/main" id="{B1F630E9-0F64-4D9C-B816-6A69C06A2D1D}"/>
              </a:ext>
            </a:extLst>
          </p:cNvPr>
          <p:cNvSpPr txBox="1"/>
          <p:nvPr/>
        </p:nvSpPr>
        <p:spPr>
          <a:xfrm>
            <a:off x="18774770" y="3398277"/>
            <a:ext cx="4282572" cy="27397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образовательную деятельность, осуществляемую в ходе режимных процессов</a:t>
            </a:r>
          </a:p>
          <a:p>
            <a:pPr algn="l">
              <a:lnSpc>
                <a:spcPct val="150000"/>
              </a:lnSpc>
              <a:spcBef>
                <a:spcPct val="0"/>
              </a:spcBef>
            </a:pPr>
            <a:endParaRPr lang="en-US" sz="2132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0" y="47330"/>
            <a:ext cx="1976977" cy="198625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4267" y="3932954"/>
            <a:ext cx="5835466" cy="5850091"/>
          </a:xfrm>
          <a:prstGeom prst="rect">
            <a:avLst/>
          </a:prstGeom>
        </p:spPr>
      </p:pic>
      <p:sp>
        <p:nvSpPr>
          <p:cNvPr id="45" name="Прямоугольник 44"/>
          <p:cNvSpPr/>
          <p:nvPr/>
        </p:nvSpPr>
        <p:spPr>
          <a:xfrm>
            <a:off x="3111998" y="392758"/>
            <a:ext cx="1974676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Особенности образовательной деятельности.</a:t>
            </a:r>
          </a:p>
          <a:p>
            <a:pPr algn="just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Образовательная деятельность в ДОО включает:</a:t>
            </a:r>
          </a:p>
          <a:p>
            <a:pPr algn="just"/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80836" y="3398277"/>
            <a:ext cx="466232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образовательную деятельность, осуществляемую в процессе организации различных видов детской деятельности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8588503" y="9335521"/>
            <a:ext cx="504407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0" dirty="0">
                <a:latin typeface="Arial" panose="020B0604020202020204" pitchFamily="34" charset="0"/>
              </a:rPr>
              <a:t>самостоятельную деятельность детей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275663" y="9330746"/>
            <a:ext cx="56726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0" dirty="0">
                <a:latin typeface="Arial" panose="020B0604020202020204" pitchFamily="34" charset="0"/>
              </a:rPr>
              <a:t>взаимодействие с семьями детей по реализации образовательной программы ДО</a:t>
            </a:r>
          </a:p>
        </p:txBody>
      </p:sp>
    </p:spTree>
    <p:extLst>
      <p:ext uri="{BB962C8B-B14F-4D97-AF65-F5344CB8AC3E}">
        <p14:creationId xmlns:p14="http://schemas.microsoft.com/office/powerpoint/2010/main" val="31928668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336087" y="530734"/>
            <a:ext cx="2112178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Образовательная деятельность, осуществляемая в процессе организации различных видов детской деятельности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243986" y="2880255"/>
            <a:ext cx="15231473" cy="1118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Использование дидактических игр: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«Я и мои потребности», «Финансовый </a:t>
            </a:r>
            <a:r>
              <a:rPr lang="ru-RU" sz="3600" b="0" kern="1200" dirty="0" err="1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логопоезд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Просмотр 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обсуждение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мультфильмов, видеосюжетов, телепередач;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Чтение и обсуждение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 программных произведений разных жанров, художественных книг, пословиц и поговорок;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Создание и разбор проблемных ситуаций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(об интересных фактах из истории денег, обмена товаров; о выходе из трудных жизненных ситуаций);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Изготовление дидактического материала и атрибутов для игры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(макетов, коллекций, сувениров, игрового материала);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Проектная деятельность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(«Как сократить семейный бюджет?», «Планируем расходы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семьи»,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«Как накопить на семейный отдых»);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Инсценирование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сказок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художественных произведений (мини-спектакли);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Рассматривание и обсуждение предметных и сюжетных картинок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иллюстраций, игрушек, предметов, в </a:t>
            </a:r>
            <a:r>
              <a:rPr lang="ru-RU" sz="3600" b="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т.ч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экспонатов музея или коллекции;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Продуктивная деятельность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(рисование, лепка, аппликация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).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endParaRPr lang="ru-RU" sz="36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7580" y="3300695"/>
            <a:ext cx="5664913" cy="401450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37466" y="7379376"/>
            <a:ext cx="5836760" cy="5836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4937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336087" y="307535"/>
            <a:ext cx="21121789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Организованная образовательная деятельность по финансовому воспитанию в процессе режимных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моментов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1232" y="2820285"/>
            <a:ext cx="12434989" cy="111825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Самообслуживание </a:t>
            </a:r>
            <a:r>
              <a:rPr lang="ru-RU" sz="3600" b="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приведите пример</a:t>
            </a:r>
            <a:endParaRPr lang="ru-RU" sz="3600" b="0" i="1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endParaRPr lang="ru-RU" sz="36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Трудовые 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навыки в процессе дежурства, при выполнении поручений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вклад в общее дело, проявление уважительного отношения к результатам своего труда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труда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других;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Ситуативные беседы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 роли и функциях представителей разных профессий (повар готовит пищу в течение дня, дворник чистит снег, помощник воспитателя содержит в чистоте посуду, помещения группы и т.д.); </a:t>
            </a:r>
          </a:p>
          <a:p>
            <a:pPr marL="57150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Наблюдения и обсуждение на </a:t>
            </a: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прогулке </a:t>
            </a:r>
            <a:r>
              <a:rPr lang="ru-RU" sz="3600" b="0" i="1" kern="1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приведите пример</a:t>
            </a:r>
          </a:p>
          <a:p>
            <a:pPr lvl="0" algn="just" defTabSz="913722" hangingPunct="1"/>
            <a:endParaRPr lang="ru-RU" sz="36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endParaRPr lang="ru-RU" sz="360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endParaRPr lang="ru-RU" sz="36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endParaRPr lang="ru-RU" sz="3600" b="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endParaRPr lang="ru-RU" sz="36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62734" y="5265045"/>
            <a:ext cx="5095142" cy="509514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3763" y="2387599"/>
            <a:ext cx="5031804" cy="444076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60"/>
          <a:stretch/>
        </p:blipFill>
        <p:spPr>
          <a:xfrm>
            <a:off x="14680043" y="8813800"/>
            <a:ext cx="3118176" cy="4021667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74221" y="3516483"/>
            <a:ext cx="12192000" cy="156966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just" defTabSz="913722" hangingPunct="1"/>
            <a:r>
              <a:rPr lang="ru-RU" sz="3200" b="0" kern="1200" dirty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(бережливое отношение к собственным вещам и сверстников; экономия к предметам, используемым в процессе – мыло, вода, свет, салфетки т.п.);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874221" y="11271408"/>
            <a:ext cx="12192000" cy="156966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just" defTabSz="913722" hangingPunct="1"/>
            <a:r>
              <a:rPr lang="ru-RU" sz="3200" b="0" kern="1200" dirty="0" smtClean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(Кто </a:t>
            </a:r>
            <a:r>
              <a:rPr lang="ru-RU" sz="3200" b="0" kern="1200" dirty="0">
                <a:solidFill>
                  <a:srgbClr val="004F9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построил здание детского сада? Что дольше строить многоэтажный дом или дом для одной семьи? Какое строение наиболее надежное: из дерева или из кирпича?)</a:t>
            </a:r>
          </a:p>
        </p:txBody>
      </p:sp>
    </p:spTree>
    <p:extLst>
      <p:ext uri="{BB962C8B-B14F-4D97-AF65-F5344CB8AC3E}">
        <p14:creationId xmlns:p14="http://schemas.microsoft.com/office/powerpoint/2010/main" val="3280776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827154" y="676867"/>
            <a:ext cx="21121789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</a:rPr>
              <a:t>Самостоятельная деятельность детей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39600" y="4011389"/>
            <a:ext cx="11031415" cy="675056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самостоятельные </a:t>
            </a: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игры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;</a:t>
            </a:r>
            <a:endParaRPr lang="ru-RU" sz="36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индивидуальное творчество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</a:t>
            </a:r>
            <a:r>
              <a:rPr lang="ru-RU" sz="3600" b="0" kern="1200" dirty="0" err="1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инсценирование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сочинительство и т.п.);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рассматривание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книг и иллюстраций по теме, коллекционных альбомов с монетами, купюрами разных стран;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оформление продуктов собственной деятельности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(иллюстрации к сказкам, книжки-малышки, тематические альбомы и т.д.);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раскрашивание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 работа с трафаретами;</a:t>
            </a:r>
          </a:p>
          <a:p>
            <a:pPr marL="571500" lvl="0" indent="-571500" algn="just" defTabSz="913722" hangingPunct="1">
              <a:buFont typeface="Wingdings" panose="05000000000000000000" pitchFamily="2" charset="2"/>
              <a:buChar char="q"/>
            </a:pP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сследование, 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 </a:t>
            </a: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экспериментирование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(отличительные особенности настоящих купюр)</a:t>
            </a:r>
            <a:endParaRPr lang="ru-RU" sz="36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6"/>
          <a:srcRect t="3101" r="3338"/>
          <a:stretch/>
        </p:blipFill>
        <p:spPr>
          <a:xfrm>
            <a:off x="1087580" y="4622800"/>
            <a:ext cx="9428020" cy="654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02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18048" b="18068"/>
          <a:stretch/>
        </p:blipFill>
        <p:spPr>
          <a:xfrm>
            <a:off x="4943957" y="10363200"/>
            <a:ext cx="7620000" cy="3352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/>
          <a:srcRect t="18621" b="14444"/>
          <a:stretch/>
        </p:blipFill>
        <p:spPr>
          <a:xfrm>
            <a:off x="17958395" y="10075334"/>
            <a:ext cx="4806630" cy="3217333"/>
          </a:xfrm>
          <a:prstGeom prst="rect">
            <a:avLst/>
          </a:prstGeom>
        </p:spPr>
      </p:pic>
      <p:sp>
        <p:nvSpPr>
          <p:cNvPr id="220" name="СПАСИБО ЗА ВНИМАНИЕ!"/>
          <p:cNvSpPr txBox="1"/>
          <p:nvPr/>
        </p:nvSpPr>
        <p:spPr>
          <a:xfrm>
            <a:off x="2504830" y="602604"/>
            <a:ext cx="209432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/>
              <a:t>Особенности</a:t>
            </a:r>
            <a:r>
              <a:rPr lang="ru-RU" sz="4800" cap="none" dirty="0" smtClean="0"/>
              <a:t> образовательной деятельности</a:t>
            </a:r>
            <a:endParaRPr lang="ru-RU" sz="4800" cap="none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76988" y="4997358"/>
            <a:ext cx="980669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совместная деятельность педагога с ребенком, где, взаимодействуя с ребенком, он выполняет функции педагога: обучает ребенка чему-то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новому;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совместная </a:t>
            </a: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деятельность группы детей под руководством педагога, который на правах участника деятельности на всех этапах ее выполнения (от планирования до завершения) направляет совместную деятельность группы </a:t>
            </a:r>
            <a:r>
              <a:rPr lang="ru-RU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совместная деятельность ребенка с педагогом, при которой ребенок и педагог ‒ равноправные партнеры;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ru-RU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976468" y="4997358"/>
            <a:ext cx="9806692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совместная деятельность детей со сверстниками без участия педагога, но по его заданию. Педагог в этой ситуации не является участником деятельности, но выступает в роли ее организатора, ставящего задачу группе детей, тем самым, актуализируя лидерские ресурсы самих детей; 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b="0" dirty="0">
                <a:latin typeface="Arial" panose="020B0604020202020204" pitchFamily="34" charset="0"/>
                <a:cs typeface="Arial" panose="020B0604020202020204" pitchFamily="34" charset="0"/>
              </a:rPr>
              <a:t>самостоятельная, спонтанно возникающая, совместная деятельность детей без всякого участия педагога.</a:t>
            </a:r>
          </a:p>
        </p:txBody>
      </p:sp>
      <p:grpSp>
        <p:nvGrpSpPr>
          <p:cNvPr id="8" name="Group 2"/>
          <p:cNvGrpSpPr/>
          <p:nvPr/>
        </p:nvGrpSpPr>
        <p:grpSpPr>
          <a:xfrm>
            <a:off x="281364" y="2877015"/>
            <a:ext cx="10197940" cy="1912416"/>
            <a:chOff x="0" y="0"/>
            <a:chExt cx="1376053" cy="1318884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30800" y="0"/>
                  </a:moveTo>
                  <a:lnTo>
                    <a:pt x="1345253" y="0"/>
                  </a:lnTo>
                  <a:cubicBezTo>
                    <a:pt x="1353422" y="0"/>
                    <a:pt x="1361256" y="3245"/>
                    <a:pt x="1367032" y="9021"/>
                  </a:cubicBezTo>
                  <a:cubicBezTo>
                    <a:pt x="1372808" y="14797"/>
                    <a:pt x="1376053" y="22632"/>
                    <a:pt x="1376053" y="30800"/>
                  </a:cubicBezTo>
                  <a:lnTo>
                    <a:pt x="1376053" y="1288084"/>
                  </a:lnTo>
                  <a:cubicBezTo>
                    <a:pt x="1376053" y="1296252"/>
                    <a:pt x="1372808" y="1304087"/>
                    <a:pt x="1367032" y="1309863"/>
                  </a:cubicBezTo>
                  <a:cubicBezTo>
                    <a:pt x="1361256" y="1315639"/>
                    <a:pt x="1353422" y="1318884"/>
                    <a:pt x="1345253" y="1318884"/>
                  </a:cubicBezTo>
                  <a:lnTo>
                    <a:pt x="30800" y="1318884"/>
                  </a:lnTo>
                  <a:cubicBezTo>
                    <a:pt x="22632" y="1318884"/>
                    <a:pt x="14797" y="1315639"/>
                    <a:pt x="9021" y="1309863"/>
                  </a:cubicBezTo>
                  <a:cubicBezTo>
                    <a:pt x="3245" y="1304087"/>
                    <a:pt x="0" y="1296252"/>
                    <a:pt x="0" y="1288084"/>
                  </a:cubicBezTo>
                  <a:lnTo>
                    <a:pt x="0" y="30800"/>
                  </a:lnTo>
                  <a:cubicBezTo>
                    <a:pt x="0" y="22632"/>
                    <a:pt x="3245" y="14797"/>
                    <a:pt x="9021" y="9021"/>
                  </a:cubicBezTo>
                  <a:cubicBezTo>
                    <a:pt x="14797" y="3245"/>
                    <a:pt x="22632" y="0"/>
                    <a:pt x="30800" y="0"/>
                  </a:cubicBezTo>
                  <a:close/>
                </a:path>
              </a:pathLst>
            </a:custGeom>
            <a:solidFill>
              <a:srgbClr val="31B7BC"/>
            </a:solidFill>
          </p:spPr>
        </p:sp>
        <p:sp>
          <p:nvSpPr>
            <p:cNvPr id="10" name="TextBox 4"/>
            <p:cNvSpPr txBox="1"/>
            <p:nvPr/>
          </p:nvSpPr>
          <p:spPr>
            <a:xfrm>
              <a:off x="0" y="-47625"/>
              <a:ext cx="1376053" cy="1366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9"/>
          <p:cNvSpPr/>
          <p:nvPr/>
        </p:nvSpPr>
        <p:spPr>
          <a:xfrm>
            <a:off x="-124167" y="2315911"/>
            <a:ext cx="1880673" cy="188067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215A"/>
          </a:solidFill>
          <a:ln>
            <a:solidFill>
              <a:srgbClr val="E6215A"/>
            </a:solidFill>
          </a:ln>
        </p:spPr>
      </p:sp>
      <p:sp>
        <p:nvSpPr>
          <p:cNvPr id="7" name="Прямоугольник 6"/>
          <p:cNvSpPr/>
          <p:nvPr/>
        </p:nvSpPr>
        <p:spPr>
          <a:xfrm>
            <a:off x="2144801" y="3253980"/>
            <a:ext cx="8335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СОВМЕСТНАЯ ДЕЯТЕЛЬНОСТЬ ПЕДАГОГА И ДЕТЕЙ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12748272" y="2877015"/>
            <a:ext cx="10197940" cy="1912416"/>
            <a:chOff x="0" y="0"/>
            <a:chExt cx="1376053" cy="1318884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30800" y="0"/>
                  </a:moveTo>
                  <a:lnTo>
                    <a:pt x="1345253" y="0"/>
                  </a:lnTo>
                  <a:cubicBezTo>
                    <a:pt x="1353422" y="0"/>
                    <a:pt x="1361256" y="3245"/>
                    <a:pt x="1367032" y="9021"/>
                  </a:cubicBezTo>
                  <a:cubicBezTo>
                    <a:pt x="1372808" y="14797"/>
                    <a:pt x="1376053" y="22632"/>
                    <a:pt x="1376053" y="30800"/>
                  </a:cubicBezTo>
                  <a:lnTo>
                    <a:pt x="1376053" y="1288084"/>
                  </a:lnTo>
                  <a:cubicBezTo>
                    <a:pt x="1376053" y="1296252"/>
                    <a:pt x="1372808" y="1304087"/>
                    <a:pt x="1367032" y="1309863"/>
                  </a:cubicBezTo>
                  <a:cubicBezTo>
                    <a:pt x="1361256" y="1315639"/>
                    <a:pt x="1353422" y="1318884"/>
                    <a:pt x="1345253" y="1318884"/>
                  </a:cubicBezTo>
                  <a:lnTo>
                    <a:pt x="30800" y="1318884"/>
                  </a:lnTo>
                  <a:cubicBezTo>
                    <a:pt x="22632" y="1318884"/>
                    <a:pt x="14797" y="1315639"/>
                    <a:pt x="9021" y="1309863"/>
                  </a:cubicBezTo>
                  <a:cubicBezTo>
                    <a:pt x="3245" y="1304087"/>
                    <a:pt x="0" y="1296252"/>
                    <a:pt x="0" y="1288084"/>
                  </a:cubicBezTo>
                  <a:lnTo>
                    <a:pt x="0" y="30800"/>
                  </a:lnTo>
                  <a:cubicBezTo>
                    <a:pt x="0" y="22632"/>
                    <a:pt x="3245" y="14797"/>
                    <a:pt x="9021" y="9021"/>
                  </a:cubicBezTo>
                  <a:cubicBezTo>
                    <a:pt x="14797" y="3245"/>
                    <a:pt x="22632" y="0"/>
                    <a:pt x="30800" y="0"/>
                  </a:cubicBezTo>
                  <a:close/>
                </a:path>
              </a:pathLst>
            </a:custGeom>
            <a:solidFill>
              <a:srgbClr val="31B7BC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47625"/>
              <a:ext cx="1376053" cy="1366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7" name="Freeform 9"/>
          <p:cNvSpPr/>
          <p:nvPr/>
        </p:nvSpPr>
        <p:spPr>
          <a:xfrm>
            <a:off x="12342741" y="2315911"/>
            <a:ext cx="1880673" cy="188067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215A"/>
          </a:solidFill>
          <a:ln>
            <a:solidFill>
              <a:srgbClr val="E6215A"/>
            </a:solidFill>
          </a:ln>
        </p:spPr>
      </p:sp>
      <p:sp>
        <p:nvSpPr>
          <p:cNvPr id="18" name="Прямоугольник 17"/>
          <p:cNvSpPr/>
          <p:nvPr/>
        </p:nvSpPr>
        <p:spPr>
          <a:xfrm>
            <a:off x="14610237" y="3253980"/>
            <a:ext cx="8335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САМОСТОЯТЕЛЬНАЯ ДЕЯТЕЛЬНОСТЬ ДЕТЕЙ</a:t>
            </a:r>
            <a:endParaRPr lang="en-US" sz="3200" dirty="0">
              <a:solidFill>
                <a:schemeClr val="bg1"/>
              </a:solidFill>
              <a:latin typeface="+mj-lt"/>
              <a:cs typeface="Arial" panose="020B0604020202020204" pitchFamily="34" charset="0"/>
              <a:hlinkClick r:id="rId7"/>
            </a:endParaRPr>
          </a:p>
        </p:txBody>
      </p:sp>
      <p:pic>
        <p:nvPicPr>
          <p:cNvPr id="19" name="그래픽 513">
            <a:extLst>
              <a:ext uri="{FF2B5EF4-FFF2-40B4-BE49-F238E27FC236}">
                <a16:creationId xmlns="" xmlns:a16="http://schemas.microsoft.com/office/drawing/2014/main" id="{772EC6F2-FDBF-47B8-8AA3-38E4C3ACB1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193" y="2600031"/>
            <a:ext cx="1381952" cy="1291332"/>
          </a:xfrm>
          <a:prstGeom prst="rect">
            <a:avLst/>
          </a:prstGeom>
        </p:spPr>
      </p:pic>
      <p:pic>
        <p:nvPicPr>
          <p:cNvPr id="20" name="그래픽 514">
            <a:extLst>
              <a:ext uri="{FF2B5EF4-FFF2-40B4-BE49-F238E27FC236}">
                <a16:creationId xmlns="" xmlns:a16="http://schemas.microsoft.com/office/drawing/2014/main" id="{4BFE1CE8-9A08-4BB9-A039-21B1EF6A65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63957" y="2529138"/>
            <a:ext cx="1336642" cy="138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8233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 2"/>
          <p:cNvSpPr/>
          <p:nvPr/>
        </p:nvSpPr>
        <p:spPr>
          <a:xfrm>
            <a:off x="8206344" y="5904761"/>
            <a:ext cx="6861386" cy="6861386"/>
          </a:xfrm>
          <a:custGeom>
            <a:avLst/>
            <a:gdLst/>
            <a:ahLst/>
            <a:cxnLst/>
            <a:rect l="l" t="t" r="r" b="b"/>
            <a:pathLst>
              <a:path w="6861386" h="6861386">
                <a:moveTo>
                  <a:pt x="0" y="0"/>
                </a:moveTo>
                <a:lnTo>
                  <a:pt x="6861386" y="0"/>
                </a:lnTo>
                <a:lnTo>
                  <a:pt x="6861386" y="6861387"/>
                </a:lnTo>
                <a:lnTo>
                  <a:pt x="0" y="686138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20" name="СПАСИБО ЗА ВНИМАНИЕ!"/>
          <p:cNvSpPr txBox="1"/>
          <p:nvPr/>
        </p:nvSpPr>
        <p:spPr>
          <a:xfrm>
            <a:off x="2504830" y="602604"/>
            <a:ext cx="20943277" cy="8412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/>
              <a:t>Особенности</a:t>
            </a:r>
            <a:r>
              <a:rPr lang="ru-RU" sz="4800" cap="none" dirty="0" smtClean="0"/>
              <a:t> образовательной деятельности</a:t>
            </a:r>
            <a:endParaRPr lang="ru-RU" sz="4800" cap="none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grpSp>
        <p:nvGrpSpPr>
          <p:cNvPr id="8" name="Group 2"/>
          <p:cNvGrpSpPr/>
          <p:nvPr/>
        </p:nvGrpSpPr>
        <p:grpSpPr>
          <a:xfrm>
            <a:off x="281364" y="2877015"/>
            <a:ext cx="10197940" cy="1912416"/>
            <a:chOff x="0" y="0"/>
            <a:chExt cx="1376053" cy="1318884"/>
          </a:xfrm>
        </p:grpSpPr>
        <p:sp>
          <p:nvSpPr>
            <p:cNvPr id="9" name="Freeform 3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30800" y="0"/>
                  </a:moveTo>
                  <a:lnTo>
                    <a:pt x="1345253" y="0"/>
                  </a:lnTo>
                  <a:cubicBezTo>
                    <a:pt x="1353422" y="0"/>
                    <a:pt x="1361256" y="3245"/>
                    <a:pt x="1367032" y="9021"/>
                  </a:cubicBezTo>
                  <a:cubicBezTo>
                    <a:pt x="1372808" y="14797"/>
                    <a:pt x="1376053" y="22632"/>
                    <a:pt x="1376053" y="30800"/>
                  </a:cubicBezTo>
                  <a:lnTo>
                    <a:pt x="1376053" y="1288084"/>
                  </a:lnTo>
                  <a:cubicBezTo>
                    <a:pt x="1376053" y="1296252"/>
                    <a:pt x="1372808" y="1304087"/>
                    <a:pt x="1367032" y="1309863"/>
                  </a:cubicBezTo>
                  <a:cubicBezTo>
                    <a:pt x="1361256" y="1315639"/>
                    <a:pt x="1353422" y="1318884"/>
                    <a:pt x="1345253" y="1318884"/>
                  </a:cubicBezTo>
                  <a:lnTo>
                    <a:pt x="30800" y="1318884"/>
                  </a:lnTo>
                  <a:cubicBezTo>
                    <a:pt x="22632" y="1318884"/>
                    <a:pt x="14797" y="1315639"/>
                    <a:pt x="9021" y="1309863"/>
                  </a:cubicBezTo>
                  <a:cubicBezTo>
                    <a:pt x="3245" y="1304087"/>
                    <a:pt x="0" y="1296252"/>
                    <a:pt x="0" y="1288084"/>
                  </a:cubicBezTo>
                  <a:lnTo>
                    <a:pt x="0" y="30800"/>
                  </a:lnTo>
                  <a:cubicBezTo>
                    <a:pt x="0" y="22632"/>
                    <a:pt x="3245" y="14797"/>
                    <a:pt x="9021" y="9021"/>
                  </a:cubicBezTo>
                  <a:cubicBezTo>
                    <a:pt x="14797" y="3245"/>
                    <a:pt x="22632" y="0"/>
                    <a:pt x="30800" y="0"/>
                  </a:cubicBezTo>
                  <a:close/>
                </a:path>
              </a:pathLst>
            </a:custGeom>
            <a:solidFill>
              <a:srgbClr val="31B7BC"/>
            </a:solidFill>
          </p:spPr>
        </p:sp>
        <p:sp>
          <p:nvSpPr>
            <p:cNvPr id="10" name="TextBox 4"/>
            <p:cNvSpPr txBox="1"/>
            <p:nvPr/>
          </p:nvSpPr>
          <p:spPr>
            <a:xfrm>
              <a:off x="0" y="-47625"/>
              <a:ext cx="1376053" cy="1366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1" name="Freeform 9"/>
          <p:cNvSpPr/>
          <p:nvPr/>
        </p:nvSpPr>
        <p:spPr>
          <a:xfrm>
            <a:off x="-124167" y="2315911"/>
            <a:ext cx="1880673" cy="188067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215A"/>
          </a:solidFill>
          <a:ln>
            <a:solidFill>
              <a:srgbClr val="E6215A"/>
            </a:solidFill>
          </a:ln>
        </p:spPr>
      </p:sp>
      <p:sp>
        <p:nvSpPr>
          <p:cNvPr id="7" name="Прямоугольник 6"/>
          <p:cNvSpPr/>
          <p:nvPr/>
        </p:nvSpPr>
        <p:spPr>
          <a:xfrm>
            <a:off x="2144801" y="3253980"/>
            <a:ext cx="8335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СОВМЕСТНАЯ ДЕЯТЕЛЬНОСТЬ ПЕДАГОГА И ДЕТЕЙ</a:t>
            </a:r>
            <a:endParaRPr lang="ru-RU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14" name="Group 2"/>
          <p:cNvGrpSpPr/>
          <p:nvPr/>
        </p:nvGrpSpPr>
        <p:grpSpPr>
          <a:xfrm>
            <a:off x="12748272" y="2877015"/>
            <a:ext cx="10197940" cy="1912416"/>
            <a:chOff x="0" y="0"/>
            <a:chExt cx="1376053" cy="1318884"/>
          </a:xfrm>
        </p:grpSpPr>
        <p:sp>
          <p:nvSpPr>
            <p:cNvPr id="15" name="Freeform 3"/>
            <p:cNvSpPr/>
            <p:nvPr/>
          </p:nvSpPr>
          <p:spPr>
            <a:xfrm>
              <a:off x="0" y="0"/>
              <a:ext cx="1376053" cy="1318884"/>
            </a:xfrm>
            <a:custGeom>
              <a:avLst/>
              <a:gdLst/>
              <a:ahLst/>
              <a:cxnLst/>
              <a:rect l="l" t="t" r="r" b="b"/>
              <a:pathLst>
                <a:path w="1376053" h="1318884">
                  <a:moveTo>
                    <a:pt x="30800" y="0"/>
                  </a:moveTo>
                  <a:lnTo>
                    <a:pt x="1345253" y="0"/>
                  </a:lnTo>
                  <a:cubicBezTo>
                    <a:pt x="1353422" y="0"/>
                    <a:pt x="1361256" y="3245"/>
                    <a:pt x="1367032" y="9021"/>
                  </a:cubicBezTo>
                  <a:cubicBezTo>
                    <a:pt x="1372808" y="14797"/>
                    <a:pt x="1376053" y="22632"/>
                    <a:pt x="1376053" y="30800"/>
                  </a:cubicBezTo>
                  <a:lnTo>
                    <a:pt x="1376053" y="1288084"/>
                  </a:lnTo>
                  <a:cubicBezTo>
                    <a:pt x="1376053" y="1296252"/>
                    <a:pt x="1372808" y="1304087"/>
                    <a:pt x="1367032" y="1309863"/>
                  </a:cubicBezTo>
                  <a:cubicBezTo>
                    <a:pt x="1361256" y="1315639"/>
                    <a:pt x="1353422" y="1318884"/>
                    <a:pt x="1345253" y="1318884"/>
                  </a:cubicBezTo>
                  <a:lnTo>
                    <a:pt x="30800" y="1318884"/>
                  </a:lnTo>
                  <a:cubicBezTo>
                    <a:pt x="22632" y="1318884"/>
                    <a:pt x="14797" y="1315639"/>
                    <a:pt x="9021" y="1309863"/>
                  </a:cubicBezTo>
                  <a:cubicBezTo>
                    <a:pt x="3245" y="1304087"/>
                    <a:pt x="0" y="1296252"/>
                    <a:pt x="0" y="1288084"/>
                  </a:cubicBezTo>
                  <a:lnTo>
                    <a:pt x="0" y="30800"/>
                  </a:lnTo>
                  <a:cubicBezTo>
                    <a:pt x="0" y="22632"/>
                    <a:pt x="3245" y="14797"/>
                    <a:pt x="9021" y="9021"/>
                  </a:cubicBezTo>
                  <a:cubicBezTo>
                    <a:pt x="14797" y="3245"/>
                    <a:pt x="22632" y="0"/>
                    <a:pt x="30800" y="0"/>
                  </a:cubicBezTo>
                  <a:close/>
                </a:path>
              </a:pathLst>
            </a:custGeom>
            <a:solidFill>
              <a:srgbClr val="31B7BC"/>
            </a:solidFill>
          </p:spPr>
        </p:sp>
        <p:sp>
          <p:nvSpPr>
            <p:cNvPr id="16" name="TextBox 4"/>
            <p:cNvSpPr txBox="1"/>
            <p:nvPr/>
          </p:nvSpPr>
          <p:spPr>
            <a:xfrm>
              <a:off x="0" y="-47625"/>
              <a:ext cx="1376053" cy="13665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00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17" name="Freeform 9"/>
          <p:cNvSpPr/>
          <p:nvPr/>
        </p:nvSpPr>
        <p:spPr>
          <a:xfrm>
            <a:off x="12342741" y="2315911"/>
            <a:ext cx="1880673" cy="188067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215A"/>
          </a:solidFill>
          <a:ln>
            <a:solidFill>
              <a:srgbClr val="E6215A"/>
            </a:solidFill>
          </a:ln>
        </p:spPr>
      </p:sp>
      <p:sp>
        <p:nvSpPr>
          <p:cNvPr id="18" name="Прямоугольник 17"/>
          <p:cNvSpPr/>
          <p:nvPr/>
        </p:nvSpPr>
        <p:spPr>
          <a:xfrm>
            <a:off x="14610237" y="3253980"/>
            <a:ext cx="833597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200" dirty="0" smtClean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САМОСТОЯТЕЛЬНАЯ ДЕЯТЕЛЬНОСТЬ ДЕТЕЙ</a:t>
            </a:r>
            <a:endParaRPr lang="en-US" sz="3200" dirty="0">
              <a:solidFill>
                <a:schemeClr val="bg1"/>
              </a:solidFill>
              <a:latin typeface="+mj-lt"/>
              <a:cs typeface="Arial" panose="020B0604020202020204" pitchFamily="34" charset="0"/>
              <a:hlinkClick r:id="rId7"/>
            </a:endParaRPr>
          </a:p>
        </p:txBody>
      </p:sp>
      <p:pic>
        <p:nvPicPr>
          <p:cNvPr id="19" name="그래픽 513">
            <a:extLst>
              <a:ext uri="{FF2B5EF4-FFF2-40B4-BE49-F238E27FC236}">
                <a16:creationId xmlns="" xmlns:a16="http://schemas.microsoft.com/office/drawing/2014/main" id="{772EC6F2-FDBF-47B8-8AA3-38E4C3ACB1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=""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25193" y="2600031"/>
            <a:ext cx="1381952" cy="1291332"/>
          </a:xfrm>
          <a:prstGeom prst="rect">
            <a:avLst/>
          </a:prstGeom>
        </p:spPr>
      </p:pic>
      <p:pic>
        <p:nvPicPr>
          <p:cNvPr id="20" name="그래픽 514">
            <a:extLst>
              <a:ext uri="{FF2B5EF4-FFF2-40B4-BE49-F238E27FC236}">
                <a16:creationId xmlns="" xmlns:a16="http://schemas.microsoft.com/office/drawing/2014/main" id="{4BFE1CE8-9A08-4BB9-A039-21B1EF6A65C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=""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2563957" y="2529138"/>
            <a:ext cx="1336642" cy="1381952"/>
          </a:xfrm>
          <a:prstGeom prst="rect">
            <a:avLst/>
          </a:prstGeom>
        </p:spPr>
      </p:pic>
      <p:sp>
        <p:nvSpPr>
          <p:cNvPr id="21" name="Freeform 5"/>
          <p:cNvSpPr/>
          <p:nvPr/>
        </p:nvSpPr>
        <p:spPr>
          <a:xfrm>
            <a:off x="8335207" y="6033624"/>
            <a:ext cx="6603660" cy="6603660"/>
          </a:xfrm>
          <a:custGeom>
            <a:avLst/>
            <a:gdLst/>
            <a:ahLst/>
            <a:cxnLst/>
            <a:rect l="l" t="t" r="r" b="b"/>
            <a:pathLst>
              <a:path w="6603660" h="6603660">
                <a:moveTo>
                  <a:pt x="0" y="0"/>
                </a:moveTo>
                <a:lnTo>
                  <a:pt x="6603660" y="0"/>
                </a:lnTo>
                <a:lnTo>
                  <a:pt x="6603660" y="6603660"/>
                </a:lnTo>
                <a:lnTo>
                  <a:pt x="0" y="660366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  <p:sp>
        <p:nvSpPr>
          <p:cNvPr id="30" name="Freeform 14"/>
          <p:cNvSpPr/>
          <p:nvPr/>
        </p:nvSpPr>
        <p:spPr>
          <a:xfrm>
            <a:off x="8709960" y="6568046"/>
            <a:ext cx="5854154" cy="5534816"/>
          </a:xfrm>
          <a:custGeom>
            <a:avLst/>
            <a:gdLst/>
            <a:ahLst/>
            <a:cxnLst/>
            <a:rect l="l" t="t" r="r" b="b"/>
            <a:pathLst>
              <a:path w="6350000" h="6350000">
                <a:moveTo>
                  <a:pt x="3175000" y="0"/>
                </a:moveTo>
                <a:cubicBezTo>
                  <a:pt x="1421496" y="0"/>
                  <a:pt x="0" y="1421496"/>
                  <a:pt x="0" y="3175000"/>
                </a:cubicBezTo>
                <a:cubicBezTo>
                  <a:pt x="0" y="4928504"/>
                  <a:pt x="1421496" y="6350000"/>
                  <a:pt x="3175000" y="6350000"/>
                </a:cubicBezTo>
                <a:cubicBezTo>
                  <a:pt x="4928504" y="6350000"/>
                  <a:pt x="6350000" y="4928504"/>
                  <a:pt x="6350000" y="3175000"/>
                </a:cubicBezTo>
                <a:cubicBezTo>
                  <a:pt x="6350000" y="1421496"/>
                  <a:pt x="4928504" y="0"/>
                  <a:pt x="3175000" y="0"/>
                </a:cubicBezTo>
                <a:close/>
              </a:path>
            </a:pathLst>
          </a:custGeom>
          <a:solidFill>
            <a:srgbClr val="009757"/>
          </a:solidFill>
        </p:spPr>
      </p:sp>
      <p:sp>
        <p:nvSpPr>
          <p:cNvPr id="12" name="TextBox 11"/>
          <p:cNvSpPr txBox="1"/>
          <p:nvPr/>
        </p:nvSpPr>
        <p:spPr>
          <a:xfrm>
            <a:off x="15874962" y="6285917"/>
            <a:ext cx="6436056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ЗОНА АКТУАЛЬНОГО РАЗВИТИЯ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6497880" y="7313090"/>
            <a:ext cx="5960025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зона «знания ребенка»,</a:t>
            </a:r>
            <a:r>
              <a:rPr kumimoji="0" lang="ru-RU" sz="3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с учебно</a:t>
            </a:r>
            <a:r>
              <a:rPr lang="ru-RU" dirty="0" smtClean="0"/>
              <a:t>й задачей ребенок справляется самостоятельно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02598" y="6971075"/>
            <a:ext cx="6418424" cy="5642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ЗОНА БЛИЖАЙШЕГО РАЗВИТИЯ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16169" y="8389756"/>
            <a:ext cx="5960025" cy="14875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000" b="1" i="0" u="none" strike="noStrike" cap="none" spc="0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зона «незнания ребенка»,</a:t>
            </a:r>
            <a:r>
              <a:rPr kumimoji="0" lang="ru-RU" sz="3000" b="1" i="0" u="none" strike="noStrike" cap="none" spc="0" normalizeH="0" dirty="0" smtClean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то, что ребенок умеет делать только с помощью взрослого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cxnSp>
        <p:nvCxnSpPr>
          <p:cNvPr id="34" name="Прямая со стрелкой 33"/>
          <p:cNvCxnSpPr/>
          <p:nvPr/>
        </p:nvCxnSpPr>
        <p:spPr>
          <a:xfrm flipH="1">
            <a:off x="12748272" y="6850174"/>
            <a:ext cx="2849282" cy="1206709"/>
          </a:xfrm>
          <a:prstGeom prst="straightConnector1">
            <a:avLst/>
          </a:prstGeom>
          <a:noFill/>
          <a:ln w="57150" cap="flat">
            <a:solidFill>
              <a:srgbClr val="E621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36" name="Прямая со стрелкой 35"/>
          <p:cNvCxnSpPr/>
          <p:nvPr/>
        </p:nvCxnSpPr>
        <p:spPr>
          <a:xfrm>
            <a:off x="7149885" y="7535332"/>
            <a:ext cx="1560075" cy="521551"/>
          </a:xfrm>
          <a:prstGeom prst="straightConnector1">
            <a:avLst/>
          </a:prstGeom>
          <a:noFill/>
          <a:ln w="57150" cap="flat">
            <a:solidFill>
              <a:srgbClr val="E6215A"/>
            </a:solidFill>
            <a:prstDash val="solid"/>
            <a:miter lim="400000"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5257406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976841" y="4184119"/>
            <a:ext cx="18499836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r>
              <a:rPr lang="ru-RU" sz="5400" dirty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Особенности методики финансового воспитания в старшем дошкольном </a:t>
            </a:r>
            <a:r>
              <a:rPr lang="ru-RU" sz="5400" dirty="0" smtClean="0">
                <a:latin typeface="Arial" panose="020B0604020202020204" pitchFamily="34" charset="0"/>
                <a:ea typeface="Arial Unicode MS" panose="020B0604020202020204" pitchFamily="34" charset="-128"/>
                <a:cs typeface="Arial" panose="020B0604020202020204" pitchFamily="34" charset="0"/>
              </a:rPr>
              <a:t>возрасте</a:t>
            </a: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8700276" y="9240173"/>
            <a:ext cx="3728586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Блок М.Е.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  <a:defRPr/>
            </a:pPr>
            <a:r>
              <a:rPr lang="ru-RU" sz="3600" b="1" dirty="0" smtClean="0">
                <a:solidFill>
                  <a:schemeClr val="tx1"/>
                </a:solidFill>
                <a:latin typeface="Arial" panose="020B0604020202020204" pitchFamily="34" charset="0"/>
                <a:ea typeface="ＭＳ Ｐゴシック"/>
                <a:cs typeface="Arial" panose="020B0604020202020204" pitchFamily="34" charset="0"/>
              </a:rPr>
              <a:t>Колпакова Н.В. </a:t>
            </a: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581" y="703415"/>
            <a:ext cx="2670939" cy="268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82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 rot="18815920">
            <a:off x="1355647" y="4042110"/>
            <a:ext cx="7425135" cy="7424481"/>
          </a:xfrm>
          <a:custGeom>
            <a:avLst/>
            <a:gdLst/>
            <a:ahLst/>
            <a:cxnLst/>
            <a:rect l="l" t="t" r="r" b="b"/>
            <a:pathLst>
              <a:path w="14400530" h="14399261">
                <a:moveTo>
                  <a:pt x="7199630" y="0"/>
                </a:moveTo>
                <a:cubicBezTo>
                  <a:pt x="3223260" y="0"/>
                  <a:pt x="0" y="3223260"/>
                  <a:pt x="0" y="7199630"/>
                </a:cubicBezTo>
                <a:cubicBezTo>
                  <a:pt x="0" y="11176001"/>
                  <a:pt x="3223260" y="14399261"/>
                  <a:pt x="7199630" y="14399261"/>
                </a:cubicBezTo>
                <a:lnTo>
                  <a:pt x="14399261" y="14399261"/>
                </a:lnTo>
                <a:lnTo>
                  <a:pt x="14399261" y="7199630"/>
                </a:lnTo>
                <a:cubicBezTo>
                  <a:pt x="14400530" y="3223260"/>
                  <a:pt x="11176000" y="0"/>
                  <a:pt x="719963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sp>
      <p:sp>
        <p:nvSpPr>
          <p:cNvPr id="220" name="СПАСИБО ЗА ВНИМАНИЕ!"/>
          <p:cNvSpPr txBox="1"/>
          <p:nvPr/>
        </p:nvSpPr>
        <p:spPr>
          <a:xfrm>
            <a:off x="4322231" y="1333642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1672" y="276943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Образовательные технологии формирования финансовой грамотности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дошкольников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3447288552"/>
              </p:ext>
            </p:extLst>
          </p:nvPr>
        </p:nvGraphicFramePr>
        <p:xfrm>
          <a:off x="5068216" y="2165585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53" y="4766543"/>
            <a:ext cx="7729585" cy="5829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08473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3"/>
          <p:cNvSpPr/>
          <p:nvPr/>
        </p:nvSpPr>
        <p:spPr>
          <a:xfrm rot="18815920">
            <a:off x="1355647" y="4042110"/>
            <a:ext cx="7425135" cy="7424481"/>
          </a:xfrm>
          <a:custGeom>
            <a:avLst/>
            <a:gdLst/>
            <a:ahLst/>
            <a:cxnLst/>
            <a:rect l="l" t="t" r="r" b="b"/>
            <a:pathLst>
              <a:path w="14400530" h="14399261">
                <a:moveTo>
                  <a:pt x="7199630" y="0"/>
                </a:moveTo>
                <a:cubicBezTo>
                  <a:pt x="3223260" y="0"/>
                  <a:pt x="0" y="3223260"/>
                  <a:pt x="0" y="7199630"/>
                </a:cubicBezTo>
                <a:cubicBezTo>
                  <a:pt x="0" y="11176001"/>
                  <a:pt x="3223260" y="14399261"/>
                  <a:pt x="7199630" y="14399261"/>
                </a:cubicBezTo>
                <a:lnTo>
                  <a:pt x="14399261" y="14399261"/>
                </a:lnTo>
                <a:lnTo>
                  <a:pt x="14399261" y="7199630"/>
                </a:lnTo>
                <a:cubicBezTo>
                  <a:pt x="14400530" y="3223260"/>
                  <a:pt x="11176000" y="0"/>
                  <a:pt x="7199630" y="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</p:spPr>
      </p:sp>
      <p:sp>
        <p:nvSpPr>
          <p:cNvPr id="220" name="СПАСИБО ЗА ВНИМАНИЕ!"/>
          <p:cNvSpPr txBox="1"/>
          <p:nvPr/>
        </p:nvSpPr>
        <p:spPr>
          <a:xfrm>
            <a:off x="4322231" y="1333642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431672" y="276943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Образовательные технологии формирования финансовой грамотности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дошкольников</a:t>
            </a:r>
            <a:endParaRPr lang="ru-RU" sz="4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788953493"/>
              </p:ext>
            </p:extLst>
          </p:nvPr>
        </p:nvGraphicFramePr>
        <p:xfrm>
          <a:off x="5068216" y="2165585"/>
          <a:ext cx="16256000" cy="10837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7053" y="4766543"/>
            <a:ext cx="7729585" cy="58293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667291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61" y="77929"/>
            <a:ext cx="1865538" cy="187773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946532" y="288945"/>
            <a:ext cx="2115429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Игровая деятельность и игровые технологии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191198" y="2243327"/>
            <a:ext cx="905920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9757"/>
                </a:solidFill>
                <a:latin typeface="YS Text"/>
              </a:rPr>
              <a:t>“</a:t>
            </a:r>
            <a:r>
              <a:rPr lang="ru-RU" dirty="0" smtClean="0">
                <a:solidFill>
                  <a:srgbClr val="333333"/>
                </a:solidFill>
                <a:latin typeface="+mj-lt"/>
              </a:rPr>
              <a:t>Игровая деятельность 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– форма</a:t>
            </a:r>
            <a:r>
              <a:rPr lang="en-US" b="0" dirty="0" smtClean="0">
                <a:solidFill>
                  <a:srgbClr val="333333"/>
                </a:solidFill>
                <a:latin typeface="+mj-lt"/>
              </a:rPr>
              <a:t> 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деятельности </a:t>
            </a:r>
            <a:r>
              <a:rPr lang="ru-RU" b="0" dirty="0">
                <a:solidFill>
                  <a:srgbClr val="333333"/>
                </a:solidFill>
                <a:latin typeface="+mj-lt"/>
              </a:rPr>
              <a:t>в условных ситуациях, направленных на воссоздание и усвоение общественного 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опыта</a:t>
            </a:r>
            <a:r>
              <a:rPr lang="en-US" sz="3600" dirty="0" smtClean="0">
                <a:solidFill>
                  <a:srgbClr val="009757"/>
                </a:solidFill>
                <a:latin typeface="YS Text"/>
              </a:rPr>
              <a:t>”</a:t>
            </a:r>
            <a:endParaRPr lang="ru-RU" dirty="0"/>
          </a:p>
          <a:p>
            <a:pPr algn="just"/>
            <a:r>
              <a:rPr lang="en-US" b="0" i="1" dirty="0" smtClean="0">
                <a:solidFill>
                  <a:srgbClr val="009757"/>
                </a:solidFill>
                <a:latin typeface="YS Text"/>
              </a:rPr>
              <a:t>[</a:t>
            </a:r>
            <a:r>
              <a:rPr lang="ru-RU" b="0" i="1" dirty="0" smtClean="0">
                <a:solidFill>
                  <a:srgbClr val="009757"/>
                </a:solidFill>
                <a:latin typeface="YS Text"/>
              </a:rPr>
              <a:t>краткий психологический словарь </a:t>
            </a:r>
            <a:r>
              <a:rPr lang="ru-RU" b="0" i="1" dirty="0">
                <a:solidFill>
                  <a:srgbClr val="009757"/>
                </a:solidFill>
                <a:latin typeface="YS Text"/>
              </a:rPr>
              <a:t>под редакцией А. В. Петровского и М. Я. </a:t>
            </a:r>
            <a:r>
              <a:rPr lang="ru-RU" b="0" i="1" dirty="0" err="1" smtClean="0">
                <a:solidFill>
                  <a:srgbClr val="009757"/>
                </a:solidFill>
                <a:latin typeface="YS Text"/>
              </a:rPr>
              <a:t>Ярошевского</a:t>
            </a:r>
            <a:r>
              <a:rPr lang="en-US" b="0" i="1" dirty="0" smtClean="0">
                <a:solidFill>
                  <a:srgbClr val="009757"/>
                </a:solidFill>
                <a:latin typeface="YS Text"/>
              </a:rPr>
              <a:t>]</a:t>
            </a:r>
            <a:endParaRPr lang="ru-RU" i="1" dirty="0">
              <a:solidFill>
                <a:srgbClr val="009757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67190" y="2243327"/>
            <a:ext cx="771593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600" dirty="0" smtClean="0">
                <a:solidFill>
                  <a:srgbClr val="009757"/>
                </a:solidFill>
                <a:latin typeface="YS Text"/>
              </a:rPr>
              <a:t>“</a:t>
            </a:r>
            <a:r>
              <a:rPr lang="ru-RU" dirty="0" smtClean="0">
                <a:solidFill>
                  <a:srgbClr val="333333"/>
                </a:solidFill>
                <a:latin typeface="+mj-lt"/>
              </a:rPr>
              <a:t>Игровая деятельность – 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особый</a:t>
            </a:r>
            <a:r>
              <a:rPr lang="en-US" b="0" dirty="0" smtClean="0">
                <a:solidFill>
                  <a:srgbClr val="333333"/>
                </a:solidFill>
                <a:latin typeface="+mj-lt"/>
              </a:rPr>
              <a:t> 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вид </a:t>
            </a:r>
            <a:r>
              <a:rPr lang="ru-RU" b="0" dirty="0">
                <a:solidFill>
                  <a:srgbClr val="333333"/>
                </a:solidFill>
                <a:latin typeface="+mj-lt"/>
              </a:rPr>
              <a:t>человеческой деятельности (активности), в процессе которой создаются и развёртываются условные формы взаимосвязи объекта и 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субъекта</a:t>
            </a:r>
            <a:r>
              <a:rPr lang="en-US" sz="3600" dirty="0" smtClean="0">
                <a:solidFill>
                  <a:srgbClr val="009757"/>
                </a:solidFill>
                <a:latin typeface="YS Text"/>
              </a:rPr>
              <a:t>”</a:t>
            </a:r>
            <a:r>
              <a:rPr lang="ru-RU" b="0" dirty="0">
                <a:solidFill>
                  <a:srgbClr val="333333"/>
                </a:solidFill>
                <a:latin typeface="YS Text"/>
              </a:rPr>
              <a:t> </a:t>
            </a:r>
            <a:endParaRPr lang="en-US" b="0" dirty="0" smtClean="0">
              <a:solidFill>
                <a:srgbClr val="333333"/>
              </a:solidFill>
              <a:latin typeface="YS Text"/>
            </a:endParaRPr>
          </a:p>
          <a:p>
            <a:pPr algn="r"/>
            <a:r>
              <a:rPr lang="en-US" b="0" i="1" dirty="0">
                <a:solidFill>
                  <a:srgbClr val="009757"/>
                </a:solidFill>
                <a:latin typeface="YS Text"/>
              </a:rPr>
              <a:t>[</a:t>
            </a:r>
            <a:r>
              <a:rPr lang="ru-RU" b="0" i="1" dirty="0" smtClean="0">
                <a:solidFill>
                  <a:srgbClr val="009757"/>
                </a:solidFill>
                <a:latin typeface="YS Text"/>
              </a:rPr>
              <a:t> </a:t>
            </a:r>
            <a:r>
              <a:rPr lang="ru-RU" b="0" i="1" dirty="0">
                <a:solidFill>
                  <a:srgbClr val="009757"/>
                </a:solidFill>
                <a:latin typeface="YS Text"/>
              </a:rPr>
              <a:t>Д. Б. </a:t>
            </a:r>
            <a:r>
              <a:rPr lang="ru-RU" b="0" i="1" dirty="0" err="1" smtClean="0">
                <a:solidFill>
                  <a:srgbClr val="009757"/>
                </a:solidFill>
                <a:latin typeface="YS Text"/>
              </a:rPr>
              <a:t>Эльконин</a:t>
            </a:r>
            <a:r>
              <a:rPr lang="en-US" b="0" i="1" dirty="0" smtClean="0">
                <a:solidFill>
                  <a:srgbClr val="009757"/>
                </a:solidFill>
                <a:latin typeface="YS Text"/>
              </a:rPr>
              <a:t>]</a:t>
            </a:r>
            <a:endParaRPr lang="ru-RU" i="1" dirty="0">
              <a:solidFill>
                <a:srgbClr val="009757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59512" y="5916934"/>
            <a:ext cx="12192000" cy="397031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sz="3600" dirty="0" smtClean="0">
                <a:solidFill>
                  <a:srgbClr val="009757"/>
                </a:solidFill>
                <a:latin typeface="YS Text"/>
              </a:rPr>
              <a:t>“</a:t>
            </a:r>
            <a:r>
              <a:rPr lang="ru-RU" dirty="0" smtClean="0">
                <a:solidFill>
                  <a:srgbClr val="333333"/>
                </a:solidFill>
                <a:latin typeface="+mj-lt"/>
              </a:rPr>
              <a:t>Игровые технологии</a:t>
            </a:r>
            <a:r>
              <a:rPr lang="ru-RU" b="0" dirty="0">
                <a:solidFill>
                  <a:srgbClr val="333333"/>
                </a:solidFill>
                <a:latin typeface="+mj-lt"/>
              </a:rPr>
              <a:t> </a:t>
            </a:r>
            <a:r>
              <a:rPr lang="ru-RU" b="0" dirty="0" smtClean="0">
                <a:solidFill>
                  <a:srgbClr val="333333"/>
                </a:solidFill>
                <a:latin typeface="+mj-lt"/>
              </a:rPr>
              <a:t>- </a:t>
            </a:r>
            <a:r>
              <a:rPr lang="ru-RU" dirty="0" smtClean="0">
                <a:solidFill>
                  <a:srgbClr val="444444"/>
                </a:solidFill>
                <a:latin typeface="+mj-lt"/>
              </a:rPr>
              <a:t>дидактические </a:t>
            </a:r>
            <a:r>
              <a:rPr lang="ru-RU" dirty="0">
                <a:solidFill>
                  <a:srgbClr val="444444"/>
                </a:solidFill>
                <a:latin typeface="+mj-lt"/>
              </a:rPr>
              <a:t>системы </a:t>
            </a:r>
            <a:r>
              <a:rPr lang="ru-RU" b="0" dirty="0">
                <a:solidFill>
                  <a:srgbClr val="444444"/>
                </a:solidFill>
                <a:latin typeface="+mj-lt"/>
              </a:rPr>
              <a:t>применения различных игр, формирующих умения решать задачи на основе компетентного выбора альтернативных вариантов: занимательные, театрализованные, деловые, ролевые игры, имитационные упражнения, игровое проектирование, индивидуальный тренинг, решение практических ситуаций и задач, компьютерные игры и др</a:t>
            </a:r>
            <a:r>
              <a:rPr lang="ru-RU" b="0" dirty="0" smtClean="0">
                <a:solidFill>
                  <a:srgbClr val="444444"/>
                </a:solidFill>
                <a:latin typeface="+mj-lt"/>
              </a:rPr>
              <a:t>.</a:t>
            </a:r>
            <a:r>
              <a:rPr lang="en-US" sz="3600" b="0" dirty="0" smtClean="0">
                <a:solidFill>
                  <a:srgbClr val="009757"/>
                </a:solidFill>
                <a:latin typeface="Trebuchet MS" panose="020B0603020202020204" pitchFamily="34" charset="0"/>
              </a:rPr>
              <a:t>”</a:t>
            </a:r>
            <a:endParaRPr lang="ru-RU" b="0" dirty="0" smtClean="0">
              <a:solidFill>
                <a:srgbClr val="009757"/>
              </a:solidFill>
              <a:latin typeface="Trebuchet MS" panose="020B0603020202020204" pitchFamily="34" charset="0"/>
            </a:endParaRPr>
          </a:p>
          <a:p>
            <a:pPr algn="r"/>
            <a:r>
              <a:rPr lang="en-US" b="0" i="1" dirty="0">
                <a:solidFill>
                  <a:srgbClr val="009757"/>
                </a:solidFill>
                <a:latin typeface="YS Text"/>
              </a:rPr>
              <a:t>[</a:t>
            </a:r>
            <a:r>
              <a:rPr lang="ru-RU" b="0" i="1" dirty="0">
                <a:solidFill>
                  <a:srgbClr val="009757"/>
                </a:solidFill>
                <a:latin typeface="YS Text"/>
              </a:rPr>
              <a:t>Педагогический словарь-справочник</a:t>
            </a:r>
            <a:r>
              <a:rPr lang="en-US" b="0" i="1" dirty="0">
                <a:solidFill>
                  <a:srgbClr val="009757"/>
                </a:solidFill>
                <a:latin typeface="YS Text"/>
              </a:rPr>
              <a:t>]</a:t>
            </a:r>
            <a:endParaRPr lang="ru-RU" b="0" i="1" dirty="0">
              <a:solidFill>
                <a:srgbClr val="009757"/>
              </a:solidFill>
              <a:latin typeface="YS Text"/>
            </a:endParaRPr>
          </a:p>
        </p:txBody>
      </p:sp>
    </p:spTree>
    <p:extLst>
      <p:ext uri="{BB962C8B-B14F-4D97-AF65-F5344CB8AC3E}">
        <p14:creationId xmlns:p14="http://schemas.microsoft.com/office/powerpoint/2010/main" val="21584315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 41">
            <a:extLst>
              <a:ext uri="{FF2B5EF4-FFF2-40B4-BE49-F238E27FC236}">
                <a16:creationId xmlns="" xmlns:a16="http://schemas.microsoft.com/office/drawing/2014/main" id="{BCDD2FFC-72D3-4FF3-BDD3-BE7090CCCC1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562535" y="7628299"/>
            <a:ext cx="3938575" cy="0"/>
          </a:xfrm>
          <a:prstGeom prst="line">
            <a:avLst/>
          </a:prstGeom>
          <a:noFill/>
          <a:ln w="28575" cap="flat">
            <a:solidFill>
              <a:srgbClr val="009757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3" name="Line 41">
            <a:extLst>
              <a:ext uri="{FF2B5EF4-FFF2-40B4-BE49-F238E27FC236}">
                <a16:creationId xmlns="" xmlns:a16="http://schemas.microsoft.com/office/drawing/2014/main" id="{594ACE98-3604-4A7A-B63D-A0080DAC92B9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14271915" y="7628299"/>
            <a:ext cx="3917613" cy="0"/>
          </a:xfrm>
          <a:prstGeom prst="line">
            <a:avLst/>
          </a:prstGeom>
          <a:noFill/>
          <a:ln w="28575" cap="flat">
            <a:solidFill>
              <a:srgbClr val="004F9F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4" name="Oval 87">
            <a:extLst>
              <a:ext uri="{FF2B5EF4-FFF2-40B4-BE49-F238E27FC236}">
                <a16:creationId xmlns="" xmlns:a16="http://schemas.microsoft.com/office/drawing/2014/main" id="{28B2AF68-A4F6-4918-9A1C-D05220EFADD6}"/>
              </a:ext>
            </a:extLst>
          </p:cNvPr>
          <p:cNvSpPr/>
          <p:nvPr/>
        </p:nvSpPr>
        <p:spPr>
          <a:xfrm>
            <a:off x="18189528" y="6734936"/>
            <a:ext cx="1671144" cy="1671141"/>
          </a:xfrm>
          <a:prstGeom prst="ellipse">
            <a:avLst/>
          </a:prstGeom>
          <a:noFill/>
          <a:ln w="28575">
            <a:solidFill>
              <a:srgbClr val="004F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5" name="Oval 90">
            <a:extLst>
              <a:ext uri="{FF2B5EF4-FFF2-40B4-BE49-F238E27FC236}">
                <a16:creationId xmlns="" xmlns:a16="http://schemas.microsoft.com/office/drawing/2014/main" id="{FF0A42F8-0F54-45E3-823E-72147CA09F07}"/>
              </a:ext>
            </a:extLst>
          </p:cNvPr>
          <p:cNvSpPr/>
          <p:nvPr/>
        </p:nvSpPr>
        <p:spPr>
          <a:xfrm>
            <a:off x="3891391" y="6734936"/>
            <a:ext cx="1671144" cy="1671141"/>
          </a:xfrm>
          <a:prstGeom prst="ellipse">
            <a:avLst/>
          </a:prstGeom>
          <a:noFill/>
          <a:ln w="28575">
            <a:solidFill>
              <a:srgbClr val="00975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D9FA5EB-875B-4380-977B-7E51144FC0AD}"/>
              </a:ext>
            </a:extLst>
          </p:cNvPr>
          <p:cNvSpPr txBox="1"/>
          <p:nvPr/>
        </p:nvSpPr>
        <p:spPr>
          <a:xfrm>
            <a:off x="4063732" y="7078064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02</a:t>
            </a:r>
            <a:endParaRPr lang="en-US" sz="5333" dirty="0">
              <a:solidFill>
                <a:srgbClr val="041A22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BFF37FF-1695-413C-8BC3-825F0B30DEE5}"/>
              </a:ext>
            </a:extLst>
          </p:cNvPr>
          <p:cNvSpPr txBox="1"/>
          <p:nvPr/>
        </p:nvSpPr>
        <p:spPr>
          <a:xfrm>
            <a:off x="18361870" y="7078064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04</a:t>
            </a:r>
          </a:p>
        </p:txBody>
      </p:sp>
      <p:sp>
        <p:nvSpPr>
          <p:cNvPr id="12" name="Freeform 36">
            <a:extLst>
              <a:ext uri="{FF2B5EF4-FFF2-40B4-BE49-F238E27FC236}">
                <a16:creationId xmlns="" xmlns:a16="http://schemas.microsoft.com/office/drawing/2014/main" id="{FDC15DE0-37D9-498A-8854-1AD22FF1D375}"/>
              </a:ext>
            </a:extLst>
          </p:cNvPr>
          <p:cNvSpPr>
            <a:spLocks/>
          </p:cNvSpPr>
          <p:nvPr/>
        </p:nvSpPr>
        <p:spPr bwMode="auto">
          <a:xfrm>
            <a:off x="7254642" y="3191672"/>
            <a:ext cx="2246468" cy="3704059"/>
          </a:xfrm>
          <a:custGeom>
            <a:avLst/>
            <a:gdLst>
              <a:gd name="T0" fmla="*/ 0 w 410"/>
              <a:gd name="T1" fmla="*/ 0 h 676"/>
              <a:gd name="T2" fmla="*/ 129 w 410"/>
              <a:gd name="T3" fmla="*/ 0 h 676"/>
              <a:gd name="T4" fmla="*/ 189 w 410"/>
              <a:gd name="T5" fmla="*/ 60 h 676"/>
              <a:gd name="T6" fmla="*/ 189 w 410"/>
              <a:gd name="T7" fmla="*/ 616 h 676"/>
              <a:gd name="T8" fmla="*/ 249 w 410"/>
              <a:gd name="T9" fmla="*/ 676 h 676"/>
              <a:gd name="T10" fmla="*/ 410 w 410"/>
              <a:gd name="T11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0" y="0"/>
                </a:moveTo>
                <a:cubicBezTo>
                  <a:pt x="129" y="0"/>
                  <a:pt x="129" y="0"/>
                  <a:pt x="129" y="0"/>
                </a:cubicBezTo>
                <a:cubicBezTo>
                  <a:pt x="162" y="0"/>
                  <a:pt x="189" y="26"/>
                  <a:pt x="189" y="60"/>
                </a:cubicBezTo>
                <a:cubicBezTo>
                  <a:pt x="189" y="616"/>
                  <a:pt x="189" y="616"/>
                  <a:pt x="189" y="616"/>
                </a:cubicBezTo>
                <a:cubicBezTo>
                  <a:pt x="189" y="649"/>
                  <a:pt x="216" y="676"/>
                  <a:pt x="249" y="676"/>
                </a:cubicBezTo>
                <a:cubicBezTo>
                  <a:pt x="410" y="676"/>
                  <a:pt x="410" y="676"/>
                  <a:pt x="410" y="676"/>
                </a:cubicBezTo>
              </a:path>
            </a:pathLst>
          </a:custGeom>
          <a:noFill/>
          <a:ln w="28575" cap="flat">
            <a:solidFill>
              <a:schemeClr val="bg1">
                <a:lumMod val="50000"/>
              </a:schemeClr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3" name="Freeform 40">
            <a:extLst>
              <a:ext uri="{FF2B5EF4-FFF2-40B4-BE49-F238E27FC236}">
                <a16:creationId xmlns="" xmlns:a16="http://schemas.microsoft.com/office/drawing/2014/main" id="{097C68E3-5978-41F3-8BF0-94F6541D5990}"/>
              </a:ext>
            </a:extLst>
          </p:cNvPr>
          <p:cNvSpPr>
            <a:spLocks/>
          </p:cNvSpPr>
          <p:nvPr/>
        </p:nvSpPr>
        <p:spPr bwMode="auto">
          <a:xfrm>
            <a:off x="14271917" y="3191672"/>
            <a:ext cx="2246468" cy="3704059"/>
          </a:xfrm>
          <a:custGeom>
            <a:avLst/>
            <a:gdLst>
              <a:gd name="T0" fmla="*/ 410 w 410"/>
              <a:gd name="T1" fmla="*/ 0 h 676"/>
              <a:gd name="T2" fmla="*/ 281 w 410"/>
              <a:gd name="T3" fmla="*/ 0 h 676"/>
              <a:gd name="T4" fmla="*/ 221 w 410"/>
              <a:gd name="T5" fmla="*/ 60 h 676"/>
              <a:gd name="T6" fmla="*/ 221 w 410"/>
              <a:gd name="T7" fmla="*/ 616 h 676"/>
              <a:gd name="T8" fmla="*/ 161 w 410"/>
              <a:gd name="T9" fmla="*/ 676 h 676"/>
              <a:gd name="T10" fmla="*/ 0 w 410"/>
              <a:gd name="T11" fmla="*/ 676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410" y="0"/>
                </a:moveTo>
                <a:cubicBezTo>
                  <a:pt x="281" y="0"/>
                  <a:pt x="281" y="0"/>
                  <a:pt x="281" y="0"/>
                </a:cubicBezTo>
                <a:cubicBezTo>
                  <a:pt x="248" y="0"/>
                  <a:pt x="221" y="26"/>
                  <a:pt x="221" y="60"/>
                </a:cubicBezTo>
                <a:cubicBezTo>
                  <a:pt x="221" y="616"/>
                  <a:pt x="221" y="616"/>
                  <a:pt x="221" y="616"/>
                </a:cubicBezTo>
                <a:cubicBezTo>
                  <a:pt x="221" y="649"/>
                  <a:pt x="194" y="676"/>
                  <a:pt x="161" y="676"/>
                </a:cubicBezTo>
                <a:cubicBezTo>
                  <a:pt x="0" y="676"/>
                  <a:pt x="0" y="676"/>
                  <a:pt x="0" y="676"/>
                </a:cubicBezTo>
              </a:path>
            </a:pathLst>
          </a:custGeom>
          <a:noFill/>
          <a:ln w="28575" cap="flat">
            <a:solidFill>
              <a:srgbClr val="31B7BC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4" name="Oval 81">
            <a:extLst>
              <a:ext uri="{FF2B5EF4-FFF2-40B4-BE49-F238E27FC236}">
                <a16:creationId xmlns="" xmlns:a16="http://schemas.microsoft.com/office/drawing/2014/main" id="{6849ED7B-B57B-47BD-B5AB-DC7CF4A5A7FD}"/>
              </a:ext>
            </a:extLst>
          </p:cNvPr>
          <p:cNvSpPr/>
          <p:nvPr/>
        </p:nvSpPr>
        <p:spPr>
          <a:xfrm>
            <a:off x="16518384" y="2356102"/>
            <a:ext cx="1671144" cy="1671141"/>
          </a:xfrm>
          <a:prstGeom prst="ellipse">
            <a:avLst/>
          </a:prstGeom>
          <a:noFill/>
          <a:ln w="28575">
            <a:solidFill>
              <a:srgbClr val="31B7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5" name="Oval 89">
            <a:extLst>
              <a:ext uri="{FF2B5EF4-FFF2-40B4-BE49-F238E27FC236}">
                <a16:creationId xmlns="" xmlns:a16="http://schemas.microsoft.com/office/drawing/2014/main" id="{5523B93E-5321-4A58-AC77-F3A145F37C72}"/>
              </a:ext>
            </a:extLst>
          </p:cNvPr>
          <p:cNvSpPr/>
          <p:nvPr/>
        </p:nvSpPr>
        <p:spPr>
          <a:xfrm>
            <a:off x="5562535" y="2356102"/>
            <a:ext cx="1671144" cy="1671141"/>
          </a:xfrm>
          <a:prstGeom prst="ellipse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380550F0-876C-4E73-8F48-85FB87E826E9}"/>
              </a:ext>
            </a:extLst>
          </p:cNvPr>
          <p:cNvSpPr txBox="1"/>
          <p:nvPr/>
        </p:nvSpPr>
        <p:spPr>
          <a:xfrm>
            <a:off x="5714476" y="2726905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5A52E32-102C-4E21-8D46-3F63867C7CA4}"/>
              </a:ext>
            </a:extLst>
          </p:cNvPr>
          <p:cNvSpPr txBox="1"/>
          <p:nvPr/>
        </p:nvSpPr>
        <p:spPr>
          <a:xfrm>
            <a:off x="16690726" y="2726905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0369CC68-7AFD-4C94-9BF8-47AF96B547F8}"/>
              </a:ext>
            </a:extLst>
          </p:cNvPr>
          <p:cNvSpPr txBox="1"/>
          <p:nvPr/>
        </p:nvSpPr>
        <p:spPr>
          <a:xfrm>
            <a:off x="555353" y="2580185"/>
            <a:ext cx="5735063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ru-RU" sz="3200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"/>
              </a:rPr>
              <a:t>По виду деятельности:</a:t>
            </a:r>
          </a:p>
        </p:txBody>
      </p:sp>
      <p:sp>
        <p:nvSpPr>
          <p:cNvPr id="22" name="Freeform 37">
            <a:extLst>
              <a:ext uri="{FF2B5EF4-FFF2-40B4-BE49-F238E27FC236}">
                <a16:creationId xmlns="" xmlns:a16="http://schemas.microsoft.com/office/drawing/2014/main" id="{37D37668-DE0C-4FE0-B232-4F006F2E9949}"/>
              </a:ext>
            </a:extLst>
          </p:cNvPr>
          <p:cNvSpPr>
            <a:spLocks/>
          </p:cNvSpPr>
          <p:nvPr/>
        </p:nvSpPr>
        <p:spPr bwMode="auto">
          <a:xfrm>
            <a:off x="7254642" y="7989655"/>
            <a:ext cx="2246468" cy="3704059"/>
          </a:xfrm>
          <a:custGeom>
            <a:avLst/>
            <a:gdLst>
              <a:gd name="T0" fmla="*/ 0 w 410"/>
              <a:gd name="T1" fmla="*/ 676 h 676"/>
              <a:gd name="T2" fmla="*/ 129 w 410"/>
              <a:gd name="T3" fmla="*/ 676 h 676"/>
              <a:gd name="T4" fmla="*/ 189 w 410"/>
              <a:gd name="T5" fmla="*/ 616 h 676"/>
              <a:gd name="T6" fmla="*/ 189 w 410"/>
              <a:gd name="T7" fmla="*/ 60 h 676"/>
              <a:gd name="T8" fmla="*/ 249 w 410"/>
              <a:gd name="T9" fmla="*/ 0 h 676"/>
              <a:gd name="T10" fmla="*/ 410 w 410"/>
              <a:gd name="T11" fmla="*/ 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0" y="676"/>
                </a:moveTo>
                <a:cubicBezTo>
                  <a:pt x="129" y="676"/>
                  <a:pt x="129" y="676"/>
                  <a:pt x="129" y="676"/>
                </a:cubicBezTo>
                <a:cubicBezTo>
                  <a:pt x="162" y="676"/>
                  <a:pt x="189" y="650"/>
                  <a:pt x="189" y="616"/>
                </a:cubicBezTo>
                <a:cubicBezTo>
                  <a:pt x="189" y="60"/>
                  <a:pt x="189" y="60"/>
                  <a:pt x="189" y="60"/>
                </a:cubicBezTo>
                <a:cubicBezTo>
                  <a:pt x="189" y="27"/>
                  <a:pt x="216" y="0"/>
                  <a:pt x="249" y="0"/>
                </a:cubicBezTo>
                <a:cubicBezTo>
                  <a:pt x="410" y="0"/>
                  <a:pt x="410" y="0"/>
                  <a:pt x="410" y="0"/>
                </a:cubicBezTo>
              </a:path>
            </a:pathLst>
          </a:custGeom>
          <a:noFill/>
          <a:ln w="28575" cap="flat">
            <a:solidFill>
              <a:srgbClr val="EF7D00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3" name="Freeform 39">
            <a:extLst>
              <a:ext uri="{FF2B5EF4-FFF2-40B4-BE49-F238E27FC236}">
                <a16:creationId xmlns="" xmlns:a16="http://schemas.microsoft.com/office/drawing/2014/main" id="{19CB05CF-3D5E-4FAE-A6F2-3AE8FA5D229D}"/>
              </a:ext>
            </a:extLst>
          </p:cNvPr>
          <p:cNvSpPr>
            <a:spLocks/>
          </p:cNvSpPr>
          <p:nvPr/>
        </p:nvSpPr>
        <p:spPr bwMode="auto">
          <a:xfrm>
            <a:off x="14271917" y="7989655"/>
            <a:ext cx="2246468" cy="3704059"/>
          </a:xfrm>
          <a:custGeom>
            <a:avLst/>
            <a:gdLst>
              <a:gd name="T0" fmla="*/ 410 w 410"/>
              <a:gd name="T1" fmla="*/ 676 h 676"/>
              <a:gd name="T2" fmla="*/ 281 w 410"/>
              <a:gd name="T3" fmla="*/ 676 h 676"/>
              <a:gd name="T4" fmla="*/ 221 w 410"/>
              <a:gd name="T5" fmla="*/ 616 h 676"/>
              <a:gd name="T6" fmla="*/ 221 w 410"/>
              <a:gd name="T7" fmla="*/ 60 h 676"/>
              <a:gd name="T8" fmla="*/ 161 w 410"/>
              <a:gd name="T9" fmla="*/ 0 h 676"/>
              <a:gd name="T10" fmla="*/ 0 w 410"/>
              <a:gd name="T11" fmla="*/ 0 h 6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410" h="676">
                <a:moveTo>
                  <a:pt x="410" y="676"/>
                </a:moveTo>
                <a:cubicBezTo>
                  <a:pt x="281" y="676"/>
                  <a:pt x="281" y="676"/>
                  <a:pt x="281" y="676"/>
                </a:cubicBezTo>
                <a:cubicBezTo>
                  <a:pt x="248" y="676"/>
                  <a:pt x="221" y="650"/>
                  <a:pt x="221" y="616"/>
                </a:cubicBezTo>
                <a:cubicBezTo>
                  <a:pt x="221" y="60"/>
                  <a:pt x="221" y="60"/>
                  <a:pt x="221" y="60"/>
                </a:cubicBezTo>
                <a:cubicBezTo>
                  <a:pt x="221" y="27"/>
                  <a:pt x="194" y="0"/>
                  <a:pt x="161" y="0"/>
                </a:cubicBezTo>
                <a:cubicBezTo>
                  <a:pt x="0" y="0"/>
                  <a:pt x="0" y="0"/>
                  <a:pt x="0" y="0"/>
                </a:cubicBezTo>
              </a:path>
            </a:pathLst>
          </a:custGeom>
          <a:noFill/>
          <a:ln w="28575" cap="flat">
            <a:solidFill>
              <a:srgbClr val="E6215A"/>
            </a:solidFill>
            <a:prstDash val="solid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4" name="Oval 88">
            <a:extLst>
              <a:ext uri="{FF2B5EF4-FFF2-40B4-BE49-F238E27FC236}">
                <a16:creationId xmlns="" xmlns:a16="http://schemas.microsoft.com/office/drawing/2014/main" id="{FB646A39-7770-4E95-87F0-A87B76A9E442}"/>
              </a:ext>
            </a:extLst>
          </p:cNvPr>
          <p:cNvSpPr/>
          <p:nvPr/>
        </p:nvSpPr>
        <p:spPr>
          <a:xfrm>
            <a:off x="16518384" y="10838851"/>
            <a:ext cx="1671144" cy="1671141"/>
          </a:xfrm>
          <a:prstGeom prst="ellipse">
            <a:avLst/>
          </a:prstGeom>
          <a:noFill/>
          <a:ln w="28575">
            <a:solidFill>
              <a:srgbClr val="E6215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5" name="Oval 91">
            <a:extLst>
              <a:ext uri="{FF2B5EF4-FFF2-40B4-BE49-F238E27FC236}">
                <a16:creationId xmlns="" xmlns:a16="http://schemas.microsoft.com/office/drawing/2014/main" id="{FBCC8CB6-4286-449D-B3B3-7609C35F3F33}"/>
              </a:ext>
            </a:extLst>
          </p:cNvPr>
          <p:cNvSpPr/>
          <p:nvPr/>
        </p:nvSpPr>
        <p:spPr>
          <a:xfrm>
            <a:off x="5562535" y="10838851"/>
            <a:ext cx="1671144" cy="1671141"/>
          </a:xfrm>
          <a:prstGeom prst="ellipse">
            <a:avLst/>
          </a:prstGeom>
          <a:noFill/>
          <a:ln w="28575">
            <a:solidFill>
              <a:srgbClr val="EF7D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8244932F-79DA-4BE3-8B35-D6A2AD344AE9}"/>
              </a:ext>
            </a:extLst>
          </p:cNvPr>
          <p:cNvSpPr txBox="1"/>
          <p:nvPr/>
        </p:nvSpPr>
        <p:spPr>
          <a:xfrm>
            <a:off x="5714476" y="11201268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 smtClean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03</a:t>
            </a:r>
            <a:endParaRPr lang="en-US" sz="5333" dirty="0">
              <a:solidFill>
                <a:srgbClr val="041A22"/>
              </a:solidFill>
              <a:latin typeface="Open Sans Bold" panose="020B0604020202020204" charset="0"/>
              <a:ea typeface="Open Sans Bold" panose="020B0604020202020204" charset="0"/>
              <a:cs typeface="Open Sans Bold" panose="020B0604020202020204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="" xmlns:a16="http://schemas.microsoft.com/office/drawing/2014/main" id="{7CEF29EE-5D9D-4340-B664-94D6F4A7F640}"/>
              </a:ext>
            </a:extLst>
          </p:cNvPr>
          <p:cNvSpPr txBox="1"/>
          <p:nvPr/>
        </p:nvSpPr>
        <p:spPr>
          <a:xfrm>
            <a:off x="16690726" y="11201268"/>
            <a:ext cx="1326461" cy="8206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5333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</a:rPr>
              <a:t>06</a:t>
            </a:r>
          </a:p>
        </p:txBody>
      </p:sp>
      <p:sp>
        <p:nvSpPr>
          <p:cNvPr id="33" name="Freeform 45">
            <a:extLst>
              <a:ext uri="{FF2B5EF4-FFF2-40B4-BE49-F238E27FC236}">
                <a16:creationId xmlns="" xmlns:a16="http://schemas.microsoft.com/office/drawing/2014/main" id="{CCBA24A5-A3BF-41B6-9E90-C782E9354B99}"/>
              </a:ext>
            </a:extLst>
          </p:cNvPr>
          <p:cNvSpPr>
            <a:spLocks noEditPoints="1"/>
          </p:cNvSpPr>
          <p:nvPr/>
        </p:nvSpPr>
        <p:spPr bwMode="auto">
          <a:xfrm>
            <a:off x="10957398" y="5934964"/>
            <a:ext cx="1809751" cy="3361267"/>
          </a:xfrm>
          <a:custGeom>
            <a:avLst/>
            <a:gdLst>
              <a:gd name="T0" fmla="*/ 435 w 760"/>
              <a:gd name="T1" fmla="*/ 10 h 1415"/>
              <a:gd name="T2" fmla="*/ 12 w 760"/>
              <a:gd name="T3" fmla="*/ 294 h 1415"/>
              <a:gd name="T4" fmla="*/ 76 w 760"/>
              <a:gd name="T5" fmla="*/ 403 h 1415"/>
              <a:gd name="T6" fmla="*/ 144 w 760"/>
              <a:gd name="T7" fmla="*/ 393 h 1415"/>
              <a:gd name="T8" fmla="*/ 185 w 760"/>
              <a:gd name="T9" fmla="*/ 339 h 1415"/>
              <a:gd name="T10" fmla="*/ 423 w 760"/>
              <a:gd name="T11" fmla="*/ 189 h 1415"/>
              <a:gd name="T12" fmla="*/ 581 w 760"/>
              <a:gd name="T13" fmla="*/ 355 h 1415"/>
              <a:gd name="T14" fmla="*/ 445 w 760"/>
              <a:gd name="T15" fmla="*/ 588 h 1415"/>
              <a:gd name="T16" fmla="*/ 244 w 760"/>
              <a:gd name="T17" fmla="*/ 987 h 1415"/>
              <a:gd name="T18" fmla="*/ 244 w 760"/>
              <a:gd name="T19" fmla="*/ 993 h 1415"/>
              <a:gd name="T20" fmla="*/ 333 w 760"/>
              <a:gd name="T21" fmla="*/ 1079 h 1415"/>
              <a:gd name="T22" fmla="*/ 422 w 760"/>
              <a:gd name="T23" fmla="*/ 987 h 1415"/>
              <a:gd name="T24" fmla="*/ 575 w 760"/>
              <a:gd name="T25" fmla="*/ 711 h 1415"/>
              <a:gd name="T26" fmla="*/ 760 w 760"/>
              <a:gd name="T27" fmla="*/ 355 h 1415"/>
              <a:gd name="T28" fmla="*/ 435 w 760"/>
              <a:gd name="T29" fmla="*/ 10 h 1415"/>
              <a:gd name="T30" fmla="*/ 565 w 760"/>
              <a:gd name="T31" fmla="*/ 702 h 1415"/>
              <a:gd name="T32" fmla="*/ 409 w 760"/>
              <a:gd name="T33" fmla="*/ 987 h 1415"/>
              <a:gd name="T34" fmla="*/ 333 w 760"/>
              <a:gd name="T35" fmla="*/ 1066 h 1415"/>
              <a:gd name="T36" fmla="*/ 257 w 760"/>
              <a:gd name="T37" fmla="*/ 993 h 1415"/>
              <a:gd name="T38" fmla="*/ 257 w 760"/>
              <a:gd name="T39" fmla="*/ 987 h 1415"/>
              <a:gd name="T40" fmla="*/ 454 w 760"/>
              <a:gd name="T41" fmla="*/ 597 h 1415"/>
              <a:gd name="T42" fmla="*/ 595 w 760"/>
              <a:gd name="T43" fmla="*/ 355 h 1415"/>
              <a:gd name="T44" fmla="*/ 424 w 760"/>
              <a:gd name="T45" fmla="*/ 175 h 1415"/>
              <a:gd name="T46" fmla="*/ 404 w 760"/>
              <a:gd name="T47" fmla="*/ 175 h 1415"/>
              <a:gd name="T48" fmla="*/ 172 w 760"/>
              <a:gd name="T49" fmla="*/ 336 h 1415"/>
              <a:gd name="T50" fmla="*/ 137 w 760"/>
              <a:gd name="T51" fmla="*/ 382 h 1415"/>
              <a:gd name="T52" fmla="*/ 80 w 760"/>
              <a:gd name="T53" fmla="*/ 390 h 1415"/>
              <a:gd name="T54" fmla="*/ 25 w 760"/>
              <a:gd name="T55" fmla="*/ 297 h 1415"/>
              <a:gd name="T56" fmla="*/ 434 w 760"/>
              <a:gd name="T57" fmla="*/ 24 h 1415"/>
              <a:gd name="T58" fmla="*/ 747 w 760"/>
              <a:gd name="T59" fmla="*/ 355 h 1415"/>
              <a:gd name="T60" fmla="*/ 565 w 760"/>
              <a:gd name="T61" fmla="*/ 702 h 1415"/>
              <a:gd name="T62" fmla="*/ 339 w 760"/>
              <a:gd name="T63" fmla="*/ 1213 h 1415"/>
              <a:gd name="T64" fmla="*/ 239 w 760"/>
              <a:gd name="T65" fmla="*/ 1314 h 1415"/>
              <a:gd name="T66" fmla="*/ 339 w 760"/>
              <a:gd name="T67" fmla="*/ 1415 h 1415"/>
              <a:gd name="T68" fmla="*/ 440 w 760"/>
              <a:gd name="T69" fmla="*/ 1314 h 1415"/>
              <a:gd name="T70" fmla="*/ 339 w 760"/>
              <a:gd name="T71" fmla="*/ 1213 h 1415"/>
              <a:gd name="T72" fmla="*/ 339 w 760"/>
              <a:gd name="T73" fmla="*/ 1401 h 1415"/>
              <a:gd name="T74" fmla="*/ 252 w 760"/>
              <a:gd name="T75" fmla="*/ 1314 h 1415"/>
              <a:gd name="T76" fmla="*/ 339 w 760"/>
              <a:gd name="T77" fmla="*/ 1226 h 1415"/>
              <a:gd name="T78" fmla="*/ 427 w 760"/>
              <a:gd name="T79" fmla="*/ 1314 h 1415"/>
              <a:gd name="T80" fmla="*/ 339 w 760"/>
              <a:gd name="T81" fmla="*/ 1401 h 14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760" h="1415">
                <a:moveTo>
                  <a:pt x="435" y="10"/>
                </a:moveTo>
                <a:cubicBezTo>
                  <a:pt x="270" y="0"/>
                  <a:pt x="67" y="84"/>
                  <a:pt x="12" y="294"/>
                </a:cubicBezTo>
                <a:cubicBezTo>
                  <a:pt x="0" y="341"/>
                  <a:pt x="29" y="390"/>
                  <a:pt x="76" y="403"/>
                </a:cubicBezTo>
                <a:cubicBezTo>
                  <a:pt x="99" y="409"/>
                  <a:pt x="123" y="405"/>
                  <a:pt x="144" y="393"/>
                </a:cubicBezTo>
                <a:cubicBezTo>
                  <a:pt x="165" y="381"/>
                  <a:pt x="179" y="362"/>
                  <a:pt x="185" y="339"/>
                </a:cubicBezTo>
                <a:cubicBezTo>
                  <a:pt x="215" y="226"/>
                  <a:pt x="326" y="182"/>
                  <a:pt x="423" y="189"/>
                </a:cubicBezTo>
                <a:cubicBezTo>
                  <a:pt x="510" y="194"/>
                  <a:pt x="581" y="269"/>
                  <a:pt x="581" y="355"/>
                </a:cubicBezTo>
                <a:cubicBezTo>
                  <a:pt x="581" y="440"/>
                  <a:pt x="529" y="499"/>
                  <a:pt x="445" y="588"/>
                </a:cubicBezTo>
                <a:cubicBezTo>
                  <a:pt x="351" y="688"/>
                  <a:pt x="244" y="801"/>
                  <a:pt x="244" y="987"/>
                </a:cubicBezTo>
                <a:cubicBezTo>
                  <a:pt x="244" y="993"/>
                  <a:pt x="244" y="993"/>
                  <a:pt x="244" y="993"/>
                </a:cubicBezTo>
                <a:cubicBezTo>
                  <a:pt x="244" y="1041"/>
                  <a:pt x="283" y="1079"/>
                  <a:pt x="333" y="1079"/>
                </a:cubicBezTo>
                <a:cubicBezTo>
                  <a:pt x="381" y="1079"/>
                  <a:pt x="422" y="1037"/>
                  <a:pt x="422" y="987"/>
                </a:cubicBezTo>
                <a:cubicBezTo>
                  <a:pt x="422" y="872"/>
                  <a:pt x="493" y="797"/>
                  <a:pt x="575" y="711"/>
                </a:cubicBezTo>
                <a:cubicBezTo>
                  <a:pt x="661" y="619"/>
                  <a:pt x="760" y="515"/>
                  <a:pt x="760" y="355"/>
                </a:cubicBezTo>
                <a:cubicBezTo>
                  <a:pt x="760" y="177"/>
                  <a:pt x="614" y="22"/>
                  <a:pt x="435" y="10"/>
                </a:cubicBezTo>
                <a:close/>
                <a:moveTo>
                  <a:pt x="565" y="702"/>
                </a:moveTo>
                <a:cubicBezTo>
                  <a:pt x="481" y="790"/>
                  <a:pt x="409" y="867"/>
                  <a:pt x="409" y="987"/>
                </a:cubicBezTo>
                <a:cubicBezTo>
                  <a:pt x="409" y="1030"/>
                  <a:pt x="374" y="1066"/>
                  <a:pt x="333" y="1066"/>
                </a:cubicBezTo>
                <a:cubicBezTo>
                  <a:pt x="290" y="1066"/>
                  <a:pt x="257" y="1034"/>
                  <a:pt x="257" y="993"/>
                </a:cubicBezTo>
                <a:cubicBezTo>
                  <a:pt x="257" y="987"/>
                  <a:pt x="257" y="987"/>
                  <a:pt x="257" y="987"/>
                </a:cubicBezTo>
                <a:cubicBezTo>
                  <a:pt x="257" y="806"/>
                  <a:pt x="362" y="695"/>
                  <a:pt x="454" y="597"/>
                </a:cubicBezTo>
                <a:cubicBezTo>
                  <a:pt x="541" y="506"/>
                  <a:pt x="595" y="445"/>
                  <a:pt x="595" y="355"/>
                </a:cubicBezTo>
                <a:cubicBezTo>
                  <a:pt x="595" y="262"/>
                  <a:pt x="518" y="182"/>
                  <a:pt x="424" y="175"/>
                </a:cubicBezTo>
                <a:cubicBezTo>
                  <a:pt x="417" y="175"/>
                  <a:pt x="411" y="175"/>
                  <a:pt x="404" y="175"/>
                </a:cubicBezTo>
                <a:cubicBezTo>
                  <a:pt x="307" y="175"/>
                  <a:pt x="202" y="223"/>
                  <a:pt x="172" y="336"/>
                </a:cubicBezTo>
                <a:cubicBezTo>
                  <a:pt x="167" y="355"/>
                  <a:pt x="155" y="372"/>
                  <a:pt x="137" y="382"/>
                </a:cubicBezTo>
                <a:cubicBezTo>
                  <a:pt x="120" y="392"/>
                  <a:pt x="99" y="395"/>
                  <a:pt x="80" y="390"/>
                </a:cubicBezTo>
                <a:cubicBezTo>
                  <a:pt x="39" y="379"/>
                  <a:pt x="15" y="338"/>
                  <a:pt x="25" y="297"/>
                </a:cubicBezTo>
                <a:cubicBezTo>
                  <a:pt x="78" y="94"/>
                  <a:pt x="274" y="13"/>
                  <a:pt x="434" y="24"/>
                </a:cubicBezTo>
                <a:cubicBezTo>
                  <a:pt x="606" y="35"/>
                  <a:pt x="747" y="183"/>
                  <a:pt x="747" y="355"/>
                </a:cubicBezTo>
                <a:cubicBezTo>
                  <a:pt x="747" y="510"/>
                  <a:pt x="650" y="612"/>
                  <a:pt x="565" y="702"/>
                </a:cubicBezTo>
                <a:close/>
                <a:moveTo>
                  <a:pt x="339" y="1213"/>
                </a:moveTo>
                <a:cubicBezTo>
                  <a:pt x="284" y="1213"/>
                  <a:pt x="239" y="1258"/>
                  <a:pt x="239" y="1314"/>
                </a:cubicBezTo>
                <a:cubicBezTo>
                  <a:pt x="239" y="1369"/>
                  <a:pt x="284" y="1415"/>
                  <a:pt x="339" y="1415"/>
                </a:cubicBezTo>
                <a:cubicBezTo>
                  <a:pt x="395" y="1415"/>
                  <a:pt x="440" y="1369"/>
                  <a:pt x="440" y="1314"/>
                </a:cubicBezTo>
                <a:cubicBezTo>
                  <a:pt x="440" y="1258"/>
                  <a:pt x="395" y="1213"/>
                  <a:pt x="339" y="1213"/>
                </a:cubicBezTo>
                <a:close/>
                <a:moveTo>
                  <a:pt x="339" y="1401"/>
                </a:moveTo>
                <a:cubicBezTo>
                  <a:pt x="291" y="1401"/>
                  <a:pt x="252" y="1362"/>
                  <a:pt x="252" y="1314"/>
                </a:cubicBezTo>
                <a:cubicBezTo>
                  <a:pt x="252" y="1266"/>
                  <a:pt x="291" y="1226"/>
                  <a:pt x="339" y="1226"/>
                </a:cubicBezTo>
                <a:cubicBezTo>
                  <a:pt x="388" y="1226"/>
                  <a:pt x="427" y="1266"/>
                  <a:pt x="427" y="1314"/>
                </a:cubicBezTo>
                <a:cubicBezTo>
                  <a:pt x="427" y="1362"/>
                  <a:pt x="388" y="1401"/>
                  <a:pt x="339" y="1401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4000" dirty="0">
              <a:latin typeface="Open Sans 1" panose="020B0604020202020204" charset="0"/>
            </a:endParaRPr>
          </a:p>
        </p:txBody>
      </p:sp>
      <p:sp>
        <p:nvSpPr>
          <p:cNvPr id="42" name="TextBox 28">
            <a:extLst>
              <a:ext uri="{FF2B5EF4-FFF2-40B4-BE49-F238E27FC236}">
                <a16:creationId xmlns="" xmlns:a16="http://schemas.microsoft.com/office/drawing/2014/main" id="{B1F630E9-0F64-4D9C-B816-6A69C06A2D1D}"/>
              </a:ext>
            </a:extLst>
          </p:cNvPr>
          <p:cNvSpPr txBox="1"/>
          <p:nvPr/>
        </p:nvSpPr>
        <p:spPr>
          <a:xfrm>
            <a:off x="999441" y="3202522"/>
            <a:ext cx="4282572" cy="16001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двигательные</a:t>
            </a:r>
            <a:r>
              <a:rPr lang="ru-RU" sz="2400" b="0" dirty="0">
                <a:latin typeface="Arial"/>
                <a:cs typeface="Arial"/>
                <a:sym typeface="Arial"/>
              </a:rPr>
              <a:t>,</a:t>
            </a: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интеллектуальные,</a:t>
            </a:r>
            <a:endParaRPr lang="en-US" sz="2400" b="0" dirty="0" smtClean="0">
              <a:latin typeface="Arial"/>
              <a:cs typeface="Arial"/>
              <a:sym typeface="Arial"/>
            </a:endParaRP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психологические </a:t>
            </a:r>
            <a:r>
              <a:rPr lang="ru-RU" sz="2400" b="0" dirty="0">
                <a:latin typeface="Arial"/>
                <a:cs typeface="Arial"/>
                <a:sym typeface="Arial"/>
              </a:rPr>
              <a:t>и т. д.</a:t>
            </a:r>
          </a:p>
          <a:p>
            <a:pPr marL="342900" indent="-342900" algn="l">
              <a:lnSpc>
                <a:spcPct val="150000"/>
              </a:lnSpc>
              <a:spcBef>
                <a:spcPct val="0"/>
              </a:spcBef>
              <a:buFont typeface="Wingdings" panose="05000000000000000000" pitchFamily="2" charset="2"/>
              <a:buChar char="q"/>
            </a:pPr>
            <a:endParaRPr lang="en-US" sz="2132" dirty="0">
              <a:solidFill>
                <a:srgbClr val="041A22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00" y="47330"/>
            <a:ext cx="1976977" cy="1986258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 rotWithShape="1">
          <a:blip r:embed="rId3"/>
          <a:srcRect l="13381" t="19721" r="12999" b="19794"/>
          <a:stretch/>
        </p:blipFill>
        <p:spPr>
          <a:xfrm>
            <a:off x="9264770" y="6021239"/>
            <a:ext cx="5210355" cy="341606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456595" y="6018137"/>
            <a:ext cx="64989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ru-RU" sz="32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По характеру педагогического процесса: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999441" y="7155732"/>
            <a:ext cx="12192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обучающие,</a:t>
            </a:r>
            <a:endParaRPr lang="en-US" sz="2400" b="0" dirty="0">
              <a:latin typeface="Arial"/>
              <a:cs typeface="Arial"/>
              <a:sym typeface="Arial"/>
            </a:endParaRPr>
          </a:p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тренировочные,</a:t>
            </a:r>
            <a:endParaRPr lang="en-US" sz="2400" b="0" dirty="0">
              <a:latin typeface="Arial"/>
              <a:cs typeface="Arial"/>
              <a:sym typeface="Arial"/>
            </a:endParaRPr>
          </a:p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контролирующие,</a:t>
            </a:r>
            <a:endParaRPr lang="en-US" sz="2400" b="0" dirty="0">
              <a:latin typeface="Arial"/>
              <a:cs typeface="Arial"/>
              <a:sym typeface="Arial"/>
            </a:endParaRPr>
          </a:p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познавательные,</a:t>
            </a:r>
            <a:endParaRPr lang="en-US" sz="2400" b="0" dirty="0">
              <a:latin typeface="Arial"/>
              <a:cs typeface="Arial"/>
              <a:sym typeface="Arial"/>
            </a:endParaRPr>
          </a:p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воспитательные,</a:t>
            </a:r>
            <a:endParaRPr lang="en-US" sz="2400" b="0" dirty="0">
              <a:latin typeface="Arial"/>
              <a:cs typeface="Arial"/>
              <a:sym typeface="Arial"/>
            </a:endParaRPr>
          </a:p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развивающие,</a:t>
            </a:r>
            <a:endParaRPr lang="en-US" sz="2400" b="0" dirty="0">
              <a:latin typeface="Arial"/>
              <a:cs typeface="Arial"/>
              <a:sym typeface="Arial"/>
            </a:endParaRPr>
          </a:p>
          <a:p>
            <a:pPr marL="457200" indent="-4572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диагностические.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525200" y="10203522"/>
            <a:ext cx="687880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ru-RU" sz="3200" dirty="0">
                <a:solidFill>
                  <a:schemeClr val="tx1"/>
                </a:solidFill>
                <a:latin typeface="Arial"/>
                <a:cs typeface="Arial"/>
                <a:sym typeface="Arial"/>
              </a:rPr>
              <a:t>По характеру игровой методики: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999441" y="10875782"/>
            <a:ext cx="826532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игры </a:t>
            </a:r>
            <a:r>
              <a:rPr lang="ru-RU" sz="2400" b="0" dirty="0">
                <a:latin typeface="Arial"/>
                <a:cs typeface="Arial"/>
                <a:sym typeface="Arial"/>
              </a:rPr>
              <a:t>с </a:t>
            </a:r>
            <a:r>
              <a:rPr lang="ru-RU" sz="2400" b="0" dirty="0" smtClean="0">
                <a:latin typeface="Arial"/>
                <a:cs typeface="Arial"/>
                <a:sym typeface="Arial"/>
              </a:rPr>
              <a:t>правилами;</a:t>
            </a:r>
            <a:endParaRPr lang="en-US" sz="2400" b="0" dirty="0" smtClean="0">
              <a:latin typeface="Arial"/>
              <a:cs typeface="Arial"/>
              <a:sym typeface="Arial"/>
            </a:endParaRP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игры </a:t>
            </a:r>
            <a:r>
              <a:rPr lang="ru-RU" sz="2400" b="0" dirty="0">
                <a:latin typeface="Arial"/>
                <a:cs typeface="Arial"/>
                <a:sym typeface="Arial"/>
              </a:rPr>
              <a:t>с правилами, </a:t>
            </a:r>
            <a:r>
              <a:rPr lang="ru-RU" sz="2400" b="0" dirty="0" smtClean="0">
                <a:latin typeface="Arial"/>
                <a:cs typeface="Arial"/>
                <a:sym typeface="Arial"/>
              </a:rPr>
              <a:t>устанав-</a:t>
            </a:r>
          </a:p>
          <a:p>
            <a:pPr algn="l" defTabSz="1828800" hangingPunct="1">
              <a:buClr>
                <a:srgbClr val="000000"/>
              </a:buClr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ливаемыми </a:t>
            </a:r>
            <a:r>
              <a:rPr lang="ru-RU" sz="2400" b="0" dirty="0">
                <a:latin typeface="Arial"/>
                <a:cs typeface="Arial"/>
                <a:sym typeface="Arial"/>
              </a:rPr>
              <a:t>по ходу </a:t>
            </a:r>
            <a:r>
              <a:rPr lang="ru-RU" sz="2400" b="0" dirty="0" smtClean="0">
                <a:latin typeface="Arial"/>
                <a:cs typeface="Arial"/>
                <a:sym typeface="Arial"/>
              </a:rPr>
              <a:t>игры;</a:t>
            </a:r>
            <a:endParaRPr lang="en-US" sz="2400" b="0" dirty="0" smtClean="0">
              <a:latin typeface="Arial"/>
              <a:cs typeface="Arial"/>
              <a:sym typeface="Arial"/>
            </a:endParaRP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игры</a:t>
            </a:r>
            <a:r>
              <a:rPr lang="ru-RU" sz="2400" b="0" dirty="0">
                <a:latin typeface="Arial"/>
                <a:cs typeface="Arial"/>
                <a:sym typeface="Arial"/>
              </a:rPr>
              <a:t>, где одна часть правил </a:t>
            </a:r>
            <a:endParaRPr lang="ru-RU" sz="2400" b="0" dirty="0" smtClean="0"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задана </a:t>
            </a:r>
            <a:r>
              <a:rPr lang="ru-RU" sz="2400" b="0" dirty="0">
                <a:latin typeface="Arial"/>
                <a:cs typeface="Arial"/>
                <a:sym typeface="Arial"/>
              </a:rPr>
              <a:t>условиями </a:t>
            </a:r>
            <a:r>
              <a:rPr lang="ru-RU" sz="2400" b="0" dirty="0" smtClean="0">
                <a:latin typeface="Arial"/>
                <a:cs typeface="Arial"/>
                <a:sym typeface="Arial"/>
              </a:rPr>
              <a:t>игры,</a:t>
            </a:r>
            <a:r>
              <a:rPr lang="en-US" sz="2400" b="0" dirty="0" smtClean="0">
                <a:latin typeface="Arial"/>
                <a:cs typeface="Arial"/>
                <a:sym typeface="Arial"/>
              </a:rPr>
              <a:t> </a:t>
            </a:r>
            <a:r>
              <a:rPr lang="ru-RU" sz="2400" b="0" dirty="0" smtClean="0">
                <a:latin typeface="Arial"/>
                <a:cs typeface="Arial"/>
                <a:sym typeface="Arial"/>
              </a:rPr>
              <a:t>а </a:t>
            </a:r>
            <a:r>
              <a:rPr lang="ru-RU" sz="2400" b="0" dirty="0">
                <a:latin typeface="Arial"/>
                <a:cs typeface="Arial"/>
                <a:sym typeface="Arial"/>
              </a:rPr>
              <a:t>другая,  </a:t>
            </a:r>
            <a:endParaRPr lang="ru-RU" sz="2400" b="0" dirty="0" smtClean="0">
              <a:latin typeface="Arial"/>
              <a:cs typeface="Arial"/>
              <a:sym typeface="Arial"/>
            </a:endParaRPr>
          </a:p>
          <a:p>
            <a:pPr algn="l" defTabSz="1828800" hangingPunct="1">
              <a:buClr>
                <a:srgbClr val="000000"/>
              </a:buClr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устанавливается </a:t>
            </a:r>
            <a:r>
              <a:rPr lang="ru-RU" sz="2400" b="0" dirty="0">
                <a:latin typeface="Arial"/>
                <a:cs typeface="Arial"/>
                <a:sym typeface="Arial"/>
              </a:rPr>
              <a:t>в зависимости от её хода.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8732829" y="2487853"/>
            <a:ext cx="356700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ru-RU" sz="3200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"/>
              </a:rPr>
              <a:t>По содержанию: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9457104" y="3202522"/>
            <a:ext cx="5448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музыкальные</a:t>
            </a:r>
            <a:r>
              <a:rPr lang="ru-RU" sz="2400" b="0" dirty="0">
                <a:latin typeface="Arial"/>
                <a:cs typeface="Arial"/>
                <a:sym typeface="Arial"/>
              </a:rPr>
              <a:t>,</a:t>
            </a:r>
          </a:p>
          <a:p>
            <a:pPr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математические</a:t>
            </a:r>
            <a:r>
              <a:rPr lang="ru-RU" sz="2400" b="0" dirty="0">
                <a:latin typeface="Arial"/>
                <a:cs typeface="Arial"/>
                <a:sym typeface="Arial"/>
              </a:rPr>
              <a:t>,</a:t>
            </a:r>
          </a:p>
          <a:p>
            <a:pPr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социализирующие</a:t>
            </a:r>
            <a:r>
              <a:rPr lang="ru-RU" sz="2400" b="0" dirty="0">
                <a:latin typeface="Arial"/>
                <a:cs typeface="Arial"/>
                <a:sym typeface="Arial"/>
              </a:rPr>
              <a:t>,</a:t>
            </a:r>
          </a:p>
          <a:p>
            <a:pPr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  <a:sym typeface="Arial"/>
              </a:rPr>
              <a:t>логические </a:t>
            </a:r>
            <a:r>
              <a:rPr lang="ru-RU" sz="2400" b="0" dirty="0">
                <a:latin typeface="Arial"/>
                <a:cs typeface="Arial"/>
                <a:sym typeface="Arial"/>
              </a:rPr>
              <a:t>и т. д.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9960145" y="6078514"/>
            <a:ext cx="551105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1828800" hangingPunct="1">
              <a:buClr>
                <a:srgbClr val="000000"/>
              </a:buClr>
            </a:pPr>
            <a:r>
              <a:rPr lang="ru-RU" sz="3200" dirty="0">
                <a:solidFill>
                  <a:srgbClr val="041A22"/>
                </a:solidFill>
                <a:latin typeface="Open Sans Bold" panose="020B0604020202020204" charset="0"/>
                <a:ea typeface="Open Sans Bold" panose="020B0604020202020204" charset="0"/>
                <a:cs typeface="Open Sans Bold" panose="020B0604020202020204" charset="0"/>
                <a:sym typeface="Arial"/>
              </a:rPr>
              <a:t>По игровому оборудованию: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20248670" y="7155732"/>
            <a:ext cx="357771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настольные,</a:t>
            </a: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компьютерные,</a:t>
            </a: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театрализованные,  </a:t>
            </a: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сюжетно-ролевые,</a:t>
            </a:r>
          </a:p>
          <a:p>
            <a:pPr marL="342900" indent="-342900" algn="l" defTabSz="1828800" hangingPunct="1">
              <a:buClr>
                <a:srgbClr val="000000"/>
              </a:buClr>
              <a:buFont typeface="Wingdings" panose="05000000000000000000" pitchFamily="2" charset="2"/>
              <a:buChar char="q"/>
            </a:pPr>
            <a:r>
              <a:rPr lang="ru-RU" sz="2400" b="0" dirty="0">
                <a:latin typeface="Arial"/>
                <a:cs typeface="Arial"/>
                <a:sym typeface="Arial"/>
              </a:rPr>
              <a:t>режиссёрские и т. д.</a:t>
            </a:r>
          </a:p>
        </p:txBody>
      </p:sp>
      <p:sp>
        <p:nvSpPr>
          <p:cNvPr id="46" name="Заголовок 1"/>
          <p:cNvSpPr txBox="1">
            <a:spLocks/>
          </p:cNvSpPr>
          <p:nvPr/>
        </p:nvSpPr>
        <p:spPr>
          <a:xfrm>
            <a:off x="3429893" y="386766"/>
            <a:ext cx="17446442" cy="984080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Helvetica Neue Medium"/>
              </a:defRPr>
            </a:lvl1pPr>
            <a:lvl2pPr marL="0" marR="0" indent="457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2pPr>
            <a:lvl3pPr marL="0" marR="0" indent="914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3pPr>
            <a:lvl4pPr marL="0" marR="0" indent="1371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4pPr>
            <a:lvl5pPr marL="0" marR="0" indent="1828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5pPr>
            <a:lvl6pPr marL="0" marR="0" indent="22860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6pPr>
            <a:lvl7pPr marL="0" marR="0" indent="2743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7pPr>
            <a:lvl8pPr marL="0" marR="0" indent="3200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8pPr>
            <a:lvl9pPr marL="0" marR="0" indent="3657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12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Helvetica Neue Medium"/>
              </a:defRPr>
            </a:lvl9pPr>
          </a:lstStyle>
          <a:p>
            <a:pPr algn="l" hangingPunct="1"/>
            <a:r>
              <a:rPr lang="ru-RU" sz="4800" b="1" dirty="0" smtClean="0">
                <a:ea typeface="Helvetica Neue"/>
                <a:sym typeface="Arial"/>
              </a:rPr>
              <a:t>Классификация учебных </a:t>
            </a:r>
            <a:r>
              <a:rPr lang="ru-RU" sz="4800" b="1" dirty="0">
                <a:ea typeface="Helvetica Neue"/>
                <a:sym typeface="Arial"/>
              </a:rPr>
              <a:t>игр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18017187" y="10284853"/>
            <a:ext cx="540204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>
                <a:solidFill>
                  <a:srgbClr val="333333"/>
                </a:solidFill>
                <a:latin typeface="YS Text"/>
              </a:rPr>
              <a:t>По количеству 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участников:</a:t>
            </a:r>
            <a:r>
              <a:rPr lang="ru-RU" b="0" dirty="0" smtClean="0">
                <a:solidFill>
                  <a:srgbClr val="333333"/>
                </a:solidFill>
                <a:latin typeface="YS Text"/>
              </a:rPr>
              <a:t> </a:t>
            </a:r>
            <a:endParaRPr lang="ru-RU" dirty="0"/>
          </a:p>
        </p:txBody>
      </p:sp>
      <p:sp>
        <p:nvSpPr>
          <p:cNvPr id="35" name="Прямоугольник 34"/>
          <p:cNvSpPr/>
          <p:nvPr/>
        </p:nvSpPr>
        <p:spPr>
          <a:xfrm>
            <a:off x="18647229" y="10966447"/>
            <a:ext cx="320288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</a:rPr>
              <a:t>индивидуальные</a:t>
            </a:r>
            <a:r>
              <a:rPr lang="ru-RU" sz="2400" b="0" dirty="0">
                <a:latin typeface="Arial"/>
                <a:cs typeface="Arial"/>
              </a:rPr>
              <a:t>, </a:t>
            </a:r>
            <a:endParaRPr lang="ru-RU" sz="2400" b="0" dirty="0" smtClean="0">
              <a:latin typeface="Arial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</a:rPr>
              <a:t>парные</a:t>
            </a:r>
            <a:r>
              <a:rPr lang="ru-RU" sz="2400" b="0" dirty="0">
                <a:latin typeface="Arial"/>
                <a:cs typeface="Arial"/>
              </a:rPr>
              <a:t>, </a:t>
            </a:r>
            <a:endParaRPr lang="ru-RU" sz="2400" b="0" dirty="0" smtClean="0">
              <a:latin typeface="Arial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</a:rPr>
              <a:t>групповые</a:t>
            </a:r>
            <a:r>
              <a:rPr lang="ru-RU" sz="2400" b="0" dirty="0">
                <a:latin typeface="Arial"/>
                <a:cs typeface="Arial"/>
              </a:rPr>
              <a:t>, </a:t>
            </a:r>
            <a:endParaRPr lang="ru-RU" sz="2400" b="0" dirty="0" smtClean="0">
              <a:latin typeface="Arial"/>
              <a:cs typeface="Arial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ru-RU" sz="2400" b="0" dirty="0" smtClean="0">
                <a:latin typeface="Arial"/>
                <a:cs typeface="Arial"/>
              </a:rPr>
              <a:t>коллективные</a:t>
            </a:r>
            <a:r>
              <a:rPr lang="ru-RU" sz="2400" b="0" dirty="0">
                <a:latin typeface="Arial"/>
                <a:cs typeface="Arial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42082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741045" y="453668"/>
            <a:ext cx="1776960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Игровые технологии в финансовом воспитании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807427" y="3129677"/>
            <a:ext cx="101992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 smtClean="0"/>
              <a:t>ПРИМЕР ИГРЫ: «ПОТРЕБНОСТИ И ЖЕЛАНИЯ»</a:t>
            </a:r>
          </a:p>
          <a:p>
            <a:pPr algn="just"/>
            <a:endParaRPr lang="ru-RU" b="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63033" y="4202192"/>
            <a:ext cx="11325225" cy="779145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20800" y="4359113"/>
            <a:ext cx="10193867" cy="88639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srgbClr val="009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Цель: 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развивать умения группировать потребности в соответствии со своими желаниями; раскрыть разнообразие личных, семейных и общественных потребностей. </a:t>
            </a:r>
          </a:p>
          <a:p>
            <a:pPr algn="just"/>
            <a:endParaRPr lang="ru-RU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9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 (для каждой группы): 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предметные карточки с изображением телефона, мебели, фруктов, машины, дома, воды, детского сада, мира(голубь), домашних животных (кошки, собаки), транспорта, солнце, домашняя аптечка (здоровье) и т.д.</a:t>
            </a:r>
          </a:p>
          <a:p>
            <a:pPr algn="just"/>
            <a:endParaRPr lang="ru-RU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dirty="0">
                <a:solidFill>
                  <a:srgbClr val="00975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Содержание: </a:t>
            </a:r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воспитатель предлагает детям разложить карточки на три группы в соответствии со своими желаниями. </a:t>
            </a:r>
          </a:p>
          <a:p>
            <a:pPr algn="just"/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1-я группа – «Я хочу для себя» (личные потребности). </a:t>
            </a:r>
          </a:p>
          <a:p>
            <a:pPr algn="just"/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2-я группа – «Я хочу для своей семьи» (семейные потребности). </a:t>
            </a:r>
          </a:p>
          <a:p>
            <a:pPr algn="just"/>
            <a:r>
              <a:rPr lang="ru-RU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3-я группа – «Я хочу для всех» (общественные потребности).</a:t>
            </a:r>
          </a:p>
        </p:txBody>
      </p:sp>
    </p:spTree>
    <p:extLst>
      <p:ext uri="{BB962C8B-B14F-4D97-AF65-F5344CB8AC3E}">
        <p14:creationId xmlns:p14="http://schemas.microsoft.com/office/powerpoint/2010/main" val="152871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69328" y="4386275"/>
            <a:ext cx="19319072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6600" dirty="0" smtClean="0"/>
              <a:t>Сформулируйте не менее двух выводов об использовании игровых технологий при изучении основ финансовой грамотности с дошкольниками.</a:t>
            </a:r>
            <a:endParaRPr lang="ru-RU" sz="66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4" name="ЧТО ТАКОЕ ДЕНЬГИ?"/>
          <p:cNvSpPr txBox="1"/>
          <p:nvPr/>
        </p:nvSpPr>
        <p:spPr>
          <a:xfrm>
            <a:off x="2741045" y="453668"/>
            <a:ext cx="17769604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Игровые технологии в финансовом воспитании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40738819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-281354" y="8386517"/>
            <a:ext cx="11721683" cy="4000088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11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0778762" y="2033589"/>
            <a:ext cx="13543693" cy="7161212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grpSp>
        <p:nvGrpSpPr>
          <p:cNvPr id="9" name="Group 2"/>
          <p:cNvGrpSpPr/>
          <p:nvPr/>
        </p:nvGrpSpPr>
        <p:grpSpPr>
          <a:xfrm>
            <a:off x="8495993" y="2268415"/>
            <a:ext cx="4354733" cy="11447585"/>
            <a:chOff x="0" y="0"/>
            <a:chExt cx="4690663" cy="11116115"/>
          </a:xfrm>
          <a:solidFill>
            <a:srgbClr val="31B7BC"/>
          </a:solidFill>
        </p:grpSpPr>
        <p:sp>
          <p:nvSpPr>
            <p:cNvPr id="10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grpFill/>
            <a:ln>
              <a:solidFill>
                <a:srgbClr val="31B7BC"/>
              </a:solidFill>
            </a:ln>
          </p:spPr>
        </p:sp>
      </p:grpSp>
      <p:sp>
        <p:nvSpPr>
          <p:cNvPr id="5" name="ЧТО ТАКОЕ ДЕНЬГИ?"/>
          <p:cNvSpPr txBox="1"/>
          <p:nvPr/>
        </p:nvSpPr>
        <p:spPr>
          <a:xfrm>
            <a:off x="2338754" y="453668"/>
            <a:ext cx="216642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Технологии коллективного творческого дела в финансовом воспитании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5862" y="8954776"/>
            <a:ext cx="793568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ПРИМЕРЫ КОЛЛЕКТИВНОГО ТВОРЧЕСКОГО ДЕЛА 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Питомец в семье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3600" b="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Самоделкина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мастерская (по ремонту игрушек), 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Деньги будущего</a:t>
            </a:r>
            <a:endParaRPr lang="ru-RU" sz="36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592908" y="2593513"/>
            <a:ext cx="106484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предусматривает шесть стадий, реализуемых </a:t>
            </a: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поочередно: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6448" y="4471874"/>
            <a:ext cx="8988138" cy="40493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3067225" y="4234389"/>
            <a:ext cx="1093577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предварительная работа – стартовая </a:t>
            </a: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беседа;</a:t>
            </a:r>
            <a:endParaRPr lang="ru-RU" sz="36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коллективное планирование; </a:t>
            </a:r>
          </a:p>
          <a:p>
            <a:pPr algn="just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коллективная подготовка дела; </a:t>
            </a:r>
          </a:p>
          <a:p>
            <a:pPr algn="just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 проведение КТД; </a:t>
            </a:r>
          </a:p>
          <a:p>
            <a:pPr algn="just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 коллективное подведение итогов; </a:t>
            </a:r>
          </a:p>
          <a:p>
            <a:pPr algn="just"/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 ближайшее последствие - общественное мнение, выработанное на стадии коллективного подведения итогов.</a:t>
            </a:r>
          </a:p>
        </p:txBody>
      </p:sp>
    </p:spTree>
    <p:extLst>
      <p:ext uri="{BB962C8B-B14F-4D97-AF65-F5344CB8AC3E}">
        <p14:creationId xmlns:p14="http://schemas.microsoft.com/office/powerpoint/2010/main" val="3794246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70000" y="4377769"/>
            <a:ext cx="10363200" cy="7458631"/>
          </a:xfrm>
          <a:prstGeom prst="rect">
            <a:avLst/>
          </a:prstGeom>
          <a:ln>
            <a:solidFill>
              <a:srgbClr val="31B7B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778000" y="4876223"/>
            <a:ext cx="856899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Слово «кейс» с латинского переводится как «казус, необычный случай», с английского – «чемодан, портфель»</a:t>
            </a:r>
          </a:p>
          <a:p>
            <a:pPr algn="just"/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ЧТО ТАКОЕ ДЕНЬГИ?"/>
          <p:cNvSpPr txBox="1"/>
          <p:nvPr/>
        </p:nvSpPr>
        <p:spPr>
          <a:xfrm>
            <a:off x="2275579" y="414090"/>
            <a:ext cx="216642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Возможности использования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кейс-технологии</a:t>
            </a:r>
          </a:p>
          <a:p>
            <a:pPr lvl="0"/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процессе финансового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воспитания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16407718" y="-2139158"/>
            <a:ext cx="1369875" cy="11663980"/>
            <a:chOff x="0" y="0"/>
            <a:chExt cx="2354580" cy="156006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sp>
        <p:nvSpPr>
          <p:cNvPr id="14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1260665" y="4254695"/>
            <a:ext cx="12479867" cy="9970641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909066" y="4440084"/>
            <a:ext cx="11633935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/>
            <a:r>
              <a:rPr lang="ru-RU" sz="3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Однажды Никита сообщил родителям, что они с друзьями хотят устроить чаепитие. Для этого каждый должен принести что-то к чаю. </a:t>
            </a:r>
          </a:p>
          <a:p>
            <a:pPr algn="just"/>
            <a:r>
              <a:rPr lang="ru-RU" sz="3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сказала, что в </a:t>
            </a:r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семейном бюджете деньги на это событие не </a:t>
            </a:r>
            <a:r>
              <a:rPr lang="ru-RU" sz="3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запланированы</a:t>
            </a:r>
            <a:r>
              <a:rPr lang="ru-RU" sz="32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60000" algn="just"/>
            <a:r>
              <a:rPr lang="ru-RU" sz="3200" i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Предложите задания, вопросы, чтобы ситуация стала учебной. </a:t>
            </a:r>
            <a:endParaRPr lang="ru-RU" sz="3200" i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lang="ru-RU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Freeform 9"/>
          <p:cNvSpPr/>
          <p:nvPr/>
        </p:nvSpPr>
        <p:spPr>
          <a:xfrm>
            <a:off x="155862" y="3437433"/>
            <a:ext cx="1880673" cy="1880673"/>
          </a:xfrm>
          <a:custGeom>
            <a:avLst/>
            <a:gdLst/>
            <a:ahLst/>
            <a:cxnLst/>
            <a:rect l="l" t="t" r="r" b="b"/>
            <a:pathLst>
              <a:path w="812800" h="812800">
                <a:moveTo>
                  <a:pt x="406400" y="0"/>
                </a:moveTo>
                <a:cubicBezTo>
                  <a:pt x="181951" y="0"/>
                  <a:pt x="0" y="181951"/>
                  <a:pt x="0" y="406400"/>
                </a:cubicBezTo>
                <a:cubicBezTo>
                  <a:pt x="0" y="630849"/>
                  <a:pt x="181951" y="812800"/>
                  <a:pt x="406400" y="812800"/>
                </a:cubicBezTo>
                <a:cubicBezTo>
                  <a:pt x="630849" y="812800"/>
                  <a:pt x="812800" y="630849"/>
                  <a:pt x="812800" y="406400"/>
                </a:cubicBezTo>
                <a:cubicBezTo>
                  <a:pt x="812800" y="181951"/>
                  <a:pt x="630849" y="0"/>
                  <a:pt x="406400" y="0"/>
                </a:cubicBezTo>
                <a:close/>
              </a:path>
            </a:pathLst>
          </a:custGeom>
          <a:solidFill>
            <a:srgbClr val="E6215A"/>
          </a:solidFill>
          <a:ln>
            <a:solidFill>
              <a:srgbClr val="E6215A"/>
            </a:solidFill>
          </a:ln>
        </p:spPr>
      </p:sp>
      <p:grpSp>
        <p:nvGrpSpPr>
          <p:cNvPr id="17" name="Group 2"/>
          <p:cNvGrpSpPr/>
          <p:nvPr/>
        </p:nvGrpSpPr>
        <p:grpSpPr>
          <a:xfrm>
            <a:off x="10346997" y="2123965"/>
            <a:ext cx="1454801" cy="11447585"/>
            <a:chOff x="0" y="0"/>
            <a:chExt cx="4690663" cy="11116115"/>
          </a:xfrm>
          <a:solidFill>
            <a:srgbClr val="31B7BC"/>
          </a:solidFill>
        </p:grpSpPr>
        <p:sp>
          <p:nvSpPr>
            <p:cNvPr id="18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grpFill/>
            <a:ln>
              <a:solidFill>
                <a:srgbClr val="31B7BC"/>
              </a:solidFill>
            </a:ln>
          </p:spPr>
        </p:sp>
      </p:grpSp>
      <p:sp>
        <p:nvSpPr>
          <p:cNvPr id="19" name="Freeform 17"/>
          <p:cNvSpPr/>
          <p:nvPr/>
        </p:nvSpPr>
        <p:spPr>
          <a:xfrm>
            <a:off x="370394" y="3819559"/>
            <a:ext cx="1451608" cy="1116418"/>
          </a:xfrm>
          <a:custGeom>
            <a:avLst/>
            <a:gdLst/>
            <a:ahLst/>
            <a:cxnLst/>
            <a:rect l="l" t="t" r="r" b="b"/>
            <a:pathLst>
              <a:path w="1451608" h="1116418">
                <a:moveTo>
                  <a:pt x="0" y="0"/>
                </a:moveTo>
                <a:lnTo>
                  <a:pt x="1451607" y="0"/>
                </a:lnTo>
                <a:lnTo>
                  <a:pt x="1451607" y="1116418"/>
                </a:lnTo>
                <a:lnTo>
                  <a:pt x="0" y="11164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3" name="Прямоугольник 2"/>
          <p:cNvSpPr/>
          <p:nvPr/>
        </p:nvSpPr>
        <p:spPr>
          <a:xfrm>
            <a:off x="11426912" y="3047522"/>
            <a:ext cx="11125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КАК ИЗБЕЖАТЬ НЕЗАПЛАНИРОВАННЫХ РАСХОДОВ СЕМЬИ?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557867" y="7068281"/>
            <a:ext cx="862053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Кейс-технология обеспечивает:</a:t>
            </a:r>
          </a:p>
          <a:p>
            <a:pPr marL="457200" indent="-457200" algn="just">
              <a:buFontTx/>
              <a:buChar char="-"/>
            </a:pPr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формирование первичных экономических представлений,</a:t>
            </a:r>
          </a:p>
          <a:p>
            <a:pPr marL="457200" indent="-457200" algn="just">
              <a:buFontTx/>
              <a:buChar char="-"/>
            </a:pPr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экономического мышления дошкольников,</a:t>
            </a:r>
          </a:p>
          <a:p>
            <a:pPr marL="457200" indent="-457200" algn="just">
              <a:buFontTx/>
              <a:buChar char="-"/>
            </a:pPr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социально-личностных качеств и ценностных ориентиров, необходимых для рационального финансового поведения</a:t>
            </a:r>
            <a:endParaRPr lang="ru-RU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129765" y="7219899"/>
            <a:ext cx="11753204" cy="6001643"/>
          </a:xfrm>
          <a:prstGeom prst="rect">
            <a:avLst/>
          </a:prstGeom>
          <a:solidFill>
            <a:srgbClr val="C8EEF0"/>
          </a:solidFill>
        </p:spPr>
        <p:txBody>
          <a:bodyPr wrap="square">
            <a:spAutoFit/>
          </a:bodyPr>
          <a:lstStyle/>
          <a:p>
            <a:pPr marL="576000" algn="just"/>
            <a:r>
              <a:rPr lang="ru-RU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Никите принять участие в чаепитии без увеличения расходов семьи?</a:t>
            </a:r>
          </a:p>
          <a:p>
            <a:pPr algn="just"/>
            <a:endParaRPr lang="ru-RU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Мама согласилась помочь Никите и готова испечь пирог. Но продукты будут использовать те, которые уже есть в холодильнике.</a:t>
            </a:r>
          </a:p>
          <a:p>
            <a:pPr algn="just"/>
            <a:endParaRPr lang="ru-RU" sz="3200" b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6000" algn="just"/>
            <a:r>
              <a:rPr lang="ru-RU" sz="32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предлагает карточки с изображением продуктов. Детям нужно выбрать 5 продуктов, из которых можно приготовить пирог (мука, ягоды, кефир, готовое тесто, сосиски, сыр, бананы, яйца и др.). </a:t>
            </a:r>
            <a:endParaRPr lang="ru-RU" sz="3200" i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567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1585" y="1649966"/>
            <a:ext cx="4843991" cy="5842193"/>
          </a:xfrm>
          <a:prstGeom prst="rect">
            <a:avLst/>
          </a:prstGeom>
        </p:spPr>
      </p:pic>
      <p:grpSp>
        <p:nvGrpSpPr>
          <p:cNvPr id="14" name="Group 9"/>
          <p:cNvGrpSpPr/>
          <p:nvPr/>
        </p:nvGrpSpPr>
        <p:grpSpPr>
          <a:xfrm>
            <a:off x="11986536" y="6512640"/>
            <a:ext cx="8601446" cy="6676252"/>
            <a:chOff x="0" y="0"/>
            <a:chExt cx="2018387" cy="579461"/>
          </a:xfrm>
        </p:grpSpPr>
        <p:sp>
          <p:nvSpPr>
            <p:cNvPr id="15" name="Freeform 10"/>
            <p:cNvSpPr/>
            <p:nvPr/>
          </p:nvSpPr>
          <p:spPr>
            <a:xfrm>
              <a:off x="0" y="0"/>
              <a:ext cx="2018387" cy="579461"/>
            </a:xfrm>
            <a:custGeom>
              <a:avLst/>
              <a:gdLst/>
              <a:ahLst/>
              <a:cxnLst/>
              <a:rect l="l" t="t" r="r" b="b"/>
              <a:pathLst>
                <a:path w="2018387" h="579461">
                  <a:moveTo>
                    <a:pt x="31708" y="0"/>
                  </a:moveTo>
                  <a:lnTo>
                    <a:pt x="1986679" y="0"/>
                  </a:lnTo>
                  <a:cubicBezTo>
                    <a:pt x="2004191" y="0"/>
                    <a:pt x="2018387" y="14196"/>
                    <a:pt x="2018387" y="31708"/>
                  </a:cubicBezTo>
                  <a:lnTo>
                    <a:pt x="2018387" y="547753"/>
                  </a:lnTo>
                  <a:cubicBezTo>
                    <a:pt x="2018387" y="565264"/>
                    <a:pt x="2004191" y="579461"/>
                    <a:pt x="1986679" y="579461"/>
                  </a:cubicBezTo>
                  <a:lnTo>
                    <a:pt x="31708" y="579461"/>
                  </a:lnTo>
                  <a:cubicBezTo>
                    <a:pt x="14196" y="579461"/>
                    <a:pt x="0" y="565264"/>
                    <a:pt x="0" y="547753"/>
                  </a:cubicBezTo>
                  <a:lnTo>
                    <a:pt x="0" y="31708"/>
                  </a:lnTo>
                  <a:cubicBezTo>
                    <a:pt x="0" y="14196"/>
                    <a:pt x="14196" y="0"/>
                    <a:pt x="31708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6" name="TextBox 11"/>
            <p:cNvSpPr txBox="1"/>
            <p:nvPr/>
          </p:nvSpPr>
          <p:spPr>
            <a:xfrm>
              <a:off x="0" y="-47625"/>
              <a:ext cx="2018387" cy="627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8" name="Скругленный прямоугольник 27"/>
          <p:cNvSpPr/>
          <p:nvPr/>
        </p:nvSpPr>
        <p:spPr>
          <a:xfrm>
            <a:off x="12066507" y="6250797"/>
            <a:ext cx="7406388" cy="752226"/>
          </a:xfrm>
          <a:prstGeom prst="roundRect">
            <a:avLst/>
          </a:prstGeom>
          <a:solidFill>
            <a:schemeClr val="bg1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11" name="Group 3"/>
          <p:cNvGrpSpPr/>
          <p:nvPr/>
        </p:nvGrpSpPr>
        <p:grpSpPr>
          <a:xfrm>
            <a:off x="2274005" y="6040886"/>
            <a:ext cx="8186027" cy="7148006"/>
            <a:chOff x="0" y="-47625"/>
            <a:chExt cx="2018387" cy="627086"/>
          </a:xfrm>
        </p:grpSpPr>
        <p:sp>
          <p:nvSpPr>
            <p:cNvPr id="12" name="Freeform 4"/>
            <p:cNvSpPr/>
            <p:nvPr/>
          </p:nvSpPr>
          <p:spPr>
            <a:xfrm>
              <a:off x="0" y="0"/>
              <a:ext cx="2018387" cy="579461"/>
            </a:xfrm>
            <a:custGeom>
              <a:avLst/>
              <a:gdLst/>
              <a:ahLst/>
              <a:cxnLst/>
              <a:rect l="l" t="t" r="r" b="b"/>
              <a:pathLst>
                <a:path w="2018387" h="579461">
                  <a:moveTo>
                    <a:pt x="31708" y="0"/>
                  </a:moveTo>
                  <a:lnTo>
                    <a:pt x="1986679" y="0"/>
                  </a:lnTo>
                  <a:cubicBezTo>
                    <a:pt x="2004191" y="0"/>
                    <a:pt x="2018387" y="14196"/>
                    <a:pt x="2018387" y="31708"/>
                  </a:cubicBezTo>
                  <a:lnTo>
                    <a:pt x="2018387" y="547753"/>
                  </a:lnTo>
                  <a:cubicBezTo>
                    <a:pt x="2018387" y="565264"/>
                    <a:pt x="2004191" y="579461"/>
                    <a:pt x="1986679" y="579461"/>
                  </a:cubicBezTo>
                  <a:lnTo>
                    <a:pt x="31708" y="579461"/>
                  </a:lnTo>
                  <a:cubicBezTo>
                    <a:pt x="14196" y="579461"/>
                    <a:pt x="0" y="565264"/>
                    <a:pt x="0" y="547753"/>
                  </a:cubicBezTo>
                  <a:lnTo>
                    <a:pt x="0" y="31708"/>
                  </a:lnTo>
                  <a:cubicBezTo>
                    <a:pt x="0" y="14196"/>
                    <a:pt x="14196" y="0"/>
                    <a:pt x="31708" y="0"/>
                  </a:cubicBezTo>
                  <a:close/>
                </a:path>
              </a:pathLst>
            </a:custGeom>
            <a:solidFill>
              <a:srgbClr val="009692"/>
            </a:solidFill>
          </p:spPr>
        </p:sp>
        <p:sp>
          <p:nvSpPr>
            <p:cNvPr id="13" name="TextBox 5"/>
            <p:cNvSpPr txBox="1"/>
            <p:nvPr/>
          </p:nvSpPr>
          <p:spPr>
            <a:xfrm>
              <a:off x="0" y="-47625"/>
              <a:ext cx="2018387" cy="627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43"/>
                </a:lnSpc>
              </a:pPr>
              <a:endParaRPr dirty="0">
                <a:latin typeface="PT Sans" panose="020B0503020203020204" pitchFamily="34" charset="-52"/>
              </a:endParaRPr>
            </a:p>
          </p:txBody>
        </p:sp>
      </p:grpSp>
      <p:sp>
        <p:nvSpPr>
          <p:cNvPr id="25" name="Скругленный прямоугольник 24"/>
          <p:cNvSpPr/>
          <p:nvPr/>
        </p:nvSpPr>
        <p:spPr>
          <a:xfrm>
            <a:off x="2274005" y="6188115"/>
            <a:ext cx="7406388" cy="75222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ЧТО ТАКОЕ ДЕНЬГИ?"/>
          <p:cNvSpPr txBox="1"/>
          <p:nvPr/>
        </p:nvSpPr>
        <p:spPr>
          <a:xfrm>
            <a:off x="2275579" y="414090"/>
            <a:ext cx="216642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Возможности использования ТРИЗ </a:t>
            </a:r>
            <a:endParaRPr lang="ru-RU" sz="4800" cap="none" dirty="0" smtClean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lvl="0"/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процессе финансового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воспитания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3" y="161403"/>
            <a:ext cx="1725692" cy="173379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753902" y="3646049"/>
            <a:ext cx="16872765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Теория решения изобретательских задач </a:t>
            </a:r>
            <a:r>
              <a:rPr lang="ru-RU" sz="36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помогает </a:t>
            </a:r>
            <a:r>
              <a:rPr lang="ru-RU" sz="36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формировать у детей основы системного и диалектического мышления, развивать креативность и умение решать нестандартные </a:t>
            </a:r>
            <a:r>
              <a:rPr lang="ru-RU" sz="36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задачи, в т.ч. в области финансовой грамотности.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Freeform 15"/>
          <p:cNvSpPr/>
          <p:nvPr/>
        </p:nvSpPr>
        <p:spPr>
          <a:xfrm>
            <a:off x="1733386" y="6266212"/>
            <a:ext cx="4689272" cy="752226"/>
          </a:xfrm>
          <a:custGeom>
            <a:avLst/>
            <a:gdLst/>
            <a:ahLst/>
            <a:cxnLst/>
            <a:rect l="l" t="t" r="r" b="b"/>
            <a:pathLst>
              <a:path w="4056119" h="752226">
                <a:moveTo>
                  <a:pt x="0" y="0"/>
                </a:moveTo>
                <a:lnTo>
                  <a:pt x="4056119" y="0"/>
                </a:lnTo>
                <a:lnTo>
                  <a:pt x="4056119" y="752226"/>
                </a:lnTo>
                <a:lnTo>
                  <a:pt x="0" y="75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7"/>
          <p:cNvSpPr/>
          <p:nvPr/>
        </p:nvSpPr>
        <p:spPr>
          <a:xfrm>
            <a:off x="11448530" y="6250797"/>
            <a:ext cx="4689272" cy="752226"/>
          </a:xfrm>
          <a:custGeom>
            <a:avLst/>
            <a:gdLst/>
            <a:ahLst/>
            <a:cxnLst/>
            <a:rect l="l" t="t" r="r" b="b"/>
            <a:pathLst>
              <a:path w="4056119" h="752226">
                <a:moveTo>
                  <a:pt x="0" y="0"/>
                </a:moveTo>
                <a:lnTo>
                  <a:pt x="4056119" y="0"/>
                </a:lnTo>
                <a:lnTo>
                  <a:pt x="4056119" y="752226"/>
                </a:lnTo>
                <a:lnTo>
                  <a:pt x="0" y="75222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19" name="Freeform 19"/>
          <p:cNvSpPr/>
          <p:nvPr/>
        </p:nvSpPr>
        <p:spPr>
          <a:xfrm>
            <a:off x="6764717" y="6219292"/>
            <a:ext cx="2906951" cy="752226"/>
          </a:xfrm>
          <a:custGeom>
            <a:avLst/>
            <a:gdLst/>
            <a:ahLst/>
            <a:cxnLst/>
            <a:rect l="l" t="t" r="r" b="b"/>
            <a:pathLst>
              <a:path w="2906951" h="752226">
                <a:moveTo>
                  <a:pt x="0" y="0"/>
                </a:moveTo>
                <a:lnTo>
                  <a:pt x="2906951" y="0"/>
                </a:lnTo>
                <a:lnTo>
                  <a:pt x="2906951" y="752226"/>
                </a:lnTo>
                <a:lnTo>
                  <a:pt x="0" y="75222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 l="-39531"/>
            </a:stretch>
          </a:blipFill>
        </p:spPr>
      </p:sp>
      <p:sp>
        <p:nvSpPr>
          <p:cNvPr id="21" name="TextBox 33"/>
          <p:cNvSpPr txBox="1"/>
          <p:nvPr/>
        </p:nvSpPr>
        <p:spPr>
          <a:xfrm>
            <a:off x="2937248" y="7492159"/>
            <a:ext cx="6734420" cy="34470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200" b="0" spc="52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Педагог </a:t>
            </a: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предлагает придумать 10 способов использования 10 рублевой монеты, например:</a:t>
            </a:r>
          </a:p>
          <a:p>
            <a:pPr marL="571500" indent="-571500" algn="just">
              <a:buFontTx/>
              <a:buChar char="-"/>
            </a:pP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трафарет для рисования круга,</a:t>
            </a:r>
          </a:p>
          <a:p>
            <a:pPr marL="571500" indent="-571500" algn="just">
              <a:buFontTx/>
              <a:buChar char="-"/>
            </a:pP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закладка в книге,</a:t>
            </a:r>
          </a:p>
          <a:p>
            <a:pPr marL="571500" indent="-571500" algn="just">
              <a:buFontTx/>
              <a:buChar char="-"/>
            </a:pP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гиря в игре в магазин,</a:t>
            </a:r>
          </a:p>
          <a:p>
            <a:pPr marL="571500" indent="-571500" algn="just">
              <a:buFontTx/>
              <a:buChar char="-"/>
            </a:pP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….</a:t>
            </a:r>
          </a:p>
        </p:txBody>
      </p:sp>
      <p:sp>
        <p:nvSpPr>
          <p:cNvPr id="22" name="TextBox 35"/>
          <p:cNvSpPr txBox="1"/>
          <p:nvPr/>
        </p:nvSpPr>
        <p:spPr>
          <a:xfrm>
            <a:off x="12658504" y="7332362"/>
            <a:ext cx="7360518" cy="54168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ru-RU" sz="3200" b="0" spc="52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Педагог </a:t>
            </a: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объясняет на примере, как играть. </a:t>
            </a:r>
            <a:endParaRPr lang="ru-RU" sz="3200" b="0" spc="52" dirty="0" smtClean="0">
              <a:solidFill>
                <a:srgbClr val="FFFFFF"/>
              </a:solidFill>
              <a:latin typeface="Open Sans 2"/>
              <a:ea typeface="Open Sans 2"/>
              <a:cs typeface="Open Sans 2"/>
            </a:endParaRPr>
          </a:p>
          <a:p>
            <a:pPr algn="just"/>
            <a:r>
              <a:rPr lang="ru-RU" sz="3200" b="0" spc="52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Инструкция</a:t>
            </a: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: Мы будем называть разные слова и вместе придумывать хорошо/плохо для разных предметов и явлений, меняясь местами.</a:t>
            </a:r>
          </a:p>
          <a:p>
            <a:pPr algn="just"/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«Банковская карта – это </a:t>
            </a:r>
            <a:r>
              <a:rPr lang="ru-RU" sz="3200" b="0" spc="52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ХОРОШО, </a:t>
            </a: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можно оплачивать покупки и не носить </a:t>
            </a:r>
            <a:r>
              <a:rPr lang="ru-RU" sz="3200" b="0" spc="52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с собой наличные деньги</a:t>
            </a: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.</a:t>
            </a:r>
          </a:p>
          <a:p>
            <a:pPr algn="just"/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Это </a:t>
            </a:r>
            <a:r>
              <a:rPr lang="ru-RU" sz="3200" b="0" spc="52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ПЛОХО, </a:t>
            </a:r>
            <a:r>
              <a:rPr lang="ru-RU" sz="3200" b="0" spc="52" dirty="0">
                <a:solidFill>
                  <a:srgbClr val="FFFFFF"/>
                </a:solidFill>
                <a:latin typeface="Open Sans 2"/>
                <a:ea typeface="Open Sans 2"/>
                <a:cs typeface="Open Sans 2"/>
              </a:rPr>
              <a:t>можно потратить сразу все деньги и не знать ее остаток»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274005" y="6250797"/>
            <a:ext cx="7406388" cy="752226"/>
          </a:xfrm>
          <a:prstGeom prst="roundRect">
            <a:avLst/>
          </a:prstGeom>
          <a:solidFill>
            <a:srgbClr val="31B7BC">
              <a:alpha val="20000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68689" y="6382169"/>
            <a:ext cx="6436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Задание: «Придумай 10 способов»</a:t>
            </a: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11513995" y="6260353"/>
            <a:ext cx="7980359" cy="752226"/>
          </a:xfrm>
          <a:prstGeom prst="roundRect">
            <a:avLst/>
          </a:prstGeom>
          <a:solidFill>
            <a:srgbClr val="31B7BC">
              <a:alpha val="20000"/>
            </a:srgbClr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2658504" y="6375388"/>
            <a:ext cx="771721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Упражнение: «</a:t>
            </a:r>
            <a:r>
              <a:rPr lang="ru-RU" sz="2800" dirty="0"/>
              <a:t>Хорошо – плохо»</a:t>
            </a:r>
          </a:p>
        </p:txBody>
      </p:sp>
    </p:spTree>
    <p:extLst>
      <p:ext uri="{BB962C8B-B14F-4D97-AF65-F5344CB8AC3E}">
        <p14:creationId xmlns:p14="http://schemas.microsoft.com/office/powerpoint/2010/main" val="207669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1094419" y="3531049"/>
            <a:ext cx="12479867" cy="9970641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7580" y="5294800"/>
            <a:ext cx="9324975" cy="6924675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694857" y="2657957"/>
            <a:ext cx="98029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 </a:t>
            </a:r>
            <a:r>
              <a:rPr lang="ru-RU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«6 шляп мышления»</a:t>
            </a:r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Эдварда де </a:t>
            </a:r>
            <a:r>
              <a:rPr lang="ru-RU" sz="3200" b="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Боно</a:t>
            </a:r>
            <a:r>
              <a:rPr lang="ru-RU" sz="32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основан на метафорическом использовании шести шляп разных цветов, каждая из которых представляет определенный стиль мышления</a:t>
            </a:r>
            <a:endParaRPr lang="ru-RU" sz="3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608449" y="3802208"/>
            <a:ext cx="11676185" cy="918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endParaRPr lang="ru-RU" sz="3600" b="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Педагог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предлагает ребятам в паре – тройке выбрать одну из шляп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и,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в соответствии с ее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цветом,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подготовить рассуждение.</a:t>
            </a:r>
          </a:p>
          <a:p>
            <a:pPr lvl="0" algn="just"/>
            <a:r>
              <a:rPr lang="ru-RU" sz="3600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Например: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 от лица «белой шляпы» дети утверждают, что покупки могут совершать, так как имеют опыт похода в магазин за молоком, хлебом, мороженым и т.д.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Кто-то </a:t>
            </a:r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может сообщить, что имеет детскую банковскую карту, привязанную к карте родителей.</a:t>
            </a:r>
          </a:p>
          <a:p>
            <a:pPr lvl="0" algn="just"/>
            <a:r>
              <a:rPr lang="ru-RU" sz="3600" b="0" dirty="0" smtClean="0">
                <a:latin typeface="Arial" panose="020B0604020202020204" pitchFamily="34" charset="0"/>
                <a:cs typeface="Arial" panose="020B0604020202020204" pitchFamily="34" charset="0"/>
              </a:rPr>
              <a:t>«желтая шляпа» будет сообщать, как прекрасно совершать покупки, самостоятельно выбирая товар, который хочет ребенок и можно сделать приятный сюрприз родителям на праздник.</a:t>
            </a:r>
          </a:p>
          <a:p>
            <a:pPr lvl="0" algn="just"/>
            <a:endParaRPr lang="ru-RU" sz="5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just"/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И так от каждой шляпы…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ЧТО ТАКОЕ ДЕНЬГИ?"/>
          <p:cNvSpPr txBox="1"/>
          <p:nvPr/>
        </p:nvSpPr>
        <p:spPr>
          <a:xfrm>
            <a:off x="2275579" y="414090"/>
            <a:ext cx="216642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Возможности использования ТРИЗ </a:t>
            </a:r>
            <a:endParaRPr lang="ru-RU" sz="4800" cap="none" dirty="0" smtClean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lvl="0"/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процессе финансового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воспитания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grpSp>
        <p:nvGrpSpPr>
          <p:cNvPr id="12" name="Group 12"/>
          <p:cNvGrpSpPr/>
          <p:nvPr/>
        </p:nvGrpSpPr>
        <p:grpSpPr>
          <a:xfrm rot="-5400000">
            <a:off x="16362061" y="-2793650"/>
            <a:ext cx="1128697" cy="11663980"/>
            <a:chOff x="0" y="0"/>
            <a:chExt cx="2354580" cy="156006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sp>
        <p:nvSpPr>
          <p:cNvPr id="3" name="Прямоугольник 2"/>
          <p:cNvSpPr/>
          <p:nvPr/>
        </p:nvSpPr>
        <p:spPr>
          <a:xfrm>
            <a:off x="11260666" y="2513619"/>
            <a:ext cx="1112520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ПРИМЕР: МОГУТ ЛИ ДЕТИ СОВЕРШАТЬ ПОКУПКИ В МАГАЗИНЕ САМОСТОЯТЕЛЬНО? </a:t>
            </a:r>
            <a:endParaRPr lang="ru-RU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590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565556" y="1405593"/>
            <a:ext cx="23103336" cy="1161343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r>
              <a:rPr lang="ru-RU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План:</a:t>
            </a:r>
          </a:p>
          <a:p>
            <a:pPr algn="ctr"/>
            <a:endParaRPr lang="ru-RU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/>
              <a:t>Методические особенности финансового воспитания в старшем дошкольном возрасте.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/>
              <a:t>Анализ образовательных ресурсов по финансовой грамотности под определенные педагогические задачи</a:t>
            </a:r>
            <a:r>
              <a:rPr lang="ru-RU" sz="4000" cap="none" dirty="0" smtClean="0"/>
              <a:t>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/>
              <a:t>Вариативные образовательные технологии, методы и приемы формирования финансовой грамотности и возможности их применения в образовательном процессе ДОУ.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/>
              <a:t>Виды классификаций и отбор игровых технологий при обучении финансовой грамотности.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/>
              <a:t>Возможности использования ТРИЗ в процессе финансового </a:t>
            </a:r>
            <a:r>
              <a:rPr lang="ru-RU" sz="4000" cap="none" dirty="0" smtClean="0"/>
              <a:t>воспитания.</a:t>
            </a:r>
            <a:endParaRPr lang="ru-RU" sz="4000" cap="none" dirty="0"/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/>
              <a:t>Преимущества технологии коллективного творческого дела в финансовом воспитании дошкольников.</a:t>
            </a:r>
          </a:p>
          <a:p>
            <a:pPr marL="571500" indent="-571500" algn="just">
              <a:buFont typeface="Wingdings" panose="05000000000000000000" pitchFamily="2" charset="2"/>
              <a:buChar char="q"/>
            </a:pPr>
            <a:r>
              <a:rPr lang="ru-RU" sz="4000" cap="none" dirty="0" smtClean="0"/>
              <a:t>Взаимодействие участников образовательных отношений в процессе финансового воспитания старших дошкольников.</a:t>
            </a:r>
          </a:p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4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809" y="469499"/>
            <a:ext cx="1863437" cy="1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565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69328" y="4386275"/>
            <a:ext cx="19319072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7200" dirty="0" smtClean="0"/>
              <a:t>Предложите задание с использованием ТРИЗ </a:t>
            </a:r>
            <a:r>
              <a:rPr lang="ru-RU" sz="7200" dirty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процессе финансового воспитания </a:t>
            </a:r>
            <a:r>
              <a:rPr lang="ru-RU" sz="7200" dirty="0" smtClean="0"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дошкольников</a:t>
            </a:r>
            <a:r>
              <a:rPr lang="ru-RU" sz="7200" dirty="0" smtClean="0"/>
              <a:t>.</a:t>
            </a:r>
            <a:endParaRPr lang="ru-RU" sz="7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5" name="ЧТО ТАКОЕ ДЕНЬГИ?"/>
          <p:cNvSpPr txBox="1"/>
          <p:nvPr/>
        </p:nvSpPr>
        <p:spPr>
          <a:xfrm>
            <a:off x="2275579" y="414090"/>
            <a:ext cx="216642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Возможности использования ТРИЗ </a:t>
            </a:r>
            <a:endParaRPr lang="ru-RU" sz="4800" cap="none" dirty="0" smtClean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  <a:sym typeface="Helvetica Neue"/>
            </a:endParaRPr>
          </a:p>
          <a:p>
            <a:pPr lvl="0"/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процессе финансового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воспитания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24813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-457199" y="9664118"/>
            <a:ext cx="25501599" cy="3476144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2"/>
          <a:srcRect t="30380" b="26118"/>
          <a:stretch/>
        </p:blipFill>
        <p:spPr>
          <a:xfrm>
            <a:off x="16394967" y="9177868"/>
            <a:ext cx="5543550" cy="4301066"/>
          </a:xfrm>
          <a:prstGeom prst="rect">
            <a:avLst/>
          </a:prstGeom>
        </p:spPr>
      </p:pic>
      <p:grpSp>
        <p:nvGrpSpPr>
          <p:cNvPr id="10" name="Group 12"/>
          <p:cNvGrpSpPr/>
          <p:nvPr/>
        </p:nvGrpSpPr>
        <p:grpSpPr>
          <a:xfrm rot="-5400000">
            <a:off x="14597122" y="-28131"/>
            <a:ext cx="964024" cy="5571068"/>
            <a:chOff x="0" y="0"/>
            <a:chExt cx="2354580" cy="15600681"/>
          </a:xfrm>
        </p:grpSpPr>
        <p:sp>
          <p:nvSpPr>
            <p:cNvPr id="11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grpSp>
        <p:nvGrpSpPr>
          <p:cNvPr id="8" name="Group 12"/>
          <p:cNvGrpSpPr/>
          <p:nvPr/>
        </p:nvGrpSpPr>
        <p:grpSpPr>
          <a:xfrm rot="-5400000">
            <a:off x="2303524" y="-28131"/>
            <a:ext cx="964024" cy="5571068"/>
            <a:chOff x="0" y="0"/>
            <a:chExt cx="2354580" cy="15600681"/>
          </a:xfrm>
        </p:grpSpPr>
        <p:sp>
          <p:nvSpPr>
            <p:cNvPr id="9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sp>
        <p:nvSpPr>
          <p:cNvPr id="2" name="Прямоугольник 1"/>
          <p:cNvSpPr/>
          <p:nvPr/>
        </p:nvSpPr>
        <p:spPr>
          <a:xfrm>
            <a:off x="440267" y="10200907"/>
            <a:ext cx="12192000" cy="240065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smtClean="0"/>
              <a:t>Проект «История </a:t>
            </a:r>
            <a:r>
              <a:rPr lang="ru-RU" dirty="0"/>
              <a:t>денег</a:t>
            </a:r>
            <a:r>
              <a:rPr lang="ru-RU" dirty="0" smtClean="0"/>
              <a:t>»</a:t>
            </a:r>
            <a:r>
              <a:rPr lang="ru-RU" b="0" dirty="0" smtClean="0"/>
              <a:t> </a:t>
            </a:r>
          </a:p>
          <a:p>
            <a:r>
              <a:rPr lang="ru-RU" b="0" dirty="0" smtClean="0"/>
              <a:t>Дети знакомятся </a:t>
            </a:r>
            <a:r>
              <a:rPr lang="ru-RU" b="0" dirty="0"/>
              <a:t>с историей появления денег, их предназначением, </a:t>
            </a:r>
            <a:r>
              <a:rPr lang="ru-RU" b="0" dirty="0" smtClean="0"/>
              <a:t>с деньгами разных стран, разных периодов, обсуждают поступки литературных героев.</a:t>
            </a:r>
          </a:p>
          <a:p>
            <a:r>
              <a:rPr lang="ru-RU" b="0" dirty="0" smtClean="0"/>
              <a:t>В завершении готовят проект: Моя денежная коллекция</a:t>
            </a:r>
            <a:endParaRPr lang="ru-RU" b="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5" name="ЧТО ТАКОЕ ДЕНЬГИ?"/>
          <p:cNvSpPr txBox="1"/>
          <p:nvPr/>
        </p:nvSpPr>
        <p:spPr>
          <a:xfrm>
            <a:off x="2275579" y="414090"/>
            <a:ext cx="2166424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/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Возможности использования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проектной деятельности</a:t>
            </a:r>
          </a:p>
          <a:p>
            <a:pPr lvl="0"/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 </a:t>
            </a:r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процессе финансового </a:t>
            </a:r>
            <a:r>
              <a:rPr lang="ru-RU" sz="4800" cap="none" dirty="0" smtClean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воспитания дошкольников</a:t>
            </a:r>
            <a:endParaRPr lang="ru-RU" sz="4800" cap="none" dirty="0">
              <a:solidFill>
                <a:srgbClr val="000000"/>
              </a:solidFill>
              <a:latin typeface="Arial" panose="020B0604020202020204" pitchFamily="34" charset="0"/>
              <a:ea typeface="Helvetica Neue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45067" y="2439439"/>
            <a:ext cx="11548533" cy="74164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bg1"/>
                </a:solidFill>
                <a:latin typeface="YS Text"/>
              </a:rPr>
              <a:t>МЕТОДЫ И ПРИЕМЫ</a:t>
            </a:r>
          </a:p>
          <a:p>
            <a:pPr algn="just">
              <a:lnSpc>
                <a:spcPct val="110000"/>
              </a:lnSpc>
            </a:pPr>
            <a:endParaRPr lang="ru-RU" b="0" dirty="0" smtClean="0">
              <a:solidFill>
                <a:schemeClr val="tx1"/>
              </a:solidFill>
              <a:latin typeface="YS Text"/>
            </a:endParaRPr>
          </a:p>
          <a:p>
            <a:pPr algn="just">
              <a:lnSpc>
                <a:spcPct val="110000"/>
              </a:lnSpc>
            </a:pPr>
            <a:r>
              <a:rPr lang="ru-RU" b="0" dirty="0" smtClean="0">
                <a:solidFill>
                  <a:schemeClr val="tx1"/>
                </a:solidFill>
                <a:latin typeface="YS Text"/>
              </a:rPr>
              <a:t>В 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проектной деятельности по финансовому воспитанию дошкольников используются, например: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Наглядные методы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Дети совместно с педагогом воспроизводят сюжет проекта по </a:t>
            </a:r>
            <a:r>
              <a:rPr lang="ru-RU" b="0" dirty="0" smtClean="0">
                <a:solidFill>
                  <a:schemeClr val="tx1"/>
                </a:solidFill>
                <a:latin typeface="YS Text"/>
              </a:rPr>
              <a:t>картинкам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, восстанавливают последовательность событий.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Словесные методы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Беседы, анализ ситуаций, разбор поступков героев.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Практические методы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Коммуникативные упражнения по моделированию и проигрыванию проблемных поведенческих ситуаций.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Игровые (интерактивные) методы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</a:t>
            </a:r>
            <a:r>
              <a:rPr lang="ru-RU" b="0" dirty="0" smtClean="0">
                <a:solidFill>
                  <a:schemeClr val="tx1"/>
                </a:solidFill>
                <a:latin typeface="YS Text"/>
              </a:rPr>
              <a:t>Элементы игры, 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театральной постановки, мини-спектакли.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801600" y="2439439"/>
            <a:ext cx="11138225" cy="68901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0000"/>
              </a:lnSpc>
            </a:pPr>
            <a:r>
              <a:rPr lang="ru-RU" dirty="0" smtClean="0">
                <a:solidFill>
                  <a:schemeClr val="bg1"/>
                </a:solidFill>
                <a:latin typeface="YS Text"/>
              </a:rPr>
              <a:t>РЕСУРСЫ</a:t>
            </a:r>
            <a:endParaRPr lang="ru-RU" dirty="0">
              <a:solidFill>
                <a:schemeClr val="bg1"/>
              </a:solidFill>
              <a:latin typeface="YS Text"/>
            </a:endParaRPr>
          </a:p>
          <a:p>
            <a:pPr algn="just">
              <a:lnSpc>
                <a:spcPct val="110000"/>
              </a:lnSpc>
            </a:pPr>
            <a:endParaRPr lang="ru-RU" b="0" dirty="0" smtClean="0">
              <a:solidFill>
                <a:schemeClr val="tx1"/>
              </a:solidFill>
              <a:latin typeface="YS Text"/>
            </a:endParaRPr>
          </a:p>
          <a:p>
            <a:pPr algn="just">
              <a:lnSpc>
                <a:spcPct val="110000"/>
              </a:lnSpc>
            </a:pPr>
            <a:r>
              <a:rPr lang="ru-RU" b="0" dirty="0" smtClean="0">
                <a:solidFill>
                  <a:schemeClr val="tx1"/>
                </a:solidFill>
                <a:latin typeface="YS Text"/>
              </a:rPr>
              <a:t>Для 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реализации проектной деятельности в финансовом воспитании дошкольников используются: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Дидактические игры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Например, «Семейный бюджет», «Наполни копилку».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Альбомы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В них включают разделы «Что такое деньги?», «Деньги раньше и сейчас» и другие.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Познавательные мультфильмы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Дети смотрят мультфильмы по теме проекта, обсуждают поступки героев.</a:t>
            </a:r>
          </a:p>
          <a:p>
            <a:pPr algn="just">
              <a:lnSpc>
                <a:spcPct val="110000"/>
              </a:lnSpc>
            </a:pPr>
            <a:r>
              <a:rPr lang="ru-RU" dirty="0">
                <a:solidFill>
                  <a:schemeClr val="tx1"/>
                </a:solidFill>
                <a:latin typeface="YS Text"/>
              </a:rPr>
              <a:t>Опытно-исследовательская деятельность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. Например, рассматривание денежной купюры </a:t>
            </a:r>
            <a:r>
              <a:rPr lang="ru-RU" b="0" dirty="0" smtClean="0">
                <a:solidFill>
                  <a:schemeClr val="tx1"/>
                </a:solidFill>
                <a:latin typeface="YS Text"/>
              </a:rPr>
              <a:t>под 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увеличивающим стеклом, чтобы познакомиться с понятием </a:t>
            </a:r>
            <a:r>
              <a:rPr lang="ru-RU" b="0" dirty="0" smtClean="0">
                <a:solidFill>
                  <a:schemeClr val="tx1"/>
                </a:solidFill>
                <a:latin typeface="YS Text"/>
              </a:rPr>
              <a:t>«</a:t>
            </a:r>
            <a:r>
              <a:rPr lang="ru-RU" b="0" dirty="0">
                <a:solidFill>
                  <a:schemeClr val="tx1"/>
                </a:solidFill>
                <a:latin typeface="YS Text"/>
              </a:rPr>
              <a:t>водяной знак».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51437E5B-C074-4678-A847-AA1F890AD0A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60610" y="8995080"/>
            <a:ext cx="7638281" cy="702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93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4296518" y="9724292"/>
            <a:ext cx="9444016" cy="2690446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8" name="Freeform 5"/>
          <p:cNvSpPr/>
          <p:nvPr/>
        </p:nvSpPr>
        <p:spPr>
          <a:xfrm>
            <a:off x="-382038" y="3815172"/>
            <a:ext cx="16516365" cy="4998803"/>
          </a:xfrm>
          <a:custGeom>
            <a:avLst/>
            <a:gdLst/>
            <a:ahLst/>
            <a:cxnLst/>
            <a:rect l="l" t="t" r="r" b="b"/>
            <a:pathLst>
              <a:path w="2832485" h="931605">
                <a:moveTo>
                  <a:pt x="17277" y="0"/>
                </a:moveTo>
                <a:lnTo>
                  <a:pt x="2815208" y="0"/>
                </a:lnTo>
                <a:cubicBezTo>
                  <a:pt x="2824750" y="0"/>
                  <a:pt x="2832485" y="7735"/>
                  <a:pt x="2832485" y="17277"/>
                </a:cubicBezTo>
                <a:lnTo>
                  <a:pt x="2832485" y="914328"/>
                </a:lnTo>
                <a:cubicBezTo>
                  <a:pt x="2832485" y="918910"/>
                  <a:pt x="2830665" y="923305"/>
                  <a:pt x="2827425" y="926545"/>
                </a:cubicBezTo>
                <a:cubicBezTo>
                  <a:pt x="2824185" y="929785"/>
                  <a:pt x="2819790" y="931605"/>
                  <a:pt x="2815208" y="931605"/>
                </a:cubicBezTo>
                <a:lnTo>
                  <a:pt x="17277" y="931605"/>
                </a:lnTo>
                <a:cubicBezTo>
                  <a:pt x="7735" y="931605"/>
                  <a:pt x="0" y="923870"/>
                  <a:pt x="0" y="914328"/>
                </a:cubicBezTo>
                <a:lnTo>
                  <a:pt x="0" y="17277"/>
                </a:lnTo>
                <a:cubicBezTo>
                  <a:pt x="0" y="12695"/>
                  <a:pt x="1820" y="8300"/>
                  <a:pt x="5060" y="5060"/>
                </a:cubicBezTo>
                <a:cubicBezTo>
                  <a:pt x="8300" y="1820"/>
                  <a:pt x="12695" y="0"/>
                  <a:pt x="17277" y="0"/>
                </a:cubicBezTo>
                <a:close/>
              </a:path>
            </a:pathLst>
          </a:custGeom>
          <a:solidFill>
            <a:srgbClr val="31B7BC"/>
          </a:solidFill>
          <a:ln>
            <a:solidFill>
              <a:srgbClr val="31B7BC"/>
            </a:solidFill>
          </a:ln>
        </p:spPr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7660" b="16346"/>
          <a:stretch/>
        </p:blipFill>
        <p:spPr>
          <a:xfrm>
            <a:off x="16411648" y="3572839"/>
            <a:ext cx="7620660" cy="5029200"/>
          </a:xfrm>
          <a:prstGeom prst="rect">
            <a:avLst/>
          </a:prstGeom>
        </p:spPr>
      </p:pic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8" y="161404"/>
            <a:ext cx="1694611" cy="1702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42950" y="2434368"/>
            <a:ext cx="15048035" cy="69967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 defTabSz="1827444" hangingPunct="1">
              <a:lnSpc>
                <a:spcPct val="140000"/>
              </a:lnSpc>
              <a:spcBef>
                <a:spcPct val="20000"/>
              </a:spcBef>
            </a:pPr>
            <a:r>
              <a:rPr lang="ru-RU" altLang="ru-RU" sz="44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Ситуационная задача: </a:t>
            </a:r>
          </a:p>
          <a:p>
            <a:pPr lvl="0" algn="just" defTabSz="1827444" hangingPunct="1">
              <a:lnSpc>
                <a:spcPct val="140000"/>
              </a:lnSpc>
              <a:spcBef>
                <a:spcPct val="20000"/>
              </a:spcBef>
            </a:pPr>
            <a:endParaRPr lang="ru-RU" altLang="ru-RU" sz="3200" b="0" kern="1200" dirty="0" smtClean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>
              <a:lnSpc>
                <a:spcPct val="140000"/>
              </a:lnSpc>
              <a:spcBef>
                <a:spcPct val="20000"/>
              </a:spcBef>
            </a:pPr>
            <a:r>
              <a:rPr lang="ru-RU" alt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«Мы – друзья и 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очень </a:t>
            </a:r>
            <a:r>
              <a:rPr lang="ru-RU" alt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любим 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читать сказки. </a:t>
            </a:r>
            <a:r>
              <a:rPr lang="ru-RU" alt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Мы знаем, 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есть доходы и расходы человека. Доходы – это деньги, полученные в результате работы. Расходы – это деньги, потраченные на покупку вещей, оплату услуг, покупку игрушек, строительных материалов. Помогите </a:t>
            </a:r>
            <a:r>
              <a:rPr lang="ru-RU" alt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нам 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разобраться. В сказке “Три поросенка” поросята строили каждый себе дом. </a:t>
            </a:r>
            <a:r>
              <a:rPr lang="ru-RU" altLang="ru-RU" sz="3200" b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Ниф-Ниф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построил себе дом из соломы, </a:t>
            </a:r>
            <a:r>
              <a:rPr lang="ru-RU" altLang="ru-RU" sz="3200" b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Нуф-Нуф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— из веток и тонких прутьев, а </a:t>
            </a:r>
            <a:r>
              <a:rPr lang="ru-RU" altLang="ru-RU" sz="3200" b="0" kern="1200" dirty="0" err="1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Наф-Наф</a:t>
            </a:r>
            <a:r>
              <a:rPr lang="ru-RU" alt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из </a:t>
            </a:r>
            <a:r>
              <a:rPr lang="ru-RU" alt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кирпичей». </a:t>
            </a:r>
            <a:endParaRPr lang="ru-RU" altLang="ru-RU" sz="3200" b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>
              <a:lnSpc>
                <a:spcPct val="140000"/>
              </a:lnSpc>
              <a:spcBef>
                <a:spcPct val="20000"/>
              </a:spcBef>
            </a:pPr>
            <a:endParaRPr lang="ru-RU" altLang="ru-RU" sz="3200" b="0" kern="120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27981" y="489303"/>
            <a:ext cx="21312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Методы и приемы формирования финансовой грамотности и возможности их применения в образовательном процессе ДОУ 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61385" y="9535840"/>
            <a:ext cx="6114470" cy="326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14845369" y="10175935"/>
            <a:ext cx="8520546" cy="19882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7444" hangingPunct="1">
              <a:lnSpc>
                <a:spcPct val="140000"/>
              </a:lnSpc>
              <a:spcBef>
                <a:spcPct val="20000"/>
              </a:spcBef>
            </a:pPr>
            <a:r>
              <a:rPr lang="ru-RU" altLang="ru-RU" sz="2800" i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Объясните, у кого из поросят было больше расходов и почему? </a:t>
            </a:r>
          </a:p>
          <a:p>
            <a:pPr lvl="0" algn="just" defTabSz="1827444" hangingPunct="1">
              <a:lnSpc>
                <a:spcPct val="140000"/>
              </a:lnSpc>
              <a:spcBef>
                <a:spcPct val="20000"/>
              </a:spcBef>
            </a:pPr>
            <a:r>
              <a:rPr lang="ru-RU" altLang="ru-RU" sz="2800" i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были у поросят доходы?</a:t>
            </a:r>
          </a:p>
        </p:txBody>
      </p:sp>
    </p:spTree>
    <p:extLst>
      <p:ext uri="{BB962C8B-B14F-4D97-AF65-F5344CB8AC3E}">
        <p14:creationId xmlns:p14="http://schemas.microsoft.com/office/powerpoint/2010/main" val="150196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8552634" y="2268415"/>
            <a:ext cx="15678966" cy="8176847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688" y="161404"/>
            <a:ext cx="1694611" cy="17025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267092" y="2162854"/>
            <a:ext cx="14771077" cy="875726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algn="just" defTabSz="1827444" hangingPunct="1">
              <a:lnSpc>
                <a:spcPct val="140000"/>
              </a:lnSpc>
              <a:spcBef>
                <a:spcPct val="20000"/>
              </a:spcBef>
            </a:pPr>
            <a:r>
              <a:rPr lang="ru-RU" altLang="ru-RU" sz="4400" i="1" kern="1200" dirty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Ситуационная задача: </a:t>
            </a:r>
          </a:p>
          <a:p>
            <a:pPr lvl="0" algn="just" defTabSz="913722" hangingPunct="1"/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 Веры есть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друг Миша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ребята вместе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проводят много времени, любят мастерить и рисовать.</a:t>
            </a:r>
          </a:p>
          <a:p>
            <a:pPr lvl="0" algn="just" defTabSz="913722" hangingPunct="1"/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один из дней их совместной работы у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Миши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закончилась цветная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бумага. Тогда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Вера предложила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ему свою,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сказав, что дает в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долг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некоторое время.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Друзья продолжили 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творческий процесс и остались довольны результатом.</a:t>
            </a:r>
          </a:p>
          <a:p>
            <a:pPr lvl="0" algn="just" defTabSz="913722" hangingPunct="1"/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Весь вечер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Миша рассказывал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маме о том, как происходил процесс работы, не сказав о том, что у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него закончился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 для творчества. Шло время,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ребята продолжали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общаться, они вместе играли и занимались. Прошло много времени,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Миша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возвращал бумагу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которая была взята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долг. Он решил, раз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Вера не спрашивает, значит она забыла, поэтому можно не возвращать.</a:t>
            </a:r>
          </a:p>
          <a:p>
            <a:pPr algn="just">
              <a:lnSpc>
                <a:spcPct val="150000"/>
              </a:lnSpc>
            </a:pPr>
            <a:endParaRPr lang="ru-RU" sz="4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101735" y="11203468"/>
            <a:ext cx="188814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722" hangingPunct="1"/>
            <a:r>
              <a:rPr lang="ru-RU" sz="3600" b="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Поясните, правильно ли поступает </a:t>
            </a:r>
            <a:r>
              <a:rPr lang="ru-RU" sz="3600" b="0" i="1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Миша</a:t>
            </a:r>
            <a:r>
              <a:rPr lang="ru-RU" sz="3600" b="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  <a:p>
            <a:pPr lvl="0" algn="just" defTabSz="913722" hangingPunct="1"/>
            <a:r>
              <a:rPr lang="ru-RU" sz="3600" b="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 значит брать в долг? Надо ли возвращать долги?</a:t>
            </a:r>
          </a:p>
          <a:p>
            <a:pPr lvl="0" algn="just" defTabSz="913722" hangingPunct="1"/>
            <a:r>
              <a:rPr lang="ru-RU" sz="3600" b="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Как бы вы посоветовали ей поступить? Почему именно так?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2427981" y="489303"/>
            <a:ext cx="21312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Методы и приемы формирования финансовой грамотности и возможности их применения в образовательном процессе ДОУ </a:t>
            </a:r>
          </a:p>
        </p:txBody>
      </p:sp>
      <p:grpSp>
        <p:nvGrpSpPr>
          <p:cNvPr id="10" name="Group 2"/>
          <p:cNvGrpSpPr/>
          <p:nvPr/>
        </p:nvGrpSpPr>
        <p:grpSpPr>
          <a:xfrm>
            <a:off x="4635401" y="2268415"/>
            <a:ext cx="4354733" cy="11447585"/>
            <a:chOff x="0" y="0"/>
            <a:chExt cx="4690663" cy="11116115"/>
          </a:xfrm>
          <a:solidFill>
            <a:srgbClr val="31B7BC"/>
          </a:solidFill>
        </p:grpSpPr>
        <p:sp>
          <p:nvSpPr>
            <p:cNvPr id="11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grpFill/>
            <a:ln>
              <a:solidFill>
                <a:srgbClr val="31B7BC"/>
              </a:solidFill>
            </a:ln>
          </p:spPr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32139" y="4509158"/>
            <a:ext cx="8321761" cy="5541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040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69328" y="4386275"/>
            <a:ext cx="19319072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7200" dirty="0" smtClean="0"/>
              <a:t>Предложите ситуационную задачу по финансовой грамотности и вопросы к ней.</a:t>
            </a:r>
            <a:endParaRPr lang="ru-RU" sz="7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7981" y="489303"/>
            <a:ext cx="21312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Методы и приемы формирования финансовой грамотности и возможности их применения в образовательном процессе ДОУ </a:t>
            </a:r>
          </a:p>
        </p:txBody>
      </p:sp>
    </p:spTree>
    <p:extLst>
      <p:ext uri="{BB962C8B-B14F-4D97-AF65-F5344CB8AC3E}">
        <p14:creationId xmlns:p14="http://schemas.microsoft.com/office/powerpoint/2010/main" val="3567827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2"/>
          <p:cNvGrpSpPr/>
          <p:nvPr/>
        </p:nvGrpSpPr>
        <p:grpSpPr>
          <a:xfrm>
            <a:off x="10212269" y="2178193"/>
            <a:ext cx="4354733" cy="11447585"/>
            <a:chOff x="0" y="0"/>
            <a:chExt cx="4690663" cy="11116115"/>
          </a:xfrm>
          <a:solidFill>
            <a:srgbClr val="31B7BC"/>
          </a:solidFill>
        </p:grpSpPr>
        <p:sp>
          <p:nvSpPr>
            <p:cNvPr id="15" name="Freeform 3"/>
            <p:cNvSpPr/>
            <p:nvPr/>
          </p:nvSpPr>
          <p:spPr>
            <a:xfrm>
              <a:off x="0" y="0"/>
              <a:ext cx="4690663" cy="11116115"/>
            </a:xfrm>
            <a:custGeom>
              <a:avLst/>
              <a:gdLst/>
              <a:ahLst/>
              <a:cxnLst/>
              <a:rect l="l" t="t" r="r" b="b"/>
              <a:pathLst>
                <a:path w="4690663" h="11116115">
                  <a:moveTo>
                    <a:pt x="0" y="0"/>
                  </a:moveTo>
                  <a:lnTo>
                    <a:pt x="4690663" y="0"/>
                  </a:lnTo>
                  <a:lnTo>
                    <a:pt x="4690663" y="11116115"/>
                  </a:lnTo>
                  <a:lnTo>
                    <a:pt x="0" y="11116115"/>
                  </a:lnTo>
                  <a:close/>
                </a:path>
              </a:pathLst>
            </a:custGeom>
            <a:grpFill/>
            <a:ln>
              <a:solidFill>
                <a:srgbClr val="31B7BC"/>
              </a:solidFill>
            </a:ln>
          </p:spPr>
        </p:sp>
      </p:grpSp>
      <p:sp>
        <p:nvSpPr>
          <p:cNvPr id="5" name="ЧТО ТАКОЕ ДЕНЬГИ?"/>
          <p:cNvSpPr txBox="1"/>
          <p:nvPr/>
        </p:nvSpPr>
        <p:spPr>
          <a:xfrm>
            <a:off x="2286000" y="453668"/>
            <a:ext cx="197612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Методы и приемы формирования финансовой грамотности и возможности их применения в образовательном процессе ДОУ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74726" y="2473466"/>
            <a:ext cx="685476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1">
              <a:buSzPct val="125000"/>
            </a:pPr>
            <a:r>
              <a:rPr lang="ru-RU" sz="4800" i="1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Задания на смекалку:</a:t>
            </a:r>
          </a:p>
        </p:txBody>
      </p:sp>
      <p:sp>
        <p:nvSpPr>
          <p:cNvPr id="9" name="Freeform 5"/>
          <p:cNvSpPr/>
          <p:nvPr/>
        </p:nvSpPr>
        <p:spPr>
          <a:xfrm>
            <a:off x="592668" y="3578106"/>
            <a:ext cx="11430000" cy="8647761"/>
          </a:xfrm>
          <a:custGeom>
            <a:avLst/>
            <a:gdLst/>
            <a:ahLst/>
            <a:cxnLst/>
            <a:rect l="l" t="t" r="r" b="b"/>
            <a:pathLst>
              <a:path w="2832485" h="931605">
                <a:moveTo>
                  <a:pt x="17277" y="0"/>
                </a:moveTo>
                <a:lnTo>
                  <a:pt x="2815208" y="0"/>
                </a:lnTo>
                <a:cubicBezTo>
                  <a:pt x="2824750" y="0"/>
                  <a:pt x="2832485" y="7735"/>
                  <a:pt x="2832485" y="17277"/>
                </a:cubicBezTo>
                <a:lnTo>
                  <a:pt x="2832485" y="914328"/>
                </a:lnTo>
                <a:cubicBezTo>
                  <a:pt x="2832485" y="918910"/>
                  <a:pt x="2830665" y="923305"/>
                  <a:pt x="2827425" y="926545"/>
                </a:cubicBezTo>
                <a:cubicBezTo>
                  <a:pt x="2824185" y="929785"/>
                  <a:pt x="2819790" y="931605"/>
                  <a:pt x="2815208" y="931605"/>
                </a:cubicBezTo>
                <a:lnTo>
                  <a:pt x="17277" y="931605"/>
                </a:lnTo>
                <a:cubicBezTo>
                  <a:pt x="7735" y="931605"/>
                  <a:pt x="0" y="923870"/>
                  <a:pt x="0" y="914328"/>
                </a:cubicBezTo>
                <a:lnTo>
                  <a:pt x="0" y="17277"/>
                </a:lnTo>
                <a:cubicBezTo>
                  <a:pt x="0" y="12695"/>
                  <a:pt x="1820" y="8300"/>
                  <a:pt x="5060" y="5060"/>
                </a:cubicBezTo>
                <a:cubicBezTo>
                  <a:pt x="8300" y="1820"/>
                  <a:pt x="12695" y="0"/>
                  <a:pt x="17277" y="0"/>
                </a:cubicBezTo>
                <a:close/>
              </a:path>
            </a:pathLst>
          </a:custGeom>
          <a:solidFill>
            <a:srgbClr val="67D2D7"/>
          </a:solidFill>
          <a:ln>
            <a:solidFill>
              <a:srgbClr val="31B7BC"/>
            </a:solidFill>
          </a:ln>
        </p:spPr>
      </p:sp>
      <p:sp>
        <p:nvSpPr>
          <p:cNvPr id="3" name="Скругленный прямоугольник 2"/>
          <p:cNvSpPr/>
          <p:nvPr/>
        </p:nvSpPr>
        <p:spPr>
          <a:xfrm>
            <a:off x="959636" y="3996961"/>
            <a:ext cx="10160375" cy="2732926"/>
          </a:xfrm>
          <a:prstGeom prst="roundRect">
            <a:avLst/>
          </a:prstGeom>
          <a:solidFill>
            <a:schemeClr val="lt1">
              <a:alpha val="56000"/>
            </a:schemeClr>
          </a:solidFill>
          <a:ln>
            <a:solidFill>
              <a:srgbClr val="31B7B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863642" y="6912778"/>
            <a:ext cx="9800038" cy="5109889"/>
          </a:xfrm>
          <a:prstGeom prst="roundRect">
            <a:avLst/>
          </a:prstGeom>
          <a:solidFill>
            <a:schemeClr val="lt1">
              <a:alpha val="56000"/>
            </a:schemeClr>
          </a:solidFill>
          <a:ln>
            <a:solidFill>
              <a:srgbClr val="31B7BC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endParaRPr lang="ru-RU" sz="3200" b="0">
              <a:solidFill>
                <a:srgbClr val="FFFFFF"/>
              </a:solidFill>
              <a:sym typeface="Helvetica Neue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863642" y="4214037"/>
            <a:ext cx="938610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i="1" dirty="0"/>
              <a:t>Для сохранности доходов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На </a:t>
            </a:r>
            <a:r>
              <a:rPr lang="ru-RU" sz="3600" b="0" i="1" dirty="0"/>
              <a:t>карманные расходы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Свинка </a:t>
            </a:r>
            <a:r>
              <a:rPr lang="ru-RU" sz="3600" b="0" i="1" dirty="0"/>
              <a:t>требуется мне,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Та</a:t>
            </a:r>
            <a:r>
              <a:rPr lang="ru-RU" sz="3600" b="0" i="1" dirty="0"/>
              <a:t>, что с дыркой на спине…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757269" y="7215719"/>
            <a:ext cx="984771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i="1" dirty="0"/>
              <a:t>Иван Петрович — нумизмат,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Он </a:t>
            </a:r>
            <a:r>
              <a:rPr lang="ru-RU" sz="3600" b="0" i="1" dirty="0"/>
              <a:t>собиратель и фанат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Предметов </a:t>
            </a:r>
            <a:r>
              <a:rPr lang="ru-RU" sz="3600" b="0" i="1" dirty="0"/>
              <a:t>малых, что блестят,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Что </a:t>
            </a:r>
            <a:r>
              <a:rPr lang="ru-RU" sz="3600" b="0" i="1" dirty="0"/>
              <a:t>медью, серебром горят,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В </a:t>
            </a:r>
            <a:r>
              <a:rPr lang="ru-RU" sz="3600" b="0" i="1" dirty="0"/>
              <a:t>кармане весело звенят.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Что </a:t>
            </a:r>
            <a:r>
              <a:rPr lang="ru-RU" sz="3600" b="0" i="1" dirty="0"/>
              <a:t>собирает нумизмат?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Дайте </a:t>
            </a:r>
            <a:r>
              <a:rPr lang="ru-RU" sz="3600" b="0" i="1" dirty="0"/>
              <a:t>поскорей ответы — </a:t>
            </a:r>
            <a:endParaRPr lang="ru-RU" sz="3600" b="0" i="1" dirty="0" smtClean="0"/>
          </a:p>
          <a:p>
            <a:pPr algn="l"/>
            <a:r>
              <a:rPr lang="ru-RU" sz="3600" b="0" i="1" dirty="0" smtClean="0"/>
              <a:t>Собирает </a:t>
            </a:r>
            <a:r>
              <a:rPr lang="ru-RU" sz="3600" b="0" i="1" dirty="0"/>
              <a:t>он…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87294" y="2168608"/>
            <a:ext cx="11547028" cy="112661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360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2"/>
          <p:cNvSpPr txBox="1">
            <a:spLocks/>
          </p:cNvSpPr>
          <p:nvPr/>
        </p:nvSpPr>
        <p:spPr>
          <a:xfrm>
            <a:off x="2169328" y="4386275"/>
            <a:ext cx="19319072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7200" dirty="0" smtClean="0"/>
              <a:t>Какие </a:t>
            </a:r>
            <a:r>
              <a:rPr lang="ru-RU" sz="7200" dirty="0"/>
              <a:t>еще задания </a:t>
            </a:r>
            <a:r>
              <a:rPr lang="ru-RU" sz="7200" dirty="0"/>
              <a:t>на </a:t>
            </a:r>
            <a:r>
              <a:rPr lang="ru-RU" sz="7200" dirty="0"/>
              <a:t>смекалку Вы используете в процессе финансового воспитания?</a:t>
            </a:r>
            <a:endParaRPr lang="ru-RU" sz="72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427981" y="489303"/>
            <a:ext cx="2131255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Методы и приемы формирования финансовой грамотности и возможности их применения в образовательном процессе ДОУ </a:t>
            </a:r>
          </a:p>
        </p:txBody>
      </p:sp>
    </p:spTree>
    <p:extLst>
      <p:ext uri="{BB962C8B-B14F-4D97-AF65-F5344CB8AC3E}">
        <p14:creationId xmlns:p14="http://schemas.microsoft.com/office/powerpoint/2010/main" val="6647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569" y="3094892"/>
            <a:ext cx="10591028" cy="9561268"/>
          </a:xfrm>
          <a:prstGeom prst="rect">
            <a:avLst/>
          </a:prstGeom>
        </p:spPr>
      </p:pic>
      <p:sp>
        <p:nvSpPr>
          <p:cNvPr id="7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0483034" y="3179931"/>
            <a:ext cx="15678966" cy="8176847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1986006" y="5059370"/>
            <a:ext cx="1181686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hangingPunct="1">
              <a:buClr>
                <a:srgbClr val="90C226"/>
              </a:buClr>
              <a:buSzPct val="125000"/>
            </a:pP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распределяет детей на 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несколько </a:t>
            </a: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групп.</a:t>
            </a:r>
          </a:p>
          <a:p>
            <a:pPr lvl="0" algn="just" hangingPunct="1">
              <a:buClr>
                <a:srgbClr val="90C226"/>
              </a:buClr>
              <a:buSzPct val="125000"/>
            </a:pP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Задает вопрос, например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«Как </a:t>
            </a: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спланировать 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празднование дня рождения?» или «Как поздравить своих родных с Новым годом, без увеличения расходов в семейном бюджете</a:t>
            </a: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?».</a:t>
            </a:r>
          </a:p>
          <a:p>
            <a:pPr lvl="0" algn="just" hangingPunct="1">
              <a:buClr>
                <a:srgbClr val="90C226"/>
              </a:buClr>
              <a:buSzPct val="125000"/>
            </a:pP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Каждая 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группа обсуждает и размещает карточки (из предложенных) на ватмане – «дереве». </a:t>
            </a:r>
          </a:p>
          <a:p>
            <a:pPr lvl="0" algn="just" hangingPunct="1">
              <a:buClr>
                <a:srgbClr val="90C226"/>
              </a:buClr>
              <a:buSzPct val="125000"/>
            </a:pP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После </a:t>
            </a:r>
            <a:r>
              <a:rPr lang="ru-RU" sz="3600" b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того, </a:t>
            </a: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как все ответы будут распределены, группы обмениваются ватманами и дополняют на «деревьях» свои идеи и мысли.</a:t>
            </a:r>
          </a:p>
          <a:p>
            <a:pPr lvl="0" algn="just" hangingPunct="1">
              <a:buClr>
                <a:srgbClr val="90C226"/>
              </a:buClr>
              <a:buSzPct val="125000"/>
            </a:pPr>
            <a:r>
              <a:rPr lang="ru-RU" sz="3600" b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Затем представляют результаты работы. </a:t>
            </a:r>
          </a:p>
        </p:txBody>
      </p:sp>
      <p:sp>
        <p:nvSpPr>
          <p:cNvPr id="6" name="ЧТО ТАКОЕ ДЕНЬГИ?"/>
          <p:cNvSpPr txBox="1"/>
          <p:nvPr/>
        </p:nvSpPr>
        <p:spPr>
          <a:xfrm>
            <a:off x="2286000" y="453668"/>
            <a:ext cx="197612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Методы и приемы формирования финансовой грамотности и возможности их применения в образовательном процессе ДОУ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22597" y="3893862"/>
            <a:ext cx="5502532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 hangingPunct="1">
              <a:buClr>
                <a:srgbClr val="90C226"/>
              </a:buClr>
              <a:buSzPct val="125000"/>
            </a:pPr>
            <a:r>
              <a:rPr lang="ru-RU" sz="4800" i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Дерево решений </a:t>
            </a:r>
          </a:p>
        </p:txBody>
      </p:sp>
    </p:spTree>
    <p:extLst>
      <p:ext uri="{BB962C8B-B14F-4D97-AF65-F5344CB8AC3E}">
        <p14:creationId xmlns:p14="http://schemas.microsoft.com/office/powerpoint/2010/main" val="1555507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72378" y="9184750"/>
            <a:ext cx="10058400" cy="4023360"/>
          </a:xfrm>
          <a:prstGeom prst="rect">
            <a:avLst/>
          </a:prstGeom>
        </p:spPr>
      </p:pic>
      <p:sp>
        <p:nvSpPr>
          <p:cNvPr id="5" name="ЧТО ТАКОЕ ДЕНЬГИ?"/>
          <p:cNvSpPr txBox="1"/>
          <p:nvPr/>
        </p:nvSpPr>
        <p:spPr>
          <a:xfrm>
            <a:off x="2127738" y="772935"/>
            <a:ext cx="2154115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/>
            <a:endParaRPr lang="ru-RU" sz="40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" y="90252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552" y="6133324"/>
            <a:ext cx="1375955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https://favicon.yandex.net/favicon/t.me?size=32&amp;stub=2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254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87616" y="2572861"/>
            <a:ext cx="14113122" cy="102489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722" hangingPunct="1"/>
            <a:r>
              <a:rPr lang="ru-RU" sz="4800" i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</a:t>
            </a:r>
            <a:r>
              <a:rPr lang="ru-RU" sz="4800" i="1" kern="1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физминутки</a:t>
            </a:r>
            <a:r>
              <a:rPr lang="ru-RU" sz="4800" i="1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algn="just" defTabSz="913722" hangingPunct="1"/>
            <a:endParaRPr lang="ru-RU" sz="36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Продаются 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магазине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(вытянуть руки перед собой, маршировать) </a:t>
            </a:r>
            <a:endParaRPr lang="ru-RU" sz="3600" b="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Йогурт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молоко, кефир,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(соединять пальчики левой и правой руки)</a:t>
            </a:r>
          </a:p>
          <a:p>
            <a:pPr lvl="0" algn="just" defTabSz="913722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Ряженка, сметана, сыр,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(поочередно начиная с мизинцев, на слове «сыр» соединить ладошки хлопком) </a:t>
            </a:r>
          </a:p>
          <a:p>
            <a:pPr lvl="0" algn="just" defTabSz="913722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Чай, конфеты, шоколад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(приседать) </a:t>
            </a:r>
          </a:p>
          <a:p>
            <a:pPr lvl="0" algn="just" defTabSz="913722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Яблоки и </a:t>
            </a: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виноград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(запястья обеих рук плотно прикасаются друг к другу) </a:t>
            </a:r>
          </a:p>
          <a:p>
            <a:pPr lvl="0" algn="just" defTabSz="913722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Детский мячик в магазине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(прыгать) </a:t>
            </a:r>
          </a:p>
          <a:p>
            <a:pPr lvl="0" algn="just" defTabSz="913722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Продают в большой </a:t>
            </a:r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корзине</a:t>
            </a:r>
            <a:r>
              <a:rPr lang="ru-RU" sz="36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(пальцы в замок и вытянуть перед собой) </a:t>
            </a:r>
            <a:endParaRPr lang="ru-RU" sz="3600" b="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913722" hangingPunct="1"/>
            <a:r>
              <a:rPr lang="ru-RU" sz="36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Нужно </a:t>
            </a:r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важное купить,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(хлопнуть ладонью левой руки о правую и наоборот 4 раза в ритм) </a:t>
            </a:r>
          </a:p>
          <a:p>
            <a:pPr lvl="0" algn="just" defTabSz="913722" hangingPunct="1"/>
            <a:r>
              <a:rPr lang="ru-RU" sz="36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Чтобы экономным быть! </a:t>
            </a:r>
            <a:r>
              <a:rPr lang="ru-RU" sz="36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(потереть большим пальчиком другие пальцы, обеими руками одновременно). </a:t>
            </a:r>
          </a:p>
        </p:txBody>
      </p:sp>
      <p:sp>
        <p:nvSpPr>
          <p:cNvPr id="10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23825" y="3608917"/>
            <a:ext cx="15678966" cy="9823328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11" name="ЧТО ТАКОЕ ДЕНЬГИ?"/>
          <p:cNvSpPr txBox="1"/>
          <p:nvPr/>
        </p:nvSpPr>
        <p:spPr>
          <a:xfrm>
            <a:off x="2286000" y="453668"/>
            <a:ext cx="197612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Методы и приемы формирования финансовой грамотности и возможности их применения в образовательном процессе ДОУ</a:t>
            </a:r>
          </a:p>
        </p:txBody>
      </p:sp>
    </p:spTree>
    <p:extLst>
      <p:ext uri="{BB962C8B-B14F-4D97-AF65-F5344CB8AC3E}">
        <p14:creationId xmlns:p14="http://schemas.microsoft.com/office/powerpoint/2010/main" val="3176914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127738" y="772935"/>
            <a:ext cx="21541154" cy="7181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lvl="0" algn="ctr"/>
            <a:endParaRPr lang="ru-RU" sz="40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  <a:sym typeface="Helvetica Neue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69" y="90252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48552" y="6133324"/>
            <a:ext cx="13759559" cy="93358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indent="450215" algn="just">
              <a:lnSpc>
                <a:spcPct val="150000"/>
              </a:lnSpc>
            </a:pPr>
            <a:endParaRPr lang="ru-RU" sz="36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077" name="Picture 5" descr="https://favicon.yandex.net/favicon/t.me?size=32&amp;stub=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-12541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812216" y="2414234"/>
            <a:ext cx="13909430" cy="9879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913722" hangingPunct="1"/>
            <a:r>
              <a:rPr lang="ru-RU" sz="40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Пример пальчиковой гимнастики:</a:t>
            </a:r>
          </a:p>
          <a:p>
            <a:pPr lvl="0" algn="just" defTabSz="913722" hangingPunct="1"/>
            <a:endParaRPr lang="ru-RU" sz="40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lvl="0" indent="-342900" algn="just" defTabSz="913722" hangingPunct="1">
              <a:buFontTx/>
              <a:buChar char="-"/>
            </a:pP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1, 2, 3, 4, 5 - будем денежки считать, </a:t>
            </a:r>
            <a:r>
              <a:rPr lang="ru-RU" sz="40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(сгибаем и разгибаем пальцы рук) </a:t>
            </a:r>
          </a:p>
          <a:p>
            <a:pPr marL="342900" lvl="0" indent="-342900" algn="just" defTabSz="913722" hangingPunct="1">
              <a:buFontTx/>
              <a:buChar char="-"/>
            </a:pP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 и 2 оплатим дом, дом в котором мы живем </a:t>
            </a:r>
            <a:r>
              <a:rPr lang="ru-RU" sz="40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(отгибаем мизинец и безымянный) </a:t>
            </a:r>
          </a:p>
          <a:p>
            <a:pPr marL="342900" lvl="0" indent="-342900" algn="just" defTabSz="913722" hangingPunct="1">
              <a:buFontTx/>
              <a:buChar char="-"/>
            </a:pP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Третья монетка одежду купить </a:t>
            </a:r>
            <a:r>
              <a:rPr lang="ru-RU" sz="40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(отгибаем средний палец) </a:t>
            </a:r>
          </a:p>
          <a:p>
            <a:pPr marL="342900" lvl="0" indent="-342900" algn="just" defTabSz="913722" hangingPunct="1">
              <a:buFontTx/>
              <a:buChar char="-"/>
            </a:pP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 четвертую - будем есть и пить </a:t>
            </a:r>
            <a:r>
              <a:rPr lang="ru-RU" sz="40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(отгибаем указательный палец) </a:t>
            </a:r>
          </a:p>
          <a:p>
            <a:pPr marL="342900" lvl="0" indent="-342900" algn="just" defTabSz="913722" hangingPunct="1">
              <a:buFontTx/>
              <a:buChar char="-"/>
            </a:pPr>
            <a:r>
              <a:rPr lang="ru-RU" sz="40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Ну а пятую пока спрячем в донце кошелька </a:t>
            </a:r>
            <a:r>
              <a:rPr lang="ru-RU" sz="40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(прячем большой палец в кулак).</a:t>
            </a:r>
          </a:p>
          <a:p>
            <a:pPr lvl="0" algn="just" defTabSz="913722" hangingPunct="1"/>
            <a:endParaRPr lang="ru-RU" sz="40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3" algn="just" defTabSz="913722" hangingPunct="1"/>
            <a:r>
              <a:rPr lang="ru-RU" sz="4000" b="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Для чего спрячем деньги в донце кошелька? </a:t>
            </a:r>
          </a:p>
          <a:p>
            <a:pPr lvl="3" algn="just" defTabSz="913722" hangingPunct="1"/>
            <a:r>
              <a:rPr lang="ru-RU" sz="4000" b="0" i="1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Где можно хранить деньги без копилки?</a:t>
            </a:r>
          </a:p>
          <a:p>
            <a:pPr lvl="0" algn="just" defTabSz="913722" hangingPunct="1"/>
            <a:endParaRPr lang="ru-RU" sz="360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86824" y="4396155"/>
            <a:ext cx="8269691" cy="5873360"/>
          </a:xfrm>
          <a:prstGeom prst="rect">
            <a:avLst/>
          </a:prstGeom>
        </p:spPr>
      </p:pic>
      <p:sp>
        <p:nvSpPr>
          <p:cNvPr id="9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23825" y="3608917"/>
            <a:ext cx="9688391" cy="7486975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10" name="ЧТО ТАКОЕ ДЕНЬГИ?"/>
          <p:cNvSpPr txBox="1"/>
          <p:nvPr/>
        </p:nvSpPr>
        <p:spPr>
          <a:xfrm>
            <a:off x="2286000" y="453668"/>
            <a:ext cx="19761200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>
                <a:solidFill>
                  <a:srgbClr val="000000"/>
                </a:solidFill>
                <a:latin typeface="Arial" panose="020B0604020202020204" pitchFamily="34" charset="0"/>
                <a:ea typeface="Helvetica Neue"/>
                <a:cs typeface="Arial" panose="020B0604020202020204" pitchFamily="34" charset="0"/>
                <a:sym typeface="Helvetica Neue"/>
              </a:rPr>
              <a:t>Методы и приемы формирования финансовой грамотности и возможности их применения в образовательном процессе ДОУ</a:t>
            </a:r>
          </a:p>
        </p:txBody>
      </p:sp>
    </p:spTree>
    <p:extLst>
      <p:ext uri="{BB962C8B-B14F-4D97-AF65-F5344CB8AC3E}">
        <p14:creationId xmlns:p14="http://schemas.microsoft.com/office/powerpoint/2010/main" val="4154777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479429" y="278521"/>
            <a:ext cx="2104878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особенности финансового воспитания </a:t>
            </a:r>
          </a:p>
          <a:p>
            <a:r>
              <a:rPr lang="ru-RU" sz="4800" cap="none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старшем дошкольном возрасте</a:t>
            </a:r>
            <a:endParaRPr lang="ru-RU" sz="48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2" y="161403"/>
            <a:ext cx="1863437" cy="1872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93350" y="3001148"/>
            <a:ext cx="10108762" cy="8527391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3498645691"/>
              </p:ext>
            </p:extLst>
          </p:nvPr>
        </p:nvGraphicFramePr>
        <p:xfrm>
          <a:off x="9502588" y="2046536"/>
          <a:ext cx="17325789" cy="1125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14251753" y="3178646"/>
            <a:ext cx="1003480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5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ru-RU" sz="11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607870" y="3178645"/>
            <a:ext cx="1003480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5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ru-RU" sz="11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6368762" y="6738926"/>
            <a:ext cx="1003480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5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ru-RU" sz="11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723885" y="6738925"/>
            <a:ext cx="1003480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5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ru-RU" sz="11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251753" y="10232402"/>
            <a:ext cx="1003480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5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ru-RU" sz="11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607870" y="10232402"/>
            <a:ext cx="1003480" cy="187230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11500" b="1" i="0" u="none" strike="noStrike" cap="none" spc="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?</a:t>
            </a:r>
            <a:endParaRPr kumimoji="0" lang="ru-RU" sz="11500" b="1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6838435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graphicFrame>
        <p:nvGraphicFramePr>
          <p:cNvPr id="5" name="Объект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8164871"/>
              </p:ext>
            </p:extLst>
          </p:nvPr>
        </p:nvGraphicFramePr>
        <p:xfrm>
          <a:off x="1494692" y="2286000"/>
          <a:ext cx="21083431" cy="11024152"/>
        </p:xfrm>
        <a:graphic>
          <a:graphicData uri="http://schemas.openxmlformats.org/drawingml/2006/table">
            <a:tbl>
              <a:tblPr/>
              <a:tblGrid>
                <a:gridCol w="9501831"/>
                <a:gridCol w="11581600"/>
              </a:tblGrid>
              <a:tr h="1097355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Персональный навигатор по финансам «Мои финансы»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ru-RU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  <a:hlinkClick r:id="rId6"/>
                        </a:rPr>
                        <a:t>https://</a:t>
                      </a:r>
                      <a:r>
                        <a:rPr kumimoji="0" lang="ru-RU" altLang="ru-RU" sz="3000" b="1" i="0" u="sng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  <a:hlinkClick r:id="rId6"/>
                        </a:rPr>
                        <a:t>моифинансы.рф</a:t>
                      </a:r>
                      <a:r>
                        <a:rPr kumimoji="0" lang="ru-RU" altLang="ru-RU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  <a:hlinkClick r:id="rId6"/>
                        </a:rPr>
                        <a:t>/</a:t>
                      </a:r>
                      <a:r>
                        <a:rPr kumimoji="0" lang="ru-RU" altLang="ru-RU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  <a:endParaRPr kumimoji="0" lang="ru-RU" altLang="ru-RU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8AF90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Большинство образовательных и просветительских ресурсов, созданных в рамках Проекта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995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Информационно-просветительский ресурс, созданный Банком России </a:t>
                      </a:r>
                      <a:r>
                        <a:rPr kumimoji="0" lang="ru-RU" altLang="ru-RU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  <a:hlinkClick r:id="rId7"/>
                        </a:rPr>
                        <a:t>https://fincult.info/</a:t>
                      </a: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Просветительские и образовательные материалы, созданные Банком России или по заказу Банка России 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276138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/>
                        </a:rPr>
                        <a:t>Обучающие материалы для дошкольников, созданные Банком России </a:t>
                      </a:r>
                      <a:r>
                        <a:rPr kumimoji="0" lang="en-US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  <a:hlinkClick r:id="rId8"/>
                        </a:rPr>
                        <a:t>https://fincult.info/teaching/</a:t>
                      </a: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  <a:hlinkClick r:id="rId9"/>
                        </a:rPr>
                        <a:t>Комплект методических и демонстрационных материалов для дошкольников</a:t>
                      </a:r>
                      <a:endParaRPr lang="ru-RU" sz="30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  <a:hlinkClick r:id="rId10"/>
                        </a:rPr>
                        <a:t>Мультики о финансах (5+)</a:t>
                      </a:r>
                      <a:endParaRPr lang="ru-RU" sz="30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  <a:hlinkClick r:id="rId11"/>
                        </a:rPr>
                        <a:t>Сборник задач и ребусов для детей «Путешествие в мир финансов»</a:t>
                      </a:r>
                      <a:endParaRPr lang="ru-RU" sz="30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000" b="0" i="0" u="none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  <a:hlinkClick r:id="rId12"/>
                        </a:rPr>
                        <a:t>Книжка-раскраска «Как сорока карту потеряла»</a:t>
                      </a:r>
                      <a:endParaRPr lang="ru-RU" sz="3000" b="0" i="0" u="none" strike="noStrike" cap="none" dirty="0" smtClean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55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Образовательные продукты ПАКК </a:t>
                      </a:r>
                      <a:r>
                        <a:rPr kumimoji="0" lang="ru-RU" altLang="ru-RU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  <a:hlinkClick r:id="rId13"/>
                        </a:rPr>
                        <a:t>https://edu.pacc.ru/</a:t>
                      </a: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Просветительские и образовательные  продукты и материалы по ФГ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55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600075" algn="l"/>
                        </a:tabLst>
                      </a:pP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Сайт ФМЦ по финансовой грамотности системы общего и среднего профессионального образования  </a:t>
                      </a:r>
                      <a:r>
                        <a:rPr kumimoji="0" lang="en-GB" altLang="ru-RU" sz="3000" b="1" i="0" u="sng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  <a:hlinkClick r:id="rId14"/>
                        </a:rPr>
                        <a:t>https://fmc.hse.ru/</a:t>
                      </a:r>
                      <a:r>
                        <a:rPr kumimoji="0" lang="en-GB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68AF9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.</a:t>
                      </a:r>
                      <a:endParaRPr kumimoji="0" lang="ru-RU" altLang="ru-RU" sz="30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68AF9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1pPr>
                      <a:lvl2pPr marL="742950" marR="0" indent="-28575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2pPr>
                      <a:lvl3pPr marL="11430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3pPr>
                      <a:lvl4pPr marL="16002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4pPr>
                      <a:lvl5pPr marL="2057400" marR="0" indent="-228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5pPr>
                      <a:lvl6pPr marL="25146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6pPr>
                      <a:lvl7pPr marL="29718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7pPr>
                      <a:lvl8pPr marL="34290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8pPr>
                      <a:lvl9pPr marL="3886200" marR="0" indent="-228600" algn="ctr" defTabSz="8255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 sz="1200" b="0" i="0" u="none" strike="noStrike" cap="none" spc="0" baseline="0">
                          <a:solidFill>
                            <a:srgbClr val="000000"/>
                          </a:solidFill>
                          <a:uFillTx/>
                          <a:latin typeface="Arial" panose="020B0604020202020204" pitchFamily="34" charset="0"/>
                          <a:cs typeface="Arial" panose="020B0604020202020204" pitchFamily="34" charset="0"/>
                          <a:sym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Вся информация и материалы для Педагогов, которые внедряют программы повышения финансовой грамотности в свою деятельность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743995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/>
                        </a:rPr>
                        <a:t>Всероссийское сетевое педагогическое сообщество по финансовой грамотности </a:t>
                      </a:r>
                      <a:r>
                        <a:rPr lang="en-US" sz="3000" b="1" i="0" u="sng" strike="noStrike" cap="none" dirty="0" smtClean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  <a:sym typeface="Arial"/>
                          <a:hlinkClick r:id="rId15"/>
                        </a:rPr>
                        <a:t>https://vk.com/fmchse</a:t>
                      </a:r>
                      <a:endParaRPr lang="ru-RU" sz="3000" b="1" dirty="0" smtClean="0">
                        <a:solidFill>
                          <a:srgbClr val="0FB56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Новости регионов, </a:t>
                      </a:r>
                      <a:r>
                        <a:rPr kumimoji="0" lang="ru-RU" altLang="ru-RU" sz="30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вебинары</a:t>
                      </a: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 по финансовой грамотности, методические разработки занятий по финансовой грамотности, тематические викторины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44512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algn="l"/>
                      <a:r>
                        <a:rPr kumimoji="0" 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/>
                        </a:rPr>
                        <a:t>Канал Центра финансовой грамотности НИФИ Минфина России </a:t>
                      </a:r>
                      <a:r>
                        <a:rPr lang="en-US" sz="3000" b="1" u="sng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  <a:hlinkClick r:id="rId16"/>
                        </a:rPr>
                        <a:t>https://t.me/FinZozhExpert</a:t>
                      </a:r>
                      <a:endParaRPr lang="ru-RU" sz="3000" b="1" dirty="0" smtClean="0">
                        <a:solidFill>
                          <a:srgbClr val="0FB56D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/>
                        </a:rPr>
                        <a:t>Новое в законодательстве РФ</a:t>
                      </a:r>
                      <a:endParaRPr kumimoji="0" lang="ru-RU" altLang="ru-RU" sz="30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SimSun" panose="02010600030101010101" pitchFamily="2" charset="-122"/>
                        <a:cs typeface="Arial" panose="020B0604020202020204" pitchFamily="34" charset="0"/>
                        <a:sym typeface="Arial" panose="020B0604020202020204" pitchFamily="34" charset="0"/>
                      </a:endParaRP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097355"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Мобильные приложения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marR="0" indent="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1pPr>
                      <a:lvl2pPr marL="0" marR="0" indent="457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2pPr>
                      <a:lvl3pPr marL="0" marR="0" indent="914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3pPr>
                      <a:lvl4pPr marL="0" marR="0" indent="1371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4pPr>
                      <a:lvl5pPr marL="0" marR="0" indent="18288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5pPr>
                      <a:lvl6pPr marL="0" marR="0" indent="22860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6pPr>
                      <a:lvl7pPr marL="0" marR="0" indent="27432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7pPr>
                      <a:lvl8pPr marL="0" marR="0" indent="32004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8pPr>
                      <a:lvl9pPr marL="0" marR="0" indent="3657600" algn="ctr" defTabSz="825500" rtl="0" latinLnBrk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 sz="2400" b="0" i="0" u="none" strike="noStrike" cap="none" spc="0" baseline="0">
                          <a:solidFill>
                            <a:schemeClr val="tx1"/>
                          </a:solidFill>
                          <a:uFillTx/>
                          <a:latin typeface="Arial"/>
                          <a:sym typeface="Helvetica Neue Light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3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ea typeface="SimSun" panose="02010600030101010101" pitchFamily="2" charset="-122"/>
                          <a:cs typeface="Arial" panose="020B0604020202020204" pitchFamily="34" charset="0"/>
                          <a:sym typeface="Arial" panose="020B0604020202020204" pitchFamily="34" charset="0"/>
                        </a:rPr>
                        <a:t>Приложения позволяют изучать финансовую грамотность в игровой форме, организовать детско-взрослое взаимодействие</a:t>
                      </a:r>
                    </a:p>
                  </a:txBody>
                  <a:tcPr marL="11255" marR="11255" marT="11253" marB="11253" horzOverflow="overflow">
                    <a:lnL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97A7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29255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3903588" y="7096596"/>
            <a:ext cx="7854702" cy="7690822"/>
            <a:chOff x="13531055" y="7096596"/>
            <a:chExt cx="7854702" cy="7690822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397" r="10704"/>
            <a:stretch/>
          </p:blipFill>
          <p:spPr>
            <a:xfrm>
              <a:off x="15306707" y="7681324"/>
              <a:ext cx="5623032" cy="3941304"/>
            </a:xfrm>
            <a:prstGeom prst="rect">
              <a:avLst/>
            </a:prstGeom>
          </p:spPr>
        </p:pic>
        <p:pic>
          <p:nvPicPr>
            <p:cNvPr id="8" name="Рисунок 7">
              <a:extLst>
                <a:ext uri="{FF2B5EF4-FFF2-40B4-BE49-F238E27FC236}">
                  <a16:creationId xmlns="" xmlns:a16="http://schemas.microsoft.com/office/drawing/2014/main" id="{51437E5B-C074-4678-A847-AA1F890AD0A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531055" y="7096596"/>
              <a:ext cx="7854702" cy="7690822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7946709" y="4098408"/>
            <a:ext cx="6203816" cy="726385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15598" y="4098408"/>
            <a:ext cx="6203816" cy="726385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087580" y="2998245"/>
            <a:ext cx="141613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l" defTabSz="497754" hangingPunct="1"/>
            <a:r>
              <a:rPr lang="ru-RU" sz="3200" b="0" kern="1200" dirty="0">
                <a:solidFill>
                  <a:srgbClr val="01509F"/>
                </a:solidFill>
                <a:latin typeface="Arial" panose="020B0604020202020204" pitchFamily="34" charset="0"/>
                <a:ea typeface="Gadugi" panose="020B0502040204020203" pitchFamily="34" charset="0"/>
                <a:cs typeface="Arial" panose="020B0604020202020204" pitchFamily="34" charset="0"/>
              </a:rPr>
              <a:t>МУЛЬТИПЛИКАЦИОННЫЙ СЕРИАЛ «АЗБУКА ДЕНЕГ ТЕТУШКИ СОВЫ»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087580" y="4327441"/>
            <a:ext cx="60641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0" dirty="0"/>
              <a:t>Тетушка Сова и ее добрые помощники </a:t>
            </a:r>
            <a:r>
              <a:rPr lang="ru-RU" sz="2400" b="0" dirty="0" smtClean="0"/>
              <a:t>в </a:t>
            </a:r>
            <a:r>
              <a:rPr lang="ru-RU" sz="2400" b="0" dirty="0"/>
              <a:t>простой и доступной мультипликационной форме разъясняют детям экономические понятия, прививают правильное отношение к деньгам, подсказывают, как с ними обращаться: экономить, тратить, вкладывать. </a:t>
            </a:r>
          </a:p>
          <a:p>
            <a:pPr algn="just"/>
            <a:endParaRPr lang="ru-RU" sz="2400" b="0" dirty="0" smtClean="0"/>
          </a:p>
          <a:p>
            <a:pPr algn="just"/>
            <a:r>
              <a:rPr lang="ru-RU" sz="2400" b="0" dirty="0" smtClean="0"/>
              <a:t>Мудрая </a:t>
            </a:r>
            <a:r>
              <a:rPr lang="ru-RU" sz="2400" b="0" dirty="0"/>
              <a:t>Тетушка Сова рассказывает в мультике о том, что такое деньги, как определяются цена и ценность товаров и услуг, как приумножать свой капитал и грамотно планировать расходы. </a:t>
            </a:r>
            <a:endParaRPr lang="ru-RU" sz="2400" b="0" dirty="0" smtClean="0"/>
          </a:p>
          <a:p>
            <a:pPr algn="just"/>
            <a:endParaRPr lang="ru-RU" sz="2400" b="0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7958469" y="4327441"/>
            <a:ext cx="6092335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E6215A"/>
                </a:solidFill>
              </a:rPr>
              <a:t>В </a:t>
            </a:r>
            <a:r>
              <a:rPr lang="ru-RU" sz="2400" dirty="0" smtClean="0">
                <a:solidFill>
                  <a:srgbClr val="E6215A"/>
                </a:solidFill>
              </a:rPr>
              <a:t>мультфильме затронута </a:t>
            </a:r>
            <a:r>
              <a:rPr lang="ru-RU" sz="2400" dirty="0">
                <a:solidFill>
                  <a:srgbClr val="E6215A"/>
                </a:solidFill>
              </a:rPr>
              <a:t>важная тема: </a:t>
            </a:r>
            <a:r>
              <a:rPr lang="ru-RU" sz="2400" b="0" dirty="0"/>
              <a:t>деньги не самоцель - гораздо важнее стать умными, счастливыми и самостоятельными членами </a:t>
            </a:r>
            <a:r>
              <a:rPr lang="ru-RU" sz="2400" b="0" dirty="0" smtClean="0"/>
              <a:t>общества</a:t>
            </a:r>
            <a:r>
              <a:rPr lang="ru-RU" sz="2400" b="0" dirty="0" smtClean="0"/>
              <a:t>.</a:t>
            </a:r>
          </a:p>
          <a:p>
            <a:pPr algn="just"/>
            <a:endParaRPr lang="ru-RU" sz="2400" b="0" dirty="0"/>
          </a:p>
          <a:p>
            <a:pPr algn="just"/>
            <a:r>
              <a:rPr lang="ru-RU" sz="2400" b="0" dirty="0"/>
              <a:t>Мультфильмы отлично подойдут для первого разговора с детьми о финансах и ответственном потреблении. Простая и яркая форма повествования делает мультик понятным и интересным для малышей от 4 лет.</a:t>
            </a:r>
          </a:p>
          <a:p>
            <a:pPr algn="just"/>
            <a:endParaRPr lang="ru-RU" sz="2400" b="0" dirty="0"/>
          </a:p>
          <a:p>
            <a:pPr algn="just"/>
            <a:r>
              <a:rPr lang="ru-RU" sz="2400" b="0" dirty="0" smtClean="0"/>
              <a:t>Можно использовать видеоматериалы для визуализации изучаемого материала, создания проблемных ситуаций, рассмотрения типичных ошибок потребителей финансовых услуг</a:t>
            </a:r>
            <a:r>
              <a:rPr lang="ru-RU" sz="2400" b="0" dirty="0" smtClean="0"/>
              <a:t>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8406" y="2998245"/>
            <a:ext cx="3471333" cy="347133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2436477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t="43121" r="48430"/>
          <a:stretch/>
        </p:blipFill>
        <p:spPr>
          <a:xfrm>
            <a:off x="0" y="7628519"/>
            <a:ext cx="11079511" cy="595662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7861948" y="4044194"/>
            <a:ext cx="6245115" cy="2695272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013998" y="4044194"/>
            <a:ext cx="6205416" cy="269527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2675248" y="10053459"/>
            <a:ext cx="9211733" cy="366254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algn="just"/>
            <a:r>
              <a:rPr lang="ru-RU" sz="2600" b="0" dirty="0" smtClean="0">
                <a:latin typeface="+mj-lt"/>
              </a:rPr>
              <a:t>Проведите </a:t>
            </a:r>
            <a:r>
              <a:rPr lang="ru-RU" sz="2600" b="0" dirty="0">
                <a:latin typeface="+mj-lt"/>
              </a:rPr>
              <a:t>экскурсию в ближайший супермаркет и обратите внимание, в каких зонах магазина расположены товары категории «Надо» или «Хочу». </a:t>
            </a:r>
            <a:endParaRPr lang="ru-RU" sz="2600" b="0" dirty="0" smtClean="0">
              <a:latin typeface="+mj-lt"/>
            </a:endParaRPr>
          </a:p>
          <a:p>
            <a:pPr algn="just"/>
            <a:r>
              <a:rPr lang="ru-RU" sz="2600" b="0" dirty="0" smtClean="0">
                <a:latin typeface="+mj-lt"/>
              </a:rPr>
              <a:t>Дайте </a:t>
            </a:r>
            <a:r>
              <a:rPr lang="ru-RU" sz="2600" b="0" dirty="0">
                <a:latin typeface="+mj-lt"/>
              </a:rPr>
              <a:t>задание вырастить из семян растения: «Хочу» - цветы, «Надо» - горох, фасоль, лук. Разместите таблички под горшками с семенами.</a:t>
            </a:r>
            <a:r>
              <a:rPr kumimoji="0" lang="ru-RU" sz="2600" b="0" i="0" u="none" strike="noStrike" cap="none" spc="0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uFillTx/>
                <a:latin typeface="+mj-lt"/>
                <a:ea typeface="+mn-ea"/>
                <a:cs typeface="+mn-cs"/>
                <a:sym typeface="Helvetica Neue Medium"/>
              </a:rPr>
              <a:t>  </a:t>
            </a:r>
            <a:endParaRPr lang="ru-RU" sz="3200" b="0" dirty="0">
              <a:solidFill>
                <a:schemeClr val="tx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algn="just"/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Воспитание каких </a:t>
            </a:r>
            <a:r>
              <a:rPr lang="ru-RU" sz="28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 и ценностных </a:t>
            </a:r>
            <a:r>
              <a:rPr lang="ru-RU" sz="2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ориентиров обеспечивает задание?</a:t>
            </a:r>
            <a:endParaRPr lang="ru-RU" sz="2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endParaRPr kumimoji="0" lang="ru-RU" sz="2600" b="0" i="0" u="none" strike="noStrike" cap="none" spc="0" normalizeH="0" baseline="0" dirty="0">
              <a:ln>
                <a:noFill/>
              </a:ln>
              <a:solidFill>
                <a:schemeClr val="tx1"/>
              </a:solidFill>
              <a:effectLst/>
              <a:uFillTx/>
              <a:latin typeface="+mj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314484" y="9539264"/>
            <a:ext cx="7933262" cy="56425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ru-RU" dirty="0" smtClean="0"/>
              <a:t>ЗАДАНИЯ ПО ТЕМЕ «РАСХОДЫ СЕМЬИ»</a:t>
            </a:r>
            <a:endParaRPr kumimoji="0" lang="ru-RU" sz="3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5784" y="2843866"/>
            <a:ext cx="1763541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dirty="0" smtClean="0">
                <a:solidFill>
                  <a:srgbClr val="004F9F"/>
                </a:solidFill>
              </a:rPr>
              <a:t>ИНТЕРАКТИВНЫЙ РАЗВЛЕКАТЕЛЬНО-ПРОСВЕТИТЕЛЬСКИЙ МУЛЬТ-СЕРИАЛ</a:t>
            </a:r>
            <a:br>
              <a:rPr lang="ru-RU" sz="3600" b="0" dirty="0" smtClean="0">
                <a:solidFill>
                  <a:srgbClr val="004F9F"/>
                </a:solidFill>
              </a:rPr>
            </a:br>
            <a:r>
              <a:rPr lang="ru-RU" sz="3600" b="0" dirty="0" smtClean="0">
                <a:solidFill>
                  <a:srgbClr val="004F9F"/>
                </a:solidFill>
              </a:rPr>
              <a:t>«БОГАТЫЙ БОБРЁНОК»</a:t>
            </a:r>
            <a:endParaRPr lang="ru-RU" sz="3600" b="0" dirty="0">
              <a:solidFill>
                <a:srgbClr val="004F9F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890934" y="4044195"/>
            <a:ext cx="62161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dirty="0"/>
              <a:t>В процессе просмотра серии дети могут выбирать путь просмотра, отвечая на вопросы. </a:t>
            </a:r>
            <a:endParaRPr lang="ru-RU" sz="2000" b="0" dirty="0" smtClean="0"/>
          </a:p>
          <a:p>
            <a:pPr algn="just"/>
            <a:r>
              <a:rPr lang="ru-RU" sz="2000" b="0" dirty="0" smtClean="0"/>
              <a:t>Можно пройти </a:t>
            </a:r>
            <a:r>
              <a:rPr lang="ru-RU" sz="2000" b="0" dirty="0"/>
              <a:t>все возможные варианты развития событий и оценить преимущества и недостатки всех путей. Такой подход разовьет аналитические способности </a:t>
            </a:r>
            <a:r>
              <a:rPr lang="ru-RU" sz="2000" b="0" dirty="0" smtClean="0"/>
              <a:t>воспитанников, </a:t>
            </a:r>
            <a:r>
              <a:rPr lang="ru-RU" sz="2000" b="0" dirty="0"/>
              <a:t>понимание важности принятия правильных решений в жизни и ответственности за свой выбор</a:t>
            </a:r>
            <a:r>
              <a:rPr lang="ru-RU" sz="2000" b="0" dirty="0" smtClean="0"/>
              <a:t>.</a:t>
            </a:r>
            <a:endParaRPr lang="ru-RU" sz="2000" b="0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1013998" y="4098409"/>
            <a:ext cx="6205416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b="0" dirty="0"/>
              <a:t>Каждая </a:t>
            </a:r>
            <a:r>
              <a:rPr lang="ru-RU" sz="2000" b="0" dirty="0" smtClean="0"/>
              <a:t>серия посвящена </a:t>
            </a:r>
            <a:r>
              <a:rPr lang="ru-RU" sz="2000" b="0" dirty="0"/>
              <a:t>одному из ключевых вопросов финансовой грамотности, но реализована в понятной и доступной для детей форме. </a:t>
            </a:r>
            <a:endParaRPr lang="ru-RU" sz="2000" b="0" dirty="0" smtClean="0"/>
          </a:p>
          <a:p>
            <a:pPr algn="just"/>
            <a:r>
              <a:rPr lang="ru-RU" sz="2000" b="0" dirty="0" smtClean="0"/>
              <a:t>Можно </a:t>
            </a:r>
            <a:r>
              <a:rPr lang="ru-RU" sz="2000" b="0" dirty="0" smtClean="0"/>
              <a:t>выбрать </a:t>
            </a:r>
            <a:r>
              <a:rPr lang="ru-RU" sz="2000" b="0" dirty="0"/>
              <a:t>для просмотра и обсуждения ту серию, которая соответствует теме </a:t>
            </a:r>
            <a:r>
              <a:rPr lang="ru-RU" sz="2000" b="0" dirty="0" smtClean="0"/>
              <a:t>занятия: Семья и труд, </a:t>
            </a:r>
            <a:r>
              <a:rPr lang="ru-RU" sz="2000" b="0" dirty="0"/>
              <a:t>Роль государства, Доходы и т.д.</a:t>
            </a:r>
          </a:p>
        </p:txBody>
      </p:sp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4"/>
          <a:srcRect l="79314" t="1404" r="1455" b="59143"/>
          <a:stretch/>
        </p:blipFill>
        <p:spPr>
          <a:xfrm>
            <a:off x="19133734" y="2374324"/>
            <a:ext cx="3624666" cy="362466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4"/>
          <a:srcRect l="53068" t="39626" b="33110"/>
          <a:stretch/>
        </p:blipFill>
        <p:spPr>
          <a:xfrm>
            <a:off x="13047784" y="6400800"/>
            <a:ext cx="10083148" cy="2855189"/>
          </a:xfrm>
          <a:prstGeom prst="rect">
            <a:avLst/>
          </a:prstGeom>
        </p:spPr>
      </p:pic>
      <p:sp>
        <p:nvSpPr>
          <p:cNvPr id="22" name="Прямоугольник 21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1005596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1767363" y="8113169"/>
            <a:ext cx="9043568" cy="280738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62381" y="2574498"/>
            <a:ext cx="9043568" cy="284286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/>
          <a:srcRect t="14408" r="52252" b="15269"/>
          <a:stretch/>
        </p:blipFill>
        <p:spPr>
          <a:xfrm>
            <a:off x="0" y="6037796"/>
            <a:ext cx="10684934" cy="7620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4713" y="10054299"/>
            <a:ext cx="3302000" cy="3302000"/>
          </a:xfrm>
          <a:prstGeom prst="rect">
            <a:avLst/>
          </a:prstGeom>
        </p:spPr>
      </p:pic>
      <p:sp>
        <p:nvSpPr>
          <p:cNvPr id="15" name="Скругленный прямоугольник 14"/>
          <p:cNvSpPr/>
          <p:nvPr/>
        </p:nvSpPr>
        <p:spPr>
          <a:xfrm>
            <a:off x="1302563" y="2764522"/>
            <a:ext cx="6232770" cy="489964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03232" y="2770375"/>
            <a:ext cx="816186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</a:rPr>
              <a:t>«</a:t>
            </a:r>
            <a:r>
              <a:rPr lang="ru-RU" sz="2800" dirty="0" err="1">
                <a:solidFill>
                  <a:schemeClr val="bg1"/>
                </a:solidFill>
              </a:rPr>
              <a:t>Фиксики</a:t>
            </a:r>
            <a:r>
              <a:rPr lang="ru-RU" sz="2800" dirty="0">
                <a:solidFill>
                  <a:schemeClr val="bg1"/>
                </a:solidFill>
              </a:rPr>
              <a:t>: История вещей</a:t>
            </a:r>
            <a:r>
              <a:rPr lang="ru-RU" sz="2800" dirty="0" smtClean="0">
                <a:solidFill>
                  <a:schemeClr val="bg1"/>
                </a:solidFill>
              </a:rPr>
              <a:t>»</a:t>
            </a:r>
          </a:p>
          <a:p>
            <a:pPr algn="just"/>
            <a:r>
              <a:rPr lang="ru-RU" sz="2800" b="0" dirty="0"/>
              <a:t/>
            </a:r>
            <a:br>
              <a:rPr lang="ru-RU" sz="2800" b="0" dirty="0"/>
            </a:br>
            <a:r>
              <a:rPr lang="ru-RU" sz="2800" b="0" dirty="0" smtClean="0"/>
              <a:t>Серия расскажет </a:t>
            </a:r>
            <a:r>
              <a:rPr lang="ru-RU" sz="2800" b="0" dirty="0"/>
              <a:t>о том, как появились деньги, какими они бывают и как происходит оплата с помощью банковской карты</a:t>
            </a:r>
            <a:r>
              <a:rPr lang="ru-RU" sz="2800" b="0" dirty="0" smtClean="0"/>
              <a:t>.</a:t>
            </a:r>
            <a:endParaRPr lang="ru-RU" sz="3600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11767361" y="3248787"/>
            <a:ext cx="9043568" cy="428055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12007543" y="3433112"/>
            <a:ext cx="6232770" cy="489964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208212" y="3416179"/>
            <a:ext cx="8362537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solidFill>
                  <a:schemeClr val="bg1"/>
                </a:solidFill>
              </a:rPr>
              <a:t>«</a:t>
            </a:r>
            <a:r>
              <a:rPr lang="ru-RU" sz="2800" dirty="0" err="1">
                <a:solidFill>
                  <a:schemeClr val="bg1"/>
                </a:solidFill>
              </a:rPr>
              <a:t>Фиксики</a:t>
            </a:r>
            <a:r>
              <a:rPr lang="ru-RU" sz="2800" dirty="0">
                <a:solidFill>
                  <a:schemeClr val="bg1"/>
                </a:solidFill>
              </a:rPr>
              <a:t>: Деньги» </a:t>
            </a:r>
            <a:endParaRPr lang="ru-RU" sz="2800" dirty="0" smtClean="0">
              <a:solidFill>
                <a:schemeClr val="bg1"/>
              </a:solidFill>
            </a:endParaRPr>
          </a:p>
          <a:p>
            <a:pPr algn="just"/>
            <a:endParaRPr lang="ru-RU" sz="2800" b="0" dirty="0" smtClean="0"/>
          </a:p>
          <a:p>
            <a:pPr algn="just"/>
            <a:r>
              <a:rPr lang="ru-RU" sz="2800" dirty="0" smtClean="0">
                <a:solidFill>
                  <a:srgbClr val="E6215A"/>
                </a:solidFill>
              </a:rPr>
              <a:t>Здесь затрагивается важная тема: </a:t>
            </a:r>
            <a:r>
              <a:rPr lang="ru-RU" sz="2800" dirty="0">
                <a:solidFill>
                  <a:srgbClr val="E6215A"/>
                </a:solidFill>
              </a:rPr>
              <a:t>деньги и дружба. </a:t>
            </a:r>
            <a:r>
              <a:rPr lang="ru-RU" sz="2800" b="0" dirty="0" err="1"/>
              <a:t>Фиксики</a:t>
            </a:r>
            <a:r>
              <a:rPr lang="ru-RU" sz="2800" b="0" dirty="0"/>
              <a:t> решили поставить помощь друг другу на финансовую основу, но ничего хорошего из этого не вышло. </a:t>
            </a:r>
            <a:r>
              <a:rPr lang="ru-RU" sz="2800" b="0" dirty="0" smtClean="0"/>
              <a:t>Детям </a:t>
            </a:r>
            <a:r>
              <a:rPr lang="ru-RU" sz="2800" b="0" dirty="0"/>
              <a:t>рассказывают, что брать с друзей плату за помощь — неудачная идея, а вот оплату за работу — вполне нормально. 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2007545" y="8297494"/>
            <a:ext cx="6232770" cy="963598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007544" y="8297494"/>
            <a:ext cx="8563207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dirty="0" err="1" smtClean="0">
                <a:solidFill>
                  <a:schemeClr val="bg1"/>
                </a:solidFill>
              </a:rPr>
              <a:t>Фикси</a:t>
            </a:r>
            <a:r>
              <a:rPr lang="ru-RU" sz="2800" dirty="0" smtClean="0">
                <a:solidFill>
                  <a:schemeClr val="bg1"/>
                </a:solidFill>
              </a:rPr>
              <a:t>-советы</a:t>
            </a:r>
            <a:r>
              <a:rPr lang="ru-RU" sz="2800" dirty="0">
                <a:solidFill>
                  <a:schemeClr val="bg1"/>
                </a:solidFill>
              </a:rPr>
              <a:t>. </a:t>
            </a:r>
            <a:endParaRPr lang="ru-RU" sz="2800" dirty="0" smtClean="0">
              <a:solidFill>
                <a:schemeClr val="bg1"/>
              </a:solidFill>
            </a:endParaRPr>
          </a:p>
          <a:p>
            <a:pPr algn="just"/>
            <a:r>
              <a:rPr lang="ru-RU" sz="2800" dirty="0" smtClean="0">
                <a:solidFill>
                  <a:schemeClr val="bg1"/>
                </a:solidFill>
              </a:rPr>
              <a:t>Осторожней </a:t>
            </a:r>
            <a:r>
              <a:rPr lang="ru-RU" sz="2800" dirty="0">
                <a:solidFill>
                  <a:schemeClr val="bg1"/>
                </a:solidFill>
              </a:rPr>
              <a:t>в Интернете</a:t>
            </a:r>
            <a:r>
              <a:rPr lang="ru-RU" sz="2800" dirty="0" smtClean="0">
                <a:solidFill>
                  <a:schemeClr val="bg1"/>
                </a:solidFill>
              </a:rPr>
              <a:t>!</a:t>
            </a:r>
          </a:p>
          <a:p>
            <a:pPr algn="just"/>
            <a:endParaRPr lang="ru-RU" sz="2800" b="0" dirty="0" smtClean="0"/>
          </a:p>
          <a:p>
            <a:pPr algn="just"/>
            <a:r>
              <a:rPr lang="ru-RU" sz="2800" b="0" dirty="0" err="1" smtClean="0"/>
              <a:t>Фиксики</a:t>
            </a:r>
            <a:r>
              <a:rPr lang="ru-RU" sz="2800" b="0" dirty="0" smtClean="0"/>
              <a:t> расскажут о том, какие таятся опасности в сети Интернет, и как их избежать.</a:t>
            </a:r>
            <a:endParaRPr lang="ru-RU" sz="2800" b="0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26284477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13047784" y="3913288"/>
            <a:ext cx="10414000" cy="4858179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281364" y="5415972"/>
            <a:ext cx="9760102" cy="7300961"/>
            <a:chOff x="2219324" y="1476375"/>
            <a:chExt cx="5753101" cy="4657725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066" t="12392" r="20738" b="5285"/>
            <a:stretch/>
          </p:blipFill>
          <p:spPr>
            <a:xfrm>
              <a:off x="2219324" y="1476375"/>
              <a:ext cx="5753101" cy="4657725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 rotWithShape="1">
            <a:blip r:embed="rId7"/>
            <a:srcRect r="20077"/>
            <a:stretch/>
          </p:blipFill>
          <p:spPr>
            <a:xfrm>
              <a:off x="3390900" y="2600325"/>
              <a:ext cx="4171950" cy="2647950"/>
            </a:xfrm>
            <a:prstGeom prst="rect">
              <a:avLst/>
            </a:prstGeom>
          </p:spPr>
        </p:pic>
      </p:grpSp>
      <p:sp>
        <p:nvSpPr>
          <p:cNvPr id="15" name="Прямоугольник 14"/>
          <p:cNvSpPr/>
          <p:nvPr/>
        </p:nvSpPr>
        <p:spPr>
          <a:xfrm>
            <a:off x="13793834" y="4446476"/>
            <a:ext cx="916776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97754" hangingPunct="1"/>
            <a:r>
              <a:rPr lang="ru-RU" sz="2400" b="0" kern="1200" dirty="0" smtClean="0">
                <a:latin typeface="+mj-lt"/>
                <a:ea typeface="+mn-ea"/>
                <a:cs typeface="+mn-cs"/>
              </a:rPr>
              <a:t>Три </a:t>
            </a:r>
            <a:r>
              <a:rPr lang="ru-RU" sz="2400" b="0" kern="1200" dirty="0">
                <a:latin typeface="+mj-lt"/>
                <a:ea typeface="+mn-ea"/>
                <a:cs typeface="+mn-cs"/>
              </a:rPr>
              <a:t>кота узнают </a:t>
            </a:r>
            <a:r>
              <a:rPr lang="ru-RU" sz="2400" kern="1200" dirty="0">
                <a:solidFill>
                  <a:srgbClr val="E6215A"/>
                </a:solidFill>
                <a:latin typeface="+mj-lt"/>
                <a:ea typeface="+mn-ea"/>
                <a:cs typeface="+mn-cs"/>
              </a:rPr>
              <a:t>про ценность денег и бережное обращение с ними</a:t>
            </a:r>
            <a:r>
              <a:rPr lang="ru-RU" sz="2400" b="0" kern="1200" dirty="0">
                <a:latin typeface="+mj-lt"/>
                <a:ea typeface="+mn-ea"/>
                <a:cs typeface="+mn-cs"/>
              </a:rPr>
              <a:t>. </a:t>
            </a:r>
          </a:p>
          <a:p>
            <a:pPr algn="just" defTabSz="497754" hangingPunct="1"/>
            <a:r>
              <a:rPr lang="ru-RU" sz="2400" b="0" kern="1200" dirty="0">
                <a:latin typeface="+mj-lt"/>
                <a:ea typeface="+mn-ea"/>
                <a:cs typeface="+mn-cs"/>
              </a:rPr>
              <a:t>Семья котов отправилась в магазин за покупками. Детям поручили самостоятельно купить хлеб, молоко и чай. Серия «Поход в магазин» поможет обсудить тему покупок в магазине, а также разумных и неразумных трат.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109000" y="3020788"/>
            <a:ext cx="112015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97754" hangingPunct="1"/>
            <a:r>
              <a:rPr lang="ru-RU" sz="3600" b="0" dirty="0">
                <a:solidFill>
                  <a:srgbClr val="004F9F"/>
                </a:solidFill>
              </a:rPr>
              <a:t>МУЛЬТИПЛИКАЦИОННЫЙ СЕРИАЛ «ТРИ КОТА»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93834" y="6918656"/>
            <a:ext cx="91677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497754" hangingPunct="1"/>
            <a:r>
              <a:rPr lang="ru-RU" sz="2400" b="0" kern="1200" dirty="0">
                <a:latin typeface="+mj-lt"/>
                <a:ea typeface="+mn-ea"/>
                <a:cs typeface="+mn-cs"/>
              </a:rPr>
              <a:t>Как-то раз Мама задала любопытный вопрос: кто не выключил свет ночью на кухне? Серия «Закон экономии» знакомит детей с понятиями бережливость и экономия. </a:t>
            </a:r>
          </a:p>
          <a:p>
            <a:pPr algn="l"/>
            <a:endParaRPr lang="ru-RU" sz="2400" b="0" kern="1200" dirty="0">
              <a:solidFill>
                <a:srgbClr val="393939"/>
              </a:solidFill>
              <a:latin typeface="+mj-lt"/>
              <a:ea typeface="+mn-ea"/>
              <a:cs typeface="+mn-cs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375" y="8556064"/>
            <a:ext cx="4428225" cy="442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676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638" y="2474201"/>
            <a:ext cx="22569654" cy="1109814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40444454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314518"/>
            <a:ext cx="22664631" cy="11157973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</p:spTree>
    <p:extLst>
      <p:ext uri="{BB962C8B-B14F-4D97-AF65-F5344CB8AC3E}">
        <p14:creationId xmlns:p14="http://schemas.microsoft.com/office/powerpoint/2010/main" val="38666578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182850" tIns="91401" rIns="182850" bIns="91401" anchor="t" anchorCtr="0">
            <a:no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Proxima Nova Rg" panose="02000506030000020004" pitchFamily="2" charset="0"/>
              </a:rPr>
              <a:t>29</a:t>
            </a:r>
            <a:endParaRPr b="1" dirty="0">
              <a:solidFill>
                <a:schemeClr val="bg1"/>
              </a:solidFill>
              <a:latin typeface="Proxima Nova Rg" panose="02000506030000020004" pitchFamily="2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790291" y="2273294"/>
            <a:ext cx="1987928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dirty="0" err="1">
                <a:solidFill>
                  <a:srgbClr val="004F9F"/>
                </a:solidFill>
              </a:rPr>
              <a:t>ФинМультКульт</a:t>
            </a:r>
            <a:r>
              <a:rPr lang="ru-RU" sz="3600" b="0" dirty="0">
                <a:solidFill>
                  <a:srgbClr val="004F9F"/>
                </a:solidFill>
              </a:rPr>
              <a:t> </a:t>
            </a:r>
            <a:r>
              <a:rPr lang="ru-RU" sz="3600" b="0" dirty="0" smtClean="0">
                <a:solidFill>
                  <a:srgbClr val="004F9F"/>
                </a:solidFill>
              </a:rPr>
              <a:t>– РИСУЕМ ПУТЬ К ФИНАНСОВОЙ КУЛЬТУРЕ</a:t>
            </a:r>
            <a:endParaRPr lang="ru-RU" sz="3600" b="0" dirty="0">
              <a:solidFill>
                <a:srgbClr val="004F9F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738696" y="3086613"/>
            <a:ext cx="10807038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dirty="0">
                <a:solidFill>
                  <a:schemeClr val="tx1"/>
                </a:solidFill>
                <a:latin typeface="HSE Sans"/>
              </a:rPr>
              <a:t>Группа компаний «</a:t>
            </a:r>
            <a:r>
              <a:rPr lang="ru-RU" sz="2800" b="0" dirty="0" err="1">
                <a:solidFill>
                  <a:schemeClr val="tx1"/>
                </a:solidFill>
                <a:latin typeface="HSE Sans"/>
              </a:rPr>
              <a:t>Рики</a:t>
            </a:r>
            <a:r>
              <a:rPr lang="ru-RU" sz="2800" b="0" dirty="0">
                <a:solidFill>
                  <a:schemeClr val="tx1"/>
                </a:solidFill>
                <a:latin typeface="HSE Sans"/>
              </a:rPr>
              <a:t>», правообладатель проектов «</a:t>
            </a:r>
            <a:r>
              <a:rPr lang="ru-RU" sz="2800" b="0" dirty="0" err="1">
                <a:solidFill>
                  <a:schemeClr val="tx1"/>
                </a:solidFill>
                <a:latin typeface="HSE Sans"/>
              </a:rPr>
              <a:t>Фиксики</a:t>
            </a:r>
            <a:r>
              <a:rPr lang="ru-RU" sz="2800" b="0" dirty="0">
                <a:solidFill>
                  <a:schemeClr val="tx1"/>
                </a:solidFill>
                <a:latin typeface="HSE Sans"/>
              </a:rPr>
              <a:t>», «</a:t>
            </a:r>
            <a:r>
              <a:rPr lang="ru-RU" sz="2800" b="0" dirty="0" err="1">
                <a:solidFill>
                  <a:schemeClr val="tx1"/>
                </a:solidFill>
                <a:latin typeface="HSE Sans"/>
              </a:rPr>
              <a:t>Смешарики</a:t>
            </a:r>
            <a:r>
              <a:rPr lang="ru-RU" sz="2800" b="0" dirty="0">
                <a:solidFill>
                  <a:schemeClr val="tx1"/>
                </a:solidFill>
                <a:latin typeface="HSE Sans"/>
              </a:rPr>
              <a:t>», «Бодо </a:t>
            </a:r>
            <a:r>
              <a:rPr lang="ru-RU" sz="2800" b="0" dirty="0" err="1">
                <a:solidFill>
                  <a:schemeClr val="tx1"/>
                </a:solidFill>
                <a:latin typeface="HSE Sans"/>
              </a:rPr>
              <a:t>Бородо</a:t>
            </a:r>
            <a:r>
              <a:rPr lang="ru-RU" sz="2800" b="0" dirty="0">
                <a:solidFill>
                  <a:schemeClr val="tx1"/>
                </a:solidFill>
                <a:latin typeface="HSE Sans"/>
              </a:rPr>
              <a:t>», «Мульти-Россия», «</a:t>
            </a:r>
            <a:r>
              <a:rPr lang="ru-RU" sz="2800" b="0" dirty="0" err="1">
                <a:solidFill>
                  <a:schemeClr val="tx1"/>
                </a:solidFill>
                <a:latin typeface="HSE Sans"/>
              </a:rPr>
              <a:t>Финник</a:t>
            </a:r>
            <a:r>
              <a:rPr lang="ru-RU" sz="2800" b="0" dirty="0">
                <a:solidFill>
                  <a:schemeClr val="tx1"/>
                </a:solidFill>
                <a:latin typeface="HSE Sans"/>
              </a:rPr>
              <a:t>», «Ася и Вася», «Тима и Тома» и многих других, с 2020 года развивает направление анимационной педагогики как эффективного инструмента обучения. Цель проекта – исследование возможностей применения готовой анимации в образовательном процессе. С 2021 года проводится конкурс «Новые методики в образовании», который объединил тысячи педагогов различных ступеней образования и различных предметов в дружное </a:t>
            </a:r>
            <a:r>
              <a:rPr lang="ru-RU" sz="2800" b="0" dirty="0" err="1">
                <a:solidFill>
                  <a:schemeClr val="tx1"/>
                </a:solidFill>
                <a:latin typeface="HSE Sans"/>
              </a:rPr>
              <a:t>комьюнити</a:t>
            </a:r>
            <a:r>
              <a:rPr lang="ru-RU" sz="2800" b="0" dirty="0">
                <a:solidFill>
                  <a:schemeClr val="tx1"/>
                </a:solidFill>
                <a:latin typeface="HSE Sans"/>
              </a:rPr>
              <a:t>.</a:t>
            </a:r>
            <a:endParaRPr lang="ru-RU" sz="2800" b="0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291339" y="9720877"/>
            <a:ext cx="9899703" cy="37063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76930" y="6337759"/>
            <a:ext cx="9243957" cy="31813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7"/>
          <a:srcRect b="72844"/>
          <a:stretch/>
        </p:blipFill>
        <p:spPr>
          <a:xfrm>
            <a:off x="14959625" y="3121381"/>
            <a:ext cx="7669145" cy="18123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625070" y="4023310"/>
            <a:ext cx="2815222" cy="2797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9"/>
          <a:srcRect b="49071"/>
          <a:stretch/>
        </p:blipFill>
        <p:spPr>
          <a:xfrm>
            <a:off x="1395871" y="8452844"/>
            <a:ext cx="6997091" cy="9128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5505"/>
            <a:ext cx="3556000" cy="35560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grpSp>
        <p:nvGrpSpPr>
          <p:cNvPr id="13" name="Группа 12"/>
          <p:cNvGrpSpPr/>
          <p:nvPr/>
        </p:nvGrpSpPr>
        <p:grpSpPr>
          <a:xfrm>
            <a:off x="2211451" y="9088322"/>
            <a:ext cx="9734550" cy="2606131"/>
            <a:chOff x="10075603" y="6491334"/>
            <a:chExt cx="9734550" cy="260613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 rotWithShape="1">
            <a:blip r:embed="rId12"/>
            <a:srcRect b="75633"/>
            <a:stretch/>
          </p:blipFill>
          <p:spPr>
            <a:xfrm>
              <a:off x="10075603" y="6491334"/>
              <a:ext cx="9734550" cy="99800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2"/>
            <a:srcRect t="59793"/>
            <a:stretch/>
          </p:blipFill>
          <p:spPr>
            <a:xfrm>
              <a:off x="10075603" y="7450667"/>
              <a:ext cx="9734550" cy="16467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2946157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11276321" y="3913288"/>
            <a:ext cx="12887546" cy="68732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213082" y="2645656"/>
            <a:ext cx="1417214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4F9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ПРЕПОДАВАТЕЛЬСКАЯ ПОРТАЛА «ФИНАНСОВАЯ</a:t>
            </a:r>
            <a:r>
              <a:rPr kumimoji="0" lang="ru-RU" sz="3600" b="0" i="0" u="none" strike="noStrike" cap="none" spc="0" normalizeH="0" dirty="0" smtClean="0">
                <a:ln>
                  <a:noFill/>
                </a:ln>
                <a:solidFill>
                  <a:srgbClr val="004F9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КУЛЬТУРА»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4F9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282094" y="3276165"/>
            <a:ext cx="4221560" cy="408623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РЕСУРСЫ БАНКА РОССИИ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970000" y="7596223"/>
            <a:ext cx="987341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ru-RU" dirty="0"/>
              <a:t>Можно ли взять в банкомате много-много денег?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Как тратить деньги с умом?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Что такое копить?</a:t>
            </a:r>
          </a:p>
          <a:p>
            <a:pPr algn="just">
              <a:lnSpc>
                <a:spcPct val="150000"/>
              </a:lnSpc>
            </a:pPr>
            <a:r>
              <a:rPr lang="ru-RU" dirty="0"/>
              <a:t>Как не попасться мошенникам?</a:t>
            </a: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1463866" y="4033324"/>
            <a:ext cx="6232770" cy="489964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1463866" y="4694241"/>
            <a:ext cx="12192000" cy="347787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sz="3200" b="0" dirty="0"/>
              <a:t>Сериал прививает </a:t>
            </a:r>
            <a:r>
              <a:rPr lang="ru-RU" sz="3200" b="0" dirty="0" smtClean="0"/>
              <a:t>правильное </a:t>
            </a:r>
            <a:r>
              <a:rPr lang="ru-RU" sz="3200" b="0" dirty="0"/>
              <a:t>отношение к деньгам, </a:t>
            </a:r>
            <a:r>
              <a:rPr lang="ru-RU" sz="3200" b="0" dirty="0" smtClean="0"/>
              <a:t>учит</a:t>
            </a:r>
            <a:r>
              <a:rPr lang="ru-RU" sz="3200" b="0" dirty="0" smtClean="0"/>
              <a:t>, </a:t>
            </a:r>
            <a:r>
              <a:rPr lang="ru-RU" sz="3200" b="0" dirty="0"/>
              <a:t>как с ними </a:t>
            </a:r>
            <a:r>
              <a:rPr lang="ru-RU" sz="3200" b="0" dirty="0" smtClean="0"/>
              <a:t>обращаться, </a:t>
            </a:r>
            <a:r>
              <a:rPr lang="ru-RU" sz="3200" b="0" dirty="0"/>
              <a:t>тратить и экономить. </a:t>
            </a:r>
          </a:p>
          <a:p>
            <a:pPr algn="just"/>
            <a:r>
              <a:rPr lang="ru-RU" sz="3200" b="0" dirty="0"/>
              <a:t>На примере главного героя Пети дети узнают, почему обещания бесплатных подарков в интернете не предвещают ничего хорошего.</a:t>
            </a:r>
          </a:p>
          <a:p>
            <a:pPr algn="just"/>
            <a:endParaRPr lang="ru-RU" dirty="0"/>
          </a:p>
          <a:p>
            <a:endParaRPr lang="ru-RU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1463866" y="3982709"/>
            <a:ext cx="55258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3200" dirty="0">
                <a:solidFill>
                  <a:schemeClr val="bg1"/>
                </a:solidFill>
              </a:rPr>
              <a:t>Мультики о финансах (5+)</a:t>
            </a:r>
          </a:p>
        </p:txBody>
      </p:sp>
      <p:sp>
        <p:nvSpPr>
          <p:cNvPr id="12" name="Овал 11"/>
          <p:cNvSpPr/>
          <p:nvPr/>
        </p:nvSpPr>
        <p:spPr>
          <a:xfrm>
            <a:off x="13292667" y="7663233"/>
            <a:ext cx="406400" cy="692468"/>
          </a:xfrm>
          <a:prstGeom prst="ellipse">
            <a:avLst/>
          </a:prstGeom>
          <a:solidFill>
            <a:srgbClr val="E6215A"/>
          </a:solidFill>
          <a:ln w="12700" cap="flat">
            <a:solidFill>
              <a:srgbClr val="E6215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1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13292667" y="8440622"/>
            <a:ext cx="406400" cy="692468"/>
          </a:xfrm>
          <a:prstGeom prst="ellipse">
            <a:avLst/>
          </a:prstGeom>
          <a:solidFill>
            <a:srgbClr val="E6215A"/>
          </a:solidFill>
          <a:ln w="12700" cap="flat">
            <a:solidFill>
              <a:srgbClr val="E6215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2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Овал 16"/>
          <p:cNvSpPr/>
          <p:nvPr/>
        </p:nvSpPr>
        <p:spPr>
          <a:xfrm>
            <a:off x="13292667" y="9218011"/>
            <a:ext cx="406400" cy="692468"/>
          </a:xfrm>
          <a:prstGeom prst="ellipse">
            <a:avLst/>
          </a:prstGeom>
          <a:solidFill>
            <a:srgbClr val="E6215A"/>
          </a:solidFill>
          <a:ln w="12700" cap="flat">
            <a:solidFill>
              <a:srgbClr val="E6215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3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13292667" y="9995400"/>
            <a:ext cx="406400" cy="692468"/>
          </a:xfrm>
          <a:prstGeom prst="ellipse">
            <a:avLst/>
          </a:prstGeom>
          <a:solidFill>
            <a:srgbClr val="E6215A"/>
          </a:solidFill>
          <a:ln w="12700" cap="flat">
            <a:solidFill>
              <a:srgbClr val="E6215A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2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4</a:t>
            </a:r>
            <a:endParaRPr kumimoji="0" lang="ru-RU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0" y="4694241"/>
            <a:ext cx="10913044" cy="8845573"/>
            <a:chOff x="0" y="4694241"/>
            <a:chExt cx="10913044" cy="8845573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6"/>
            <a:srcRect t="19490" r="44676"/>
            <a:stretch/>
          </p:blipFill>
          <p:spPr>
            <a:xfrm>
              <a:off x="0" y="4694241"/>
              <a:ext cx="10913044" cy="8845573"/>
            </a:xfrm>
            <a:prstGeom prst="rect">
              <a:avLst/>
            </a:prstGeom>
          </p:spPr>
        </p:pic>
        <p:pic>
          <p:nvPicPr>
            <p:cNvPr id="15" name="Рисунок 14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51" r="8894" b="12227"/>
            <a:stretch/>
          </p:blipFill>
          <p:spPr>
            <a:xfrm>
              <a:off x="2184400" y="6773333"/>
              <a:ext cx="7992533" cy="5215467"/>
            </a:xfrm>
            <a:prstGeom prst="rect">
              <a:avLst/>
            </a:prstGeom>
          </p:spPr>
        </p:pic>
      </p:grpSp>
      <p:pic>
        <p:nvPicPr>
          <p:cNvPr id="22" name="Рисунок 2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30706" y="9787594"/>
            <a:ext cx="3572933" cy="3572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6699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sp>
        <p:nvSpPr>
          <p:cNvPr id="5" name="Объект 2"/>
          <p:cNvSpPr txBox="1">
            <a:spLocks/>
          </p:cNvSpPr>
          <p:nvPr/>
        </p:nvSpPr>
        <p:spPr>
          <a:xfrm>
            <a:off x="2169328" y="4386275"/>
            <a:ext cx="19319072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7200" dirty="0" smtClean="0"/>
              <a:t>Какие преимущества и риски использования </a:t>
            </a:r>
            <a:r>
              <a:rPr lang="ru-RU" sz="7200" dirty="0" err="1" smtClean="0"/>
              <a:t>видеоресурсов</a:t>
            </a:r>
            <a:r>
              <a:rPr lang="ru-RU" sz="7200" dirty="0" smtClean="0"/>
              <a:t> Вы можете назвать в </a:t>
            </a:r>
            <a:r>
              <a:rPr lang="ru-RU" sz="7200" dirty="0"/>
              <a:t>процессе финансового </a:t>
            </a:r>
            <a:r>
              <a:rPr lang="ru-RU" sz="7200" dirty="0" smtClean="0"/>
              <a:t>воспитания дошкольников?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17132956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ЧТО ТАКОЕ ДЕНЬГИ?"/>
          <p:cNvSpPr txBox="1"/>
          <p:nvPr/>
        </p:nvSpPr>
        <p:spPr>
          <a:xfrm>
            <a:off x="2479429" y="278521"/>
            <a:ext cx="2104878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особенности финансового воспитания </a:t>
            </a:r>
          </a:p>
          <a:p>
            <a:r>
              <a:rPr lang="ru-RU" sz="4800" cap="none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старшем дошкольном возрасте</a:t>
            </a:r>
            <a:endParaRPr lang="ru-RU" sz="48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2" y="161403"/>
            <a:ext cx="1863437" cy="187218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93350" y="3001148"/>
            <a:ext cx="10108762" cy="8527391"/>
          </a:xfrm>
          <a:prstGeom prst="rect">
            <a:avLst/>
          </a:prstGeom>
        </p:spPr>
      </p:pic>
      <p:graphicFrame>
        <p:nvGraphicFramePr>
          <p:cNvPr id="10" name="Схема 9"/>
          <p:cNvGraphicFramePr/>
          <p:nvPr>
            <p:extLst>
              <p:ext uri="{D42A27DB-BD31-4B8C-83A1-F6EECF244321}">
                <p14:modId xmlns:p14="http://schemas.microsoft.com/office/powerpoint/2010/main" val="1954759045"/>
              </p:ext>
            </p:extLst>
          </p:nvPr>
        </p:nvGraphicFramePr>
        <p:xfrm>
          <a:off x="9502588" y="2046536"/>
          <a:ext cx="17325789" cy="112570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2" name="Прямоугольник 1"/>
          <p:cNvSpPr/>
          <p:nvPr/>
        </p:nvSpPr>
        <p:spPr>
          <a:xfrm>
            <a:off x="14958330" y="6890250"/>
            <a:ext cx="37264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0" dirty="0">
                <a:solidFill>
                  <a:schemeClr val="bg1"/>
                </a:solidFill>
              </a:rPr>
              <a:t>Использование игровой деятельности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6873332" y="2860867"/>
            <a:ext cx="4313208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0" dirty="0">
                <a:solidFill>
                  <a:schemeClr val="bg1"/>
                </a:solidFill>
              </a:rPr>
              <a:t>Создание развивающей предметно-пространственной среды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7249428" y="10790692"/>
            <a:ext cx="356101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200" b="0" dirty="0">
                <a:solidFill>
                  <a:schemeClr val="bg1"/>
                </a:solidFill>
              </a:rPr>
              <a:t>Взаимодействие с родителями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2560124" y="9805807"/>
            <a:ext cx="426144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3200" b="0" dirty="0">
              <a:solidFill>
                <a:schemeClr val="bg1"/>
              </a:solidFill>
            </a:endParaRPr>
          </a:p>
          <a:p>
            <a:pPr lvl="0"/>
            <a:r>
              <a:rPr lang="ru-RU" sz="3200" b="0" dirty="0">
                <a:solidFill>
                  <a:schemeClr val="bg1"/>
                </a:solidFill>
              </a:rPr>
              <a:t>Отбор образовательных ресурсов</a:t>
            </a:r>
          </a:p>
        </p:txBody>
      </p:sp>
    </p:spTree>
    <p:extLst>
      <p:ext uri="{BB962C8B-B14F-4D97-AF65-F5344CB8AC3E}">
        <p14:creationId xmlns:p14="http://schemas.microsoft.com/office/powerpoint/2010/main" val="2957623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6250356" y="3776696"/>
            <a:ext cx="7584888" cy="574047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6374532" y="3895120"/>
            <a:ext cx="7332135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0" dirty="0" smtClean="0"/>
              <a:t> </a:t>
            </a:r>
          </a:p>
          <a:p>
            <a:pPr algn="just"/>
            <a:endParaRPr lang="ru-RU" sz="2200" b="0" dirty="0" smtClean="0"/>
          </a:p>
          <a:p>
            <a:pPr algn="just"/>
            <a:r>
              <a:rPr lang="ru-RU" sz="2200" b="0" dirty="0" smtClean="0"/>
              <a:t>В</a:t>
            </a:r>
            <a:r>
              <a:rPr lang="ru-RU" sz="2200" b="0" dirty="0"/>
              <a:t> </a:t>
            </a:r>
            <a:r>
              <a:rPr lang="ru-RU" sz="2200" b="0" dirty="0" err="1" smtClean="0"/>
              <a:t>браузерной</a:t>
            </a:r>
            <a:r>
              <a:rPr lang="ru-RU" sz="2200" b="0" dirty="0" smtClean="0"/>
              <a:t> игре нужно </a:t>
            </a:r>
            <a:r>
              <a:rPr lang="ru-RU" sz="2200" b="0" dirty="0"/>
              <a:t>спасти накопления героев от мошенников и злого колдуна. </a:t>
            </a:r>
            <a:r>
              <a:rPr lang="ru-RU" sz="2200" b="0" dirty="0" smtClean="0"/>
              <a:t>Игра учит тому, как</a:t>
            </a:r>
            <a:r>
              <a:rPr lang="ru-RU" sz="2200" b="0" dirty="0"/>
              <a:t> правильно обращаться с деньгами, планировать траты, копить на свои цели и избегать неоправданных потерь. </a:t>
            </a:r>
          </a:p>
          <a:p>
            <a:pPr algn="just"/>
            <a:r>
              <a:rPr lang="ru-RU" sz="2200" b="0" dirty="0" smtClean="0"/>
              <a:t>В</a:t>
            </a:r>
            <a:r>
              <a:rPr lang="ru-RU" sz="2200" b="0" dirty="0"/>
              <a:t> конце испытания </a:t>
            </a:r>
            <a:r>
              <a:rPr lang="ru-RU" sz="2200" b="0" dirty="0" smtClean="0"/>
              <a:t>можно получить памятный постер</a:t>
            </a:r>
            <a:r>
              <a:rPr lang="ru-RU" sz="2200" b="0" dirty="0"/>
              <a:t>.</a:t>
            </a: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16318734" y="3895120"/>
            <a:ext cx="6232770" cy="422880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8329477" y="3776696"/>
            <a:ext cx="7584888" cy="574047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8433544" y="3950253"/>
            <a:ext cx="6232770" cy="422880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37677" y="3776696"/>
            <a:ext cx="7584888" cy="5740476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10513240" y="9517172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094" y="47330"/>
            <a:ext cx="2215083" cy="2225482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63" y="2410808"/>
            <a:ext cx="14466278" cy="119353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356" y="9705351"/>
            <a:ext cx="7687772" cy="401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9477" y="9719341"/>
            <a:ext cx="7687772" cy="4015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98" y="9739567"/>
            <a:ext cx="7687772" cy="3976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40562" y="3895120"/>
            <a:ext cx="735037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200" b="0" dirty="0" smtClean="0"/>
              <a:t> </a:t>
            </a:r>
          </a:p>
          <a:p>
            <a:pPr algn="just"/>
            <a:endParaRPr lang="ru-RU" sz="2200" b="0" dirty="0" smtClean="0"/>
          </a:p>
          <a:p>
            <a:pPr algn="just"/>
            <a:r>
              <a:rPr lang="ru-RU" sz="2200" b="0" dirty="0" smtClean="0"/>
              <a:t>В</a:t>
            </a:r>
            <a:r>
              <a:rPr lang="ru-RU" sz="2200" b="0" dirty="0"/>
              <a:t> игре </a:t>
            </a:r>
            <a:r>
              <a:rPr lang="ru-RU" sz="2200" b="0" dirty="0" smtClean="0"/>
              <a:t>нужно </a:t>
            </a:r>
            <a:r>
              <a:rPr lang="ru-RU" sz="2200" b="0" dirty="0"/>
              <a:t>помочь котятам накопить на запуск своего дела — семейного кафе. </a:t>
            </a:r>
          </a:p>
          <a:p>
            <a:pPr algn="just"/>
            <a:r>
              <a:rPr lang="ru-RU" sz="2200" b="0" dirty="0" smtClean="0"/>
              <a:t>Игра учит тому, как управлять </a:t>
            </a:r>
            <a:r>
              <a:rPr lang="ru-RU" sz="2200" b="0" dirty="0"/>
              <a:t>семейным бюджетом и на чем можно экономить</a:t>
            </a:r>
            <a:r>
              <a:rPr lang="ru-RU" sz="2200" b="0" dirty="0" smtClean="0"/>
              <a:t>, как </a:t>
            </a:r>
            <a:r>
              <a:rPr lang="ru-RU" sz="2200" b="0" dirty="0"/>
              <a:t>пользоваться банковской </a:t>
            </a:r>
            <a:r>
              <a:rPr lang="ru-RU" sz="2200" b="0" dirty="0" smtClean="0"/>
              <a:t>картой и  </a:t>
            </a:r>
            <a:r>
              <a:rPr lang="ru-RU" sz="2200" b="0" dirty="0"/>
              <a:t>не попадаться на уловки </a:t>
            </a:r>
            <a:r>
              <a:rPr lang="ru-RU" sz="2200" b="0" dirty="0" smtClean="0"/>
              <a:t>мошенников.</a:t>
            </a:r>
          </a:p>
          <a:p>
            <a:pPr algn="just"/>
            <a:r>
              <a:rPr lang="ru-RU" sz="2200" b="0" dirty="0">
                <a:solidFill>
                  <a:schemeClr val="tx1"/>
                </a:solidFill>
              </a:rPr>
              <a:t>Отдельные игровые модули посвящены культуре осознанного потребления и бережного отношения к окружающей </a:t>
            </a:r>
            <a:r>
              <a:rPr lang="ru-RU" sz="2200" b="0" dirty="0" smtClean="0">
                <a:solidFill>
                  <a:schemeClr val="tx1"/>
                </a:solidFill>
              </a:rPr>
              <a:t>среде.</a:t>
            </a:r>
            <a:endParaRPr lang="ru-RU" sz="2200" b="0" dirty="0"/>
          </a:p>
          <a:p>
            <a:pPr algn="just"/>
            <a:r>
              <a:rPr lang="ru-RU" sz="2200" b="0" dirty="0"/>
              <a:t>За пройденные задания </a:t>
            </a:r>
            <a:r>
              <a:rPr lang="ru-RU" sz="2200" b="0" dirty="0" smtClean="0"/>
              <a:t>можно получить именную грамоту и</a:t>
            </a:r>
            <a:r>
              <a:rPr lang="ru-RU" sz="2200" b="0" dirty="0"/>
              <a:t> делиться успехами с друзьями </a:t>
            </a:r>
            <a:br>
              <a:rPr lang="ru-RU" sz="2200" b="0" dirty="0"/>
            </a:br>
            <a:r>
              <a:rPr lang="ru-RU" sz="2200" b="0" dirty="0"/>
              <a:t>и родственниками.</a:t>
            </a:r>
          </a:p>
          <a:p>
            <a:pPr algn="just"/>
            <a:r>
              <a:rPr lang="ru-RU" sz="2200" b="0" dirty="0" smtClean="0"/>
              <a:t>Мобильное </a:t>
            </a:r>
            <a:r>
              <a:rPr lang="ru-RU" sz="2200" b="0" dirty="0"/>
              <a:t>приложение можно бесплатно скачать в </a:t>
            </a:r>
            <a:r>
              <a:rPr lang="ru-RU" sz="2200" b="0" dirty="0" err="1"/>
              <a:t>App</a:t>
            </a:r>
            <a:r>
              <a:rPr lang="ru-RU" sz="2200" b="0" dirty="0"/>
              <a:t> </a:t>
            </a:r>
            <a:r>
              <a:rPr lang="ru-RU" sz="2200" b="0" dirty="0" err="1"/>
              <a:t>Store</a:t>
            </a:r>
            <a:r>
              <a:rPr lang="ru-RU" sz="2200" b="0" dirty="0"/>
              <a:t> и </a:t>
            </a:r>
            <a:r>
              <a:rPr lang="ru-RU" sz="2200" b="0" dirty="0" err="1"/>
              <a:t>Google</a:t>
            </a:r>
            <a:r>
              <a:rPr lang="ru-RU" sz="2200" b="0" dirty="0"/>
              <a:t> </a:t>
            </a:r>
            <a:r>
              <a:rPr lang="ru-RU" sz="2200" b="0" dirty="0" err="1"/>
              <a:t>Play</a:t>
            </a:r>
            <a:r>
              <a:rPr lang="ru-RU" sz="2200" b="0" dirty="0"/>
              <a:t>.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518209" y="3895120"/>
            <a:ext cx="728133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2200" b="0" dirty="0" smtClean="0"/>
          </a:p>
          <a:p>
            <a:pPr algn="just"/>
            <a:r>
              <a:rPr lang="ru-RU" sz="2200" b="0" dirty="0" smtClean="0"/>
              <a:t> </a:t>
            </a:r>
          </a:p>
          <a:p>
            <a:pPr algn="just"/>
            <a:r>
              <a:rPr lang="ru-RU" sz="2200" b="0" dirty="0" smtClean="0"/>
              <a:t>В</a:t>
            </a:r>
            <a:r>
              <a:rPr lang="ru-RU" sz="2200" b="0" dirty="0"/>
              <a:t> игре </a:t>
            </a:r>
            <a:r>
              <a:rPr lang="ru-RU" sz="2200" b="0" dirty="0" smtClean="0"/>
              <a:t>нужно </a:t>
            </a:r>
            <a:r>
              <a:rPr lang="ru-RU" sz="2200" b="0" dirty="0"/>
              <a:t>спасти город от главного злодея — фальшивомонетчика. </a:t>
            </a:r>
          </a:p>
          <a:p>
            <a:pPr algn="just"/>
            <a:r>
              <a:rPr lang="ru-RU" sz="2200" b="0" dirty="0"/>
              <a:t>Игра учит отличать подлинные купюры от фальшивок. </a:t>
            </a:r>
            <a:r>
              <a:rPr lang="ru-RU" sz="2200" b="0" dirty="0" smtClean="0"/>
              <a:t>Из</a:t>
            </a:r>
            <a:r>
              <a:rPr lang="ru-RU" sz="2200" b="0" dirty="0"/>
              <a:t> подсказок станет понятно, на какие признаки подлинности банкнот нужно обращать внимание. Информацию будет проще запомнить во время </a:t>
            </a:r>
            <a:r>
              <a:rPr lang="ru-RU" sz="2200" b="0" dirty="0" err="1"/>
              <a:t>квеста</a:t>
            </a:r>
            <a:r>
              <a:rPr lang="ru-RU" sz="2200" b="0" dirty="0"/>
              <a:t>, а в мини-играх можно сразу применить эти знания в деле. Новые навыки пригодятся не только в игре, но и при обращении с настоящими деньгами. </a:t>
            </a:r>
            <a:endParaRPr lang="ru-RU" sz="2200" b="0" dirty="0" smtClean="0"/>
          </a:p>
          <a:p>
            <a:pPr algn="just"/>
            <a:r>
              <a:rPr lang="ru-RU" sz="2200" b="0" dirty="0" smtClean="0"/>
              <a:t>Игру можно скачать, установив приложение на компьютер</a:t>
            </a:r>
            <a:endParaRPr lang="ru-RU" sz="2200" b="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540563" y="3950253"/>
            <a:ext cx="6232770" cy="422880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0563" y="3973023"/>
            <a:ext cx="426591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ru-RU" sz="2000" dirty="0">
                <a:solidFill>
                  <a:schemeClr val="bg1"/>
                </a:solidFill>
              </a:rPr>
              <a:t>«Три кота: финансы для детей»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8284491" y="3979146"/>
            <a:ext cx="640912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ru-RU" sz="2000" dirty="0" smtClean="0">
                <a:solidFill>
                  <a:schemeClr val="bg1"/>
                </a:solidFill>
              </a:rPr>
              <a:t>  «</a:t>
            </a:r>
            <a:r>
              <a:rPr lang="ru-RU" sz="2000" dirty="0">
                <a:solidFill>
                  <a:schemeClr val="bg1"/>
                </a:solidFill>
              </a:rPr>
              <a:t>Космический детектив: загадка семи банкнот»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6318734" y="3956188"/>
            <a:ext cx="392447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>
                <a:solidFill>
                  <a:schemeClr val="bg1"/>
                </a:solidFill>
              </a:rPr>
              <a:t>«Тайна потерянной копилки»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10"/>
          <a:srcRect l="78913" b="58628"/>
          <a:stretch/>
        </p:blipFill>
        <p:spPr>
          <a:xfrm>
            <a:off x="13922989" y="1431860"/>
            <a:ext cx="2451543" cy="2346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807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1090054" y="6429176"/>
            <a:ext cx="12887546" cy="687324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6"/>
          <a:srcRect r="47094"/>
          <a:stretch/>
        </p:blipFill>
        <p:spPr>
          <a:xfrm>
            <a:off x="454704" y="2286000"/>
            <a:ext cx="12160629" cy="1128932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/>
          <a:srcRect l="78708" b="58786"/>
          <a:stretch/>
        </p:blipFill>
        <p:spPr>
          <a:xfrm>
            <a:off x="17371401" y="1525012"/>
            <a:ext cx="4894113" cy="465277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3741669" y="6754340"/>
            <a:ext cx="9698623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0" dirty="0" smtClean="0"/>
              <a:t>Каждый журнал посвящен одной из тем по финансовой грамотности и включает специальные задания для самостоятельной работы. </a:t>
            </a:r>
          </a:p>
          <a:p>
            <a:pPr algn="just"/>
            <a:endParaRPr lang="ru-RU" b="0" dirty="0" smtClean="0"/>
          </a:p>
          <a:p>
            <a:pPr algn="just"/>
            <a:r>
              <a:rPr lang="ru-RU" b="0" dirty="0" smtClean="0"/>
              <a:t>Материалы позволяют освоить основные понятия финансовой грамотности: доходы и сбережения, расходы и финансовая безопасность.</a:t>
            </a:r>
          </a:p>
          <a:p>
            <a:pPr algn="just"/>
            <a:endParaRPr lang="ru-RU" b="0" dirty="0"/>
          </a:p>
          <a:p>
            <a:pPr algn="just"/>
            <a:r>
              <a:rPr lang="ru-RU" b="0" dirty="0" smtClean="0"/>
              <a:t>Читателям предложены разные задания: </a:t>
            </a:r>
          </a:p>
          <a:p>
            <a:pPr marL="540000" algn="just"/>
            <a:r>
              <a:rPr lang="ru-RU" b="0" dirty="0" smtClean="0"/>
              <a:t>найти на картинке места, где спрятаны деньги;</a:t>
            </a:r>
          </a:p>
          <a:p>
            <a:pPr marL="540000" algn="just"/>
            <a:r>
              <a:rPr lang="ru-RU" b="0" dirty="0" smtClean="0"/>
              <a:t>ответить на вопросы;</a:t>
            </a:r>
          </a:p>
          <a:p>
            <a:pPr marL="540000" algn="just"/>
            <a:r>
              <a:rPr lang="ru-RU" b="0" dirty="0" smtClean="0"/>
              <a:t>соотнести ситуации и термины, нарисовать финансовые цели, </a:t>
            </a:r>
          </a:p>
          <a:p>
            <a:pPr marL="540000" algn="just"/>
            <a:r>
              <a:rPr lang="ru-RU" b="0" dirty="0" smtClean="0"/>
              <a:t>раскраски и др.</a:t>
            </a:r>
            <a:endParaRPr lang="ru-RU" b="0" dirty="0"/>
          </a:p>
        </p:txBody>
      </p:sp>
    </p:spTree>
    <p:extLst>
      <p:ext uri="{BB962C8B-B14F-4D97-AF65-F5344CB8AC3E}">
        <p14:creationId xmlns:p14="http://schemas.microsoft.com/office/powerpoint/2010/main" val="40438255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Скругленный прямоугольник 11"/>
          <p:cNvSpPr/>
          <p:nvPr/>
        </p:nvSpPr>
        <p:spPr>
          <a:xfrm>
            <a:off x="851192" y="5791987"/>
            <a:ext cx="8699208" cy="1141177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907724" y="7175848"/>
            <a:ext cx="9430396" cy="4169485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64" y="190453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063046" y="5026728"/>
            <a:ext cx="11254153" cy="765940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064837" y="7454544"/>
            <a:ext cx="911617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497754" hangingPunct="1"/>
            <a:r>
              <a:rPr lang="ru-RU" sz="3200" b="0" dirty="0"/>
              <a:t>В сборник вошли обучающие материалы в различных игровых форматах: головоломки, ребусы, паззлы и т. д. </a:t>
            </a:r>
          </a:p>
          <a:p>
            <a:pPr lvl="0" algn="just" defTabSz="497754" hangingPunct="1"/>
            <a:r>
              <a:rPr lang="ru-RU" sz="3200" b="0" dirty="0"/>
              <a:t>Он разработан специально для детей дошкольного и младшего школьного возраста и поможет разнообразить занятия по финансовому просвещению.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907724" y="5855946"/>
            <a:ext cx="8507209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defTabSz="497754" hangingPunct="1"/>
            <a:r>
              <a:rPr lang="ru-RU" sz="3200" b="0" dirty="0">
                <a:solidFill>
                  <a:schemeClr val="bg1"/>
                </a:solidFill>
              </a:rPr>
              <a:t>СБОРНИК ЗАДАЧ И РЕБУСОВ ДЛЯ ДЕТЕЙ «ПУТЕШЕСТВИЕ В МИР ФИНАНСОВ»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213082" y="2645656"/>
            <a:ext cx="1417214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3600" b="0" i="0" u="none" strike="noStrike" cap="none" spc="0" normalizeH="0" baseline="0" dirty="0" smtClean="0">
                <a:ln>
                  <a:noFill/>
                </a:ln>
                <a:solidFill>
                  <a:srgbClr val="004F9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ПРЕПОДАВАТЕЛЬСКАЯ ПОРТАЛА «ФИНАНСОВАЯ</a:t>
            </a:r>
            <a:r>
              <a:rPr kumimoji="0" lang="ru-RU" sz="3600" b="0" i="0" u="none" strike="noStrike" cap="none" spc="0" normalizeH="0" dirty="0" smtClean="0">
                <a:ln>
                  <a:noFill/>
                </a:ln>
                <a:solidFill>
                  <a:srgbClr val="004F9F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rPr>
              <a:t> КУЛЬТУРА»</a:t>
            </a:r>
            <a:endParaRPr kumimoji="0" lang="ru-RU" sz="3600" b="0" i="0" u="none" strike="noStrike" cap="none" spc="0" normalizeH="0" baseline="0" dirty="0">
              <a:ln>
                <a:noFill/>
              </a:ln>
              <a:solidFill>
                <a:srgbClr val="004F9F"/>
              </a:solidFill>
              <a:effectLst/>
              <a:uFillTx/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282094" y="3276165"/>
            <a:ext cx="4221560" cy="408623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РЕСУРСЫ БАНКА РОССИИ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45540" y="1335261"/>
            <a:ext cx="3691467" cy="369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414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767361" y="3248787"/>
            <a:ext cx="9043568" cy="4280551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6"/>
          <a:stretch/>
        </p:blipFill>
        <p:spPr>
          <a:xfrm>
            <a:off x="2381454" y="6320674"/>
            <a:ext cx="6119080" cy="3940926"/>
          </a:xfrm>
          <a:prstGeom prst="rect">
            <a:avLst/>
          </a:prstGeom>
        </p:spPr>
      </p:pic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51437E5B-C074-4678-A847-AA1F890AD0A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4148" y="5691135"/>
            <a:ext cx="8730297" cy="802486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187221" y="6489508"/>
            <a:ext cx="4860146" cy="651651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550229" y="6179643"/>
            <a:ext cx="3890063" cy="53678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1153170" y="2478314"/>
            <a:ext cx="12938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600" b="0" dirty="0">
                <a:solidFill>
                  <a:srgbClr val="004F9F"/>
                </a:solidFill>
              </a:rPr>
              <a:t>КНИЖКА-РАСКРАСКА «КАК СОРОКА КАРТУ ПОТЕРЯЛА»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153170" y="3159722"/>
            <a:ext cx="4221560" cy="408623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РЕСУРСЫ БАНКА РОССИИ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36036" y="3688381"/>
            <a:ext cx="843956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dirty="0">
                <a:solidFill>
                  <a:srgbClr val="000000"/>
                </a:solidFill>
                <a:latin typeface="+mj-lt"/>
              </a:rPr>
              <a:t>Книжка-раскраска разработана специально для детей дошкольного и младшего школьного возраста — она поможет объяснить детям основы финансовой грамотности в игровом формате.</a:t>
            </a:r>
            <a:endParaRPr lang="ru-RU" sz="2800" b="0" dirty="0">
              <a:latin typeface="+mj-lt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6377" y="8551727"/>
            <a:ext cx="3826933" cy="3826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5366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11767361" y="3248787"/>
            <a:ext cx="9043568" cy="5573480"/>
          </a:xfrm>
          <a:prstGeom prst="rect">
            <a:avLst/>
          </a:prstGeom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non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514" y="162429"/>
            <a:ext cx="1863437" cy="187218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2655277" y="344918"/>
            <a:ext cx="2078501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/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Обзор образовательных ресурсов по финансовой грамотности для детей дошкольного возраста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153170" y="2478314"/>
            <a:ext cx="1293812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3600" b="0" dirty="0" smtClean="0">
                <a:solidFill>
                  <a:srgbClr val="004F9F"/>
                </a:solidFill>
              </a:rPr>
              <a:t>СБОРНИК «СКАЗКИ, ИГРЫ, ЗАГАДКИ И ЗАДАЧКИ ПО ФИНАНСОВОЙ ГРАМОТНОСТИ»</a:t>
            </a:r>
            <a:endParaRPr lang="ru-RU" sz="3600" b="0" dirty="0">
              <a:solidFill>
                <a:srgbClr val="004F9F"/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270232" y="3681570"/>
            <a:ext cx="4221560" cy="408623"/>
          </a:xfrm>
          <a:prstGeom prst="roundRect">
            <a:avLst/>
          </a:prstGeom>
          <a:solidFill>
            <a:srgbClr val="004F9F"/>
          </a:solidFill>
          <a:ln w="12700" cap="flat">
            <a:solidFill>
              <a:srgbClr val="004F9F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just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spc="0" normalizeH="0" baseline="0" dirty="0" smtClean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rPr>
              <a:t> РЕСУРСЫ БАНКА РОССИИ</a:t>
            </a:r>
            <a:endParaRPr kumimoji="0" lang="ru-RU" sz="24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2236036" y="3688381"/>
            <a:ext cx="8439563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dirty="0" smtClean="0">
                <a:solidFill>
                  <a:srgbClr val="000000"/>
                </a:solidFill>
                <a:latin typeface="+mj-lt"/>
              </a:rPr>
              <a:t>Сборник разработан специально для детей </a:t>
            </a:r>
            <a:r>
              <a:rPr lang="ru-RU" sz="2800" b="0" dirty="0">
                <a:latin typeface="+mj-lt"/>
              </a:rPr>
              <a:t>дошкольного и младшего школьного возраста. Материалы сборника позволяют познакомить детей с элементарными понятиями из области денег, труда, вознаграждения, рассказать о первичных способах управления личными финансами. Эти и другие темы отражены в просветительских материалах данного сборника и в в игровой форме с участием взрослого знакомят детей с основами финансовой грамотности.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/>
          <a:srcRect t="19490" r="44676"/>
          <a:stretch/>
        </p:blipFill>
        <p:spPr>
          <a:xfrm>
            <a:off x="0" y="4694241"/>
            <a:ext cx="10913044" cy="8845573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205172" y="6749819"/>
            <a:ext cx="7971762" cy="5171248"/>
            <a:chOff x="2205171" y="6749819"/>
            <a:chExt cx="8733789" cy="6166160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205171" y="6749820"/>
              <a:ext cx="4377014" cy="6166159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556269" y="6749819"/>
              <a:ext cx="4382691" cy="6166159"/>
            </a:xfrm>
            <a:prstGeom prst="rect">
              <a:avLst/>
            </a:prstGeom>
          </p:spPr>
        </p:pic>
      </p:grpSp>
      <p:pic>
        <p:nvPicPr>
          <p:cNvPr id="13" name="Рисунок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5332" y="9117027"/>
            <a:ext cx="3843867" cy="3843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6530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464" y="190454"/>
            <a:ext cx="1648537" cy="1656276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840001" y="421336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55138" y="2585213"/>
            <a:ext cx="12192000" cy="10895290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/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Принципы </a:t>
            </a: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взаимодействия</a:t>
            </a:r>
            <a:r>
              <a:rPr lang="ru-RU" sz="280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l">
              <a:buFont typeface="Wingdings" panose="05000000000000000000" pitchFamily="2" charset="2"/>
              <a:buChar char="q"/>
            </a:pPr>
            <a:endParaRPr 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преемственности согласованных действий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Взаимопонимание 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достигается 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 согласованности целей, позиций 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сторон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основанных на уважении, единстве требований к ребёнку, распределении обязанностей и ответственности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открытости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Дошкольное образовательное учреждение предоставляет 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информацию 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программе экономического воспитания, регулярно информирует их о ходе реализации направления, даёт возможность обсуждать связанные с этим вопросы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индивидуального подхода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Педагоги учитывают социальное положение, традиции, опыт семей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just"/>
            <a:endParaRPr 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доброжелательного стиля общения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Позитивный настрой на общение является прочным фундаментом, на котором строится вся работа педагогов 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участниками образовательных отношений.</a:t>
            </a:r>
          </a:p>
          <a:p>
            <a:pPr algn="just"/>
            <a:endParaRPr 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ru-RU" sz="280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Принцип динамичности</a:t>
            </a:r>
            <a:r>
              <a:rPr lang="ru-RU" sz="2800" b="0" dirty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Детский сад представляет собой мобильную систему, реагирует на образовательные потребности и запросы </a:t>
            </a:r>
            <a:r>
              <a:rPr lang="ru-RU" sz="2800" b="0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родителей, возможности социальных партнеров.</a:t>
            </a:r>
            <a:endParaRPr lang="ru-RU" sz="2800" b="0" dirty="0">
              <a:solidFill>
                <a:srgbClr val="33333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b="0" dirty="0" smtClean="0">
              <a:solidFill>
                <a:srgbClr val="333333"/>
              </a:solidFill>
              <a:latin typeface="YS Text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4334265" y="2440999"/>
            <a:ext cx="100497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dirty="0" smtClean="0">
                <a:solidFill>
                  <a:srgbClr val="333333"/>
                </a:solidFill>
                <a:latin typeface="YS Text"/>
              </a:rPr>
              <a:t>Участники </a:t>
            </a:r>
            <a:r>
              <a:rPr lang="ru-RU" dirty="0">
                <a:solidFill>
                  <a:srgbClr val="333333"/>
                </a:solidFill>
                <a:latin typeface="YS Text"/>
              </a:rPr>
              <a:t>взаимодействия</a:t>
            </a:r>
            <a:r>
              <a:rPr lang="ru-RU" dirty="0" smtClean="0">
                <a:solidFill>
                  <a:srgbClr val="333333"/>
                </a:solidFill>
                <a:latin typeface="YS Text"/>
              </a:rPr>
              <a:t>:</a:t>
            </a:r>
          </a:p>
          <a:p>
            <a:pPr algn="l"/>
            <a:endParaRPr lang="ru-RU" b="0" dirty="0">
              <a:solidFill>
                <a:srgbClr val="333333"/>
              </a:solidFill>
              <a:latin typeface="YS Text"/>
            </a:endParaRPr>
          </a:p>
          <a:p>
            <a:pPr algn="l"/>
            <a:endParaRPr lang="ru-RU" b="0" dirty="0">
              <a:solidFill>
                <a:srgbClr val="333333"/>
              </a:solidFill>
              <a:latin typeface="YS Text"/>
            </a:endParaRPr>
          </a:p>
        </p:txBody>
      </p:sp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val="712067009"/>
              </p:ext>
            </p:extLst>
          </p:nvPr>
        </p:nvGraphicFramePr>
        <p:xfrm flipH="1">
          <a:off x="14334265" y="3515474"/>
          <a:ext cx="7907052" cy="95945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909952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935815" y="2062639"/>
            <a:ext cx="21760699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ru-RU" sz="3600" b="0" dirty="0" smtClean="0"/>
              <a:t>Формы взаимодействия участников образовательных отношений: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7185513"/>
              </p:ext>
            </p:extLst>
          </p:nvPr>
        </p:nvGraphicFramePr>
        <p:xfrm>
          <a:off x="1840001" y="3176407"/>
          <a:ext cx="21321084" cy="10068098"/>
        </p:xfrm>
        <a:graphic>
          <a:graphicData uri="http://schemas.openxmlformats.org/drawingml/2006/table">
            <a:tbl>
              <a:tblPr firstRow="1" bandRow="1">
                <a:tableStyleId>{9DCAF9ED-07DC-4A11-8D7F-57B35C25682E}</a:tableStyleId>
              </a:tblPr>
              <a:tblGrid>
                <a:gridCol w="1673005"/>
                <a:gridCol w="7443054"/>
                <a:gridCol w="12205025"/>
              </a:tblGrid>
              <a:tr h="679296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№ п/п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1B7B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Название формы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1B7BC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Содержание</a:t>
                      </a:r>
                      <a:endParaRPr lang="ru-RU" sz="3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rgbClr val="31B7BC"/>
                    </a:solidFill>
                  </a:tcPr>
                </a:tc>
              </a:tr>
              <a:tr h="1027024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1.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Информационные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памятки</a:t>
                      </a:r>
                      <a:r>
                        <a:rPr lang="ru-RU" sz="3200" dirty="0" smtClean="0"/>
                        <a:t>, буклеты, листовки</a:t>
                      </a:r>
                      <a:r>
                        <a:rPr lang="ru-RU" sz="3200" dirty="0" smtClean="0"/>
                        <a:t>, тематические </a:t>
                      </a:r>
                      <a:r>
                        <a:rPr lang="ru-RU" sz="3200" dirty="0" smtClean="0"/>
                        <a:t>папки-передвижки, стенды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88013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2.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"/>
                        </a:rPr>
                        <a:t>Досуговые</a:t>
                      </a:r>
                      <a:endParaRPr lang="ru-RU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"/>
                        </a:rPr>
                        <a:t>выставки совместного творчества, мини-музеи, совместные праздники, театрализации </a:t>
                      </a:r>
                      <a:endParaRPr lang="ru-RU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94089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3.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"/>
                        </a:rPr>
                        <a:t>Аналитические</a:t>
                      </a:r>
                      <a:endParaRPr lang="ru-RU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анкетирование</a:t>
                      </a:r>
                      <a:r>
                        <a:rPr lang="ru-RU" sz="3200" dirty="0" smtClean="0"/>
                        <a:t>, опросы, интервьюирование</a:t>
                      </a:r>
                      <a:endParaRPr lang="ru-RU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27024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4.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"/>
                        </a:rPr>
                        <a:t>Познавательные</a:t>
                      </a:r>
                      <a:endParaRPr lang="ru-RU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занятия</a:t>
                      </a:r>
                      <a:r>
                        <a:rPr lang="ru-RU" sz="3200" dirty="0" smtClean="0"/>
                        <a:t>, семинары-практикумы,</a:t>
                      </a:r>
                      <a:r>
                        <a:rPr lang="ru-RU" sz="3200" baseline="0" dirty="0" smtClean="0"/>
                        <a:t> мастер-классы, </a:t>
                      </a:r>
                      <a:r>
                        <a:rPr lang="ru-RU" sz="3200" baseline="0" dirty="0" err="1" smtClean="0"/>
                        <a:t>квесты</a:t>
                      </a:r>
                      <a:r>
                        <a:rPr lang="ru-RU" sz="3200" baseline="0" dirty="0" smtClean="0"/>
                        <a:t>, </a:t>
                      </a:r>
                      <a:r>
                        <a:rPr lang="ru-RU" sz="3200" baseline="0" dirty="0" smtClean="0"/>
                        <a:t>подкасты</a:t>
                      </a:r>
                      <a:endParaRPr lang="ru-RU" sz="3200" b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251332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5.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Детско-взрослые проекты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 Light"/>
                        </a:rPr>
                        <a:t>поиск </a:t>
                      </a:r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 Light"/>
                        </a:rPr>
                        <a:t>и изучение информации, изготовление атрибутов и наглядного материала,  презентация результатов исследования/эксперимента </a:t>
                      </a:r>
                      <a:endParaRPr kumimoji="0" lang="ru-RU" sz="3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</a:tr>
              <a:tr h="1056651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6.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Экскурсии,</a:t>
                      </a:r>
                      <a:r>
                        <a:rPr lang="ru-RU" sz="3200" baseline="0" dirty="0" smtClean="0"/>
                        <a:t> встречи с интересными людьми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поход </a:t>
                      </a:r>
                      <a:r>
                        <a:rPr lang="ru-RU" sz="3200" dirty="0" smtClean="0"/>
                        <a:t>в банк, на предприятие малого бизнеса, фермерское хозяйство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82985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7.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Передвижная</a:t>
                      </a:r>
                      <a:r>
                        <a:rPr lang="ru-RU" sz="3200" baseline="0" dirty="0" smtClean="0"/>
                        <a:t> библиотека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baseline="0" dirty="0" smtClean="0"/>
                        <a:t>чтение </a:t>
                      </a:r>
                      <a:r>
                        <a:rPr lang="ru-RU" sz="3200" baseline="0" dirty="0" smtClean="0"/>
                        <a:t>с последующим обсуждением, беседа по содержанию  художественной литературы, </a:t>
                      </a:r>
                      <a:r>
                        <a:rPr lang="ru-RU" sz="3200" baseline="0" dirty="0" smtClean="0"/>
                        <a:t>обмен </a:t>
                      </a:r>
                      <a:r>
                        <a:rPr lang="ru-RU" sz="3200" baseline="0" dirty="0" smtClean="0"/>
                        <a:t>книгами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1082985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8.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Видеосалон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просмотр </a:t>
                      </a:r>
                      <a:r>
                        <a:rPr lang="ru-RU" sz="3200" dirty="0" smtClean="0"/>
                        <a:t>мультипликационных фильмов, анимированных презентаций с обсуждением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</a:tr>
              <a:tr h="685850"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9.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3200" dirty="0" smtClean="0"/>
                        <a:t>Творческая мастерская</a:t>
                      </a:r>
                      <a:endParaRPr lang="ru-RU" sz="3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 Light"/>
                        </a:rPr>
                        <a:t>изготовление </a:t>
                      </a:r>
                      <a:r>
                        <a:rPr kumimoji="0" lang="ru-RU" sz="3200" u="none" strike="noStrike" kern="0" cap="none" spc="0" normalizeH="0" baseline="0" noProof="0" dirty="0" err="1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 Light"/>
                        </a:rPr>
                        <a:t>Лэпбука</a:t>
                      </a:r>
                      <a:r>
                        <a:rPr kumimoji="0" lang="ru-RU" sz="3200" u="none" strike="noStrike" kern="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sym typeface="Helvetica Neue Light"/>
                        </a:rPr>
                        <a:t>, постера, плаката</a:t>
                      </a:r>
                      <a:endParaRPr kumimoji="0" lang="ru-RU" sz="3200" b="0" i="0" u="none" strike="noStrike" kern="0" cap="none" spc="0" normalizeH="0" baseline="0" noProof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cs typeface="Arial" panose="020B0604020202020204" pitchFamily="34" charset="0"/>
                        <a:sym typeface="Helvetica Neue Light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840001" y="190454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268792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0483034" y="3179931"/>
            <a:ext cx="15678966" cy="6421269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grpSp>
        <p:nvGrpSpPr>
          <p:cNvPr id="11" name="Group 12"/>
          <p:cNvGrpSpPr/>
          <p:nvPr/>
        </p:nvGrpSpPr>
        <p:grpSpPr>
          <a:xfrm rot="-5400000">
            <a:off x="15989529" y="-4059196"/>
            <a:ext cx="1128697" cy="14170116"/>
            <a:chOff x="0" y="0"/>
            <a:chExt cx="2354580" cy="15600681"/>
          </a:xfrm>
        </p:grpSpPr>
        <p:sp>
          <p:nvSpPr>
            <p:cNvPr id="12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sp>
        <p:nvSpPr>
          <p:cNvPr id="5" name="ЧТО ТАКОЕ ДЕНЬГИ?"/>
          <p:cNvSpPr txBox="1"/>
          <p:nvPr/>
        </p:nvSpPr>
        <p:spPr>
          <a:xfrm>
            <a:off x="3628742" y="1195796"/>
            <a:ext cx="17769604" cy="8874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 algn="ctr"/>
            <a:endParaRPr lang="ru-RU" sz="5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976631" y="4070224"/>
            <a:ext cx="12175432" cy="582723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lvl="0" algn="just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Родители подарили на день рождения Ане подарок. Подарком оказался долгожданный котенок. Папа предупредил девочку, что придется не лениться, каждый день трудиться и ухаживать за котенком. Сначала Аня вместе с родителями изучила, как следует ухаживать за питомцем: кормить, поить, играть с ним, менять лоток и пр. </a:t>
            </a:r>
            <a:r>
              <a:rPr lang="ru-RU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Затем на семейном совете определили изменения в семейном бюджете.</a:t>
            </a:r>
          </a:p>
          <a:p>
            <a:pPr lvl="0" algn="just"/>
            <a:endParaRPr lang="ru-RU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749692" y="2364144"/>
            <a:ext cx="140426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Пример детско-взрослого проекта </a:t>
            </a:r>
          </a:p>
          <a:p>
            <a:pPr algn="l"/>
            <a:r>
              <a:rPr lang="ru-RU" sz="4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«Питомец в семье: планируем семейный бюджет» 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25059" y="9917133"/>
            <a:ext cx="2262700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8900" marR="86360" lvl="0" indent="-1588" algn="just"/>
            <a:r>
              <a:rPr lang="ru-RU" sz="4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Задание для детско-взрослого взаимодействия:</a:t>
            </a:r>
          </a:p>
          <a:p>
            <a:pPr marL="88900" marR="86360" lvl="0" indent="-1588" algn="just"/>
            <a:endParaRPr lang="ru-RU" sz="4000" i="1" dirty="0" smtClean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58812" marR="86360" lvl="0" indent="-571500" algn="just">
              <a:buFont typeface="Wingdings" panose="05000000000000000000" pitchFamily="2" charset="2"/>
              <a:buChar char="q"/>
            </a:pPr>
            <a:r>
              <a:rPr lang="ru-RU" sz="4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Определите, как изменится семейный бюджет с появлением котенка?</a:t>
            </a:r>
          </a:p>
          <a:p>
            <a:pPr marL="658812" marR="86360" lvl="0" indent="-571500" algn="just">
              <a:buFont typeface="Wingdings" panose="05000000000000000000" pitchFamily="2" charset="2"/>
              <a:buChar char="q"/>
            </a:pPr>
            <a:r>
              <a:rPr lang="ru-RU" sz="4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Какие статьи расходов будут постоянными?</a:t>
            </a:r>
          </a:p>
          <a:p>
            <a:pPr marL="658812" marR="86360" lvl="0" indent="-571500" algn="just">
              <a:buFont typeface="Wingdings" panose="05000000000000000000" pitchFamily="2" charset="2"/>
              <a:buChar char="q"/>
            </a:pPr>
            <a:r>
              <a:rPr lang="ru-RU" sz="4000" i="1" dirty="0" smtClean="0">
                <a:solidFill>
                  <a:schemeClr val="tx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Составьте советы для семьи, которая планирует приобрести котенка.</a:t>
            </a:r>
            <a:endParaRPr lang="ru-RU" sz="4000" i="1" dirty="0">
              <a:solidFill>
                <a:schemeClr val="tx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82683" y="5892391"/>
            <a:ext cx="2073756" cy="2182901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983" y="1837631"/>
            <a:ext cx="5022165" cy="6713702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1840001" y="190454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75336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2"/>
          <p:cNvGrpSpPr/>
          <p:nvPr/>
        </p:nvGrpSpPr>
        <p:grpSpPr>
          <a:xfrm rot="-5400000">
            <a:off x="3718305" y="-3041274"/>
            <a:ext cx="1853253" cy="14170116"/>
            <a:chOff x="0" y="0"/>
            <a:chExt cx="2354580" cy="1560068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sp>
        <p:nvSpPr>
          <p:cNvPr id="9" name="Прямоугольник 8"/>
          <p:cNvSpPr/>
          <p:nvPr/>
        </p:nvSpPr>
        <p:spPr>
          <a:xfrm>
            <a:off x="13329138" y="2105864"/>
            <a:ext cx="11054862" cy="2864547"/>
          </a:xfrm>
          <a:prstGeom prst="rect">
            <a:avLst/>
          </a:prstGeom>
          <a:solidFill>
            <a:srgbClr val="31B7BC"/>
          </a:solidFill>
          <a:ln w="12700" cap="flat">
            <a:solidFill>
              <a:srgbClr val="31B7B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3329138" y="9305426"/>
            <a:ext cx="11054862" cy="2864547"/>
          </a:xfrm>
          <a:prstGeom prst="rect">
            <a:avLst/>
          </a:prstGeom>
          <a:solidFill>
            <a:srgbClr val="31B7BC"/>
          </a:solidFill>
          <a:ln w="12700" cap="flat">
            <a:solidFill>
              <a:srgbClr val="31B7BC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23592" y="4970411"/>
            <a:ext cx="13000470" cy="4335015"/>
          </a:xfrm>
          <a:prstGeom prst="rect">
            <a:avLst/>
          </a:prstGeom>
        </p:spPr>
      </p:pic>
      <p:sp>
        <p:nvSpPr>
          <p:cNvPr id="8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12713676" y="1635365"/>
            <a:ext cx="13448323" cy="11271737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sp>
        <p:nvSpPr>
          <p:cNvPr id="5" name="ЧТО ТАКОЕ ДЕНЬГИ?"/>
          <p:cNvSpPr txBox="1"/>
          <p:nvPr/>
        </p:nvSpPr>
        <p:spPr>
          <a:xfrm>
            <a:off x="480200" y="2995730"/>
            <a:ext cx="11748923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Пример </a:t>
            </a:r>
            <a:r>
              <a:rPr lang="ru-RU" sz="4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взаимодействия с родителями </a:t>
            </a:r>
          </a:p>
          <a:p>
            <a:r>
              <a:rPr lang="ru-RU" sz="4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на основе содержания  </a:t>
            </a:r>
            <a:r>
              <a:rPr lang="ru-RU" sz="4000" cap="none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 Light"/>
              </a:rPr>
              <a:t>художественной литературы</a:t>
            </a:r>
            <a:r>
              <a:rPr lang="ru-RU" sz="4000" cap="none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Neue"/>
              </a:rPr>
              <a:t> </a:t>
            </a:r>
            <a:endParaRPr lang="ru-RU" sz="4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496766" y="5229971"/>
            <a:ext cx="1124780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7444" hangingPunct="1"/>
            <a:r>
              <a:rPr lang="ru-RU" sz="320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Тема беседы </a:t>
            </a:r>
            <a:r>
              <a:rPr lang="ru-RU" sz="320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«Зачем надо трудиться»</a:t>
            </a:r>
          </a:p>
          <a:p>
            <a:pPr lvl="0" algn="just" defTabSz="1827444" hangingPunct="1"/>
            <a:endParaRPr lang="ru-RU" sz="3200" b="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/>
            <a:r>
              <a:rPr lang="ru-RU" sz="32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Цель</a:t>
            </a:r>
            <a:r>
              <a:rPr lang="ru-RU" sz="32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формировать представление о том, зачем необходимо трудиться, как зарабатывают взрослые</a:t>
            </a:r>
            <a:r>
              <a:rPr lang="ru-RU" sz="32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 algn="just" defTabSz="1827444" hangingPunct="1"/>
            <a:endParaRPr lang="ru-RU" sz="32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/>
            <a:r>
              <a:rPr lang="ru-RU" sz="32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Материал для организации обсуждения: произведение Е. Пермяка «Для чего руки нужны</a:t>
            </a:r>
            <a:r>
              <a:rPr lang="ru-RU" sz="32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»</a:t>
            </a:r>
          </a:p>
          <a:p>
            <a:pPr lvl="0" algn="just" defTabSz="1827444" hangingPunct="1"/>
            <a:endParaRPr lang="ru-RU" sz="32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/>
            <a:r>
              <a:rPr lang="ru-RU" sz="32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Ключевой вопрос: что умеют делать руки папы, мамы, рабочих на заводах, и почему говорят, что «на них весь белый свет </a:t>
            </a:r>
            <a:r>
              <a:rPr lang="ru-RU" sz="3200" b="0" kern="1200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держится»? </a:t>
            </a:r>
            <a:endParaRPr lang="ru-RU" sz="3200" b="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/>
            <a:endParaRPr lang="ru-RU" sz="32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/>
            <a:r>
              <a:rPr lang="ru-RU" sz="3200" b="0" kern="1200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Детям читают художественную литературу и обсуждают, что будет, если люди перестанут работать и трудиться? </a:t>
            </a:r>
            <a:endParaRPr lang="ru-RU" sz="3200" b="0" kern="1200" dirty="0" smtClean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 algn="just" defTabSz="1827444" hangingPunct="1"/>
            <a:endParaRPr lang="ru-RU" sz="3200" b="0" kern="1200" dirty="0">
              <a:solidFill>
                <a:prstClr val="black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466884" y="9577982"/>
            <a:ext cx="10377854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7444" hangingPunct="1"/>
            <a:r>
              <a:rPr lang="ru-RU" sz="320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Задание для творческой работы:</a:t>
            </a:r>
          </a:p>
          <a:p>
            <a:pPr lvl="0" algn="just" defTabSz="1827444" hangingPunct="1"/>
            <a:r>
              <a:rPr 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Детям предлагают </a:t>
            </a:r>
            <a:r>
              <a:rPr 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вместе с родителями изобразить </a:t>
            </a:r>
            <a:r>
              <a:rPr lang="ru-RU" sz="3200" b="0" kern="1200" dirty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или описать труженика и лентяя</a:t>
            </a:r>
            <a:r>
              <a:rPr 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  <a:p>
            <a:pPr lvl="0" algn="just" defTabSz="1827444" hangingPunct="1"/>
            <a:r>
              <a:rPr lang="ru-RU" sz="3200" b="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группе организуют выставку работ или общего коллективного произведения на общую тему.</a:t>
            </a:r>
            <a:endParaRPr lang="ru-RU" sz="3200" b="0" kern="1200" dirty="0">
              <a:solidFill>
                <a:schemeClr val="bg1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466884" y="2105864"/>
            <a:ext cx="1050387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827444" hangingPunct="1"/>
            <a:r>
              <a:rPr lang="ru-RU" sz="320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Вопросы для обсуждения:</a:t>
            </a:r>
          </a:p>
          <a:p>
            <a:pPr marL="457200" lvl="0" indent="-457200" algn="just" defTabSz="1827444" hangingPunct="1">
              <a:buFont typeface="Wingdings" panose="05000000000000000000" pitchFamily="2" charset="2"/>
              <a:buChar char="q"/>
            </a:pPr>
            <a:r>
              <a:rPr lang="ru-RU" sz="32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Чтобы зарабатывать, следует трудиться, или деньги раздают прямо на улице?</a:t>
            </a:r>
          </a:p>
          <a:p>
            <a:pPr marL="457200" lvl="0" indent="-457200" algn="just" defTabSz="1827444" hangingPunct="1">
              <a:buFont typeface="Wingdings" panose="05000000000000000000" pitchFamily="2" charset="2"/>
              <a:buChar char="q"/>
            </a:pPr>
            <a:r>
              <a:rPr lang="ru-RU" sz="3200" b="0" kern="1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 может, деньги не обязательно зарабатывать, можно взять их у друзей, знакомых?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40001" y="190454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261173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AutoShape 3">
            <a:extLst>
              <a:ext uri="{FF2B5EF4-FFF2-40B4-BE49-F238E27FC236}">
                <a16:creationId xmlns="" xmlns:a16="http://schemas.microsoft.com/office/drawing/2014/main" id="{E1D3B22C-B841-42E2-8072-0BE103F597EC}"/>
              </a:ext>
            </a:extLst>
          </p:cNvPr>
          <p:cNvSpPr/>
          <p:nvPr/>
        </p:nvSpPr>
        <p:spPr>
          <a:xfrm>
            <a:off x="9460523" y="1601717"/>
            <a:ext cx="15076267" cy="11271737"/>
          </a:xfrm>
          <a:prstGeom prst="roundRect">
            <a:avLst>
              <a:gd name="adj" fmla="val 4254"/>
            </a:avLst>
          </a:prstGeom>
          <a:solidFill>
            <a:srgbClr val="56CCC3">
              <a:alpha val="10000"/>
            </a:srgbClr>
          </a:solidFill>
          <a:ln cap="flat" cmpd="sng">
            <a:prstDash val="solid"/>
          </a:ln>
        </p:spPr>
        <p:txBody>
          <a:bodyPr vert="horz" lIns="91440" tIns="45720" rIns="91440" bIns="45720" anchor="ctr">
            <a:normAutofit/>
          </a:bodyPr>
          <a:lstStyle/>
          <a:p>
            <a:pPr marL="0" algn="ctr"/>
            <a:endParaRPr dirty="0">
              <a:latin typeface="Open Sans 1" panose="020B0604020202020204" charset="0"/>
            </a:endParaRPr>
          </a:p>
        </p:txBody>
      </p:sp>
      <p:grpSp>
        <p:nvGrpSpPr>
          <p:cNvPr id="21" name="Group 12"/>
          <p:cNvGrpSpPr/>
          <p:nvPr/>
        </p:nvGrpSpPr>
        <p:grpSpPr>
          <a:xfrm rot="-5400000">
            <a:off x="7317831" y="-5196891"/>
            <a:ext cx="1618121" cy="16253782"/>
            <a:chOff x="0" y="0"/>
            <a:chExt cx="2354580" cy="15600681"/>
          </a:xfrm>
        </p:grpSpPr>
        <p:sp>
          <p:nvSpPr>
            <p:cNvPr id="22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grpSp>
        <p:nvGrpSpPr>
          <p:cNvPr id="2" name="Group 2"/>
          <p:cNvGrpSpPr/>
          <p:nvPr/>
        </p:nvGrpSpPr>
        <p:grpSpPr>
          <a:xfrm>
            <a:off x="-210126" y="7559782"/>
            <a:ext cx="25669265" cy="6200239"/>
            <a:chOff x="0" y="0"/>
            <a:chExt cx="20737071" cy="5008900"/>
          </a:xfrm>
          <a:solidFill>
            <a:srgbClr val="31B7B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20737071" cy="5008900"/>
            </a:xfrm>
            <a:custGeom>
              <a:avLst/>
              <a:gdLst/>
              <a:ahLst/>
              <a:cxnLst/>
              <a:rect l="l" t="t" r="r" b="b"/>
              <a:pathLst>
                <a:path w="20737071" h="5008900">
                  <a:moveTo>
                    <a:pt x="0" y="0"/>
                  </a:moveTo>
                  <a:lnTo>
                    <a:pt x="20737071" y="0"/>
                  </a:lnTo>
                  <a:lnTo>
                    <a:pt x="20737071" y="5008900"/>
                  </a:lnTo>
                  <a:lnTo>
                    <a:pt x="0" y="5008900"/>
                  </a:lnTo>
                  <a:close/>
                </a:path>
              </a:pathLst>
            </a:custGeom>
            <a:grpFill/>
            <a:ln>
              <a:solidFill>
                <a:srgbClr val="31B7BC"/>
              </a:solidFill>
            </a:ln>
          </p:spPr>
        </p: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261" y="77929"/>
            <a:ext cx="1865538" cy="187773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/>
          <a:srcRect t="246" b="6950"/>
          <a:stretch/>
        </p:blipFill>
        <p:spPr>
          <a:xfrm>
            <a:off x="237071" y="7873999"/>
            <a:ext cx="7913077" cy="550999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98" r="9855"/>
          <a:stretch/>
        </p:blipFill>
        <p:spPr>
          <a:xfrm>
            <a:off x="8333675" y="7873999"/>
            <a:ext cx="7719646" cy="55099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59"/>
          <a:stretch/>
        </p:blipFill>
        <p:spPr>
          <a:xfrm>
            <a:off x="16253781" y="7880004"/>
            <a:ext cx="7913077" cy="5503991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1840001" y="2169416"/>
            <a:ext cx="18496932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defTabSz="913722" hangingPunct="1">
              <a:spcBef>
                <a:spcPct val="0"/>
              </a:spcBef>
              <a:defRPr/>
            </a:pPr>
            <a:r>
              <a:rPr lang="ru-RU" sz="4400" kern="1200" dirty="0" err="1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Лэпбук</a:t>
            </a:r>
            <a:r>
              <a:rPr lang="ru-RU" sz="4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по </a:t>
            </a:r>
            <a:r>
              <a:rPr lang="ru-RU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финансовой грамотности </a:t>
            </a:r>
          </a:p>
          <a:p>
            <a:pPr lvl="0" algn="l" defTabSz="913722" hangingPunct="1">
              <a:spcBef>
                <a:spcPct val="0"/>
              </a:spcBef>
              <a:defRPr/>
            </a:pPr>
            <a:r>
              <a:rPr lang="ru-RU" sz="4400" kern="1200" dirty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как результат детско-взрослого </a:t>
            </a:r>
            <a:r>
              <a:rPr lang="ru-RU" sz="4400" kern="1200" dirty="0" smtClean="0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взаимодействия</a:t>
            </a:r>
            <a:endParaRPr lang="ru-RU" sz="4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9775188" y="4067486"/>
            <a:ext cx="1408748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«Наколенная книга» – тематическая папка с кармашками, представляющая фактическую информацию, игровые задания, ребусы и лабиринты, кейсы и загадки, трафареты и шаблоны, вариативный  дидактический материал</a:t>
            </a:r>
            <a:endParaRPr kumimoji="0" lang="ru-RU" sz="40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1840001" y="190454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31817677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2"/>
          <p:cNvGrpSpPr/>
          <p:nvPr/>
        </p:nvGrpSpPr>
        <p:grpSpPr>
          <a:xfrm>
            <a:off x="9966151" y="2426784"/>
            <a:ext cx="1992974" cy="11289216"/>
            <a:chOff x="0" y="0"/>
            <a:chExt cx="3997689" cy="11080553"/>
          </a:xfrm>
          <a:solidFill>
            <a:srgbClr val="009656"/>
          </a:solidFill>
        </p:grpSpPr>
        <p:sp>
          <p:nvSpPr>
            <p:cNvPr id="8" name="Freeform 3"/>
            <p:cNvSpPr/>
            <p:nvPr/>
          </p:nvSpPr>
          <p:spPr>
            <a:xfrm>
              <a:off x="0" y="0"/>
              <a:ext cx="3997689" cy="11080553"/>
            </a:xfrm>
            <a:custGeom>
              <a:avLst/>
              <a:gdLst/>
              <a:ahLst/>
              <a:cxnLst/>
              <a:rect l="l" t="t" r="r" b="b"/>
              <a:pathLst>
                <a:path w="3997689" h="11080553">
                  <a:moveTo>
                    <a:pt x="0" y="0"/>
                  </a:moveTo>
                  <a:lnTo>
                    <a:pt x="3997689" y="0"/>
                  </a:lnTo>
                  <a:lnTo>
                    <a:pt x="3997689" y="11080553"/>
                  </a:lnTo>
                  <a:lnTo>
                    <a:pt x="0" y="11080553"/>
                  </a:lnTo>
                  <a:close/>
                </a:path>
              </a:pathLst>
            </a:custGeom>
            <a:grpFill/>
          </p:spPr>
        </p:sp>
      </p:grpSp>
      <p:sp>
        <p:nvSpPr>
          <p:cNvPr id="5" name="ЧТО ТАКОЕ ДЕНЬГИ?"/>
          <p:cNvSpPr txBox="1"/>
          <p:nvPr/>
        </p:nvSpPr>
        <p:spPr>
          <a:xfrm>
            <a:off x="2479429" y="278521"/>
            <a:ext cx="21048785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800" cap="none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Методические особенности финансового воспитания </a:t>
            </a:r>
          </a:p>
          <a:p>
            <a:r>
              <a:rPr lang="ru-RU" sz="4800" cap="none" dirty="0" smtClean="0">
                <a:solidFill>
                  <a:srgbClr val="33333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старшем дошкольном возрасте</a:t>
            </a:r>
            <a:endParaRPr lang="ru-RU" sz="4800" cap="none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632" y="161403"/>
            <a:ext cx="1863437" cy="187218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14908" y="3035514"/>
            <a:ext cx="12771771" cy="95799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797364" y="5350214"/>
            <a:ext cx="8751114" cy="424731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defTabSz="1828800" hangingPunct="1">
              <a:defRPr/>
            </a:pPr>
            <a:r>
              <a:rPr lang="ru-RU" sz="5400" dirty="0">
                <a:solidFill>
                  <a:srgbClr val="002060"/>
                </a:solidFill>
                <a:latin typeface="Arial"/>
                <a:ea typeface="+mn-ea"/>
                <a:cs typeface="Times New Roman" panose="02020603050405020304" pitchFamily="18" charset="0"/>
              </a:rPr>
              <a:t>Что видите на картинке</a:t>
            </a:r>
            <a:r>
              <a:rPr lang="ru-RU" sz="5400" dirty="0" smtClean="0">
                <a:solidFill>
                  <a:srgbClr val="002060"/>
                </a:solidFill>
                <a:latin typeface="Arial"/>
                <a:ea typeface="+mn-ea"/>
                <a:cs typeface="Times New Roman" panose="02020603050405020304" pitchFamily="18" charset="0"/>
              </a:rPr>
              <a:t>?</a:t>
            </a:r>
          </a:p>
          <a:p>
            <a:pPr lvl="0" defTabSz="1828800" hangingPunct="1">
              <a:defRPr/>
            </a:pPr>
            <a:endParaRPr lang="ru-RU" sz="5400" dirty="0">
              <a:solidFill>
                <a:srgbClr val="002060"/>
              </a:solidFill>
              <a:latin typeface="Arial"/>
              <a:ea typeface="+mn-ea"/>
              <a:cs typeface="Times New Roman" panose="02020603050405020304" pitchFamily="18" charset="0"/>
            </a:endParaRPr>
          </a:p>
          <a:p>
            <a:pPr defTabSz="1828800" hangingPunct="1">
              <a:defRPr/>
            </a:pPr>
            <a:r>
              <a:rPr lang="ru-RU" sz="5400" dirty="0" smtClean="0">
                <a:solidFill>
                  <a:srgbClr val="002060"/>
                </a:solidFill>
                <a:latin typeface="Arial"/>
                <a:ea typeface="+mn-ea"/>
                <a:cs typeface="Times New Roman" panose="02020603050405020304" pitchFamily="18" charset="0"/>
              </a:rPr>
              <a:t>Какое </a:t>
            </a:r>
            <a:r>
              <a:rPr lang="ru-RU" sz="5400" dirty="0">
                <a:solidFill>
                  <a:srgbClr val="002060"/>
                </a:solidFill>
                <a:latin typeface="Arial"/>
                <a:ea typeface="+mn-ea"/>
                <a:cs typeface="Times New Roman" panose="02020603050405020304" pitchFamily="18" charset="0"/>
              </a:rPr>
              <a:t>отношение </a:t>
            </a:r>
          </a:p>
          <a:p>
            <a:pPr lvl="0" defTabSz="1828800" hangingPunct="1">
              <a:defRPr/>
            </a:pPr>
            <a:r>
              <a:rPr lang="ru-RU" sz="5400" dirty="0" smtClean="0">
                <a:solidFill>
                  <a:srgbClr val="002060"/>
                </a:solidFill>
                <a:latin typeface="Arial"/>
                <a:ea typeface="+mn-ea"/>
                <a:cs typeface="Times New Roman" panose="02020603050405020304" pitchFamily="18" charset="0"/>
              </a:rPr>
              <a:t>изображение </a:t>
            </a:r>
          </a:p>
          <a:p>
            <a:pPr lvl="0" defTabSz="1828800" hangingPunct="1">
              <a:defRPr/>
            </a:pPr>
            <a:r>
              <a:rPr lang="ru-RU" sz="5400" dirty="0" smtClean="0">
                <a:solidFill>
                  <a:srgbClr val="002060"/>
                </a:solidFill>
                <a:latin typeface="Arial"/>
                <a:ea typeface="+mn-ea"/>
                <a:cs typeface="Times New Roman" panose="02020603050405020304" pitchFamily="18" charset="0"/>
              </a:rPr>
              <a:t>имеет к теме занятия?</a:t>
            </a:r>
            <a:endParaRPr lang="ru-RU" sz="5400" dirty="0">
              <a:solidFill>
                <a:srgbClr val="002060"/>
              </a:solidFill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8034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2"/>
          <p:cNvGrpSpPr/>
          <p:nvPr/>
        </p:nvGrpSpPr>
        <p:grpSpPr>
          <a:xfrm rot="-5400000">
            <a:off x="7260640" y="-5074934"/>
            <a:ext cx="1853253" cy="16374537"/>
            <a:chOff x="0" y="0"/>
            <a:chExt cx="2354580" cy="15600681"/>
          </a:xfrm>
        </p:grpSpPr>
        <p:sp>
          <p:nvSpPr>
            <p:cNvPr id="16" name="Freeform 13"/>
            <p:cNvSpPr/>
            <p:nvPr/>
          </p:nvSpPr>
          <p:spPr>
            <a:xfrm>
              <a:off x="0" y="0"/>
              <a:ext cx="2353310" cy="15600682"/>
            </a:xfrm>
            <a:custGeom>
              <a:avLst/>
              <a:gdLst/>
              <a:ahLst/>
              <a:cxnLst/>
              <a:rect l="l" t="t" r="r" b="b"/>
              <a:pathLst>
                <a:path w="2353310" h="15600682">
                  <a:moveTo>
                    <a:pt x="784860" y="15533371"/>
                  </a:moveTo>
                  <a:cubicBezTo>
                    <a:pt x="905510" y="15574012"/>
                    <a:pt x="1042670" y="15600682"/>
                    <a:pt x="1177290" y="15600682"/>
                  </a:cubicBezTo>
                  <a:cubicBezTo>
                    <a:pt x="1311910" y="15600682"/>
                    <a:pt x="1441450" y="15577821"/>
                    <a:pt x="1560830" y="15537182"/>
                  </a:cubicBezTo>
                  <a:cubicBezTo>
                    <a:pt x="1563370" y="15535912"/>
                    <a:pt x="1565910" y="15535912"/>
                    <a:pt x="1568450" y="15534641"/>
                  </a:cubicBezTo>
                  <a:cubicBezTo>
                    <a:pt x="2016760" y="15372082"/>
                    <a:pt x="2346960" y="14942821"/>
                    <a:pt x="2353310" y="14401997"/>
                  </a:cubicBezTo>
                  <a:lnTo>
                    <a:pt x="2353310" y="0"/>
                  </a:lnTo>
                  <a:lnTo>
                    <a:pt x="0" y="0"/>
                  </a:lnTo>
                  <a:lnTo>
                    <a:pt x="0" y="14390934"/>
                  </a:lnTo>
                  <a:cubicBezTo>
                    <a:pt x="6350" y="14945362"/>
                    <a:pt x="331470" y="15374621"/>
                    <a:pt x="784860" y="15533371"/>
                  </a:cubicBezTo>
                  <a:close/>
                </a:path>
              </a:pathLst>
            </a:custGeom>
            <a:solidFill>
              <a:srgbClr val="31B7BC"/>
            </a:solidFill>
            <a:ln>
              <a:solidFill>
                <a:srgbClr val="31B7BC"/>
              </a:solidFill>
            </a:ln>
          </p:spPr>
        </p:sp>
      </p:grp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27676" t="1932" r="29080" b="5001"/>
          <a:stretch/>
        </p:blipFill>
        <p:spPr>
          <a:xfrm>
            <a:off x="21840093" y="7697651"/>
            <a:ext cx="2286000" cy="5890847"/>
          </a:xfrm>
          <a:prstGeom prst="rect">
            <a:avLst/>
          </a:prstGeom>
        </p:spPr>
      </p:pic>
      <p:sp>
        <p:nvSpPr>
          <p:cNvPr id="5" name="ЧТО ТАКОЕ ДЕНЬГИ?"/>
          <p:cNvSpPr txBox="1"/>
          <p:nvPr/>
        </p:nvSpPr>
        <p:spPr>
          <a:xfrm>
            <a:off x="2184399" y="2403095"/>
            <a:ext cx="13816513" cy="145680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68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rPr lang="ru-RU" sz="4400" cap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Примеры информационных стендов и </a:t>
            </a:r>
            <a:endParaRPr lang="ru-RU" sz="4400" cap="none" dirty="0" smtClean="0">
              <a:solidFill>
                <a:schemeClr val="bg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r>
              <a:rPr lang="ru-RU" sz="4400" cap="none" dirty="0" smtClean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тематических </a:t>
            </a:r>
            <a:r>
              <a:rPr lang="ru-RU" sz="4400" cap="none" dirty="0">
                <a:solidFill>
                  <a:schemeClr val="bg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выставок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0270529" y="4038962"/>
            <a:ext cx="1219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Торговые предприятия в нашем городе 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Специалисты советуют как планировать семейный отдых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Поход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магазин всей семьей: как совершать правильные покупки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Деньги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прошлого и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настоящего</a:t>
            </a:r>
          </a:p>
          <a:p>
            <a:pPr marL="571500" lvl="0" indent="-571500" algn="just">
              <a:buFont typeface="Wingdings" panose="05000000000000000000" pitchFamily="2" charset="2"/>
              <a:buChar char="q"/>
            </a:pP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Профессии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XXI </a:t>
            </a:r>
            <a:r>
              <a:rPr lang="ru-RU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века и </a:t>
            </a: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др.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506" y="5631377"/>
            <a:ext cx="8451146" cy="63383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40001" y="190454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</p:spTree>
    <p:extLst>
      <p:ext uri="{BB962C8B-B14F-4D97-AF65-F5344CB8AC3E}">
        <p14:creationId xmlns:p14="http://schemas.microsoft.com/office/powerpoint/2010/main" val="347983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  <p:sp>
        <p:nvSpPr>
          <p:cNvPr id="9" name="AutoShape 2" descr="Picture backgroun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7" name="Прямоугольник 16"/>
          <p:cNvSpPr/>
          <p:nvPr/>
        </p:nvSpPr>
        <p:spPr>
          <a:xfrm>
            <a:off x="1840001" y="190454"/>
            <a:ext cx="2195232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65480" algn="just">
              <a:spcBef>
                <a:spcPts val="30"/>
              </a:spcBef>
            </a:pPr>
            <a:r>
              <a:rPr lang="ru-RU" sz="4800" dirty="0">
                <a:latin typeface="Arial" panose="020B0604020202020204" pitchFamily="34" charset="0"/>
                <a:cs typeface="Arial" panose="020B0604020202020204" pitchFamily="34" charset="0"/>
              </a:rPr>
              <a:t>Взаимодействие участников образовательных отношений в процессе финансового воспитания старших дошкольников </a:t>
            </a: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2169328" y="4386275"/>
            <a:ext cx="19319072" cy="1912925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 defTabSz="914400" hangingPunct="1"/>
            <a:r>
              <a:rPr lang="ru-RU" sz="7200" dirty="0" smtClean="0"/>
              <a:t>Какие способы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взаимодействия </a:t>
            </a:r>
            <a:r>
              <a:rPr lang="ru-RU" sz="7200" dirty="0">
                <a:latin typeface="Arial" panose="020B0604020202020204" pitchFamily="34" charset="0"/>
                <a:cs typeface="Arial" panose="020B0604020202020204" pitchFamily="34" charset="0"/>
              </a:rPr>
              <a:t>участников образовательных </a:t>
            </a:r>
            <a:r>
              <a:rPr lang="ru-RU" sz="7200" dirty="0" smtClean="0">
                <a:latin typeface="Arial" panose="020B0604020202020204" pitchFamily="34" charset="0"/>
                <a:cs typeface="Arial" panose="020B0604020202020204" pitchFamily="34" charset="0"/>
              </a:rPr>
              <a:t>отношений в </a:t>
            </a:r>
            <a:r>
              <a:rPr lang="ru-RU" sz="7200" dirty="0" smtClean="0"/>
              <a:t>процессе </a:t>
            </a:r>
            <a:r>
              <a:rPr lang="ru-RU" sz="7200" dirty="0"/>
              <a:t>финансового </a:t>
            </a:r>
            <a:r>
              <a:rPr lang="ru-RU" sz="7200" dirty="0" smtClean="0"/>
              <a:t>воспитания дошкольников Вы можете предложить?</a:t>
            </a:r>
            <a:endParaRPr lang="ru-RU" sz="7200" dirty="0"/>
          </a:p>
        </p:txBody>
      </p:sp>
    </p:spTree>
    <p:extLst>
      <p:ext uri="{BB962C8B-B14F-4D97-AF65-F5344CB8AC3E}">
        <p14:creationId xmlns:p14="http://schemas.microsoft.com/office/powerpoint/2010/main" val="4249168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2"/>
          <p:cNvGrpSpPr/>
          <p:nvPr/>
        </p:nvGrpSpPr>
        <p:grpSpPr>
          <a:xfrm>
            <a:off x="-403224" y="8846820"/>
            <a:ext cx="24787224" cy="5262720"/>
            <a:chOff x="0" y="0"/>
            <a:chExt cx="5089780" cy="961813"/>
          </a:xfrm>
        </p:grpSpPr>
        <p:sp>
          <p:nvSpPr>
            <p:cNvPr id="32" name="Freeform 3"/>
            <p:cNvSpPr/>
            <p:nvPr/>
          </p:nvSpPr>
          <p:spPr>
            <a:xfrm>
              <a:off x="0" y="0"/>
              <a:ext cx="5089780" cy="961813"/>
            </a:xfrm>
            <a:custGeom>
              <a:avLst/>
              <a:gdLst/>
              <a:ahLst/>
              <a:cxnLst/>
              <a:rect l="l" t="t" r="r" b="b"/>
              <a:pathLst>
                <a:path w="5089780" h="961813">
                  <a:moveTo>
                    <a:pt x="6810" y="0"/>
                  </a:moveTo>
                  <a:lnTo>
                    <a:pt x="5082970" y="0"/>
                  </a:lnTo>
                  <a:cubicBezTo>
                    <a:pt x="5086731" y="0"/>
                    <a:pt x="5089780" y="3049"/>
                    <a:pt x="5089780" y="6810"/>
                  </a:cubicBezTo>
                  <a:lnTo>
                    <a:pt x="5089780" y="955003"/>
                  </a:lnTo>
                  <a:cubicBezTo>
                    <a:pt x="5089780" y="958764"/>
                    <a:pt x="5086731" y="961813"/>
                    <a:pt x="5082970" y="961813"/>
                  </a:cubicBezTo>
                  <a:lnTo>
                    <a:pt x="6810" y="961813"/>
                  </a:lnTo>
                  <a:cubicBezTo>
                    <a:pt x="3049" y="961813"/>
                    <a:pt x="0" y="958764"/>
                    <a:pt x="0" y="955003"/>
                  </a:cubicBezTo>
                  <a:lnTo>
                    <a:pt x="0" y="6810"/>
                  </a:lnTo>
                  <a:cubicBezTo>
                    <a:pt x="0" y="3049"/>
                    <a:pt x="3049" y="0"/>
                    <a:pt x="6810" y="0"/>
                  </a:cubicBezTo>
                  <a:close/>
                </a:path>
              </a:pathLst>
            </a:custGeom>
            <a:solidFill>
              <a:srgbClr val="56CCC3"/>
            </a:solidFill>
          </p:spPr>
        </p:sp>
        <p:sp>
          <p:nvSpPr>
            <p:cNvPr id="33" name="TextBox 4"/>
            <p:cNvSpPr txBox="1"/>
            <p:nvPr/>
          </p:nvSpPr>
          <p:spPr>
            <a:xfrm>
              <a:off x="0" y="-38100"/>
              <a:ext cx="5089780" cy="999913"/>
            </a:xfrm>
            <a:prstGeom prst="rect">
              <a:avLst/>
            </a:prstGeom>
          </p:spPr>
          <p:txBody>
            <a:bodyPr lIns="67733" tIns="67733" rIns="67733" bIns="67733" rtlCol="0" anchor="ctr"/>
            <a:lstStyle/>
            <a:p>
              <a:pPr>
                <a:lnSpc>
                  <a:spcPts val="3545"/>
                </a:lnSpc>
              </a:pPr>
              <a:endParaRPr sz="4000" dirty="0">
                <a:latin typeface="PT Sans" panose="020B0503020203020204" pitchFamily="34" charset="-52"/>
              </a:endParaRP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591517" y="8603283"/>
            <a:ext cx="7028193" cy="3741117"/>
            <a:chOff x="0" y="0"/>
            <a:chExt cx="4702047" cy="2502906"/>
          </a:xfrm>
          <a:solidFill>
            <a:srgbClr val="009757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02047" cy="2502906"/>
            </a:xfrm>
            <a:custGeom>
              <a:avLst/>
              <a:gdLst/>
              <a:ahLst/>
              <a:cxnLst/>
              <a:rect l="l" t="t" r="r" b="b"/>
              <a:pathLst>
                <a:path w="4702047" h="2502906">
                  <a:moveTo>
                    <a:pt x="0" y="0"/>
                  </a:moveTo>
                  <a:lnTo>
                    <a:pt x="4702047" y="0"/>
                  </a:lnTo>
                  <a:lnTo>
                    <a:pt x="4702047" y="2502906"/>
                  </a:lnTo>
                  <a:lnTo>
                    <a:pt x="0" y="2502906"/>
                  </a:lnTo>
                  <a:close/>
                </a:path>
              </a:pathLst>
            </a:custGeom>
            <a:grpFill/>
            <a:ln>
              <a:solidFill>
                <a:srgbClr val="009757"/>
              </a:solidFill>
            </a:ln>
          </p:spPr>
        </p:sp>
      </p:grpSp>
      <p:grpSp>
        <p:nvGrpSpPr>
          <p:cNvPr id="12" name="Group 12"/>
          <p:cNvGrpSpPr/>
          <p:nvPr/>
        </p:nvGrpSpPr>
        <p:grpSpPr>
          <a:xfrm>
            <a:off x="16272074" y="8603283"/>
            <a:ext cx="7028193" cy="3741117"/>
            <a:chOff x="0" y="0"/>
            <a:chExt cx="4702047" cy="2502906"/>
          </a:xfrm>
          <a:solidFill>
            <a:srgbClr val="009757"/>
          </a:solidFill>
        </p:grpSpPr>
        <p:sp>
          <p:nvSpPr>
            <p:cNvPr id="13" name="Freeform 13"/>
            <p:cNvSpPr/>
            <p:nvPr/>
          </p:nvSpPr>
          <p:spPr>
            <a:xfrm>
              <a:off x="0" y="0"/>
              <a:ext cx="4702047" cy="2502906"/>
            </a:xfrm>
            <a:custGeom>
              <a:avLst/>
              <a:gdLst/>
              <a:ahLst/>
              <a:cxnLst/>
              <a:rect l="l" t="t" r="r" b="b"/>
              <a:pathLst>
                <a:path w="4702047" h="2502906">
                  <a:moveTo>
                    <a:pt x="0" y="0"/>
                  </a:moveTo>
                  <a:lnTo>
                    <a:pt x="4702047" y="0"/>
                  </a:lnTo>
                  <a:lnTo>
                    <a:pt x="4702047" y="2502906"/>
                  </a:lnTo>
                  <a:lnTo>
                    <a:pt x="0" y="2502906"/>
                  </a:lnTo>
                  <a:close/>
                </a:path>
              </a:pathLst>
            </a:custGeom>
            <a:grpFill/>
            <a:ln>
              <a:solidFill>
                <a:srgbClr val="009757"/>
              </a:solidFill>
            </a:ln>
          </p:spPr>
        </p:sp>
      </p:grpSp>
      <p:sp>
        <p:nvSpPr>
          <p:cNvPr id="14" name="TextBox 14"/>
          <p:cNvSpPr txBox="1"/>
          <p:nvPr/>
        </p:nvSpPr>
        <p:spPr>
          <a:xfrm>
            <a:off x="1442085" y="1212302"/>
            <a:ext cx="20849923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384"/>
              </a:lnSpc>
            </a:pPr>
            <a:r>
              <a:rPr lang="ru-RU" sz="6400" dirty="0" smtClean="0">
                <a:solidFill>
                  <a:srgbClr val="041A22"/>
                </a:solidFill>
                <a:latin typeface="PT Sans" panose="020B0503020203020204" pitchFamily="34" charset="-52"/>
                <a:ea typeface="Montserrat 1 Bold"/>
                <a:cs typeface="Montserrat 1 Bold"/>
                <a:sym typeface="Montserrat 1 Bold"/>
              </a:rPr>
              <a:t>РЕФЛЕКСИЯ</a:t>
            </a:r>
            <a:endParaRPr lang="en-US" sz="6400" dirty="0">
              <a:solidFill>
                <a:srgbClr val="041A22"/>
              </a:solidFill>
              <a:latin typeface="PT Sans" panose="020B0503020203020204" pitchFamily="34" charset="-52"/>
              <a:ea typeface="Montserrat 1 Bold"/>
              <a:cs typeface="Montserrat 1 Bold"/>
              <a:sym typeface="Montserrat 1 Bold"/>
            </a:endParaRPr>
          </a:p>
        </p:txBody>
      </p:sp>
      <p:sp>
        <p:nvSpPr>
          <p:cNvPr id="19" name="TextBox 19"/>
          <p:cNvSpPr txBox="1"/>
          <p:nvPr/>
        </p:nvSpPr>
        <p:spPr>
          <a:xfrm>
            <a:off x="9394781" y="10281579"/>
            <a:ext cx="5421664" cy="122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9"/>
              </a:lnSpc>
              <a:spcBef>
                <a:spcPct val="0"/>
              </a:spcBef>
            </a:pPr>
            <a:r>
              <a:rPr lang="ru-RU" sz="3541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Информацию перерабатываю</a:t>
            </a:r>
            <a:endParaRPr lang="en-US" sz="3541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8591517" y="9346170"/>
            <a:ext cx="7028193" cy="58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9"/>
              </a:lnSpc>
              <a:spcBef>
                <a:spcPct val="0"/>
              </a:spcBef>
            </a:pPr>
            <a:r>
              <a:rPr lang="ru-RU" sz="3541" dirty="0" smtClean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МЯСОРУБКА</a:t>
            </a:r>
            <a:endParaRPr lang="en-US" sz="3541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7226239" y="10371040"/>
            <a:ext cx="5421664" cy="58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9"/>
              </a:lnSpc>
              <a:spcBef>
                <a:spcPct val="0"/>
              </a:spcBef>
            </a:pPr>
            <a:r>
              <a:rPr lang="ru-RU" sz="3541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Всё, что выброшу</a:t>
            </a:r>
            <a:endParaRPr lang="en-US" sz="3541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16422975" y="9289232"/>
            <a:ext cx="7028193" cy="58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9"/>
              </a:lnSpc>
              <a:spcBef>
                <a:spcPct val="0"/>
              </a:spcBef>
            </a:pPr>
            <a:r>
              <a:rPr lang="ru-RU" sz="3541" dirty="0" smtClean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МУСОРНОЕ ВЕДРО</a:t>
            </a:r>
            <a:endParaRPr lang="en-US" sz="3541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grpSp>
        <p:nvGrpSpPr>
          <p:cNvPr id="23" name="Group 10"/>
          <p:cNvGrpSpPr/>
          <p:nvPr/>
        </p:nvGrpSpPr>
        <p:grpSpPr>
          <a:xfrm>
            <a:off x="760059" y="8603283"/>
            <a:ext cx="7028193" cy="3741117"/>
            <a:chOff x="0" y="0"/>
            <a:chExt cx="4702047" cy="2502906"/>
          </a:xfrm>
          <a:solidFill>
            <a:srgbClr val="009757"/>
          </a:solidFill>
        </p:grpSpPr>
        <p:sp>
          <p:nvSpPr>
            <p:cNvPr id="24" name="Freeform 11"/>
            <p:cNvSpPr/>
            <p:nvPr/>
          </p:nvSpPr>
          <p:spPr>
            <a:xfrm>
              <a:off x="0" y="0"/>
              <a:ext cx="4702047" cy="2502906"/>
            </a:xfrm>
            <a:custGeom>
              <a:avLst/>
              <a:gdLst/>
              <a:ahLst/>
              <a:cxnLst/>
              <a:rect l="l" t="t" r="r" b="b"/>
              <a:pathLst>
                <a:path w="4702047" h="2502906">
                  <a:moveTo>
                    <a:pt x="0" y="0"/>
                  </a:moveTo>
                  <a:lnTo>
                    <a:pt x="4702047" y="0"/>
                  </a:lnTo>
                  <a:lnTo>
                    <a:pt x="4702047" y="2502906"/>
                  </a:lnTo>
                  <a:lnTo>
                    <a:pt x="0" y="2502906"/>
                  </a:lnTo>
                  <a:close/>
                </a:path>
              </a:pathLst>
            </a:custGeom>
            <a:grpFill/>
            <a:ln>
              <a:solidFill>
                <a:srgbClr val="009757"/>
              </a:solidFill>
            </a:ln>
          </p:spPr>
        </p:sp>
      </p:grpSp>
      <p:sp>
        <p:nvSpPr>
          <p:cNvPr id="25" name="TextBox 19"/>
          <p:cNvSpPr txBox="1"/>
          <p:nvPr/>
        </p:nvSpPr>
        <p:spPr>
          <a:xfrm>
            <a:off x="1563323" y="10281579"/>
            <a:ext cx="5421664" cy="12254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9"/>
              </a:lnSpc>
              <a:spcBef>
                <a:spcPct val="0"/>
              </a:spcBef>
            </a:pPr>
            <a:r>
              <a:rPr lang="ru-RU" sz="3541" dirty="0" smtClean="0">
                <a:solidFill>
                  <a:srgbClr val="FFFFFF"/>
                </a:solidFill>
                <a:latin typeface="Open Sans 2"/>
                <a:ea typeface="Open Sans 2"/>
                <a:cs typeface="Open Sans 2"/>
                <a:sym typeface="Open Sans 2"/>
              </a:rPr>
              <a:t>Всё, что пригодится в дальнейшем</a:t>
            </a:r>
            <a:endParaRPr lang="en-US" sz="3541" dirty="0">
              <a:solidFill>
                <a:srgbClr val="FFFFFF"/>
              </a:solidFill>
              <a:latin typeface="Open Sans 2"/>
              <a:ea typeface="Open Sans 2"/>
              <a:cs typeface="Open Sans 2"/>
              <a:sym typeface="Open Sans 2"/>
            </a:endParaRPr>
          </a:p>
        </p:txBody>
      </p:sp>
      <p:sp>
        <p:nvSpPr>
          <p:cNvPr id="26" name="TextBox 20"/>
          <p:cNvSpPr txBox="1"/>
          <p:nvPr/>
        </p:nvSpPr>
        <p:spPr>
          <a:xfrm>
            <a:off x="760059" y="9346170"/>
            <a:ext cx="7028193" cy="584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59"/>
              </a:lnSpc>
              <a:spcBef>
                <a:spcPct val="0"/>
              </a:spcBef>
            </a:pPr>
            <a:r>
              <a:rPr lang="ru-RU" sz="3541" dirty="0" smtClean="0">
                <a:solidFill>
                  <a:srgbClr val="FFFFFF"/>
                </a:solidFill>
                <a:latin typeface="Open Sans 2 Bold"/>
                <a:ea typeface="Open Sans 2 Bold"/>
                <a:cs typeface="Open Sans 2 Bold"/>
                <a:sym typeface="Open Sans 2 Bold"/>
              </a:rPr>
              <a:t>ЧЕМОДАН</a:t>
            </a:r>
            <a:endParaRPr lang="en-US" sz="3541" dirty="0">
              <a:solidFill>
                <a:srgbClr val="FFFFFF"/>
              </a:solidFill>
              <a:latin typeface="Open Sans 2 Bold"/>
              <a:ea typeface="Open Sans 2 Bold"/>
              <a:cs typeface="Open Sans 2 Bold"/>
              <a:sym typeface="Open Sans 2 Bold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7827" y="3673096"/>
            <a:ext cx="4892655" cy="4892655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9581" y="4065378"/>
            <a:ext cx="4334933" cy="433493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17066" y="4162957"/>
            <a:ext cx="3134215" cy="4139776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862" y="161403"/>
            <a:ext cx="1863437" cy="1872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365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9964400" y="1083733"/>
            <a:ext cx="2652939" cy="2370667"/>
          </a:xfrm>
          <a:custGeom>
            <a:avLst/>
            <a:gdLst/>
            <a:ahLst/>
            <a:cxnLst/>
            <a:rect l="l" t="t" r="r" b="b"/>
            <a:pathLst>
              <a:path w="6424415" h="5524996">
                <a:moveTo>
                  <a:pt x="0" y="0"/>
                </a:moveTo>
                <a:lnTo>
                  <a:pt x="6424414" y="0"/>
                </a:lnTo>
                <a:lnTo>
                  <a:pt x="6424414" y="5524996"/>
                </a:lnTo>
                <a:lnTo>
                  <a:pt x="0" y="552499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0" y="0"/>
            <a:ext cx="10256800" cy="13716000"/>
            <a:chOff x="0" y="0"/>
            <a:chExt cx="10256800" cy="13716000"/>
          </a:xfrm>
        </p:grpSpPr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6"/>
            <a:srcRect l="51486"/>
            <a:stretch>
              <a:fillRect/>
            </a:stretch>
          </p:blipFill>
          <p:spPr>
            <a:xfrm>
              <a:off x="0" y="0"/>
              <a:ext cx="10256800" cy="13716000"/>
            </a:xfrm>
            <a:prstGeom prst="rect">
              <a:avLst/>
            </a:prstGeom>
          </p:spPr>
        </p:pic>
      </p:grpSp>
      <p:sp>
        <p:nvSpPr>
          <p:cNvPr id="13" name="Прямоугольник 12"/>
          <p:cNvSpPr/>
          <p:nvPr/>
        </p:nvSpPr>
        <p:spPr>
          <a:xfrm>
            <a:off x="13260045" y="1725936"/>
            <a:ext cx="633058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ПОДВОДИМ ИТОГИ</a:t>
            </a:r>
            <a:endParaRPr lang="ru-RU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35733" y="4563239"/>
            <a:ext cx="12954000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 algn="just">
              <a:buFont typeface="Wingdings" panose="05000000000000000000" pitchFamily="2" charset="2"/>
              <a:buChar char="q"/>
            </a:pPr>
            <a:r>
              <a:rPr lang="ru-RU" sz="4400" b="0" dirty="0">
                <a:latin typeface="+mj-lt"/>
              </a:rPr>
              <a:t>Какие особенности финансового воспитания дошкольников необходимо учитывать при организации образовательного процесса в ДОУ? </a:t>
            </a:r>
          </a:p>
          <a:p>
            <a:pPr marL="857250" indent="-857250" algn="just">
              <a:buFont typeface="Wingdings" panose="05000000000000000000" pitchFamily="2" charset="2"/>
              <a:buChar char="q"/>
            </a:pPr>
            <a:endParaRPr lang="en-US" sz="4400" b="0" dirty="0">
              <a:latin typeface="+mj-lt"/>
              <a:cs typeface="Arial" panose="020B0604020202020204" pitchFamily="34" charset="0"/>
            </a:endParaRPr>
          </a:p>
          <a:p>
            <a:pPr marL="857250" indent="-857250" algn="just">
              <a:buFont typeface="Wingdings" panose="05000000000000000000" pitchFamily="2" charset="2"/>
              <a:buChar char="q"/>
            </a:pPr>
            <a:r>
              <a:rPr lang="ru-RU" sz="4400" b="0" dirty="0">
                <a:latin typeface="+mj-lt"/>
                <a:cs typeface="Arial" panose="020B0604020202020204" pitchFamily="34" charset="0"/>
              </a:rPr>
              <a:t>Какие могут возникнуть риски/сложности у педагога при планировании работы по финансовому воспитанию?</a:t>
            </a:r>
          </a:p>
        </p:txBody>
      </p:sp>
    </p:spTree>
    <p:extLst>
      <p:ext uri="{BB962C8B-B14F-4D97-AF65-F5344CB8AC3E}">
        <p14:creationId xmlns:p14="http://schemas.microsoft.com/office/powerpoint/2010/main" val="835325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87094" y="5502964"/>
            <a:ext cx="7837697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88900" marR="86995" indent="-1588" algn="just"/>
            <a:endParaRPr lang="ru-RU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10513240" y="9517172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8" y="175877"/>
            <a:ext cx="2670939" cy="2683478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604846" y="317287"/>
            <a:ext cx="20275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solidFill>
                  <a:srgbClr val="33333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Учет возрастных особенностей детей старшего дошкольного возраста в процессе финансового воспитания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89922" y="5508995"/>
            <a:ext cx="8016353" cy="80163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07288" y="3320604"/>
            <a:ext cx="15266112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проявляются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попытки иерархии понятий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, зачатки дедуктивного мышления (</a:t>
            </a:r>
            <a:r>
              <a:rPr lang="ru-RU" sz="4000" b="0" kern="1200" dirty="0">
                <a:latin typeface="-apple-system"/>
                <a:ea typeface="+mn-ea"/>
                <a:cs typeface="+mn-cs"/>
              </a:rPr>
              <a:t>от общего к частному)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, происходит существенный перелом в понимании 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причинности;</a:t>
            </a:r>
          </a:p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происходит 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формирование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нового типа психической организации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, обеспечивающей, более эффективную адаптацию к социальной 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реальности;</a:t>
            </a:r>
          </a:p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речь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начинает выполнять основную функцию 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в регулировании поведения и деятельности детей, появляется способность решать задачи в умственном 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плане;</a:t>
            </a:r>
            <a:endParaRPr lang="en-US" sz="4000" b="0" kern="1200" dirty="0" smtClean="0">
              <a:solidFill>
                <a:prstClr val="black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778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87094" y="5502964"/>
            <a:ext cx="7837697" cy="3165230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0" tIns="0" rIns="0" bIns="0" anchor="ctr"/>
          <a:lstStyle/>
          <a:p>
            <a:pPr marL="88900" marR="86995" indent="-1588" algn="just"/>
            <a:endParaRPr lang="ru-RU" sz="36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3" name="ЧТО ЗНАЧИТ БЫТЬ ФИНАНСОВО ГРАМОТНЫМ?"/>
          <p:cNvSpPr txBox="1"/>
          <p:nvPr/>
        </p:nvSpPr>
        <p:spPr>
          <a:xfrm>
            <a:off x="10513240" y="9517172"/>
            <a:ext cx="102657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457200">
              <a:defRPr sz="5333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>
              <a:defRPr/>
            </a:pPr>
            <a:endParaRPr lang="ru-RU" sz="3600" b="1" dirty="0">
              <a:solidFill>
                <a:schemeClr val="tx1"/>
              </a:solidFill>
              <a:latin typeface="Arial" panose="020B0604020202020204" pitchFamily="34" charset="0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288" y="175877"/>
            <a:ext cx="2670939" cy="268347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38" y="5581135"/>
            <a:ext cx="8016353" cy="801635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100915" y="2417793"/>
            <a:ext cx="14778993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общение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детей становится </a:t>
            </a:r>
            <a:r>
              <a:rPr lang="ru-RU" sz="4000" kern="1200" dirty="0" err="1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внеситуативно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 — личностным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, возникают сопереживания и 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Times New Roman" panose="02020603050405020304" pitchFamily="18" charset="0"/>
              </a:rPr>
              <a:t>взаимопонимание;</a:t>
            </a:r>
          </a:p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игра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 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достигает высокого уровня развития, и в ней старшие дошкольники активно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воспроизводят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 не только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мир взрослых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, но и 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отношения между </a:t>
            </a:r>
            <a:r>
              <a:rPr lang="ru-RU" sz="400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ними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;</a:t>
            </a:r>
          </a:p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складывается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истинная самооценка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, которая позволяет 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осознавать 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свои возможности (успех — неуспех), то есть критическое отношение к себе и результатам своей </a:t>
            </a: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деятельности;</a:t>
            </a:r>
          </a:p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r>
              <a:rPr lang="ru-RU" sz="4000" b="0" kern="1200" dirty="0" smtClean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начинают 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проявляться </a:t>
            </a:r>
            <a:r>
              <a:rPr lang="ru-RU" sz="400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мотивы</a:t>
            </a:r>
            <a:r>
              <a:rPr lang="ru-RU" sz="40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> рассудочного характера.</a:t>
            </a:r>
            <a:r>
              <a:rPr lang="ru-RU" sz="48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  <a:t/>
            </a:r>
            <a:br>
              <a:rPr lang="ru-RU" sz="4800" b="0" kern="1200" dirty="0">
                <a:solidFill>
                  <a:prstClr val="black"/>
                </a:solidFill>
                <a:latin typeface="Arial"/>
                <a:ea typeface="+mn-ea"/>
                <a:cs typeface="Arial" panose="020B0604020202020204" pitchFamily="34" charset="0"/>
              </a:rPr>
            </a:br>
            <a:endParaRPr lang="ru-RU" sz="1800" b="0" dirty="0">
              <a:solidFill>
                <a:sysClr val="windowText" lastClr="000000"/>
              </a:solidFill>
            </a:endParaRPr>
          </a:p>
          <a:p>
            <a:pPr marL="571500" lvl="0" indent="-571500" algn="just" defTabSz="1827444" hangingPunct="1">
              <a:buFont typeface="Wingdings" panose="05000000000000000000" pitchFamily="2" charset="2"/>
              <a:buChar char="q"/>
            </a:pPr>
            <a:endParaRPr lang="ru-RU" sz="4000" b="0" kern="1200" dirty="0">
              <a:solidFill>
                <a:prstClr val="black"/>
              </a:solidFill>
              <a:latin typeface="Arial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604846" y="317287"/>
            <a:ext cx="20275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solidFill>
                  <a:srgbClr val="33333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Учет возрастных особенностей детей старшего дошкольного возраста в процессе финансового воспитания</a:t>
            </a:r>
          </a:p>
        </p:txBody>
      </p:sp>
    </p:spTree>
    <p:extLst>
      <p:ext uri="{BB962C8B-B14F-4D97-AF65-F5344CB8AC3E}">
        <p14:creationId xmlns:p14="http://schemas.microsoft.com/office/powerpoint/2010/main" val="1943837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СПАСИБО ЗА ВНИМАНИЕ!"/>
          <p:cNvSpPr txBox="1"/>
          <p:nvPr/>
        </p:nvSpPr>
        <p:spPr>
          <a:xfrm>
            <a:off x="6099271" y="1126546"/>
            <a:ext cx="13093742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l">
              <a:defRPr sz="6000" cap="all">
                <a:solidFill>
                  <a:srgbClr val="393B3B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endParaRPr lang="en-US" dirty="0" smtClean="0"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E51E57D-47D2-46E5-AF72-0E380A94F9D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65" y="121786"/>
            <a:ext cx="1863437" cy="1872185"/>
          </a:xfrm>
          <a:prstGeom prst="rect">
            <a:avLst/>
          </a:prstGeom>
        </p:spPr>
      </p:pic>
      <p:grpSp>
        <p:nvGrpSpPr>
          <p:cNvPr id="21" name="Группа 20"/>
          <p:cNvGrpSpPr/>
          <p:nvPr/>
        </p:nvGrpSpPr>
        <p:grpSpPr>
          <a:xfrm>
            <a:off x="3348693" y="2717130"/>
            <a:ext cx="16683056" cy="10540362"/>
            <a:chOff x="3348693" y="2717130"/>
            <a:chExt cx="16683056" cy="10540362"/>
          </a:xfrm>
        </p:grpSpPr>
        <p:sp>
          <p:nvSpPr>
            <p:cNvPr id="22" name="Заголовок 1"/>
            <p:cNvSpPr txBox="1">
              <a:spLocks/>
            </p:cNvSpPr>
            <p:nvPr/>
          </p:nvSpPr>
          <p:spPr>
            <a:xfrm>
              <a:off x="5860853" y="2717130"/>
              <a:ext cx="13085478" cy="875244"/>
            </a:xfrm>
            <a:prstGeom prst="rect">
              <a:avLst/>
            </a:prstGeom>
          </p:spPr>
          <p:txBody>
            <a:bodyPr>
              <a:normAutofit/>
            </a:bodyPr>
            <a:lstStyle/>
            <a:p>
              <a:pPr defTabSz="1453880" hangingPunct="1">
                <a:lnSpc>
                  <a:spcPct val="90000"/>
                </a:lnSpc>
                <a:defRPr/>
              </a:pPr>
              <a:r>
                <a:rPr lang="ru-RU" sz="3498" dirty="0">
                  <a:solidFill>
                    <a:schemeClr val="bg1"/>
                  </a:solidFill>
                  <a:latin typeface="Muller Bold" pitchFamily="50" charset="-52"/>
                  <a:ea typeface="+mj-ea"/>
                  <a:cs typeface="+mj-cs"/>
                </a:rPr>
                <a:t>5 – 6 лет: РАЗБИРАЕМСЯ С ОТНОШЕНИЕМ К ДЕНЬГАМ</a:t>
              </a:r>
            </a:p>
          </p:txBody>
        </p:sp>
        <p:sp>
          <p:nvSpPr>
            <p:cNvPr id="23" name="Скругленный прямоугольник 22"/>
            <p:cNvSpPr/>
            <p:nvPr/>
          </p:nvSpPr>
          <p:spPr>
            <a:xfrm>
              <a:off x="4576778" y="3721935"/>
              <a:ext cx="6958767" cy="2815753"/>
            </a:xfrm>
            <a:prstGeom prst="round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СПОСОБЕН ПОНЯТЬ ПРИРОДУ ДЕНЕГ, ИХ НАЗНАЧЕНИЕ И ИСТОЧНИК ПОЯВЛЕНИЯ</a:t>
              </a:r>
            </a:p>
          </p:txBody>
        </p:sp>
        <p:sp>
          <p:nvSpPr>
            <p:cNvPr id="24" name="Прямоугольник 23"/>
            <p:cNvSpPr/>
            <p:nvPr/>
          </p:nvSpPr>
          <p:spPr>
            <a:xfrm>
              <a:off x="3451887" y="4461160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1</a:t>
              </a:r>
            </a:p>
          </p:txBody>
        </p:sp>
        <p:sp>
          <p:nvSpPr>
            <p:cNvPr id="25" name="Прямоугольник 24"/>
            <p:cNvSpPr/>
            <p:nvPr/>
          </p:nvSpPr>
          <p:spPr>
            <a:xfrm>
              <a:off x="3348693" y="11115582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3</a:t>
              </a:r>
            </a:p>
          </p:txBody>
        </p:sp>
        <p:sp>
          <p:nvSpPr>
            <p:cNvPr id="26" name="Прямоугольник 25"/>
            <p:cNvSpPr/>
            <p:nvPr/>
          </p:nvSpPr>
          <p:spPr>
            <a:xfrm>
              <a:off x="3422859" y="7719690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2</a:t>
              </a:r>
            </a:p>
          </p:txBody>
        </p:sp>
        <p:sp>
          <p:nvSpPr>
            <p:cNvPr id="27" name="Прямоугольник 26"/>
            <p:cNvSpPr/>
            <p:nvPr/>
          </p:nvSpPr>
          <p:spPr>
            <a:xfrm>
              <a:off x="12024324" y="11115582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6</a:t>
              </a:r>
            </a:p>
          </p:txBody>
        </p:sp>
        <p:sp>
          <p:nvSpPr>
            <p:cNvPr id="28" name="Прямоугольник 27"/>
            <p:cNvSpPr/>
            <p:nvPr/>
          </p:nvSpPr>
          <p:spPr>
            <a:xfrm>
              <a:off x="12001231" y="7709614"/>
              <a:ext cx="905961" cy="1468065"/>
            </a:xfrm>
            <a:prstGeom prst="rect">
              <a:avLst/>
            </a:prstGeom>
            <a:noFill/>
          </p:spPr>
          <p:txBody>
            <a:bodyPr wrap="none"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5</a:t>
              </a:r>
            </a:p>
          </p:txBody>
        </p:sp>
        <p:sp>
          <p:nvSpPr>
            <p:cNvPr id="29" name="Прямоугольник 28"/>
            <p:cNvSpPr/>
            <p:nvPr/>
          </p:nvSpPr>
          <p:spPr>
            <a:xfrm>
              <a:off x="12028320" y="4395778"/>
              <a:ext cx="851784" cy="1468065"/>
            </a:xfrm>
            <a:prstGeom prst="rect">
              <a:avLst/>
            </a:prstGeom>
            <a:noFill/>
          </p:spPr>
          <p:txBody>
            <a:bodyPr lIns="145387" tIns="72693" rIns="145387" bIns="72693">
              <a:spAutoFit/>
            </a:bodyPr>
            <a:lstStyle/>
            <a:p>
              <a:pPr algn="ctr">
                <a:defRPr/>
              </a:pPr>
              <a:r>
                <a:rPr lang="ru-RU" sz="8586" dirty="0">
                  <a:ln w="22225">
                    <a:solidFill>
                      <a:srgbClr val="004F9F"/>
                    </a:solidFill>
                    <a:prstDash val="solid"/>
                  </a:ln>
                  <a:solidFill>
                    <a:schemeClr val="bg1"/>
                  </a:solidFill>
                </a:rPr>
                <a:t>4</a:t>
              </a:r>
            </a:p>
          </p:txBody>
        </p:sp>
        <p:sp>
          <p:nvSpPr>
            <p:cNvPr id="30" name="Скругленный прямоугольник 29"/>
            <p:cNvSpPr/>
            <p:nvPr/>
          </p:nvSpPr>
          <p:spPr>
            <a:xfrm>
              <a:off x="4524955" y="7047286"/>
              <a:ext cx="6958767" cy="2812875"/>
            </a:xfrm>
            <a:prstGeom prst="roundRect">
              <a:avLst/>
            </a:prstGeom>
            <a:solidFill>
              <a:srgbClr val="009757"/>
            </a:solidFill>
            <a:ln>
              <a:solidFill>
                <a:srgbClr val="009757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МОЖЕТ РАЗЛИЧАТЬ </a:t>
              </a:r>
            </a:p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НОМИНАЛ ДЕНЕЖНЫХ ЗНАКОВ</a:t>
              </a:r>
            </a:p>
          </p:txBody>
        </p:sp>
        <p:sp>
          <p:nvSpPr>
            <p:cNvPr id="31" name="Скругленный прямоугольник 30"/>
            <p:cNvSpPr/>
            <p:nvPr/>
          </p:nvSpPr>
          <p:spPr>
            <a:xfrm>
              <a:off x="13049948" y="7035771"/>
              <a:ext cx="6958769" cy="2815753"/>
            </a:xfrm>
            <a:prstGeom prst="roundRect">
              <a:avLst/>
            </a:prstGeom>
            <a:solidFill>
              <a:srgbClr val="004F9F"/>
            </a:solidFill>
            <a:ln>
              <a:solidFill>
                <a:srgbClr val="004F9F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МОЖЕТ ПОНЯТЬ И РАССЧИТАТЬ ВЛИЯНИЕ ИНФЛЯЦИИ НА СТОИМОСТЬ ТОВАРОВ И УСЛУГ</a:t>
              </a:r>
            </a:p>
          </p:txBody>
        </p:sp>
        <p:sp>
          <p:nvSpPr>
            <p:cNvPr id="32" name="Скругленный прямоугольник 31"/>
            <p:cNvSpPr/>
            <p:nvPr/>
          </p:nvSpPr>
          <p:spPr>
            <a:xfrm>
              <a:off x="13061464" y="3721935"/>
              <a:ext cx="6958769" cy="2815753"/>
            </a:xfrm>
            <a:prstGeom prst="roundRect">
              <a:avLst/>
            </a:prstGeom>
            <a:solidFill>
              <a:srgbClr val="E6215A"/>
            </a:solidFill>
            <a:ln>
              <a:solidFill>
                <a:srgbClr val="E6215A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СПОСОБЕН ПОНЯТЬ СУТЬ ПРОЦЕССА НАКОПЛЕНИЯ НА МИНИМАЛЬНОМ СРОКЕ И НА ВИЗУАЛЬНО ПОНЯТНЫХ ПРИМЕРАХ</a:t>
              </a:r>
            </a:p>
          </p:txBody>
        </p:sp>
        <p:sp>
          <p:nvSpPr>
            <p:cNvPr id="33" name="Скругленный прямоугольник 32"/>
            <p:cNvSpPr/>
            <p:nvPr/>
          </p:nvSpPr>
          <p:spPr>
            <a:xfrm>
              <a:off x="13072980" y="10441739"/>
              <a:ext cx="6958769" cy="2815753"/>
            </a:xfrm>
            <a:prstGeom prst="roundRect">
              <a:avLst/>
            </a:prstGeom>
            <a:solidFill>
              <a:srgbClr val="31B7BC"/>
            </a:solidFill>
            <a:ln>
              <a:solidFill>
                <a:srgbClr val="31B7BC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ru-RU" sz="2902" dirty="0">
                  <a:solidFill>
                    <a:schemeClr val="bg1"/>
                  </a:solidFill>
                </a:rPr>
                <a:t>СПОСОБЕН ПОНЯТЬ ФИНАНСОВУЮ СИТУАЦИЮ СЕМЬИ И ЕЕ ВОЗМОЖНОСТИ</a:t>
              </a:r>
            </a:p>
          </p:txBody>
        </p:sp>
      </p:grpSp>
      <p:sp>
        <p:nvSpPr>
          <p:cNvPr id="19" name="Прямоугольник 18"/>
          <p:cNvSpPr/>
          <p:nvPr/>
        </p:nvSpPr>
        <p:spPr>
          <a:xfrm>
            <a:off x="2742573" y="335629"/>
            <a:ext cx="2027506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4800" dirty="0">
                <a:solidFill>
                  <a:srgbClr val="333333"/>
                </a:solidFill>
                <a:latin typeface="Arial" panose="020B0604020202020204" pitchFamily="34" charset="0"/>
                <a:ea typeface="Arial"/>
                <a:cs typeface="Arial" panose="020B0604020202020204" pitchFamily="34" charset="0"/>
                <a:sym typeface="Arial"/>
              </a:rPr>
              <a:t>Учет возрастных особенностей детей старшего дошкольного возраста в процессе финансового воспитания</a:t>
            </a: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4524955" y="10441739"/>
            <a:ext cx="6958767" cy="2815753"/>
          </a:xfrm>
          <a:prstGeom prst="roundRect">
            <a:avLst/>
          </a:prstGeom>
          <a:solidFill>
            <a:srgbClr val="EF7D00"/>
          </a:solidFill>
          <a:ln w="12700" cap="flat">
            <a:solidFill>
              <a:srgbClr val="EF7D00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no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chemeClr val="bg1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24955" y="11311005"/>
            <a:ext cx="69587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3200" dirty="0"/>
              <a:t>МОЖЕТ </a:t>
            </a:r>
            <a:r>
              <a:rPr lang="ru-RU" sz="3200" dirty="0" smtClean="0"/>
              <a:t>ОСУЩЕСТВЛЯТЬ ПРОСТОЙ СЧЕТ ДЕНЕГ</a:t>
            </a:r>
            <a:endParaRPr lang="ru-RU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Override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0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2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3.xml><?xml version="1.0" encoding="utf-8"?>
<a:themeOverride xmlns:a="http://schemas.openxmlformats.org/drawingml/2006/main">
  <a:clrScheme name="Simple Light">
    <a:dk1>
      <a:srgbClr val="000000"/>
    </a:dk1>
    <a:lt1>
      <a:srgbClr val="FFFFFF"/>
    </a:lt1>
    <a:dk2>
      <a:srgbClr val="595959"/>
    </a:dk2>
    <a:lt2>
      <a:srgbClr val="EEEEEE"/>
    </a:lt2>
    <a:accent1>
      <a:srgbClr val="FFAB40"/>
    </a:accent1>
    <a:accent2>
      <a:srgbClr val="212121"/>
    </a:accent2>
    <a:accent3>
      <a:srgbClr val="78909C"/>
    </a:accent3>
    <a:accent4>
      <a:srgbClr val="FFAB40"/>
    </a:accent4>
    <a:accent5>
      <a:srgbClr val="0097A7"/>
    </a:accent5>
    <a:accent6>
      <a:srgbClr val="EEFF41"/>
    </a:accent6>
    <a:hlink>
      <a:srgbClr val="0097A7"/>
    </a:hlink>
    <a:folHlink>
      <a:srgbClr val="0097A7"/>
    </a:folHlink>
  </a:clrScheme>
</a:themeOverride>
</file>

<file path=ppt/theme/themeOverride14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5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6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7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8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19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0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2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3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4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5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6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7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8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29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0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1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2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3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4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35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4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5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6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7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8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ppt/theme/themeOverride9.xml><?xml version="1.0" encoding="utf-8"?>
<a:themeOverride xmlns:a="http://schemas.openxmlformats.org/drawingml/2006/main">
  <a:clrScheme name="White">
    <a:dk1>
      <a:srgbClr val="000000"/>
    </a:dk1>
    <a:lt1>
      <a:srgbClr val="FFFFFF"/>
    </a:lt1>
    <a:dk2>
      <a:srgbClr val="5E5E5E"/>
    </a:dk2>
    <a:lt2>
      <a:srgbClr val="D5D5D5"/>
    </a:lt2>
    <a:accent1>
      <a:srgbClr val="00A2FF"/>
    </a:accent1>
    <a:accent2>
      <a:srgbClr val="16E7CF"/>
    </a:accent2>
    <a:accent3>
      <a:srgbClr val="61D836"/>
    </a:accent3>
    <a:accent4>
      <a:srgbClr val="FAE232"/>
    </a:accent4>
    <a:accent5>
      <a:srgbClr val="FF644E"/>
    </a:accent5>
    <a:accent6>
      <a:srgbClr val="EF5FA7"/>
    </a:accent6>
    <a:hlink>
      <a:srgbClr val="0000FF"/>
    </a:hlink>
    <a:folHlink>
      <a:srgbClr val="FF00F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12343</TotalTime>
  <Words>4917</Words>
  <Application>Microsoft Office PowerPoint</Application>
  <PresentationFormat>Произвольный</PresentationFormat>
  <Paragraphs>627</Paragraphs>
  <Slides>63</Slides>
  <Notes>31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63</vt:i4>
      </vt:variant>
    </vt:vector>
  </HeadingPairs>
  <TitlesOfParts>
    <vt:vector size="91" baseType="lpstr">
      <vt:lpstr>Arial Unicode MS</vt:lpstr>
      <vt:lpstr>ＭＳ Ｐゴシック</vt:lpstr>
      <vt:lpstr>SimSun</vt:lpstr>
      <vt:lpstr>-apple-system</vt:lpstr>
      <vt:lpstr>Arial</vt:lpstr>
      <vt:lpstr>Calibri</vt:lpstr>
      <vt:lpstr>Candara</vt:lpstr>
      <vt:lpstr>FangSong</vt:lpstr>
      <vt:lpstr>Gadugi</vt:lpstr>
      <vt:lpstr>Helvetica Neue</vt:lpstr>
      <vt:lpstr>Helvetica Neue Light</vt:lpstr>
      <vt:lpstr>Helvetica Neue Medium</vt:lpstr>
      <vt:lpstr>HSE Sans</vt:lpstr>
      <vt:lpstr>Montserrat 1 Bold</vt:lpstr>
      <vt:lpstr>Muller Bold</vt:lpstr>
      <vt:lpstr>Open Sans 1</vt:lpstr>
      <vt:lpstr>Open Sans 2</vt:lpstr>
      <vt:lpstr>Open Sans 2 Bold</vt:lpstr>
      <vt:lpstr>Open Sans Bold</vt:lpstr>
      <vt:lpstr>Proxima Nova Rg</vt:lpstr>
      <vt:lpstr>PT Sans</vt:lpstr>
      <vt:lpstr>Tahoma</vt:lpstr>
      <vt:lpstr>Times New Roman</vt:lpstr>
      <vt:lpstr>Trebuchet MS</vt:lpstr>
      <vt:lpstr>Wingdings</vt:lpstr>
      <vt:lpstr>YS Text</vt:lpstr>
      <vt:lpstr>White</vt:lpstr>
      <vt:lpstr>Simple Light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Леушина Дарья Сергеевна</dc:creator>
  <cp:lastModifiedBy>Блок М.Е.</cp:lastModifiedBy>
  <cp:revision>437</cp:revision>
  <dcterms:modified xsi:type="dcterms:W3CDTF">2025-06-05T06:25:12Z</dcterms:modified>
</cp:coreProperties>
</file>