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538" r:id="rId2"/>
    <p:sldId id="550" r:id="rId3"/>
    <p:sldId id="581" r:id="rId4"/>
    <p:sldId id="553" r:id="rId5"/>
    <p:sldId id="277" r:id="rId6"/>
    <p:sldId id="551" r:id="rId7"/>
    <p:sldId id="549" r:id="rId8"/>
    <p:sldId id="583" r:id="rId9"/>
    <p:sldId id="554" r:id="rId10"/>
    <p:sldId id="555" r:id="rId11"/>
    <p:sldId id="556" r:id="rId12"/>
    <p:sldId id="558" r:id="rId13"/>
    <p:sldId id="557" r:id="rId14"/>
    <p:sldId id="560" r:id="rId15"/>
    <p:sldId id="561" r:id="rId16"/>
    <p:sldId id="552" r:id="rId17"/>
    <p:sldId id="562" r:id="rId18"/>
    <p:sldId id="564" r:id="rId19"/>
    <p:sldId id="563" r:id="rId20"/>
    <p:sldId id="566" r:id="rId21"/>
    <p:sldId id="567" r:id="rId22"/>
    <p:sldId id="565" r:id="rId23"/>
    <p:sldId id="568" r:id="rId24"/>
    <p:sldId id="570" r:id="rId25"/>
    <p:sldId id="569" r:id="rId26"/>
    <p:sldId id="571" r:id="rId27"/>
    <p:sldId id="573" r:id="rId28"/>
    <p:sldId id="572" r:id="rId29"/>
    <p:sldId id="575" r:id="rId30"/>
    <p:sldId id="574" r:id="rId31"/>
    <p:sldId id="577" r:id="rId32"/>
    <p:sldId id="576" r:id="rId33"/>
    <p:sldId id="578" r:id="rId34"/>
    <p:sldId id="584" r:id="rId35"/>
    <p:sldId id="582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1281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рья Леушина" initials="ДЛ" lastIdx="0" clrIdx="0">
    <p:extLst>
      <p:ext uri="{19B8F6BF-5375-455C-9EA6-DF929625EA0E}">
        <p15:presenceInfo xmlns:p15="http://schemas.microsoft.com/office/powerpoint/2012/main" userId="Дарья Леуш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15A"/>
    <a:srgbClr val="31B7BC"/>
    <a:srgbClr val="009757"/>
    <a:srgbClr val="004F9F"/>
    <a:srgbClr val="EF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82" autoAdjust="0"/>
    <p:restoredTop sz="96374" autoAdjust="0"/>
  </p:normalViewPr>
  <p:slideViewPr>
    <p:cSldViewPr snapToGrid="0" snapToObjects="1" showGuides="1">
      <p:cViewPr varScale="1">
        <p:scale>
          <a:sx n="57" d="100"/>
          <a:sy n="57" d="100"/>
        </p:scale>
        <p:origin x="234" y="84"/>
      </p:cViewPr>
      <p:guideLst>
        <p:guide orient="horz" pos="1281"/>
        <p:guide pos="4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11138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Helvetica Neue"/>
        <a:cs typeface="Arial" panose="020B0604020202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09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8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88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2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974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778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034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131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996C42E-5D13-7741-87EF-351E562E52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4" name="1.jpg" descr="1.jpg">
            <a:extLst>
              <a:ext uri="{FF2B5EF4-FFF2-40B4-BE49-F238E27FC236}">
                <a16:creationId xmlns:a16="http://schemas.microsoft.com/office/drawing/2014/main" xmlns="" id="{5BBD207A-3FD6-5D4E-9B6C-882C8A976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10732"/>
            <a:ext cx="24384000" cy="3061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Дизайн без названия (8).png" descr="Дизайн без названия (8).png">
            <a:extLst>
              <a:ext uri="{FF2B5EF4-FFF2-40B4-BE49-F238E27FC236}">
                <a16:creationId xmlns:a16="http://schemas.microsoft.com/office/drawing/2014/main" xmlns="" id="{9D47EFD1-BC47-0149-BCC8-2DB8442DA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471714"/>
            <a:ext cx="24384000" cy="6332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14517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8475134"/>
            <a:ext cx="2844800" cy="48683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8475134"/>
            <a:ext cx="38608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6001" y="13081000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 i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an/count/WjKejI_zOoVX2Lac0pqM01EbaDum0Rq9ljDQ8U25Ff_BdJtRxznvmvslt_5wmnskahKw0hUbpcWUTTeuFc9eYLg4HFLnHgDE57UAPpG7OQC0aQDuvb9dxdnEyToEtiuf58VGaWXHeAUD8XdKg9L8Xb9IKX0LA2clwxek6a5m1qpPl1CTG75cG-cdLDmjNxWOT1nDE4chmM7uG9hE3XPXiGAqBC9X1MXPXC4AqB88VnMWPH7U2z2o20SfGCiYx5M0bWKIAGLeMI0vB43B0ebX0LeMICW5Q5aOkLA0beMHnGAqHLzsS7TpTd1m1MHNk2NcV4taVQ04YyW5BNAwrxkuhuacFPX4eL2YR80lAOwXecaL0Wjay43mGCyC3XO73xLpdo0HkomtNgZfjaFRX_FvXid6kupo4S06hW9Js9PGsS5fL68DUnESxMerR87eITcg4NC0adQ5QyNMuqp3fMcsDYjSD9rf9N6suJ1y8As6X02-M8I31B1rGDTwYsYPki1LZ5oFQnYq0IW6HhRrqBbZ5hOxYKKgO069YY4tFqmPQ5pIP4e5qmsW2GTCV79gGZJrbb5DxZAgkSSq2NunZg-G7ruQyfbzC0UglF_bG9NtlHoeyZuNXmlZtpzOTFjQ32Qh_Em7YsvCCps5MMOklH3ekgxhMDhiewBuCTAD7BXnMFJEWHk7HMNtPY_sPP-rrqGeXAk3fmBV_5V63p-ihXz-M5rUwyN8flGeyrdwYXR8BQ_xlJ-nFK0VPhMv8wQM9zzSgLGgPs38Ph2P8PGV0n5JTW1L46a6CVmJdptS3nzhcAlkEA5wNR3x6cWK_z0cocpsHcLbpDvzQdxfGiBa73bqREeKzTjaI3oECYPyFA1kqbbMJIrG9nGUm50e-FvV4MdtnpKqU6DBYaWMdBfgAO-iy3xg-VBQGc2zDJ0ovamf8uvtTTl1qQ6Dkk-2Bz_qzqohpgkYMjWDD000~2?test-tag=316659348799521&amp;banner-sizes=eyI3MjA1NzYwNzg4NzEzNjAxNCI6IjY3MHgxNTIifQ%3D%3D&amp;ctime=1745913872062&amp;actual-format=10&amp;pcodever=1261120&amp;banner-test-tags=eyI3MjA1NzYwNzg4NzEzNjAxNCI6IjEyMjkyOSJ9&amp;rendered-direct-assets=eyI3MjA1NzYwNzg4NzEzNjAxNCI6ODIzM30&amp;width=670&amp;height=310&amp;stat-id=1" TargetMode="External"/><Relationship Id="rId3" Type="http://schemas.openxmlformats.org/officeDocument/2006/relationships/image" Target="../media/image6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andex.ru/an/count/WgCejI_zOoVX2Lbm0gqK02Eba3u1hZTCG6-2xxHM27X7d8NumEAdHEtEWEs8in0VPNFP5fu1MkZpkTpPi_tEdJVS-VeThpVSuKQdUVI9HtFSwNpck8rFZQWr1IryUbP4G049Az489J1byqvq0CMP3QMVKd6tVE5Yq74quIIj1eVX0sawErY4nGhGiWY75Q1b4GOhGCiY_5M0baLuBq3B8Xoa02sBi5S1MXP8f1IWPO7ai00j2oI61MXP824Ne6LXv4e1MXP65WlG5dtPmTtDsS715P1TuPQOypLH_h2b4dRs8QSRmbTYb8acFPX4eL2YR80lAOwXecaL0Wjay43mGCyC3XO73xLpdo0HkomtNWz7QDYCX9tFDqmstcMKZm0sSEqeUsPdOE0qAh66lGdEThKQjZq8jyOrOWTqhAxNw1o0f5tXMh7rEDDmQPgjpGeNJMTQIPnjE0mVIAiX8O0l5k4W0MmTqBNU8bgcBd0L8zVZ6WPj08g1aMqzTEwOXUrEOX6Qfh2baAL9MWov2VFzC6MWSKcJAHLCDu0c733noQa9qTHRHZMvowZcpjpnv8iluEtuuH9IXHzSmSlA_rRmilAz5RoiVAw5yTRVdLQENwi04l7FEgqScMQc5MQPkVGobpi4kgxhEfOs-wWeVenqemmD5a1AsI2zQ_ZHA4PlFKtbovvDaZ7DaptSLHIn7zCURC2EnIJilqM5JIBl_9RMTPsni4dadTTwDC0bGhm-wxtkfwn5db692jopZfXQddnpfLAfd84Xcy5U7Ya_bUeIG40LH9e16lpBmWCC8kHiKrSI-ty4jWRwi76Vzotb_BN337q2n7qVcAvEA1jDEjN2JygbN_DqSsyWigw6-2ikLMR1GGNuhhOwtOAwG8lojBAhgBv0IGi0~2?test-tag=316659348799521&amp;banner-sizes=eyI3MjA1NzYwODkwMjE5Njg5NyI6IjY3MHgxNTIifQ%3D%3D&amp;ctime=1745913872063&amp;actual-format=10&amp;pcodever=1261120&amp;banner-test-tags=eyI3MjA1NzYwODkwMjE5Njg5NyI6IjU4MTY1MCJ9&amp;rendered-direct-assets=eyI3MjA1NzYwODkwMjE5Njg5NyI6MjY5fQ&amp;width=670&amp;height=310&amp;stat-id=1&amp;pcode-active-testids=1252093,0,4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yandex.ru/an/count/WgCejI_zOoVX2Lbm0gqK02Eba3u1hZTCG6-2xxHM27X7d8NumEAdHEtEWEs8in0VPNFP5fu1MkZpkTpPi_tEdJVS-VeThpVSuKQdUVI9HtFSwNpck8rFZQWr1IryUbP4G049Az489J1byqvq0CMP3QMVKd6tVE5Yq74quIIj1eVX0sawErY4nGhGiWY75Q1b4GOhGCiY_5M0baLuBq3B8Xoa02sBi5S1MXP8f1IWPO7ai00j2oI61MXP824Ne6LXv4e1MXP65WlG5dtPmTtDsS715P1TuPQOypLH_h2b4dRs8QSRmbTYb8acFPX4eL2YR80lAOwXecaL0Wjay43mGCyC3XO73xLpdo0HkomtNWz7QDYCX9tFDqmstcMKZm0sSEqeUsPdOE0qAh66lGdEThKQjZq8jyOrOWTqhAxNw1o0f5tXMh7rEDDmQPgjpGeNJMTQIPnjE0mVIAiX8O0l5k4W0MmTqBNU8bgcBd0L8zVZ6WPj08g1aMqzTEwOXUrEOX6Qfh2baAL9MWov2VFzC6MWSKcJAHLCDu0c733noQa9qTHRHZMvowZcpjpnv8iluEtuuH9IXHzSmSlA_rRmilAz5RoiVAw5yTRVdLQENwi04l7FEgqScMQc5MQPkVGobpi4kgxhEfOs-wWeVenqemmD5a1AsI2zQ_ZHA4PlFKtbovvDaZ7DaptSLHIn7zCURC2EnIJilqM5JIBl_9RMTPsni4dadTTwDC0bGhm-wxtkfwn5db692jopZfXQddnpfLAfd84Xcy5U7Ya_bUeIG40LH9e16lpBmWCC8kHiKrSI-ty4jWRwi76Vzotb_BN337q2n7qVcAvEA1jDEjN2JygbN_DqSsyWigw6-2ikLMR1GGNuhhOwtOAwG8lojBAhgBv0IGi0~2?test-tag=316659348799521&amp;banner-sizes=eyI3MjA1NzYwODkwMjE5Njg5NyI6IjY3MHgxNTIifQ%3D%3D&amp;ctime=1745913872063&amp;actual-format=10&amp;pcodever=1261120&amp;banner-test-tags=eyI3MjA1NzYwODkwMjE5Njg5NyI6IjU4MTY1MCJ9&amp;rendered-direct-assets=eyI3MjA1NzYwODkwMjE5Njg5NyI6MjY5fQ&amp;width=670&amp;height=310&amp;stat-id=1&amp;pcode-active-testids=1252093,0,40" TargetMode="Externa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s://yandex.ru/an/count/WgCejI_zOoVX2Lbm0gqK02Eba3u1hZTCG6-2xxHM27X7d8NumEAdHEtEWEs8in0VPNFP5fu1MkZpkTpPi_tEdJVS-VeThpVSuKQdUVI9HtFSwNpck8rFZQWr1IryUbP4G049Az489J1byqvq0CMP3QMVKd6tVE5Yq74quIIj1eVX0sawErY4nGhGiWY75Q1b4GOhGCiY_5M0baLuBq3B8Xoa02sBi5S1MXP8f1IWPO7ai00j2oI61MXP824Ne6LXv4e1MXP65WlG5dtPmTtDsS715P1TuPQOypLH_h2b4dRs8QSRmbTYb8acFPX4eL2YR80lAOwXecaL0Wjay43mGCyC3XO73xLpdo0HkomtNWz7QDYCX9tFDqmstcMKZm0sSEqeUsPdOE0qAh66lGdEThKQjZq8jyOrOWTqhAxNw1o0f5tXMh7rEDDmQPgjpGeNJMTQIPnjE0mVIAiX8O0l5k4W0MmTqBNU8bgcBd0L8zVZ6WPj08g1aMqzTEwOXUrEOX6Qfh2baAL9MWov2VFzC6MWSKcJAHLCDu0c733noQa9qTHRHZMvowZcpjpnv8iluEtuuH9IXHzSmSlA_rRmilAz5RoiVAw5yTRVdLQENwi04l7FEgqScMQc5MQPkVGobpi4kgxhEfOs-wWeVenqemmD5a1AsI2zQ_ZHA4PlFKtbovvDaZ7DaptSLHIn7zCURC2EnIJilqM5JIBl_9RMTPsni4dadTTwDC0bGhm-wxtkfwn5db692jopZfXQddnpfLAfd84Xcy5U7Ya_bUeIG40LH9e16lpBmWCC8kHiKrSI-ty4jWRwi76Vzotb_BN337q2n7qVcAvEA1jDEjN2JygbN_DqSsyWigw6-2ikLMR1GGNuhhOwtOAwG8lojBAhgBv0IGi0~2?test-tag=316659348799521&amp;banner-sizes=eyI3MjA1NzYwODkwMjE5Njg5NyI6IjY3MHgxNTIifQ%3D%3D&amp;ctime=1745913872063&amp;actual-format=10&amp;pcodever=1261120&amp;banner-test-tags=eyI3MjA1NzYwODkwMjE5Njg5NyI6IjU4MTY1MCJ9&amp;rendered-direct-assets=eyI3MjA1NzYwODkwMjE5Njg5NyI6MjY5fQ&amp;width=670&amp;height=310&amp;stat-id=1&amp;pcode-active-testids=1252093,0,40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emf"/><Relationship Id="rId5" Type="http://schemas.openxmlformats.org/officeDocument/2006/relationships/package" Target="../embeddings/_________Microsoft_Word1.docx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.png"/><Relationship Id="rId7" Type="http://schemas.openxmlformats.org/officeDocument/2006/relationships/image" Target="../media/image6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56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dleushina@hse.ru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976841" y="4184119"/>
            <a:ext cx="18499836" cy="3165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r>
              <a:rPr lang="ru-RU" sz="5400" dirty="0" smtClean="0">
                <a:solidFill>
                  <a:srgbClr val="2C2D2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Содержание </a:t>
            </a:r>
            <a:r>
              <a:rPr lang="ru-RU" sz="5400" dirty="0">
                <a:solidFill>
                  <a:srgbClr val="2C2D2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и методика формирования основ финансовой грамотности детей старшего дошкольного возраста</a:t>
            </a:r>
            <a:endParaRPr lang="ru-RU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ЧТО ЗНАЧИТ БЫТЬ ФИНАНСОВО ГРАМОТНЫМ?"/>
          <p:cNvSpPr txBox="1"/>
          <p:nvPr/>
        </p:nvSpPr>
        <p:spPr>
          <a:xfrm>
            <a:off x="9552273" y="9517172"/>
            <a:ext cx="202459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2025 год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2670939" cy="26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090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4554" y="7196151"/>
            <a:ext cx="11132386" cy="6261967"/>
          </a:xfrm>
          <a:prstGeom prst="rect">
            <a:avLst/>
          </a:prstGeom>
        </p:spPr>
      </p:pic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" y="90252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552" y="6133324"/>
            <a:ext cx="1375955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indent="450215" algn="just">
              <a:lnSpc>
                <a:spcPct val="150000"/>
              </a:lnSpc>
            </a:pP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14546" y="389269"/>
            <a:ext cx="18058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«щедрость, жадность, договоренность, обещание, богатство, бедность»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502" y="10251585"/>
            <a:ext cx="149102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Вопросы для обсуждения</a:t>
            </a:r>
            <a:r>
              <a:rPr lang="ru-RU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ты считаешь, с кем бы из этих детей захотели дружить другие ребята и почему?</a:t>
            </a:r>
          </a:p>
          <a:p>
            <a:pPr marL="571500" indent="-571500" algn="just">
              <a:buFont typeface="Wingdings" panose="05000000000000000000" pitchFamily="2" charset="2"/>
              <a:buChar char="q"/>
              <a:tabLst>
                <a:tab pos="1047750" algn="l"/>
              </a:tabLst>
            </a:pP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можно договариваться? </a:t>
            </a:r>
            <a:endParaRPr lang="ru-RU" sz="36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  <a:tabLst>
                <a:tab pos="1047750" algn="l"/>
              </a:tabLst>
            </a:pPr>
            <a:r>
              <a:rPr lang="ru-RU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умеешь договариваться с детьми и играть вместе? </a:t>
            </a:r>
          </a:p>
          <a:p>
            <a:pPr lvl="0" indent="450215" algn="just">
              <a:lnSpc>
                <a:spcPct val="150000"/>
              </a:lnSpc>
            </a:pPr>
            <a:endParaRPr lang="ru-RU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https://favicon.yandex.net/favicon/t.me?size=32&amp;stub=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2541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2609" y="2162256"/>
            <a:ext cx="19374817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и обсуждение рассказа В.А. Сухомлинского «Мишин велосипед»</a:t>
            </a: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Мише </a:t>
            </a: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купили велосипед. А живёт он рядом со школой. Между домом его родителей и школьной усадьбой — сад, так что и ехать негде. Миша привёл свой велосипед в </a:t>
            </a:r>
            <a:r>
              <a:rPr lang="ru-RU" alt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школу, как коня на уздечке. </a:t>
            </a:r>
            <a:r>
              <a:rPr lang="ru-RU" alt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</a:t>
            </a:r>
            <a:endParaRPr lang="ru-RU" altLang="ru-RU" sz="2800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  <a:hlinkClick r:id="rId8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Мальчики </a:t>
            </a: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окружили Мишу. Ощупывали колёса, педали, руль, фонарик.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Велосипед всем нравился. Все завидовали Мише.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Ну что же, катайся, — сказал Федя и отошёл от велосипеда, будто ему и не хотелось покататься.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Ты думаешь, мне и в самом деле хочется на нём кататься? — равнодушно спросил Миша. — Бери, пробуй.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Радостный Федя взялся за руль, сел на велосипед и покатил по школьному стадиону. Катался до самого звонка на урок.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первой перемене катался Иван, на второй — Степан, на третьей — Сергей, на четвёртой — Оля.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Остались кататься и после уроков. Велосипед переходил из рук в руки. К четвёртому часу накатались все.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Миша привёл велосипед домой в половине пятого, как коня на уздечке.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Где это ты до сих пор катался? — удивилась мама. — Разве так можно?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А я и не катался…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Как — не катался?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Мальчики катались… И девочки…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облегчённо вздохнула и сказала как бы про себя:</a:t>
            </a:r>
            <a:endParaRPr lang="ru-RU" altLang="ru-RU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Единственное, чего я боялась, что будешь кататься ты один.</a:t>
            </a:r>
          </a:p>
        </p:txBody>
      </p:sp>
    </p:spTree>
    <p:extLst>
      <p:ext uri="{BB962C8B-B14F-4D97-AF65-F5344CB8AC3E}">
        <p14:creationId xmlns:p14="http://schemas.microsoft.com/office/powerpoint/2010/main" val="17009050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19128" y="2495253"/>
            <a:ext cx="13759559" cy="82278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Варианты вопросов для обсуждения: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такое деньги? </a:t>
            </a: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Зачем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нужны деньги? </a:t>
            </a: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деньги ты знаешь? </a:t>
            </a: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называются деньги в нашей стране? </a:t>
            </a: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Чем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отличается монета от банкноты? </a:t>
            </a: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люди получают деньги? </a:t>
            </a:r>
          </a:p>
          <a:p>
            <a:pPr algn="just">
              <a:lnSpc>
                <a:spcPct val="150000"/>
              </a:lnSpc>
            </a:pPr>
            <a:endParaRPr lang="ru-RU" sz="3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3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04477" y="499901"/>
            <a:ext cx="2161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«обмен, деньги, монета, </a:t>
            </a:r>
            <a:r>
              <a:rPr lang="ru-RU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купюра, труд»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53360" y="10468331"/>
            <a:ext cx="13680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Предложите свой </a:t>
            </a: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задания </a:t>
            </a: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детям.</a:t>
            </a:r>
          </a:p>
          <a:p>
            <a:pPr marL="88900" marR="86360" lvl="0" indent="-1588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можно организовать деятельность детей по работе с карточками?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044" y="2396125"/>
            <a:ext cx="9776829" cy="106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62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520" y="3210664"/>
            <a:ext cx="11759711" cy="6565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задания: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«Определи, что к чему подходит»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 предлагает соединить предмет, изображенный на картинке,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слева и предмет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справа линией, а затем объяснить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свое решение</a:t>
            </a:r>
            <a:endParaRPr lang="ru-RU" sz="4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4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47647" y="345679"/>
            <a:ext cx="216114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Ознакомление с финансовыми понятиями: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«деньги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монета, купюра,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банкомат, банковская карта, покупка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цена,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продажа, покупка, кошелек»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2397" y="10242290"/>
            <a:ext cx="116297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Сформулируйте вопросы для обсуждения с детьми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5044" y="3212984"/>
            <a:ext cx="11626819" cy="885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23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2483338" y="587830"/>
            <a:ext cx="2154115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Освоение лексических единиц: </a:t>
            </a:r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«обмен, 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деньги, банковская карта»</a:t>
            </a:r>
            <a:endParaRPr lang="ru-RU" sz="4000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" y="90252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552" y="6133324"/>
            <a:ext cx="1375955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indent="450215" algn="just">
              <a:lnSpc>
                <a:spcPct val="150000"/>
              </a:lnSpc>
            </a:pP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60731" y="8994547"/>
            <a:ext cx="107674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Вопросы для обсуждения</a:t>
            </a:r>
            <a:r>
              <a:rPr lang="ru-RU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тебе известно о банковской карте?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  <a:tabLst>
                <a:tab pos="1047750" algn="l"/>
              </a:tabLst>
            </a:pPr>
            <a:r>
              <a:rPr lang="ru-RU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Какая информация представлена на банковской карте? </a:t>
            </a:r>
          </a:p>
          <a:p>
            <a:pPr marL="571500" indent="-571500" algn="just">
              <a:buFont typeface="Wingdings" panose="05000000000000000000" pitchFamily="2" charset="2"/>
              <a:buChar char="q"/>
              <a:tabLst>
                <a:tab pos="1047750" algn="l"/>
              </a:tabLst>
            </a:pPr>
            <a:r>
              <a:rPr lang="ru-RU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тебе известны правила пользования банковской картой? 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indent="450215" algn="just">
              <a:lnSpc>
                <a:spcPct val="150000"/>
              </a:lnSpc>
            </a:pPr>
            <a:endParaRPr lang="ru-RU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https://favicon.yandex.net/favicon/t.me?size=32&amp;stub=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2541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563" y="2250831"/>
            <a:ext cx="17373961" cy="73855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3825" y="10954726"/>
            <a:ext cx="1219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Придумайте вариант задания, отражающий освоение предложенных лексических единиц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146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2517205" y="667271"/>
            <a:ext cx="2154115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Ознакомление с </a:t>
            </a:r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финансовыми понятиями «обман», «мошенник</a:t>
            </a:r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" y="90252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552" y="6133324"/>
            <a:ext cx="1375955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indent="450215" algn="just">
              <a:lnSpc>
                <a:spcPct val="150000"/>
              </a:lnSpc>
            </a:pP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205" y="2343308"/>
            <a:ext cx="11955767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Вопросы для обсуждения</a:t>
            </a:r>
            <a:r>
              <a:rPr lang="ru-RU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произошло с </a:t>
            </a:r>
            <a:r>
              <a:rPr lang="ru-RU" sz="3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Леной?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Случалась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 в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вашей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семье история, похожая на ситуацию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Лены?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следует себя вести, если к тебе подошел незнакомый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человек?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нужно поступить если на телефоне высветился незнакомый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номер?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</a:t>
            </a:r>
            <a:r>
              <a:rPr lang="ru-RU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делать, если потерял/ потеряла банковскую карту?</a:t>
            </a:r>
          </a:p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3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https://favicon.yandex.net/favicon/t.me?size=32&amp;stub=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2541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7205" y="10372426"/>
            <a:ext cx="200210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Придумайте вариант задания, отражающий освоение предложенных лексических </a:t>
            </a: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единиц.</a:t>
            </a:r>
          </a:p>
          <a:p>
            <a:pPr lvl="0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можно организовать игровую деятельность детей на основе предложенных карточек?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08111" y="2982724"/>
            <a:ext cx="9938413" cy="79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6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97563" y="3488449"/>
            <a:ext cx="10841938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задания 1: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«Проведи</a:t>
            </a:r>
            <a:r>
              <a:rPr lang="ru-RU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монету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лабиринту и определи ее в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бочонок</a:t>
            </a: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</a:p>
          <a:p>
            <a:pPr lvl="0" algn="just">
              <a:lnSpc>
                <a:spcPct val="150000"/>
              </a:lnSpc>
            </a:pPr>
            <a:r>
              <a:rPr lang="ru-RU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задания </a:t>
            </a: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2:</a:t>
            </a:r>
            <a:endParaRPr lang="ru-RU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Перенеси монеты в копилку </a:t>
            </a:r>
            <a:endParaRPr lang="ru-RU" sz="4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9811" y="621983"/>
            <a:ext cx="21611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«монета, копилка, копить, сберегать»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67734" y="10245739"/>
            <a:ext cx="94507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Сформулируйте вопросы для обсуждения с </a:t>
            </a: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детьми</a:t>
            </a: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88900" marR="86360" lvl="0" indent="-1588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Какие задания можно предложить детям, используя карточку?</a:t>
            </a:r>
            <a:endParaRPr lang="en-US" sz="4000" i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6" y="2522958"/>
            <a:ext cx="5603179" cy="681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161" y="6382297"/>
            <a:ext cx="5446702" cy="584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386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3508046" y="449437"/>
            <a:ext cx="18569082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О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знакомление </a:t>
            </a:r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с 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финансовыми понятиями «деньги, копилка, кошелек»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640" y="3818473"/>
            <a:ext cx="13513866" cy="53432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7711" y="4214710"/>
            <a:ext cx="99308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Вариант задания:</a:t>
            </a:r>
          </a:p>
          <a:p>
            <a:pPr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Раскрась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картинки и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определи,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их объединяет. </a:t>
            </a: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Дорисуй,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еще подходит по смыслу. </a:t>
            </a: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715240" y="9844327"/>
            <a:ext cx="16052800" cy="19129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914400" hangingPunct="1"/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Предложите задание с использованием карточек при организации технологии </a:t>
            </a:r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коллективного творческого дела </a:t>
            </a:r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в </a:t>
            </a:r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процессе финансового воспитания </a:t>
            </a:r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дошкольников.</a:t>
            </a:r>
            <a:endParaRPr lang="ru-RU" sz="4000" b="1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57773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3465033" y="703415"/>
            <a:ext cx="20116800" cy="2995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Освоение лексических единиц: </a:t>
            </a:r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«обмен, деньги, монета, купюра, стоимость товара, покупка, цена, продажа, покупатель, продавец, 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расходы» 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244" y="3835925"/>
            <a:ext cx="15214635" cy="68359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59926" y="4471269"/>
            <a:ext cx="134679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Вопросы для обсуждения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 организуете с мамой и папой поход за покупками?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Кто составляет список необходимых товаров?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чего нужно брать корзину в магазине?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продукты вы чаще всего покупаете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75120" y="11370485"/>
            <a:ext cx="15061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Предложите вариант организации детско-взрослого взаимодействия с родителями на основе карточки и вопросов к ней.</a:t>
            </a:r>
            <a:endParaRPr lang="ru-RU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9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3211033" y="703415"/>
            <a:ext cx="20116800" cy="2995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Освоение лексических единиц: 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«деньги</a:t>
            </a:r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, 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стоимость </a:t>
            </a:r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товара, покупка, цена, продажа, покупатель, продавец, 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расходы» 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0218" y="8834528"/>
            <a:ext cx="225481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Вопросы для обсуждения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Всегда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 родители покупают тебе то, что ты хочешь? </a:t>
            </a: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Если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нет, как ты думаешь, почему?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0218" y="3380398"/>
            <a:ext cx="153685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Вариант задания: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Выбери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товары, которые обычно в твоей корзине?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0530" y="2108871"/>
            <a:ext cx="3398794" cy="33987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218" y="5750710"/>
            <a:ext cx="20943408" cy="408365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1422" y="11786006"/>
            <a:ext cx="214680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Придумайте свой </a:t>
            </a:r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задания, отражающий освоение предложенных лексических единиц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95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10523022" y="3042167"/>
            <a:ext cx="10920065" cy="6689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just"/>
            <a:r>
              <a:rPr lang="ru-RU" sz="4000" cap="none" dirty="0" smtClean="0"/>
              <a:t>Вариант задания:</a:t>
            </a:r>
          </a:p>
          <a:p>
            <a:pPr algn="just"/>
            <a:endParaRPr lang="ru-RU" sz="4000" cap="none" dirty="0" smtClean="0"/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 smtClean="0"/>
              <a:t>Определить, какие продукты необходимо купить для приготовления пиццы?</a:t>
            </a:r>
          </a:p>
          <a:p>
            <a:pPr algn="just"/>
            <a:endParaRPr lang="ru-RU" sz="4000" cap="none" dirty="0" smtClean="0"/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 smtClean="0"/>
              <a:t>Выбрать продукты, чтобы стоимость пиццы не превышала 10 рублей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571" y="3042167"/>
            <a:ext cx="5869173" cy="75052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57600" y="612223"/>
            <a:ext cx="197127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«деньги, стоимость товара, покупка, цена,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расходы,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дорого-дешево,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выгодно-невыгодно»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9299" y="10452893"/>
            <a:ext cx="211587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Вопросы для обсуждения: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выгоднее: заказать пиццу в кафе или испечь дома?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Где можно дешевле купить продукты для пиццы?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329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976841" y="4184119"/>
            <a:ext cx="18499836" cy="3165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r>
              <a:rPr lang="ru-RU" sz="5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Содержание лексических единиц формирования основ финансовой грамотности детей старшего дошкольного </a:t>
            </a:r>
            <a:r>
              <a:rPr lang="ru-RU" sz="54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возраста</a:t>
            </a:r>
          </a:p>
        </p:txBody>
      </p:sp>
      <p:sp>
        <p:nvSpPr>
          <p:cNvPr id="3" name="ЧТО ЗНАЧИТ БЫТЬ ФИНАНСОВО ГРАМОТНЫМ?"/>
          <p:cNvSpPr txBox="1"/>
          <p:nvPr/>
        </p:nvSpPr>
        <p:spPr>
          <a:xfrm>
            <a:off x="8700276" y="9240173"/>
            <a:ext cx="372858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Блок М.Е.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Колпакова Н.В. 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2670939" cy="26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275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3211033" y="449437"/>
            <a:ext cx="20116800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Освоение лексических единиц: </a:t>
            </a:r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«обмен, 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товар, </a:t>
            </a:r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покупка, 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цена» 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2793" y="2828729"/>
            <a:ext cx="11128743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Вопросы для обсуждения: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часто тебе покупают или дарят игрушки?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игрушки ты выбираешь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Есть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 у тебя игрушки, которые ты сделал/ сделала своими руками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Почему так происходит, что некоторым игрушкам нужен ремонт?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50000"/>
              </a:lnSpc>
            </a:pP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0392" y="3216486"/>
            <a:ext cx="11963933" cy="626790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51760" y="10389869"/>
            <a:ext cx="195760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Вариант задания:</a:t>
            </a:r>
          </a:p>
          <a:p>
            <a:pPr indent="450215"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Рассмотри игрушки и определи, каким из них требуется ремонт.</a:t>
            </a:r>
          </a:p>
          <a:p>
            <a:pPr indent="450215"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Умеешь ли ты ремонтировать игрушки?</a:t>
            </a:r>
          </a:p>
        </p:txBody>
      </p:sp>
    </p:spTree>
    <p:extLst>
      <p:ext uri="{BB962C8B-B14F-4D97-AF65-F5344CB8AC3E}">
        <p14:creationId xmlns:p14="http://schemas.microsoft.com/office/powerpoint/2010/main" val="308751152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3211033" y="449437"/>
            <a:ext cx="20116800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Освоение лексических 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единиц: «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товар, </a:t>
            </a:r>
            <a:r>
              <a:rPr lang="ru-RU" sz="4000" cap="non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покупка, </a:t>
            </a: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 Neue"/>
              </a:rPr>
              <a:t>цена, бережливость» 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8604" y="10291917"/>
            <a:ext cx="219463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основе текста </a:t>
            </a:r>
            <a:r>
              <a:rPr lang="ru-RU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сказки Елены Кустовой </a:t>
            </a:r>
            <a:endParaRPr lang="ru-RU" sz="4000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Когда плачут игрушки» или </a:t>
            </a:r>
            <a:r>
              <a:rPr lang="ru-RU" sz="4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стихотворения </a:t>
            </a:r>
            <a:r>
              <a:rPr lang="ru-RU" sz="4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Зои Петровой «Наши </a:t>
            </a:r>
            <a:r>
              <a:rPr lang="ru-RU" sz="4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игрушки» придумайте  задание и </a:t>
            </a:r>
            <a:r>
              <a:rPr lang="ru-RU" sz="4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сформулируйте </a:t>
            </a:r>
            <a:r>
              <a:rPr lang="ru-RU" sz="40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вопросы для обсуждения с детьми</a:t>
            </a:r>
            <a:endParaRPr lang="ru-RU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152396"/>
            <a:ext cx="7315200" cy="6562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4064" y="2829576"/>
            <a:ext cx="700087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760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10144" y="637520"/>
            <a:ext cx="198839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Освоение лексических единиц</a:t>
            </a:r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обмен, деньги,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покупка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цена,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ценности, богатство» 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6417" y="12091116"/>
            <a:ext cx="187846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Сформулируйте </a:t>
            </a: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варианты вопросов </a:t>
            </a:r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</a:t>
            </a: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обсуждения с детьми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106" name="Рисунок 12" descr="https://avatars.mds.yandex.net/i?id=293699cb73bc24be6bd1f5cace80ad8482c47713-8087945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284" y="7833960"/>
            <a:ext cx="1683617" cy="18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Рисунок 16" descr="https://avatars.mds.yandex.net/i?id=890f81c74cc8d9b253f9ba3a8e40a3bc1c3cf23b-3510839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339" y="6787982"/>
            <a:ext cx="4026717" cy="26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Рисунок 44" descr="https://avatars.mds.yandex.net/i?id=b163f43aa88bba87c913873aa183c4120497ae39-5224518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4153" y="5262979"/>
            <a:ext cx="1639311" cy="20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Рисунок 45" descr="https://avatars.mds.yandex.net/i?id=69c016b492b4e17e5ea4ce2870a07a350529e948-9051313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0859" y="3903697"/>
            <a:ext cx="2082368" cy="241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Рисунок 47" descr="https://avatars.mds.yandex.net/i?id=d428b0aec01c64fd505fcda3dbf412cf1345590bf594c82a-12500494-images-thumbs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281" y="4013905"/>
            <a:ext cx="2525426" cy="141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Рисунок 52" descr="https://avatars.mds.yandex.net/i?id=fc555b6859a49d4e9686a64435b07f1cf800ec4e-5856211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159" y="3885030"/>
            <a:ext cx="2104521" cy="15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Рисунок 53" descr="https://avatars.mds.yandex.net/i?id=78c9c20797f4c1699479697000e7cd5b94ae6e3b-8492945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320" y="3548695"/>
            <a:ext cx="2370356" cy="18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54" descr="https://avatars.mds.yandex.net/i?id=a832f51d4f4535c135a569cfb091bf223352d075-10500862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10" y="3885030"/>
            <a:ext cx="2148827" cy="206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55" descr="https://avatars.mds.yandex.net/i?id=bf4b067bdc220e038ac521e241c55867e6f93967-10090172-images-thumbs&amp;n=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46" y="5344576"/>
            <a:ext cx="2658343" cy="1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56" descr="JV Quotes - YouTub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7" y="7435208"/>
            <a:ext cx="2215286" cy="221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59326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2743200" y="499491"/>
            <a:ext cx="2082366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cap="non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единиц: «реклама, расходы, выгодно - невыгодно, дорого - дешево, семейный бюджет» </a:t>
            </a:r>
            <a:endParaRPr lang="en-US" sz="48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27" y="256848"/>
            <a:ext cx="1863437" cy="1872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767" y="2530549"/>
            <a:ext cx="21329906" cy="64433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23767" y="8207783"/>
            <a:ext cx="2184479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Вопросы для обсуждения:</a:t>
            </a:r>
          </a:p>
          <a:p>
            <a:pPr algn="just"/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такое реклама?</a:t>
            </a:r>
          </a:p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Зачем нужна реклама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где она размещается (на улице, в лифте, </a:t>
            </a: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рекламных роликах на телевидении, около метро, на уличных столбах и т. д.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1345" y="11874067"/>
            <a:ext cx="216300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Предложите, как можно организовать деятельность детей при изучении понятия «реклама».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46953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2734091" y="492960"/>
            <a:ext cx="2080211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cap="non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единиц: «доходы, расходы, семейный бюджет</a:t>
            </a:r>
            <a:r>
              <a:rPr lang="ru-RU" sz="4000" cap="non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en-US" sz="48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27" y="256848"/>
            <a:ext cx="1863437" cy="18721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9627" y="4429300"/>
            <a:ext cx="85880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Игра «Семейный бюджет»</a:t>
            </a:r>
          </a:p>
          <a:p>
            <a:r>
              <a:rPr lang="ru-RU" sz="4000" b="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Взрослый предлагает рассмотреть картинки внизу и</a:t>
            </a:r>
          </a:p>
          <a:p>
            <a:r>
              <a:rPr lang="ru-RU" sz="4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sz="4000" b="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аспределить их на </a:t>
            </a:r>
            <a:r>
              <a:rPr lang="ru-RU" sz="4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«доходы» или «расходы</a:t>
            </a:r>
            <a:r>
              <a:rPr lang="ru-RU" sz="4000" b="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объяснив свой выбор. </a:t>
            </a:r>
            <a:endParaRPr lang="ru-RU" sz="4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362" y="10232819"/>
            <a:ext cx="8588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Сформулируйте варианты вопросов для </a:t>
            </a:r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обсуждения с </a:t>
            </a: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детьми после игры</a:t>
            </a: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22" name="Рисунок 72" descr="https://avatars.mds.yandex.net/i?id=98eda7b36f946a928775d4e069d2e60cce0834c5-4016886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996" y="3566367"/>
            <a:ext cx="2771375" cy="277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Рисунок 73" descr="https://avatars.mds.yandex.net/i?id=dfec78a6c504df7969b6e26229fc575ea85554d8-9461051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13384" y="3709243"/>
            <a:ext cx="2576513" cy="24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304713" y="1915758"/>
            <a:ext cx="2760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ru-RU" sz="3200" dirty="0"/>
              <a:t>ДОХОДЫ</a:t>
            </a:r>
            <a:endParaRPr lang="ru-RU" sz="2800" dirty="0"/>
          </a:p>
          <a:p>
            <a:pPr indent="450215">
              <a:lnSpc>
                <a:spcPct val="150000"/>
              </a:lnSpc>
            </a:pPr>
            <a:r>
              <a:rPr lang="ru-RU" sz="3200" dirty="0"/>
              <a:t>(+)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049785" y="1910980"/>
            <a:ext cx="299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ru-RU" sz="3200" dirty="0"/>
              <a:t>РАСХОДЫ</a:t>
            </a:r>
            <a:endParaRPr lang="ru-RU" sz="2800" dirty="0"/>
          </a:p>
          <a:p>
            <a:pPr indent="450215">
              <a:lnSpc>
                <a:spcPct val="150000"/>
              </a:lnSpc>
            </a:pPr>
            <a:r>
              <a:rPr lang="ru-RU" sz="3200" dirty="0"/>
              <a:t>(-)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32" name="Рисунок 79" descr="https://avatars.mds.yandex.net/i?id=66dae0f33f381af0fe6edd13c331db010cf04ac6-4387671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508" y="8991478"/>
            <a:ext cx="2155297" cy="159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Рисунок 58" descr="Quiz ! Question: Where were the citizens of the Soviet Union asked to keep their money? Answers:.. 2020 V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215" y="5851501"/>
            <a:ext cx="2348848" cy="283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Рисунок 76" descr="Cute Puppy and Cat. Стоковое фото № 9785017, фотограф Maria Bell / PantherMedia / Фотобанк Лор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085" y="6669503"/>
            <a:ext cx="1194005" cy="159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Рисунок 75" descr="Как выиграть в лотерею русское лото - лучшие способы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985" y="8683935"/>
            <a:ext cx="2548206" cy="180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Рисунок 80" descr="https://avatars.mds.yandex.net/i?id=d9dd6cfe17aab367cf3df4276383ef125ad77498-12569474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215" y="10850504"/>
            <a:ext cx="3207225" cy="2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Рисунок 84" descr="https://avatars.mds.yandex.net/i?id=ff4cb380bd58b2e176edcd61876edd448e115e21-11547894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4154" y="11315086"/>
            <a:ext cx="3031486" cy="17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Рисунок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393" y="7023451"/>
            <a:ext cx="2504271" cy="329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Рисунок 78" descr="Picture backgroun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150" y="11564711"/>
            <a:ext cx="2328533" cy="175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Рисунок 85" descr="https://avatars.mds.yandex.net/i?id=2bebeb620157e6f3e0cb6fc649313dc493bb49fc-4283505-images-thumbs&amp;n=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784" y="9949845"/>
            <a:ext cx="2680010" cy="202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Рисунок 81" descr="https://avatars.mds.yandex.net/i?id=9d3178170006652b9d8b817a8bf7606b7fe8cc72-12644621-images-thumbs&amp;n=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097155"/>
            <a:ext cx="3382963" cy="219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5138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8707" y="7157922"/>
            <a:ext cx="9225076" cy="63454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8" y="316068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2297" y="537336"/>
            <a:ext cx="202018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«подарок,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расходы, выгодно - невыгодно, дорого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дешево, карманные деньги, семейный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бюджет»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478" y="2868065"/>
            <a:ext cx="1297575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Вопросы для обсуждения: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праздники обычно дарят подарки?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может быть подарком для мамы? папы? брата/сестры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Какой подарок можно сделать своими руками?</a:t>
            </a:r>
          </a:p>
          <a:p>
            <a:pPr marL="742950" indent="-7429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Надо ли заранее планировать в семейном бюджете расходы на подарки? 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7842" y="1951927"/>
            <a:ext cx="7478967" cy="54186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478" y="10740971"/>
            <a:ext cx="1219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Придумайте </a:t>
            </a:r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задания, отражающий освоение предложенных лексических единиц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71286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8" y="316068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6" y="9842622"/>
            <a:ext cx="24128289" cy="45311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92054" y="554269"/>
            <a:ext cx="20712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«расходы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выгодно - невыгодно, дорого - дешево,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семейный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бюджет»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477" y="2868065"/>
            <a:ext cx="2324680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Игра «Семейный праздник»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Инструкция: Представьте, что ваша семья планирует проведение семейного Нового года. На основе предложенных карточек, определите, какие расходы важно отразить в семейном бюджете как обязательные? Свой ответ обоснуйте. 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статьи расходов являются желательными?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каких расходов возможно отказаться и почему? 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992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290541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31329" y="312001"/>
            <a:ext cx="221370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единиц: «образ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профессий (банкир, кассир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algn="l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программист и т.п.), труд, трудовая деятельность, профессия, обязанность, полезное дело»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655324"/>
              </p:ext>
            </p:extLst>
          </p:nvPr>
        </p:nvGraphicFramePr>
        <p:xfrm>
          <a:off x="445680" y="2970983"/>
          <a:ext cx="13266740" cy="9996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Документ" r:id="rId5" imgW="6189222" imgH="4663607" progId="Word.Document.12">
                  <p:embed/>
                </p:oleObj>
              </mc:Choice>
              <mc:Fallback>
                <p:oleObj name="Документ" r:id="rId5" imgW="6189222" imgH="466360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5680" y="2970983"/>
                        <a:ext cx="13266740" cy="9996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2546418" y="2952975"/>
            <a:ext cx="966181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Задание: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Рассмотри картинки.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Определи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кто кем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работает?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Свой ответ обоснуй.</a:t>
            </a:r>
          </a:p>
          <a:p>
            <a:pPr algn="just">
              <a:lnSpc>
                <a:spcPct val="150000"/>
              </a:lnSpc>
            </a:pP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206466" y="8329731"/>
            <a:ext cx="109051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Сформулируйте варианты вопросов для обсуждения с </a:t>
            </a: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детьми.</a:t>
            </a:r>
          </a:p>
          <a:p>
            <a:pPr algn="just"/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можно предложить задания для организации деятельности детей?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241139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659" y="2894577"/>
            <a:ext cx="12463656" cy="88862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08744" y="695329"/>
            <a:ext cx="204995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«труд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трудовая деятельность, </a:t>
            </a:r>
            <a:r>
              <a:rPr lang="ru-RU" sz="40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обязанность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полезное дело»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428726"/>
            <a:ext cx="10357856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Вопросы для дискуссии: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обязательства / поручения ты выполняешь дома?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какому трудовому результату приводят твои действия?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Какую пользу твои трудовые действия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приносят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другим членам семьи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4417" y="11780875"/>
            <a:ext cx="19634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Придумайте </a:t>
            </a:r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задания, отражающий освоение предложенных лексических единиц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1994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44" y="3459892"/>
            <a:ext cx="13226080" cy="74312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41196" y="737553"/>
            <a:ext cx="20265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«труд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трудовая деятельность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обязанность, полезное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дело, домашнее хозяйство»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83832" y="3870252"/>
            <a:ext cx="92857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Ситуационная задача: </a:t>
            </a: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Помоги Никите внести свой вклад в общий результат. Какие действия ему необходимо сделать, чтобы изменить ситуацию в ведении домашнего хозяйства.»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7944" y="11618566"/>
            <a:ext cx="230586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Придумайте свой вариант </a:t>
            </a:r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задания, отражающий освоение предложенных лексических единиц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6292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586276" y="3014552"/>
            <a:ext cx="22814410" cy="915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</a:p>
          <a:p>
            <a:pPr algn="ctr"/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Содержательная матрица лексических единиц для детей старшего дошкольного возраста с учетом планируемых образовательных результатов в части финансовой грамотности.</a:t>
            </a:r>
            <a:endParaRPr lang="ru-RU" sz="4000" cap="none" dirty="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Содержательная матрица лексических единиц для детей подготовительной к школе группы с учетом планируемых образовательных результатов в части финансовой грамотности.</a:t>
            </a:r>
            <a:endParaRPr lang="ru-RU" sz="4000" cap="none" dirty="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Виды практических заданий и упражнений с финансовыми сюжетами, используемые в разных режимных моментах со старшими дошкольниками.</a:t>
            </a:r>
            <a:endParaRPr lang="ru-RU" sz="4000" cap="none" dirty="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4000" cap="none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и проведение дидактических игр по финансовой грамотности.</a:t>
            </a:r>
            <a:endParaRPr lang="ru-RU" sz="4000" cap="non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9" y="469499"/>
            <a:ext cx="1863437" cy="18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575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53905" y="686312"/>
            <a:ext cx="20563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«полезные ресурсы, созданные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человеком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(машины, станки, предметы обихода), природные ресурсы (вода, полезные ископаемые)»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800" y="4089347"/>
            <a:ext cx="12192000" cy="4594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 предлагает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соотнести изображения и ответить, какую воду и для чего использует человек. </a:t>
            </a: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Затем организует обсуждение,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люди используют ресурсы воды?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9775" y="11027356"/>
            <a:ext cx="1219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Сформулируйте варианты вопросов для обсуждения с детьми</a:t>
            </a:r>
            <a:endParaRPr lang="ru-RU" dirty="0"/>
          </a:p>
        </p:txBody>
      </p:sp>
      <p:pic>
        <p:nvPicPr>
          <p:cNvPr id="2083" name="Рисунок 109" descr="Панорамное Lanscape озера и реки Иллюстрация вектора - иллюстрации насчитывающей рамка, река: 575146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187" y="2497646"/>
            <a:ext cx="2170665" cy="217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Рисунок 116" descr="https://avatars.mds.yandex.net/i?id=996ff5a07b17c695d8f86d3f3be3b95190dc013b-12517331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412" y="2603225"/>
            <a:ext cx="2617903" cy="195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Рисунок 110" descr="https://avatars.mds.yandex.net/i?id=958cebaef88f302b0778c961e4e3f647b233a022-9847509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621" y="5152627"/>
            <a:ext cx="3088185" cy="197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Рисунок 114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412" y="5189112"/>
            <a:ext cx="2257353" cy="23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Рисунок 111" descr="https://avatars.mds.yandex.net/i?id=37fb9f823ba884a57528f2b7b84f620da07681b3-4590589-images-thumbs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58" y="7995340"/>
            <a:ext cx="3323325" cy="249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Рисунок 113" descr="distorcere Cattiva fede punch лейка картинка componente gonna causti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020" y="7898501"/>
            <a:ext cx="3652522" cy="28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Рисунок 112" descr="Картинка чайник кипит для детей на прозрачном фоне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587" y="11543478"/>
            <a:ext cx="2429790" cy="17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Рисунок 115" descr="https://avatars.mds.yandex.net/i?id=395e296ecdcbbd7960424707cede33b1cf759da9-8548977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905" y="11488368"/>
            <a:ext cx="3950368" cy="199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1947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71600" y="9224057"/>
            <a:ext cx="225990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Инструкция:</a:t>
            </a:r>
          </a:p>
          <a:p>
            <a:pPr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Составь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правила экономного пользования водой, теплом и электроэнергией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3247" y="11299909"/>
            <a:ext cx="20049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Сформулируйте варианты вопросов для обсуждения с детьми</a:t>
            </a:r>
            <a:endParaRPr lang="ru-RU" dirty="0"/>
          </a:p>
        </p:txBody>
      </p:sp>
      <p:pic>
        <p:nvPicPr>
          <p:cNvPr id="3109" name="Рисунок 12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70" y="4124369"/>
            <a:ext cx="6126836" cy="314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Рисунок 11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5894" y="3760170"/>
            <a:ext cx="4125610" cy="355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4"/>
          <a:stretch/>
        </p:blipFill>
        <p:spPr>
          <a:xfrm>
            <a:off x="2641598" y="3760170"/>
            <a:ext cx="3589867" cy="3558583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153905" y="686312"/>
            <a:ext cx="20563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«полезные ресурсы, созданные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человеком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(машины, станки, предметы обихода), природные ресурсы (вода, полезные ископаемые)»</a:t>
            </a:r>
          </a:p>
        </p:txBody>
      </p:sp>
    </p:spTree>
    <p:extLst>
      <p:ext uri="{BB962C8B-B14F-4D97-AF65-F5344CB8AC3E}">
        <p14:creationId xmlns:p14="http://schemas.microsoft.com/office/powerpoint/2010/main" val="1378571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10446742" y="7388598"/>
            <a:ext cx="13093742" cy="2995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just"/>
            <a:r>
              <a:rPr lang="ru-RU" sz="4000" i="1" cap="none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Helvetica Neue"/>
              </a:rPr>
              <a:t>Сформулируйте варианты вопросов для обсуждения с детьми</a:t>
            </a:r>
            <a:endParaRPr lang="ru-RU" sz="3000" cap="none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21" y="3954731"/>
            <a:ext cx="9346766" cy="88224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164726" y="3863810"/>
            <a:ext cx="133757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Задание:</a:t>
            </a:r>
          </a:p>
          <a:p>
            <a:pPr algn="just"/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опорой на изображения карточки, определи последовательность появления матрешки на прилавке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магазина.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60228" y="670011"/>
            <a:ext cx="203802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единиц: «полезные ресурсы, созданные человеком (машины, станки, предметы обихода), природные ресурсы (вода, полезные ископаемые), экономия»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46742" y="10384290"/>
            <a:ext cx="13093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Придумайте </a:t>
            </a:r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свой вариант задания, отражающий освоение предложенных лексических единиц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4337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9" y="397407"/>
            <a:ext cx="1863437" cy="1872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6725" y="2667000"/>
            <a:ext cx="8654903" cy="100590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8540" y="503614"/>
            <a:ext cx="203519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Освоение лексических единиц: «полезные ресурсы, созданные человеком (машины, станки, предметы обихода), природные ресурсы (вода, полезные ископаемые), экономия»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4930" y="4316745"/>
            <a:ext cx="1312371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1143000" algn="l"/>
              </a:tabLst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Задание:</a:t>
            </a:r>
          </a:p>
          <a:p>
            <a:pPr algn="just">
              <a:tabLst>
                <a:tab pos="1143000" algn="l"/>
              </a:tabLst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Выбери на картинке бытовые приборы для кухни и раскрась.</a:t>
            </a:r>
          </a:p>
          <a:p>
            <a:pPr algn="just">
              <a:tabLst>
                <a:tab pos="1143000" algn="l"/>
              </a:tabLst>
            </a:pPr>
            <a:endParaRPr lang="ru-RU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1143000" algn="l"/>
              </a:tabLst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Вопросы для обсуждения:</a:t>
            </a:r>
          </a:p>
          <a:p>
            <a:pPr marL="685800" indent="-685800" algn="just">
              <a:buFont typeface="Wingdings" panose="05000000000000000000" pitchFamily="2" charset="2"/>
              <a:buChar char="q"/>
              <a:tabLst>
                <a:tab pos="1143000" algn="l"/>
              </a:tabLst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бытовые приборы есть у тебя дома?</a:t>
            </a:r>
          </a:p>
          <a:p>
            <a:pPr marL="685800" indent="-685800" algn="just">
              <a:buFont typeface="Wingdings" panose="05000000000000000000" pitchFamily="2" charset="2"/>
              <a:buChar char="q"/>
              <a:tabLst>
                <a:tab pos="1143000" algn="l"/>
              </a:tabLst>
            </a:pP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чего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они нужны?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just">
              <a:buFont typeface="Wingdings" panose="05000000000000000000" pitchFamily="2" charset="2"/>
              <a:buChar char="q"/>
              <a:tabLst>
                <a:tab pos="1143000" algn="l"/>
              </a:tabLst>
            </a:pP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Представь, что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вас дома не стало никаких приборов быта, как </a:t>
            </a:r>
            <a:r>
              <a:rPr lang="ru-RU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изменится 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жизнь вашей семьи?</a:t>
            </a:r>
            <a:endParaRPr lang="ru-RU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4808" y="11013397"/>
            <a:ext cx="132938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0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Придумайте свой вариант задания, отражающий освоение предложенных лексических единиц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4567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64400" y="1083733"/>
            <a:ext cx="2652939" cy="2370667"/>
          </a:xfrm>
          <a:custGeom>
            <a:avLst/>
            <a:gdLst/>
            <a:ahLst/>
            <a:cxnLst/>
            <a:rect l="l" t="t" r="r" b="b"/>
            <a:pathLst>
              <a:path w="6424415" h="5524996">
                <a:moveTo>
                  <a:pt x="0" y="0"/>
                </a:moveTo>
                <a:lnTo>
                  <a:pt x="6424414" y="0"/>
                </a:lnTo>
                <a:lnTo>
                  <a:pt x="6424414" y="5524996"/>
                </a:lnTo>
                <a:lnTo>
                  <a:pt x="0" y="5524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256800" cy="13716000"/>
            <a:chOff x="0" y="0"/>
            <a:chExt cx="102568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/>
            <a:srcRect l="51486"/>
            <a:stretch>
              <a:fillRect/>
            </a:stretch>
          </p:blipFill>
          <p:spPr>
            <a:xfrm>
              <a:off x="0" y="0"/>
              <a:ext cx="10256800" cy="13716000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3260045" y="1725936"/>
            <a:ext cx="6330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ПОДВОДИМ ИТОГИ</a:t>
            </a:r>
            <a:endParaRPr lang="ru-RU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35733" y="4563239"/>
            <a:ext cx="1295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just">
              <a:buFont typeface="Wingdings" panose="05000000000000000000" pitchFamily="2" charset="2"/>
              <a:buChar char="q"/>
            </a:pPr>
            <a:r>
              <a:rPr lang="ru-RU" sz="4400" b="0" dirty="0">
                <a:latin typeface="Arial" panose="020B0604020202020204" pitchFamily="34" charset="0"/>
                <a:cs typeface="Arial" panose="020B0604020202020204" pitchFamily="34" charset="0"/>
              </a:rPr>
              <a:t>Какие варианты освоения лексических единиц в образовательном процессе могут быть предложены в детском саду? </a:t>
            </a:r>
          </a:p>
          <a:p>
            <a:pPr marL="857250" indent="-857250" algn="just">
              <a:buFont typeface="Wingdings" panose="05000000000000000000" pitchFamily="2" charset="2"/>
              <a:buChar char="q"/>
            </a:pPr>
            <a:endParaRPr lang="en-US" sz="44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just">
              <a:buFont typeface="Wingdings" panose="05000000000000000000" pitchFamily="2" charset="2"/>
              <a:buChar char="q"/>
            </a:pPr>
            <a:r>
              <a:rPr lang="ru-RU" sz="4400" b="0" dirty="0">
                <a:latin typeface="Arial" panose="020B0604020202020204" pitchFamily="34" charset="0"/>
                <a:cs typeface="Arial" panose="020B0604020202020204" pitchFamily="34" charset="0"/>
              </a:rPr>
              <a:t>Какие могут возникнуть риски/сложности при работе по освоению разных групп лексических единиц?</a:t>
            </a:r>
          </a:p>
        </p:txBody>
      </p:sp>
    </p:spTree>
    <p:extLst>
      <p:ext uri="{BB962C8B-B14F-4D97-AF65-F5344CB8AC3E}">
        <p14:creationId xmlns:p14="http://schemas.microsoft.com/office/powerpoint/2010/main" val="40826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619747" y="472720"/>
            <a:ext cx="22814410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рефлексия</a:t>
            </a:r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«Плюс-минус-интересно»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4000" cap="non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cap="non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cap="non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9" y="469499"/>
            <a:ext cx="1863437" cy="187218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796466"/>
              </p:ext>
            </p:extLst>
          </p:nvPr>
        </p:nvGraphicFramePr>
        <p:xfrm>
          <a:off x="1381344" y="4079358"/>
          <a:ext cx="22052813" cy="893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7077"/>
                <a:gridCol w="12835736"/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«п» - «плюс»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записывается все, что понравилось на мероприятии, информация и формы работы, которые вызвали положительные эмоции, либо, по мнению педагога, могут быть ему полезны для достижения каких-то целей.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«м» - «минус»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записывается все, что не понравилось на, показалось скучным, вызвало неприязнь, осталось непонятным, или информация, которая, по мнению педагога, оказалась для него не нужной, бесполезной.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«и» - «интересно»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Helvetica Neue"/>
                        </a:rPr>
                        <a:t>все любопытные факты, о которых узнали на мероприятии, что бы еще хотелось узнать по данной проблеме, вопросы к ведущему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03603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87094" y="5502964"/>
            <a:ext cx="7837697" cy="3165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88900" marR="86995" indent="-1588" algn="just"/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Финансовая грамотность для дошкольников – </a:t>
            </a: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финансово-экономическое образование детей, направленное на заложение нравственных основ финансовой культуры и развитие нестандартного мышления в области финансов (включая творчество и воображение</a:t>
            </a:r>
            <a:r>
              <a:rPr lang="ru-RU" sz="3600" b="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3600" b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ЧТО ЗНАЧИТ БЫТЬ ФИНАНСОВО ГРАМОТНЫМ?"/>
          <p:cNvSpPr txBox="1"/>
          <p:nvPr/>
        </p:nvSpPr>
        <p:spPr>
          <a:xfrm>
            <a:off x="10513240" y="9517172"/>
            <a:ext cx="1026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2670939" cy="26834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004431" y="287704"/>
            <a:ext cx="1219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8900" marR="86995" indent="-1588" algn="just"/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дошкольном возрасте под </a:t>
            </a:r>
            <a:r>
              <a:rPr lang="ru-RU" sz="3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финансовой грамотностью </a:t>
            </a: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понимаются воспитание</a:t>
            </a:r>
            <a:r>
              <a:rPr lang="ru-RU" sz="3600" b="0" spc="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3600" b="0" spc="39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ребенка</a:t>
            </a:r>
            <a:r>
              <a:rPr lang="ru-RU" sz="3600" b="0" spc="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бережливости,</a:t>
            </a:r>
            <a:r>
              <a:rPr lang="ru-RU" sz="3600" b="0" spc="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деловитости</a:t>
            </a:r>
            <a:r>
              <a:rPr lang="ru-RU" sz="3600" b="0" spc="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ru-RU" sz="3600" b="0" spc="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рационального</a:t>
            </a:r>
            <a:r>
              <a:rPr lang="ru-RU" sz="3600" b="0" spc="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поведения в отношении простых обменных операций, здоровой ценностной оценки любых результатов труда, будь то товары или деньги, а также формирование у ребенка правильного представления о финансовом мире, которое сможет помочь ему стать самостоятельным и успешным человеком, принимающим грамотные, взвешенные </a:t>
            </a:r>
            <a:r>
              <a:rPr lang="ru-RU" sz="3600" b="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решения.</a:t>
            </a:r>
            <a:endParaRPr lang="ru-RU" sz="3600" b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281" y="6474013"/>
            <a:ext cx="7184300" cy="7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87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51018" y="772603"/>
            <a:ext cx="20912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5480" algn="just">
              <a:spcBef>
                <a:spcPts val="30"/>
              </a:spcBef>
            </a:pPr>
            <a:r>
              <a:rPr lang="ru-RU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Перечень</a:t>
            </a:r>
            <a:r>
              <a:rPr lang="ru-RU" sz="4000" spc="-3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базовых</a:t>
            </a:r>
            <a:r>
              <a:rPr lang="ru-RU" sz="4000" spc="-3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финансово-экономических</a:t>
            </a:r>
            <a:r>
              <a:rPr lang="ru-RU" sz="4000" spc="-3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4000" spc="-1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понятий для детей 5-6 и 6-7 лет</a:t>
            </a:r>
            <a:endParaRPr lang="ru-RU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442124"/>
              </p:ext>
            </p:extLst>
          </p:nvPr>
        </p:nvGraphicFramePr>
        <p:xfrm>
          <a:off x="3112477" y="2577690"/>
          <a:ext cx="8423029" cy="720144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65226"/>
                <a:gridCol w="2893375"/>
                <a:gridCol w="5064428"/>
              </a:tblGrid>
              <a:tr h="271609">
                <a:tc>
                  <a:txBody>
                    <a:bodyPr/>
                    <a:lstStyle/>
                    <a:p>
                      <a:pPr marL="89535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Понятие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09">
                <a:tc gridSpan="3">
                  <a:txBody>
                    <a:bodyPr/>
                    <a:lstStyle/>
                    <a:p>
                      <a:pPr marL="5715" marR="635" algn="ctr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</a:t>
                      </a:r>
                      <a:r>
                        <a:rPr lang="ru-RU" sz="1400" b="1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8249">
                <a:tc>
                  <a:txBody>
                    <a:bodyPr/>
                    <a:lstStyle/>
                    <a:p>
                      <a:pPr marL="68580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223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Труд,</a:t>
                      </a:r>
                      <a:r>
                        <a:rPr lang="ru-RU" sz="1400" spc="-9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работа,</a:t>
                      </a:r>
                      <a:r>
                        <a:rPr lang="ru-RU" sz="1400" spc="-8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профессия, продукт труда, товар, 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0350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Понимание ребенком, что любой труд – это хорошо, сидеть без дела – плохо. На протяжении всей жизни необходимо трудиться. Результатом трудовой деятельности может быть как достижение поставленной цели (например, овладеть мастерством катания на коньках, лыжах, смастерить хороший подарок близкому человеку,</a:t>
                      </a:r>
                      <a:r>
                        <a:rPr lang="ru-RU" sz="140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починить</a:t>
                      </a:r>
                      <a:r>
                        <a:rPr lang="ru-RU" sz="1400" spc="-4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сломанную</a:t>
                      </a:r>
                      <a:r>
                        <a:rPr lang="ru-RU" sz="140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вещь</a:t>
                      </a:r>
                      <a:r>
                        <a:rPr lang="ru-RU" sz="1400" spc="-1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др.),</a:t>
                      </a:r>
                      <a:r>
                        <a:rPr lang="ru-RU" sz="140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так</a:t>
                      </a:r>
                      <a:r>
                        <a:rPr lang="ru-RU" sz="14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ts val="154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</a:t>
                      </a: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услуга.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8730">
                <a:tc>
                  <a:txBody>
                    <a:bodyPr/>
                    <a:lstStyle/>
                    <a:p>
                      <a:pPr marL="6858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223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Деньги,</a:t>
                      </a:r>
                      <a:r>
                        <a:rPr lang="ru-RU" sz="1400" spc="-9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монета,</a:t>
                      </a:r>
                      <a:r>
                        <a:rPr lang="ru-RU" sz="1400" spc="-8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купюра, доход, заработок, заработная плата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0350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Понимание ребенком, что труд приносит доход. Заработать</a:t>
                      </a:r>
                      <a:r>
                        <a:rPr lang="ru-RU" sz="14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деньги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можно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трудом.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Деньги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мера оценки труда (вознаграждение за проделанную работу), универсальное средство обмена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106680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(инструмент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обмена</a:t>
                      </a:r>
                      <a:r>
                        <a:rPr lang="ru-RU" sz="14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товаров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услуг).</a:t>
                      </a:r>
                      <a:r>
                        <a:rPr lang="ru-RU" sz="1400" spc="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денег (бумажные и металлические).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2275">
                <a:tc>
                  <a:txBody>
                    <a:bodyPr/>
                    <a:lstStyle/>
                    <a:p>
                      <a:pPr marL="6858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1531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Личный бюджет, карманные деньги, семейный бюджет, домашнее</a:t>
                      </a:r>
                      <a:r>
                        <a:rPr lang="ru-RU" sz="1400" spc="-9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0350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должен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узнать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разницу</a:t>
                      </a:r>
                      <a:r>
                        <a:rPr lang="ru-RU" sz="1400" spc="-5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</a:t>
                      </a:r>
                      <a:r>
                        <a:rPr lang="ru-RU" sz="1400" spc="-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ведением личного и семейного бюджетов. Понимать важность ведения домашнего хозяйства.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366">
                <a:tc>
                  <a:txBody>
                    <a:bodyPr/>
                    <a:lstStyle/>
                    <a:p>
                      <a:pPr marL="6858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2230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Сбережения,</a:t>
                      </a:r>
                      <a:r>
                        <a:rPr lang="ru-RU" sz="1400" spc="-9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копилка, 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кошелек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0350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должен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понимать,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зачем</a:t>
                      </a:r>
                      <a:r>
                        <a:rPr lang="ru-RU" sz="1400" spc="-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надо</a:t>
                      </a: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копить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сберегать, как можно копить.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09">
                <a:tc>
                  <a:txBody>
                    <a:bodyPr/>
                    <a:lstStyle/>
                    <a:p>
                      <a:pPr marL="68580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Покупка,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цена,</a:t>
                      </a: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продажа,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" marR="74295" algn="ctr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</a:t>
                      </a:r>
                      <a:r>
                        <a:rPr lang="ru-RU" sz="14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разобрать</a:t>
                      </a:r>
                      <a:r>
                        <a:rPr lang="ru-RU" sz="1400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цепочку</a:t>
                      </a:r>
                      <a:r>
                        <a:rPr lang="ru-RU" sz="1400" spc="-5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«продажа-</a:t>
                      </a: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товар-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44995"/>
              </p:ext>
            </p:extLst>
          </p:nvPr>
        </p:nvGraphicFramePr>
        <p:xfrm>
          <a:off x="14085277" y="2551859"/>
          <a:ext cx="8741885" cy="824509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82837"/>
                <a:gridCol w="3002905"/>
                <a:gridCol w="5256143"/>
              </a:tblGrid>
              <a:tr h="263055">
                <a:tc>
                  <a:txBody>
                    <a:bodyPr/>
                    <a:lstStyle/>
                    <a:p>
                      <a:pPr marL="89535">
                        <a:lnSpc>
                          <a:spcPts val="152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52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Понятие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52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758">
                <a:tc>
                  <a:txBody>
                    <a:bodyPr/>
                    <a:lstStyle/>
                    <a:p>
                      <a:pPr marL="6858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223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обмен, расходы, покупатель,</a:t>
                      </a:r>
                      <a:r>
                        <a:rPr lang="ru-RU" sz="1400" spc="-9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продавец, выгодно, невыгодно, дорого, дешево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цена-покупка».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5791">
                <a:tc>
                  <a:txBody>
                    <a:bodyPr/>
                    <a:lstStyle/>
                    <a:p>
                      <a:pPr marL="68580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8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Долг,</a:t>
                      </a: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должник,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займ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должен осознать, что, если взял что-то в долг на время, обязан вовремя вернуть (возвратить).</a:t>
                      </a:r>
                      <a:r>
                        <a:rPr lang="ru-RU" sz="1400" spc="-6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Воспитываем</a:t>
                      </a:r>
                      <a:r>
                        <a:rPr lang="ru-RU" sz="1400" spc="-7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ответственность:</a:t>
                      </a:r>
                      <a:r>
                        <a:rPr lang="ru-RU" sz="1400" spc="-5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не уверен, что это получится, лучше не обещать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103505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занимать.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Долг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это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серьезное 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обязательство.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426">
                <a:tc gridSpan="3">
                  <a:txBody>
                    <a:bodyPr/>
                    <a:lstStyle/>
                    <a:p>
                      <a:pPr marL="5715" algn="ctr">
                        <a:lnSpc>
                          <a:spcPts val="1505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6-7</a:t>
                      </a:r>
                      <a:r>
                        <a:rPr lang="ru-RU" sz="1400" b="1" spc="-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5249">
                <a:tc>
                  <a:txBody>
                    <a:bodyPr/>
                    <a:lstStyle/>
                    <a:p>
                      <a:pPr marL="6858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План,</a:t>
                      </a: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0350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должен понять, что деньги зарабатываются трудом и поэтому тратить их необходимо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только</a:t>
                      </a:r>
                      <a:r>
                        <a:rPr lang="ru-RU" sz="14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пользой,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относиться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ним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ts val="1540"/>
                        </a:lnSpc>
                        <a:spcAft>
                          <a:spcPts val="0"/>
                        </a:spcAft>
                      </a:pP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бережливо.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8891">
                <a:tc>
                  <a:txBody>
                    <a:bodyPr/>
                    <a:lstStyle/>
                    <a:p>
                      <a:pPr marL="6858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223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Потребность,</a:t>
                      </a:r>
                      <a:r>
                        <a:rPr lang="ru-RU" sz="1400" spc="-9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капризы, желание, возможность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0350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должен различать разницу между желаниями и потребностями, учиться задавать себе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4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оценивать:</a:t>
                      </a: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действительно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ему нужна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иная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вещь,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игрушка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пр.,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есть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ts val="154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возможность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это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купить.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092">
                <a:tc>
                  <a:txBody>
                    <a:bodyPr/>
                    <a:lstStyle/>
                    <a:p>
                      <a:pPr marL="6858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Торговые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предприятия: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62230">
                        <a:lnSpc>
                          <a:spcPts val="161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магазины,</a:t>
                      </a:r>
                      <a:r>
                        <a:rPr lang="ru-RU" sz="1400" spc="-9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киоски,</a:t>
                      </a:r>
                      <a:r>
                        <a:rPr lang="ru-RU" sz="1400" spc="-8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ларьки, базары, рынки, ярмарки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03505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должен изучить, где покупают и продают</a:t>
                      </a:r>
                      <a:r>
                        <a:rPr lang="ru-RU" sz="14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разные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товары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3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оказывают</a:t>
                      </a:r>
                      <a:r>
                        <a:rPr lang="ru-RU" sz="14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295">
                <a:tc>
                  <a:txBody>
                    <a:bodyPr/>
                    <a:lstStyle/>
                    <a:p>
                      <a:pPr marL="6858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Подарок,</a:t>
                      </a:r>
                      <a:r>
                        <a:rPr lang="ru-RU" sz="14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должен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узнать,</a:t>
                      </a: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что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такое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реклама,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1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какое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ts val="154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влияние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она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</a:t>
                      </a:r>
                      <a:r>
                        <a:rPr lang="ru-RU" sz="1400" spc="-3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оказать</a:t>
                      </a:r>
                      <a:r>
                        <a:rPr lang="ru-RU" sz="1400" spc="-4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400" spc="-1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spc="-2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него.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1537">
                <a:tc>
                  <a:txBody>
                    <a:bodyPr/>
                    <a:lstStyle/>
                    <a:p>
                      <a:pPr marL="68580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62230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Богатство,</a:t>
                      </a:r>
                      <a:r>
                        <a:rPr lang="ru-RU" sz="1400" spc="-9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бедность, жадность, щедрость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marR="103505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Ребенок узнает, что не все продается и покупается, главные ценности (жизнь, мир, друзья,</a:t>
                      </a: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солнце,</a:t>
                      </a:r>
                      <a:r>
                        <a:rPr lang="ru-RU" sz="1400" spc="-3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близкие</a:t>
                      </a: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люди</a:t>
                      </a: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spc="-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пр.)</a:t>
                      </a:r>
                      <a:r>
                        <a:rPr lang="ru-RU" sz="1400" spc="-2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400" spc="-4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деньги</a:t>
                      </a:r>
                      <a:r>
                        <a:rPr lang="ru-RU" sz="1400" spc="-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купишь.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47573" y="11606124"/>
            <a:ext cx="121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9535"/>
            <a:r>
              <a:rPr lang="ru-RU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Методические</a:t>
            </a:r>
            <a:r>
              <a:rPr lang="ru-RU" sz="1600" i="1" spc="-6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i="1" spc="-1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рекомендации</a:t>
            </a:r>
            <a:r>
              <a:rPr lang="ru-RU" sz="16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</a:t>
            </a:r>
            <a:r>
              <a:rPr lang="ru-RU" sz="1600" i="1" spc="-2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педагогических</a:t>
            </a:r>
            <a:r>
              <a:rPr lang="ru-RU" sz="1600" i="1" spc="-4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работников</a:t>
            </a:r>
            <a:r>
              <a:rPr lang="ru-RU" sz="1600" i="1" spc="-2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</a:t>
            </a:r>
            <a:r>
              <a:rPr lang="ru-RU" sz="1600" i="1" spc="-3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реализации</a:t>
            </a:r>
            <a:r>
              <a:rPr lang="ru-RU" sz="1600" i="1" spc="-4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основной</a:t>
            </a:r>
            <a:r>
              <a:rPr lang="ru-RU" sz="1600" i="1" spc="-2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образовательной программы дошкольного образования</a:t>
            </a:r>
            <a:r>
              <a:rPr lang="ru-RU" sz="1600" i="1" spc="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части экономического воспитания дошкольников, Москва, 2019</a:t>
            </a:r>
            <a:endParaRPr lang="ru-RU" sz="16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61" y="77929"/>
            <a:ext cx="1865538" cy="18777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154" y="0"/>
            <a:ext cx="10287000" cy="7715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261" y="2217537"/>
            <a:ext cx="14647985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4512" marR="86360" indent="-457200" algn="just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игровая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(включая сюжетно-ролевую игру, игру с правилами и другие виды игры); </a:t>
            </a:r>
            <a:endParaRPr lang="ru-RU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44512" marR="86360" indent="-457200" algn="just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коммуникативная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(общение и взаимодействие со взрослыми и сверстниками); </a:t>
            </a:r>
            <a:endParaRPr lang="ru-RU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44512" marR="86360" indent="-457200" algn="just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познавательно-исследовательская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(исследование объектов окружающего мира и экспериментирование с ними), </a:t>
            </a:r>
          </a:p>
          <a:p>
            <a:pPr marL="544512" marR="86360" indent="-457200" algn="just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восприятие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художественной литературы и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фольклора,</a:t>
            </a:r>
          </a:p>
          <a:p>
            <a:pPr marL="544512" marR="86360" indent="-457200" algn="just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самообслуживание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элементарный бытовой труд (в помещении и на улице); </a:t>
            </a:r>
            <a:endParaRPr lang="ru-RU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44512" marR="86360" indent="-457200" algn="just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конструирование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различного материала, включая конструкторы, модули, бумагу, природный и иной материал; изобразительная (рисование, лепка, аппликация), </a:t>
            </a:r>
            <a:endParaRPr lang="ru-RU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44512" marR="86360" indent="-457200" algn="just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музыкальная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(восприятие и понимание смысла музыкальных произведений, пение, музыкально-ритмические движения, игры на детских музыкальных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инструментах)</a:t>
            </a:r>
          </a:p>
          <a:p>
            <a:pPr marL="544512" marR="86360" indent="-457200" algn="just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двигательная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овладение основными</a:t>
            </a:r>
            <a:r>
              <a:rPr lang="ru-RU" sz="2800" spc="-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движениями)</a:t>
            </a:r>
            <a:r>
              <a:rPr lang="ru-RU" sz="2800" spc="-4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формы</a:t>
            </a:r>
            <a:r>
              <a:rPr lang="ru-RU" sz="2800" spc="-35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активности</a:t>
            </a:r>
            <a:r>
              <a:rPr lang="ru-RU" sz="28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ребенка.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15308" y="539741"/>
            <a:ext cx="12473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just"/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Виды деятельности, рекомендуемые ФГОС ДО для детей дошкольного возраста: </a:t>
            </a:r>
          </a:p>
        </p:txBody>
      </p:sp>
    </p:spTree>
    <p:extLst>
      <p:ext uri="{BB962C8B-B14F-4D97-AF65-F5344CB8AC3E}">
        <p14:creationId xmlns:p14="http://schemas.microsoft.com/office/powerpoint/2010/main" val="215843157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8792" y="890996"/>
            <a:ext cx="6438900" cy="9124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b="507"/>
          <a:stretch/>
        </p:blipFill>
        <p:spPr>
          <a:xfrm>
            <a:off x="2900420" y="890996"/>
            <a:ext cx="6457950" cy="9116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768603" y="10559128"/>
            <a:ext cx="92792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Методические рекомендации содержат пояснения по использованию специально подготовленных дидактических материалов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детей старшего дошкольного возраста</a:t>
            </a:r>
            <a:r>
              <a:rPr lang="ru-RU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карточек, ситуационных задач, игр и художественных </a:t>
            </a:r>
            <a:r>
              <a:rPr lang="ru-RU" sz="2400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произведений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93332" y="10559128"/>
            <a:ext cx="92792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/>
            <a:r>
              <a:rPr lang="ru-RU" sz="2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Дидактические материалы содержат карточки для проведения занятий в соответствии с дидактическими единицами (основными понятиями) парциальной программы «Содержание и методика формирования основ финансовой грамотности детей старшего дошкольного возраста</a:t>
            </a:r>
            <a:r>
              <a:rPr lang="ru-RU" sz="2400" kern="1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endParaRPr lang="ru-RU" sz="24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13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552" y="2393840"/>
            <a:ext cx="13759559" cy="84125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Вопросы для работы с демонстрационным материалом</a:t>
            </a:r>
            <a:r>
              <a:rPr lang="ru-RU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450215" algn="just">
              <a:lnSpc>
                <a:spcPct val="150000"/>
              </a:lnSpc>
            </a:pPr>
            <a:endParaRPr lang="ru-RU" sz="36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b="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какой карточке изображены дети, которые проявляют жадность? По каким движениям/действиям можно сделать такой вывод?</a:t>
            </a:r>
            <a:endParaRPr lang="ru-RU" sz="36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какой карточке дети демонстрируют доброжелательность, договоренность, щедрость?</a:t>
            </a:r>
            <a:endParaRPr lang="ru-RU" sz="36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Действия какого ребенка чаще всего похожи на твои?</a:t>
            </a:r>
            <a:endParaRPr lang="ru-RU" sz="36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Кто в твоем окружении похож на ребят, которые изображены на каждой карточке.</a:t>
            </a:r>
            <a:endParaRPr lang="ru-RU" sz="3600" b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7085" y="2809338"/>
            <a:ext cx="8411500" cy="102861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68546" y="440321"/>
            <a:ext cx="18058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«щедрость, жадность, договоренность, обещание, богатство, бедность»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87583" y="10806399"/>
            <a:ext cx="136809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Сформулируйте свой вопрос к данным карточкам</a:t>
            </a:r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88900" marR="86360" lvl="0" indent="-1588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Предложите вариант организации деятельности детей с карточками.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87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4376805" y="449447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0" y="161403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7859" y="1995329"/>
            <a:ext cx="15386539" cy="82894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Чтение и обсуждение содержания сказки про жадность   </a:t>
            </a:r>
            <a:r>
              <a:rPr lang="ru-RU" alt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</a:t>
            </a:r>
            <a:r>
              <a:rPr lang="ru-RU" altLang="ru-RU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Пляцковского</a:t>
            </a:r>
            <a:endParaRPr lang="ru-RU" alt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</a:pPr>
            <a:endParaRPr lang="ru-RU" altLang="ru-RU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Жили два воробья: Чик и </a:t>
            </a:r>
            <a:r>
              <a:rPr lang="ru-RU" altLang="ru-RU" sz="2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Чирик</a:t>
            </a: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Однажды </a:t>
            </a:r>
            <a:r>
              <a:rPr lang="ru-RU" altLang="ru-RU" sz="2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Чику</a:t>
            </a: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пришла посылка от бабушки. Целый ящик пшена. Но Чик об этом ни словечка не сказал своему приятелю.</a:t>
            </a:r>
            <a:b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«Если я пшено раздавать буду, то себе ничего не останется», - подумал он. Так и склевал все зернышки один. А когда ящик выбрасывал, то несколько зернышек все же просыпалось на землю</a:t>
            </a:r>
            <a:r>
              <a:rPr lang="ru-RU" alt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Нашел эти зернышки </a:t>
            </a:r>
            <a:r>
              <a:rPr lang="ru-RU" altLang="ru-RU" sz="2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Чирик</a:t>
            </a: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собрал в пакетик аккуратно и полетел к своему приятелю </a:t>
            </a:r>
            <a:r>
              <a:rPr lang="ru-RU" altLang="ru-RU" sz="2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Чику</a:t>
            </a:r>
            <a:r>
              <a:rPr lang="ru-RU" alt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Здравствуй, Чик! Я сегодня нашел десять зернышек пшена. Давай их поровну разделим и склюем</a:t>
            </a:r>
            <a:r>
              <a:rPr lang="ru-RU" alt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 надо... Зачем?.. - стал отмахиваться крылышками Чик. - Ты нашел - ты и ешь</a:t>
            </a:r>
            <a:r>
              <a:rPr lang="ru-RU" alt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altLang="ru-RU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Но мы же с тобой друзья, - сказал </a:t>
            </a:r>
            <a:r>
              <a:rPr lang="ru-RU" altLang="ru-RU" sz="2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Чирик</a:t>
            </a: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- А друзья все должны делить пополам. Разве не так</a:t>
            </a:r>
            <a:r>
              <a:rPr lang="ru-RU" alt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altLang="ru-RU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Ты, наверно, прав, - ответил Чик. Ему стало очень стыдно. Ведь он сам склевал целый ящик пшена и не поделился с другом, не дал ему ни одного зернышка. А сейчас отказаться от подарка приятеля это значит обидеть его. Взял Чик пять зернышек и сказал:</a:t>
            </a:r>
          </a:p>
          <a:p>
            <a:pPr lvl="0" algn="just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тебе, </a:t>
            </a:r>
            <a:r>
              <a:rPr lang="ru-RU" altLang="ru-RU" sz="28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Чирик</a:t>
            </a:r>
            <a:r>
              <a:rPr lang="ru-RU" altLang="ru-RU" sz="2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И за зернышки, и за урок... дружбы...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68546" y="497330"/>
            <a:ext cx="18058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Освоение лексических единиц: </a:t>
            </a: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«щедрость, жадность, договоренность, обещание, богатство, бедность»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75621" y="12288237"/>
            <a:ext cx="13035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just"/>
            <a:r>
              <a:rPr lang="ru-RU" sz="4000" i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Придумайте свой вариант вопроса для детей.</a:t>
            </a:r>
            <a:endParaRPr lang="ru-RU" sz="4000" i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-192087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5930" y="3743926"/>
            <a:ext cx="6381750" cy="5715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3510" y="10547611"/>
            <a:ext cx="22109289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Вопросы для обсуждения: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Кто </a:t>
            </a: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воробьёв проявил щедрость?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Какой урок дружбы проявил </a:t>
            </a:r>
            <a:r>
              <a:rPr lang="ru-RU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Чирик</a:t>
            </a: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89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7712</TotalTime>
  <Words>2804</Words>
  <Application>Microsoft Office PowerPoint</Application>
  <PresentationFormat>Произвольный</PresentationFormat>
  <Paragraphs>286</Paragraphs>
  <Slides>35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Arial Unicode MS</vt:lpstr>
      <vt:lpstr>MS PGothic</vt:lpstr>
      <vt:lpstr>Arial</vt:lpstr>
      <vt:lpstr>Calibri</vt:lpstr>
      <vt:lpstr>Helvetica Neue</vt:lpstr>
      <vt:lpstr>Helvetica Neue Light</vt:lpstr>
      <vt:lpstr>Helvetica Neue Medium</vt:lpstr>
      <vt:lpstr>Times New Roman</vt:lpstr>
      <vt:lpstr>Wingdings</vt:lpstr>
      <vt:lpstr>White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Леушина Дарья Сергеевна</dc:creator>
  <cp:lastModifiedBy>Блок М.Е.</cp:lastModifiedBy>
  <cp:revision>259</cp:revision>
  <dcterms:modified xsi:type="dcterms:W3CDTF">2025-06-06T06:48:55Z</dcterms:modified>
</cp:coreProperties>
</file>