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heme/themeOverride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sldIdLst>
    <p:sldId id="538" r:id="rId2"/>
    <p:sldId id="550" r:id="rId3"/>
    <p:sldId id="581" r:id="rId4"/>
    <p:sldId id="277" r:id="rId5"/>
    <p:sldId id="586" r:id="rId6"/>
    <p:sldId id="587" r:id="rId7"/>
    <p:sldId id="589" r:id="rId8"/>
    <p:sldId id="549" r:id="rId9"/>
    <p:sldId id="583" r:id="rId10"/>
    <p:sldId id="554" r:id="rId11"/>
    <p:sldId id="555" r:id="rId12"/>
    <p:sldId id="588" r:id="rId13"/>
    <p:sldId id="556" r:id="rId14"/>
    <p:sldId id="591" r:id="rId15"/>
    <p:sldId id="592" r:id="rId16"/>
    <p:sldId id="593" r:id="rId17"/>
    <p:sldId id="594" r:id="rId18"/>
    <p:sldId id="595" r:id="rId19"/>
    <p:sldId id="596" r:id="rId20"/>
    <p:sldId id="590" r:id="rId21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2286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2743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3200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3657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>
        <p15:guide id="1" orient="horz" pos="1281" userDrawn="1">
          <p15:clr>
            <a:srgbClr val="A4A3A4"/>
          </p15:clr>
        </p15:guide>
        <p15:guide id="2" pos="4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Дарья Леушина" initials="ДЛ" lastIdx="0" clrIdx="0">
    <p:extLst>
      <p:ext uri="{19B8F6BF-5375-455C-9EA6-DF929625EA0E}">
        <p15:presenceInfo xmlns:p15="http://schemas.microsoft.com/office/powerpoint/2012/main" userId="Дарья Леушина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757"/>
    <a:srgbClr val="E6215A"/>
    <a:srgbClr val="EF7D00"/>
    <a:srgbClr val="31B7BC"/>
    <a:srgbClr val="004F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12C8C85-51F0-491E-9774-3900AFEF0FD7}" styleName="Светлый стиль 2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82" autoAdjust="0"/>
    <p:restoredTop sz="96374" autoAdjust="0"/>
  </p:normalViewPr>
  <p:slideViewPr>
    <p:cSldViewPr snapToGrid="0" snapToObjects="1" showGuides="1">
      <p:cViewPr varScale="1">
        <p:scale>
          <a:sx n="57" d="100"/>
          <a:sy n="57" d="100"/>
        </p:scale>
        <p:origin x="234" y="84"/>
      </p:cViewPr>
      <p:guideLst>
        <p:guide orient="horz" pos="1281"/>
        <p:guide pos="4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7" d="100"/>
          <a:sy n="87" d="100"/>
        </p:scale>
        <p:origin x="3840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1B3E2CB-E115-407D-A8AE-9F97355396C5}" type="doc">
      <dgm:prSet loTypeId="urn:microsoft.com/office/officeart/2005/8/layout/gear1" loCatId="relationship" qsTypeId="urn:microsoft.com/office/officeart/2005/8/quickstyle/simple1" qsCatId="simple" csTypeId="urn:microsoft.com/office/officeart/2005/8/colors/accent1_2" csCatId="accent1" phldr="1"/>
      <dgm:spPr/>
    </dgm:pt>
    <dgm:pt modelId="{C1349EA1-5C6A-4C38-AE9A-43DA7476FF02}">
      <dgm:prSet phldrT="[Текст]"/>
      <dgm:spPr>
        <a:solidFill>
          <a:srgbClr val="004F9F"/>
        </a:solidFill>
        <a:ln>
          <a:solidFill>
            <a:srgbClr val="004F9F"/>
          </a:solidFill>
        </a:ln>
      </dgm:spPr>
      <dgm:t>
        <a:bodyPr/>
        <a:lstStyle/>
        <a:p>
          <a:r>
            <a:rPr lang="ru-RU" dirty="0" smtClean="0"/>
            <a:t>Дерево решений</a:t>
          </a:r>
        </a:p>
        <a:p>
          <a:r>
            <a:rPr lang="ru-RU" dirty="0" smtClean="0"/>
            <a:t>Ситуационные задачи</a:t>
          </a:r>
        </a:p>
        <a:p>
          <a:r>
            <a:rPr lang="ru-RU" dirty="0" smtClean="0"/>
            <a:t>загадки</a:t>
          </a:r>
          <a:endParaRPr lang="ru-RU" dirty="0"/>
        </a:p>
      </dgm:t>
    </dgm:pt>
    <dgm:pt modelId="{F6FD6B4A-639C-40B1-AA0C-0EC299C4B6EE}" type="parTrans" cxnId="{58223F5A-5803-45EC-BCDB-B2EFDE629BF9}">
      <dgm:prSet/>
      <dgm:spPr/>
      <dgm:t>
        <a:bodyPr/>
        <a:lstStyle/>
        <a:p>
          <a:endParaRPr lang="ru-RU"/>
        </a:p>
      </dgm:t>
    </dgm:pt>
    <dgm:pt modelId="{75A337D2-71E2-429A-BE40-84FCCB721D93}" type="sibTrans" cxnId="{58223F5A-5803-45EC-BCDB-B2EFDE629BF9}">
      <dgm:prSet/>
      <dgm:spPr/>
      <dgm:t>
        <a:bodyPr/>
        <a:lstStyle/>
        <a:p>
          <a:endParaRPr lang="ru-RU"/>
        </a:p>
      </dgm:t>
    </dgm:pt>
    <dgm:pt modelId="{B9930029-000F-47DD-B41F-82CC6D129004}">
      <dgm:prSet phldrT="[Текст]"/>
      <dgm:spPr>
        <a:solidFill>
          <a:srgbClr val="009757"/>
        </a:solidFill>
        <a:ln>
          <a:solidFill>
            <a:srgbClr val="009757"/>
          </a:solidFill>
        </a:ln>
      </dgm:spPr>
      <dgm:t>
        <a:bodyPr/>
        <a:lstStyle/>
        <a:p>
          <a:r>
            <a:rPr lang="ru-RU" dirty="0" err="1" smtClean="0"/>
            <a:t>триз</a:t>
          </a:r>
          <a:endParaRPr lang="ru-RU" dirty="0"/>
        </a:p>
      </dgm:t>
    </dgm:pt>
    <dgm:pt modelId="{FAB4E5F1-BA69-4954-8137-F82679A8EF84}" type="parTrans" cxnId="{64463536-203C-4568-AE79-9870B9E705B9}">
      <dgm:prSet/>
      <dgm:spPr/>
      <dgm:t>
        <a:bodyPr/>
        <a:lstStyle/>
        <a:p>
          <a:endParaRPr lang="ru-RU"/>
        </a:p>
      </dgm:t>
    </dgm:pt>
    <dgm:pt modelId="{72B0A1C6-2ADE-4052-9C7A-3E15360CF6E8}" type="sibTrans" cxnId="{64463536-203C-4568-AE79-9870B9E705B9}">
      <dgm:prSet/>
      <dgm:spPr/>
      <dgm:t>
        <a:bodyPr/>
        <a:lstStyle/>
        <a:p>
          <a:endParaRPr lang="ru-RU"/>
        </a:p>
      </dgm:t>
    </dgm:pt>
    <dgm:pt modelId="{413EADF0-B769-42B3-B1A1-C0434A045139}">
      <dgm:prSet phldrT="[Текст]"/>
      <dgm:spPr>
        <a:solidFill>
          <a:srgbClr val="E6215A"/>
        </a:solidFill>
        <a:ln>
          <a:solidFill>
            <a:srgbClr val="E6215A"/>
          </a:solidFill>
        </a:ln>
      </dgm:spPr>
      <dgm:t>
        <a:bodyPr/>
        <a:lstStyle/>
        <a:p>
          <a:r>
            <a:rPr lang="ru-RU" dirty="0" smtClean="0"/>
            <a:t>Игровая технология</a:t>
          </a:r>
          <a:endParaRPr lang="ru-RU" dirty="0"/>
        </a:p>
      </dgm:t>
    </dgm:pt>
    <dgm:pt modelId="{C6E96CAF-123F-47C3-A4FE-F510B54E8EEB}" type="parTrans" cxnId="{7D3A0AAE-B100-4887-9348-4AB8A5F9CDA3}">
      <dgm:prSet/>
      <dgm:spPr/>
      <dgm:t>
        <a:bodyPr/>
        <a:lstStyle/>
        <a:p>
          <a:endParaRPr lang="ru-RU"/>
        </a:p>
      </dgm:t>
    </dgm:pt>
    <dgm:pt modelId="{5D0B5283-A88F-4578-9AA5-5545E6398AAC}" type="sibTrans" cxnId="{7D3A0AAE-B100-4887-9348-4AB8A5F9CDA3}">
      <dgm:prSet/>
      <dgm:spPr/>
      <dgm:t>
        <a:bodyPr/>
        <a:lstStyle/>
        <a:p>
          <a:endParaRPr lang="ru-RU"/>
        </a:p>
      </dgm:t>
    </dgm:pt>
    <dgm:pt modelId="{B48BE6E9-6338-45EA-AF17-AAFC4E86F996}" type="pres">
      <dgm:prSet presAssocID="{41B3E2CB-E115-407D-A8AE-9F97355396C5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3D1A8F0C-97F8-40EB-8882-6A5571563061}" type="pres">
      <dgm:prSet presAssocID="{C1349EA1-5C6A-4C38-AE9A-43DA7476FF02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326FEC-5010-48B4-86A0-BE861C5AE8E4}" type="pres">
      <dgm:prSet presAssocID="{C1349EA1-5C6A-4C38-AE9A-43DA7476FF02}" presName="gear1srcNode" presStyleLbl="node1" presStyleIdx="0" presStyleCnt="3"/>
      <dgm:spPr/>
    </dgm:pt>
    <dgm:pt modelId="{F9498046-1590-4234-A3FD-9D39F9D9751F}" type="pres">
      <dgm:prSet presAssocID="{C1349EA1-5C6A-4C38-AE9A-43DA7476FF02}" presName="gear1dstNode" presStyleLbl="node1" presStyleIdx="0" presStyleCnt="3"/>
      <dgm:spPr/>
    </dgm:pt>
    <dgm:pt modelId="{321331F0-5A96-4AC8-8B4A-FE41C7879E99}" type="pres">
      <dgm:prSet presAssocID="{B9930029-000F-47DD-B41F-82CC6D129004}" presName="gear2" presStyleLbl="node1" presStyleIdx="1" presStyleCnt="3">
        <dgm:presLayoutVars>
          <dgm:chMax val="1"/>
          <dgm:bulletEnabled val="1"/>
        </dgm:presLayoutVars>
      </dgm:prSet>
      <dgm:spPr/>
    </dgm:pt>
    <dgm:pt modelId="{7007AF4E-4DEB-4BEE-A094-4454929579BD}" type="pres">
      <dgm:prSet presAssocID="{B9930029-000F-47DD-B41F-82CC6D129004}" presName="gear2srcNode" presStyleLbl="node1" presStyleIdx="1" presStyleCnt="3"/>
      <dgm:spPr/>
    </dgm:pt>
    <dgm:pt modelId="{C00D27F3-343C-4330-96D1-8DA2D7BC972F}" type="pres">
      <dgm:prSet presAssocID="{B9930029-000F-47DD-B41F-82CC6D129004}" presName="gear2dstNode" presStyleLbl="node1" presStyleIdx="1" presStyleCnt="3"/>
      <dgm:spPr/>
    </dgm:pt>
    <dgm:pt modelId="{498BDA21-41B5-4A7B-BCD3-875B5CA8E445}" type="pres">
      <dgm:prSet presAssocID="{413EADF0-B769-42B3-B1A1-C0434A045139}" presName="gear3" presStyleLbl="node1" presStyleIdx="2" presStyleCnt="3"/>
      <dgm:spPr/>
    </dgm:pt>
    <dgm:pt modelId="{CAE026FD-0F87-47EB-9498-D1722072C147}" type="pres">
      <dgm:prSet presAssocID="{413EADF0-B769-42B3-B1A1-C0434A045139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54F8BED8-8785-4A02-8F24-49508730EFB4}" type="pres">
      <dgm:prSet presAssocID="{413EADF0-B769-42B3-B1A1-C0434A045139}" presName="gear3srcNode" presStyleLbl="node1" presStyleIdx="2" presStyleCnt="3"/>
      <dgm:spPr/>
    </dgm:pt>
    <dgm:pt modelId="{33DF3AE7-A372-4EC6-9214-D6A47E851EE1}" type="pres">
      <dgm:prSet presAssocID="{413EADF0-B769-42B3-B1A1-C0434A045139}" presName="gear3dstNode" presStyleLbl="node1" presStyleIdx="2" presStyleCnt="3"/>
      <dgm:spPr/>
    </dgm:pt>
    <dgm:pt modelId="{7549332A-61D4-466C-B619-EA5BB9EEC3AE}" type="pres">
      <dgm:prSet presAssocID="{75A337D2-71E2-429A-BE40-84FCCB721D93}" presName="connector1" presStyleLbl="sibTrans2D1" presStyleIdx="0" presStyleCnt="3"/>
      <dgm:spPr/>
    </dgm:pt>
    <dgm:pt modelId="{34A94BDB-E3E1-4748-9DFE-F74E609ABBA0}" type="pres">
      <dgm:prSet presAssocID="{72B0A1C6-2ADE-4052-9C7A-3E15360CF6E8}" presName="connector2" presStyleLbl="sibTrans2D1" presStyleIdx="1" presStyleCnt="3"/>
      <dgm:spPr/>
    </dgm:pt>
    <dgm:pt modelId="{46B48193-F839-40FD-8E6B-3E5C73B4D83A}" type="pres">
      <dgm:prSet presAssocID="{5D0B5283-A88F-4578-9AA5-5545E6398AAC}" presName="connector3" presStyleLbl="sibTrans2D1" presStyleIdx="2" presStyleCnt="3"/>
      <dgm:spPr/>
    </dgm:pt>
  </dgm:ptLst>
  <dgm:cxnLst>
    <dgm:cxn modelId="{F8E715A7-FC92-4260-ADBD-504D52D405FB}" type="presOf" srcId="{72B0A1C6-2ADE-4052-9C7A-3E15360CF6E8}" destId="{34A94BDB-E3E1-4748-9DFE-F74E609ABBA0}" srcOrd="0" destOrd="0" presId="urn:microsoft.com/office/officeart/2005/8/layout/gear1"/>
    <dgm:cxn modelId="{538C7BF0-2EC4-4E9B-8D52-34D27B873C36}" type="presOf" srcId="{C1349EA1-5C6A-4C38-AE9A-43DA7476FF02}" destId="{F9498046-1590-4234-A3FD-9D39F9D9751F}" srcOrd="2" destOrd="0" presId="urn:microsoft.com/office/officeart/2005/8/layout/gear1"/>
    <dgm:cxn modelId="{5269EBFE-2918-4DF7-9CF7-DDA01E68F46B}" type="presOf" srcId="{B9930029-000F-47DD-B41F-82CC6D129004}" destId="{C00D27F3-343C-4330-96D1-8DA2D7BC972F}" srcOrd="2" destOrd="0" presId="urn:microsoft.com/office/officeart/2005/8/layout/gear1"/>
    <dgm:cxn modelId="{BFADEAD1-F693-4231-BC4A-E8AB8E3D7A63}" type="presOf" srcId="{413EADF0-B769-42B3-B1A1-C0434A045139}" destId="{33DF3AE7-A372-4EC6-9214-D6A47E851EE1}" srcOrd="3" destOrd="0" presId="urn:microsoft.com/office/officeart/2005/8/layout/gear1"/>
    <dgm:cxn modelId="{1CC436DB-73C2-4B0B-8E13-75E42F29A01A}" type="presOf" srcId="{5D0B5283-A88F-4578-9AA5-5545E6398AAC}" destId="{46B48193-F839-40FD-8E6B-3E5C73B4D83A}" srcOrd="0" destOrd="0" presId="urn:microsoft.com/office/officeart/2005/8/layout/gear1"/>
    <dgm:cxn modelId="{64463536-203C-4568-AE79-9870B9E705B9}" srcId="{41B3E2CB-E115-407D-A8AE-9F97355396C5}" destId="{B9930029-000F-47DD-B41F-82CC6D129004}" srcOrd="1" destOrd="0" parTransId="{FAB4E5F1-BA69-4954-8137-F82679A8EF84}" sibTransId="{72B0A1C6-2ADE-4052-9C7A-3E15360CF6E8}"/>
    <dgm:cxn modelId="{7D3A0AAE-B100-4887-9348-4AB8A5F9CDA3}" srcId="{41B3E2CB-E115-407D-A8AE-9F97355396C5}" destId="{413EADF0-B769-42B3-B1A1-C0434A045139}" srcOrd="2" destOrd="0" parTransId="{C6E96CAF-123F-47C3-A4FE-F510B54E8EEB}" sibTransId="{5D0B5283-A88F-4578-9AA5-5545E6398AAC}"/>
    <dgm:cxn modelId="{A84BC635-3029-40C4-B446-1A279B1D9304}" type="presOf" srcId="{C1349EA1-5C6A-4C38-AE9A-43DA7476FF02}" destId="{A1326FEC-5010-48B4-86A0-BE861C5AE8E4}" srcOrd="1" destOrd="0" presId="urn:microsoft.com/office/officeart/2005/8/layout/gear1"/>
    <dgm:cxn modelId="{164F8F87-C667-4A86-8596-322D28D01DC4}" type="presOf" srcId="{41B3E2CB-E115-407D-A8AE-9F97355396C5}" destId="{B48BE6E9-6338-45EA-AF17-AAFC4E86F996}" srcOrd="0" destOrd="0" presId="urn:microsoft.com/office/officeart/2005/8/layout/gear1"/>
    <dgm:cxn modelId="{575A4A85-CBC0-4ADF-AFFE-4D71A86B1336}" type="presOf" srcId="{B9930029-000F-47DD-B41F-82CC6D129004}" destId="{321331F0-5A96-4AC8-8B4A-FE41C7879E99}" srcOrd="0" destOrd="0" presId="urn:microsoft.com/office/officeart/2005/8/layout/gear1"/>
    <dgm:cxn modelId="{A2A2E69B-DECC-47DE-9BD4-0AA4534E3FE1}" type="presOf" srcId="{75A337D2-71E2-429A-BE40-84FCCB721D93}" destId="{7549332A-61D4-466C-B619-EA5BB9EEC3AE}" srcOrd="0" destOrd="0" presId="urn:microsoft.com/office/officeart/2005/8/layout/gear1"/>
    <dgm:cxn modelId="{B5641433-ECF5-4B37-89E3-8994DDEA2084}" type="presOf" srcId="{B9930029-000F-47DD-B41F-82CC6D129004}" destId="{7007AF4E-4DEB-4BEE-A094-4454929579BD}" srcOrd="1" destOrd="0" presId="urn:microsoft.com/office/officeart/2005/8/layout/gear1"/>
    <dgm:cxn modelId="{7D5B52C1-3618-48B8-93D4-3468227C6E72}" type="presOf" srcId="{413EADF0-B769-42B3-B1A1-C0434A045139}" destId="{54F8BED8-8785-4A02-8F24-49508730EFB4}" srcOrd="2" destOrd="0" presId="urn:microsoft.com/office/officeart/2005/8/layout/gear1"/>
    <dgm:cxn modelId="{E9D01278-A86E-47FD-AAE1-418C23075B07}" type="presOf" srcId="{C1349EA1-5C6A-4C38-AE9A-43DA7476FF02}" destId="{3D1A8F0C-97F8-40EB-8882-6A5571563061}" srcOrd="0" destOrd="0" presId="urn:microsoft.com/office/officeart/2005/8/layout/gear1"/>
    <dgm:cxn modelId="{BBF49F69-E857-4E41-99D0-50A72FB1871C}" type="presOf" srcId="{413EADF0-B769-42B3-B1A1-C0434A045139}" destId="{CAE026FD-0F87-47EB-9498-D1722072C147}" srcOrd="1" destOrd="0" presId="urn:microsoft.com/office/officeart/2005/8/layout/gear1"/>
    <dgm:cxn modelId="{58223F5A-5803-45EC-BCDB-B2EFDE629BF9}" srcId="{41B3E2CB-E115-407D-A8AE-9F97355396C5}" destId="{C1349EA1-5C6A-4C38-AE9A-43DA7476FF02}" srcOrd="0" destOrd="0" parTransId="{F6FD6B4A-639C-40B1-AA0C-0EC299C4B6EE}" sibTransId="{75A337D2-71E2-429A-BE40-84FCCB721D93}"/>
    <dgm:cxn modelId="{6A2F140B-8914-4C18-8ACF-3F610F11BB0F}" type="presOf" srcId="{413EADF0-B769-42B3-B1A1-C0434A045139}" destId="{498BDA21-41B5-4A7B-BCD3-875B5CA8E445}" srcOrd="0" destOrd="0" presId="urn:microsoft.com/office/officeart/2005/8/layout/gear1"/>
    <dgm:cxn modelId="{81F71F23-CEE7-4F36-85C3-FB45A8A2B1A4}" type="presParOf" srcId="{B48BE6E9-6338-45EA-AF17-AAFC4E86F996}" destId="{3D1A8F0C-97F8-40EB-8882-6A5571563061}" srcOrd="0" destOrd="0" presId="urn:microsoft.com/office/officeart/2005/8/layout/gear1"/>
    <dgm:cxn modelId="{BB985FAC-D4BB-4DDD-A7D6-35876338C469}" type="presParOf" srcId="{B48BE6E9-6338-45EA-AF17-AAFC4E86F996}" destId="{A1326FEC-5010-48B4-86A0-BE861C5AE8E4}" srcOrd="1" destOrd="0" presId="urn:microsoft.com/office/officeart/2005/8/layout/gear1"/>
    <dgm:cxn modelId="{F7CB3D5B-D8C5-4D3E-B518-DE7E880CE23A}" type="presParOf" srcId="{B48BE6E9-6338-45EA-AF17-AAFC4E86F996}" destId="{F9498046-1590-4234-A3FD-9D39F9D9751F}" srcOrd="2" destOrd="0" presId="urn:microsoft.com/office/officeart/2005/8/layout/gear1"/>
    <dgm:cxn modelId="{38C48454-1F99-477F-962A-D4BC88E98922}" type="presParOf" srcId="{B48BE6E9-6338-45EA-AF17-AAFC4E86F996}" destId="{321331F0-5A96-4AC8-8B4A-FE41C7879E99}" srcOrd="3" destOrd="0" presId="urn:microsoft.com/office/officeart/2005/8/layout/gear1"/>
    <dgm:cxn modelId="{6BDFC1A5-91A2-48BB-A4D5-0D9EC529BA4D}" type="presParOf" srcId="{B48BE6E9-6338-45EA-AF17-AAFC4E86F996}" destId="{7007AF4E-4DEB-4BEE-A094-4454929579BD}" srcOrd="4" destOrd="0" presId="urn:microsoft.com/office/officeart/2005/8/layout/gear1"/>
    <dgm:cxn modelId="{D4323A10-93F1-4AA4-9C64-BF1E35D8A610}" type="presParOf" srcId="{B48BE6E9-6338-45EA-AF17-AAFC4E86F996}" destId="{C00D27F3-343C-4330-96D1-8DA2D7BC972F}" srcOrd="5" destOrd="0" presId="urn:microsoft.com/office/officeart/2005/8/layout/gear1"/>
    <dgm:cxn modelId="{5DCF8F4B-7D64-4CC6-AB62-B48076BEEE0B}" type="presParOf" srcId="{B48BE6E9-6338-45EA-AF17-AAFC4E86F996}" destId="{498BDA21-41B5-4A7B-BCD3-875B5CA8E445}" srcOrd="6" destOrd="0" presId="urn:microsoft.com/office/officeart/2005/8/layout/gear1"/>
    <dgm:cxn modelId="{85C18078-2AAD-4EDF-B656-6630C622EA78}" type="presParOf" srcId="{B48BE6E9-6338-45EA-AF17-AAFC4E86F996}" destId="{CAE026FD-0F87-47EB-9498-D1722072C147}" srcOrd="7" destOrd="0" presId="urn:microsoft.com/office/officeart/2005/8/layout/gear1"/>
    <dgm:cxn modelId="{87D8B2ED-4E07-4E74-9EED-388CC21E266F}" type="presParOf" srcId="{B48BE6E9-6338-45EA-AF17-AAFC4E86F996}" destId="{54F8BED8-8785-4A02-8F24-49508730EFB4}" srcOrd="8" destOrd="0" presId="urn:microsoft.com/office/officeart/2005/8/layout/gear1"/>
    <dgm:cxn modelId="{61FE17C3-C4FD-4763-B95A-0652B8FD847B}" type="presParOf" srcId="{B48BE6E9-6338-45EA-AF17-AAFC4E86F996}" destId="{33DF3AE7-A372-4EC6-9214-D6A47E851EE1}" srcOrd="9" destOrd="0" presId="urn:microsoft.com/office/officeart/2005/8/layout/gear1"/>
    <dgm:cxn modelId="{097F7D51-9A9A-4965-8CF6-FD2963F03611}" type="presParOf" srcId="{B48BE6E9-6338-45EA-AF17-AAFC4E86F996}" destId="{7549332A-61D4-466C-B619-EA5BB9EEC3AE}" srcOrd="10" destOrd="0" presId="urn:microsoft.com/office/officeart/2005/8/layout/gear1"/>
    <dgm:cxn modelId="{CC09C48E-F412-4C33-9303-A031C9F5132B}" type="presParOf" srcId="{B48BE6E9-6338-45EA-AF17-AAFC4E86F996}" destId="{34A94BDB-E3E1-4748-9DFE-F74E609ABBA0}" srcOrd="11" destOrd="0" presId="urn:microsoft.com/office/officeart/2005/8/layout/gear1"/>
    <dgm:cxn modelId="{0E78E799-79EE-43D3-BB02-F42B4FBE8781}" type="presParOf" srcId="{B48BE6E9-6338-45EA-AF17-AAFC4E86F996}" destId="{46B48193-F839-40FD-8E6B-3E5C73B4D83A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1A8F0C-97F8-40EB-8882-6A5571563061}">
      <dsp:nvSpPr>
        <dsp:cNvPr id="0" name=""/>
        <dsp:cNvSpPr/>
      </dsp:nvSpPr>
      <dsp:spPr>
        <a:xfrm>
          <a:off x="7586133" y="4876799"/>
          <a:ext cx="5960533" cy="5960533"/>
        </a:xfrm>
        <a:prstGeom prst="gear9">
          <a:avLst/>
        </a:prstGeom>
        <a:solidFill>
          <a:srgbClr val="004F9F"/>
        </a:solidFill>
        <a:ln w="25400" cap="flat" cmpd="sng" algn="ctr">
          <a:solidFill>
            <a:srgbClr val="004F9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 smtClean="0"/>
            <a:t>Дерево решений</a:t>
          </a:r>
        </a:p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 smtClean="0"/>
            <a:t>Ситуационные задачи</a:t>
          </a:r>
        </a:p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 smtClean="0"/>
            <a:t>загадки</a:t>
          </a:r>
          <a:endParaRPr lang="ru-RU" sz="3400" kern="1200" dirty="0"/>
        </a:p>
      </dsp:txBody>
      <dsp:txXfrm>
        <a:off x="8784465" y="6273025"/>
        <a:ext cx="3563869" cy="3063837"/>
      </dsp:txXfrm>
    </dsp:sp>
    <dsp:sp modelId="{321331F0-5A96-4AC8-8B4A-FE41C7879E99}">
      <dsp:nvSpPr>
        <dsp:cNvPr id="0" name=""/>
        <dsp:cNvSpPr/>
      </dsp:nvSpPr>
      <dsp:spPr>
        <a:xfrm>
          <a:off x="4118186" y="3467946"/>
          <a:ext cx="4334933" cy="4334933"/>
        </a:xfrm>
        <a:prstGeom prst="gear6">
          <a:avLst/>
        </a:prstGeom>
        <a:solidFill>
          <a:srgbClr val="009757"/>
        </a:solidFill>
        <a:ln w="25400" cap="flat" cmpd="sng" algn="ctr">
          <a:solidFill>
            <a:srgbClr val="009757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 err="1" smtClean="0"/>
            <a:t>триз</a:t>
          </a:r>
          <a:endParaRPr lang="ru-RU" sz="3400" kern="1200" dirty="0"/>
        </a:p>
      </dsp:txBody>
      <dsp:txXfrm>
        <a:off x="5209518" y="4565874"/>
        <a:ext cx="2152269" cy="2139077"/>
      </dsp:txXfrm>
    </dsp:sp>
    <dsp:sp modelId="{498BDA21-41B5-4A7B-BCD3-875B5CA8E445}">
      <dsp:nvSpPr>
        <dsp:cNvPr id="0" name=""/>
        <dsp:cNvSpPr/>
      </dsp:nvSpPr>
      <dsp:spPr>
        <a:xfrm rot="20700000">
          <a:off x="6546191" y="477285"/>
          <a:ext cx="4247349" cy="4247349"/>
        </a:xfrm>
        <a:prstGeom prst="gear6">
          <a:avLst/>
        </a:prstGeom>
        <a:solidFill>
          <a:srgbClr val="E6215A"/>
        </a:solidFill>
        <a:ln w="25400" cap="flat" cmpd="sng" algn="ctr">
          <a:solidFill>
            <a:srgbClr val="E6215A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 smtClean="0"/>
            <a:t>Игровая технология</a:t>
          </a:r>
          <a:endParaRPr lang="ru-RU" sz="3400" kern="1200" dirty="0"/>
        </a:p>
      </dsp:txBody>
      <dsp:txXfrm rot="-20700000">
        <a:off x="7477760" y="1408853"/>
        <a:ext cx="2384213" cy="2384213"/>
      </dsp:txXfrm>
    </dsp:sp>
    <dsp:sp modelId="{7549332A-61D4-466C-B619-EA5BB9EEC3AE}">
      <dsp:nvSpPr>
        <dsp:cNvPr id="0" name=""/>
        <dsp:cNvSpPr/>
      </dsp:nvSpPr>
      <dsp:spPr>
        <a:xfrm>
          <a:off x="7204749" y="3932942"/>
          <a:ext cx="7629482" cy="7629482"/>
        </a:xfrm>
        <a:prstGeom prst="circularArrow">
          <a:avLst>
            <a:gd name="adj1" fmla="val 4687"/>
            <a:gd name="adj2" fmla="val 299029"/>
            <a:gd name="adj3" fmla="val 2582168"/>
            <a:gd name="adj4" fmla="val 15725784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A94BDB-E3E1-4748-9DFE-F74E609ABBA0}">
      <dsp:nvSpPr>
        <dsp:cNvPr id="0" name=""/>
        <dsp:cNvSpPr/>
      </dsp:nvSpPr>
      <dsp:spPr>
        <a:xfrm>
          <a:off x="3350478" y="2480281"/>
          <a:ext cx="5543295" cy="5543295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B48193-F839-40FD-8E6B-3E5C73B4D83A}">
      <dsp:nvSpPr>
        <dsp:cNvPr id="0" name=""/>
        <dsp:cNvSpPr/>
      </dsp:nvSpPr>
      <dsp:spPr>
        <a:xfrm>
          <a:off x="5563735" y="-481553"/>
          <a:ext cx="5976789" cy="5976789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26" name="Shape 26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1111389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 b="0" i="0">
        <a:latin typeface="Arial" panose="020B0604020202020204" pitchFamily="34" charset="0"/>
        <a:ea typeface="Helvetica Neue"/>
        <a:cs typeface="Arial" panose="020B0604020202020204" pitchFamily="34" charset="0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130981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61614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30679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5228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886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28892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23279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92579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09749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8888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148078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155531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 — сверх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 b="0" i="0"/>
            </a:lvl1pPr>
          </a:lstStyle>
          <a:p>
            <a:fld id="{86CB4B4D-7CA3-9044-876B-883B54F8677D}" type="slidenum">
              <a:rPr lang="x-none" smtClean="0"/>
              <a:pPr/>
              <a:t>‹#›</a:t>
            </a:fld>
            <a:endParaRPr lang="x-none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D996C42E-5D13-7741-87EF-351E562E529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/>
            </a:lvl1pPr>
          </a:lstStyle>
          <a:p>
            <a:fld id="{86CB4B4D-7CA3-9044-876B-883B54F8677D}" type="slidenum">
              <a:rPr lang="x-none" smtClean="0"/>
              <a:pPr/>
              <a:t>‹#›</a:t>
            </a:fld>
            <a:endParaRPr lang="x-none"/>
          </a:p>
        </p:txBody>
      </p:sp>
      <p:pic>
        <p:nvPicPr>
          <p:cNvPr id="4" name="1.jpg" descr="1.jpg">
            <a:extLst>
              <a:ext uri="{FF2B5EF4-FFF2-40B4-BE49-F238E27FC236}">
                <a16:creationId xmlns="" xmlns:a16="http://schemas.microsoft.com/office/drawing/2014/main" id="{5BBD207A-3FD6-5D4E-9B6C-882C8A9763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610732"/>
            <a:ext cx="24384000" cy="3061129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Дизайн без названия (8).png" descr="Дизайн без названия (8).png">
            <a:extLst>
              <a:ext uri="{FF2B5EF4-FFF2-40B4-BE49-F238E27FC236}">
                <a16:creationId xmlns="" xmlns:a16="http://schemas.microsoft.com/office/drawing/2014/main" id="{9D47EFD1-BC47-0149-BCC8-2DB8442DA6B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8471714"/>
            <a:ext cx="24384000" cy="633206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801451703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Text"/>
          <p:cNvSpPr txBox="1">
            <a:spLocks noGrp="1"/>
          </p:cNvSpPr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rPr dirty="0"/>
              <a:t>Title Text</a:t>
            </a:r>
          </a:p>
        </p:txBody>
      </p:sp>
      <p:sp>
        <p:nvSpPr>
          <p:cNvPr id="4" name="Body Level One…"/>
          <p:cNvSpPr txBox="1">
            <a:spLocks noGrp="1"/>
          </p:cNvSpPr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46001" y="13081000"/>
            <a:ext cx="479298" cy="471924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 b="0" i="0"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defRPr>
            </a:lvl1pPr>
          </a:lstStyle>
          <a:p>
            <a:fld id="{86CB4B4D-7CA3-9044-876B-883B54F8677D}" type="slidenum">
              <a:rPr lang="x-none" smtClean="0"/>
              <a:pPr/>
              <a:t>‹#›</a:t>
            </a:fld>
            <a:endParaRPr 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</p:sldLayoutIdLst>
  <p:transition spd="med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Arial" panose="020B0604020202020204" pitchFamily="34" charset="0"/>
          <a:ea typeface="+mn-ea"/>
          <a:cs typeface="Arial" panose="020B0604020202020204" pitchFamily="34" charset="0"/>
          <a:sym typeface="Helvetica Neue Medium"/>
        </a:defRPr>
      </a:lvl1pPr>
      <a:lvl2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2286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2743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3200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3657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63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Arial" panose="020B0604020202020204" pitchFamily="34" charset="0"/>
          <a:ea typeface="Helvetica Neue"/>
          <a:cs typeface="Arial" panose="020B0604020202020204" pitchFamily="34" charset="0"/>
          <a:sym typeface="Helvetica Neue"/>
        </a:defRPr>
      </a:lvl1pPr>
      <a:lvl2pPr marL="127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Arial" panose="020B0604020202020204" pitchFamily="34" charset="0"/>
          <a:ea typeface="Helvetica Neue"/>
          <a:cs typeface="Arial" panose="020B0604020202020204" pitchFamily="34" charset="0"/>
          <a:sym typeface="Helvetica Neue"/>
        </a:defRPr>
      </a:lvl2pPr>
      <a:lvl3pPr marL="190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Arial" panose="020B0604020202020204" pitchFamily="34" charset="0"/>
          <a:ea typeface="Helvetica Neue"/>
          <a:cs typeface="Arial" panose="020B0604020202020204" pitchFamily="34" charset="0"/>
          <a:sym typeface="Helvetica Neue"/>
        </a:defRPr>
      </a:lvl3pPr>
      <a:lvl4pPr marL="254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Arial" panose="020B0604020202020204" pitchFamily="34" charset="0"/>
          <a:ea typeface="Helvetica Neue"/>
          <a:cs typeface="Arial" panose="020B0604020202020204" pitchFamily="34" charset="0"/>
          <a:sym typeface="Helvetica Neue"/>
        </a:defRPr>
      </a:lvl4pPr>
      <a:lvl5pPr marL="317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Arial" panose="020B0604020202020204" pitchFamily="34" charset="0"/>
          <a:ea typeface="Helvetica Neue"/>
          <a:cs typeface="Arial" panose="020B0604020202020204" pitchFamily="34" charset="0"/>
          <a:sym typeface="Helvetica Neue"/>
        </a:defRPr>
      </a:lvl5pPr>
      <a:lvl6pPr marL="381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444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508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571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2286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2743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3200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3657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jpeg"/><Relationship Id="rId5" Type="http://schemas.openxmlformats.org/officeDocument/2006/relationships/image" Target="../media/image7.png"/><Relationship Id="rId10" Type="http://schemas.openxmlformats.org/officeDocument/2006/relationships/image" Target="../media/image12.jpg"/><Relationship Id="rId4" Type="http://schemas.openxmlformats.org/officeDocument/2006/relationships/image" Target="../media/image4.png"/><Relationship Id="rId9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diagramLayout" Target="../diagrams/layout1.xml"/><Relationship Id="rId3" Type="http://schemas.openxmlformats.org/officeDocument/2006/relationships/image" Target="../media/image5.jpg"/><Relationship Id="rId7" Type="http://schemas.openxmlformats.org/officeDocument/2006/relationships/image" Target="../media/image15.png"/><Relationship Id="rId12" Type="http://schemas.openxmlformats.org/officeDocument/2006/relationships/diagramData" Target="../diagrams/data1.xml"/><Relationship Id="rId2" Type="http://schemas.openxmlformats.org/officeDocument/2006/relationships/notesSlide" Target="../notesSlides/notesSlide4.xml"/><Relationship Id="rId16" Type="http://schemas.microsoft.com/office/2007/relationships/diagramDrawing" Target="../diagrams/drawing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hyperlink" Target="https://yandex.ru/an/count/WgCejI_zOoVX2Lbm0gqK02Eba3u1hZTCG6-2xxHM27X7d8NumEAdHEtEWEs8in0VPNFP5fu1MkZpkTpPi_tEdJVS-VeThpVSuKQdUVI9HtFSwNpck8rFZQWr1IryUbP4G049Az489J1byqvq0CMP3QMVKd6tVE5Yq74quIIj1eVX0sawErY4nGhGiWY75Q1b4GOhGCiY_5M0baLuBq3B8Xoa02sBi5S1MXP8f1IWPO7ai00j2oI61MXP824Ne6LXv4e1MXP65WlG5dtPmTtDsS715P1TuPQOypLH_h2b4dRs8QSRmbTYb8acFPX4eL2YR80lAOwXecaL0Wjay43mGCyC3XO73xLpdo0HkomtNWz7QDYCX9tFDqmstcMKZm0sSEqeUsPdOE0qAh66lGdEThKQjZq8jyOrOWTqhAxNw1o0f5tXMh7rEDDmQPgjpGeNJMTQIPnjE0mVIAiX8O0l5k4W0MmTqBNU8bgcBd0L8zVZ6WPj08g1aMqzTEwOXUrEOX6Qfh2baAL9MWov2VFzC6MWSKcJAHLCDu0c733noQa9qTHRHZMvowZcpjpnv8iluEtuuH9IXHzSmSlA_rRmilAz5RoiVAw5yTRVdLQENwi04l7FEgqScMQc5MQPkVGobpi4kgxhEfOs-wWeVenqemmD5a1AsI2zQ_ZHA4PlFKtbovvDaZ7DaptSLHIn7zCURC2EnIJilqM5JIBl_9RMTPsni4dadTTwDC0bGhm-wxtkfwn5db692jopZfXQddnpfLAfd84Xcy5U7Ya_bUeIG40LH9e16lpBmWCC8kHiKrSI-ty4jWRwi76Vzotb_BN337q2n7qVcAvEA1jDEjN2JygbN_DqSsyWigw6-2ikLMR1GGNuhhOwtOAwG8lojBAhgBv0IGi0~2?test-tag=316659348799521&amp;banner-sizes=eyI3MjA1NzYwODkwMjE5Njg5NyI6IjY3MHgxNTIifQ%3D%3D&amp;ctime=1745913872063&amp;actual-format=10&amp;pcodever=1261120&amp;banner-test-tags=eyI3MjA1NzYwODkwMjE5Njg5NyI6IjU4MTY1MCJ9&amp;rendered-direct-assets=eyI3MjA1NzYwODkwMjE5Njg5NyI6MjY5fQ&amp;width=670&amp;height=310&amp;stat-id=1&amp;pcode-active-testids=1252093,0,40" TargetMode="External"/><Relationship Id="rId15" Type="http://schemas.openxmlformats.org/officeDocument/2006/relationships/diagramColors" Target="../diagrams/colors1.xml"/><Relationship Id="rId10" Type="http://schemas.openxmlformats.org/officeDocument/2006/relationships/image" Target="../media/image18.png"/><Relationship Id="rId4" Type="http://schemas.openxmlformats.org/officeDocument/2006/relationships/image" Target="../media/image4.png"/><Relationship Id="rId9" Type="http://schemas.openxmlformats.org/officeDocument/2006/relationships/image" Target="../media/image17.png"/><Relationship Id="rId1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4.png"/><Relationship Id="rId4" Type="http://schemas.openxmlformats.org/officeDocument/2006/relationships/image" Target="../media/image5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dleushina@hse.ru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dleushina@hse.ru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dleushina@hse.ru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6.emf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"/>
          <p:cNvSpPr/>
          <p:nvPr/>
        </p:nvSpPr>
        <p:spPr>
          <a:xfrm>
            <a:off x="2976841" y="4184119"/>
            <a:ext cx="18499836" cy="316523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r>
              <a:rPr lang="ru-RU" sz="5400" dirty="0" smtClean="0">
                <a:solidFill>
                  <a:srgbClr val="2C2D2E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Содержание </a:t>
            </a:r>
            <a:r>
              <a:rPr lang="ru-RU" sz="5400" dirty="0">
                <a:solidFill>
                  <a:srgbClr val="2C2D2E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и методика формирования основ финансовой грамотности детей старшего дошкольного возраста</a:t>
            </a:r>
            <a:endParaRPr lang="ru-RU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ЧТО ЗНАЧИТ БЫТЬ ФИНАНСОВО ГРАМОТНЫМ?"/>
          <p:cNvSpPr txBox="1"/>
          <p:nvPr/>
        </p:nvSpPr>
        <p:spPr>
          <a:xfrm>
            <a:off x="9552273" y="9517172"/>
            <a:ext cx="2024593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457200">
              <a:defRPr sz="5333">
                <a:solidFill>
                  <a:srgbClr val="393B3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defRPr/>
            </a:pPr>
            <a:r>
              <a:rPr lang="ru-RU" sz="3600" b="1" dirty="0" smtClean="0">
                <a:solidFill>
                  <a:schemeClr val="tx1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2025 год</a:t>
            </a:r>
            <a:endParaRPr lang="ru-RU" sz="3600" b="1" dirty="0">
              <a:solidFill>
                <a:schemeClr val="tx1"/>
              </a:solidFill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BE51E57D-47D2-46E5-AF72-0E380A94F9D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581" y="703415"/>
            <a:ext cx="2670939" cy="2683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94090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ЧТО ТАКОЕ ДЕНЬГИ?"/>
          <p:cNvSpPr txBox="1"/>
          <p:nvPr/>
        </p:nvSpPr>
        <p:spPr>
          <a:xfrm>
            <a:off x="4376805" y="4494476"/>
            <a:ext cx="17769604" cy="8874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defRPr sz="6800" cap="all">
                <a:solidFill>
                  <a:srgbClr val="393B3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/>
            <a:endParaRPr lang="ru-RU" sz="5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BE51E57D-47D2-46E5-AF72-0E380A94F9D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510" y="161403"/>
            <a:ext cx="1863437" cy="187218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597613" y="710086"/>
            <a:ext cx="1805866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1">
              <a:spcBef>
                <a:spcPts val="600"/>
              </a:spcBef>
              <a:buSzPts val="1400"/>
            </a:pPr>
            <a:r>
              <a:rPr lang="ru-RU" sz="4400" spc="5" dirty="0">
                <a:solidFill>
                  <a:srgbClr val="009757"/>
                </a:solidFill>
                <a:ea typeface="Calibri"/>
              </a:rPr>
              <a:t>Отбор содержания </a:t>
            </a:r>
            <a:r>
              <a:rPr lang="ru-RU" sz="4000" spc="5" dirty="0">
                <a:ea typeface="Calibri"/>
              </a:rPr>
              <a:t>образования</a:t>
            </a:r>
            <a:r>
              <a:rPr lang="ru-RU" sz="4400" spc="5" dirty="0">
                <a:ea typeface="Calibri"/>
              </a:rPr>
              <a:t> </a:t>
            </a:r>
            <a:r>
              <a:rPr lang="ru-RU" sz="4000" spc="5" dirty="0">
                <a:ea typeface="Calibri"/>
              </a:rPr>
              <a:t>финансовой грамотности.</a:t>
            </a:r>
          </a:p>
        </p:txBody>
      </p:sp>
      <p:pic>
        <p:nvPicPr>
          <p:cNvPr id="2054" name="Picture 6" descr="😉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250" y="-1920875"/>
            <a:ext cx="1524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2613" y="5438974"/>
            <a:ext cx="3636153" cy="51248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310862" y="6896020"/>
            <a:ext cx="3616296" cy="512486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8"/>
          <a:srcRect b="507"/>
          <a:stretch/>
        </p:blipFill>
        <p:spPr>
          <a:xfrm>
            <a:off x="15818766" y="4263544"/>
            <a:ext cx="3593234" cy="507252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3040" y="2710922"/>
            <a:ext cx="3622979" cy="51248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05" r="17896"/>
          <a:stretch/>
        </p:blipFill>
        <p:spPr>
          <a:xfrm>
            <a:off x="3188426" y="3679736"/>
            <a:ext cx="3290592" cy="507814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89"/>
          <a:stretch/>
        </p:blipFill>
        <p:spPr>
          <a:xfrm>
            <a:off x="4192583" y="5957686"/>
            <a:ext cx="3608681" cy="51248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0278993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ЧТО ТАКОЕ ДЕНЬГИ?"/>
          <p:cNvSpPr txBox="1"/>
          <p:nvPr/>
        </p:nvSpPr>
        <p:spPr>
          <a:xfrm>
            <a:off x="3628742" y="1195796"/>
            <a:ext cx="17769604" cy="8874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defRPr sz="6800" cap="all">
                <a:solidFill>
                  <a:srgbClr val="393B3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/>
            <a:endParaRPr lang="ru-RU" sz="5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BE51E57D-47D2-46E5-AF72-0E380A94F9D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69" y="90252"/>
            <a:ext cx="1863437" cy="187218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48552" y="6133324"/>
            <a:ext cx="13759559" cy="93358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indent="450215" algn="just">
              <a:lnSpc>
                <a:spcPct val="150000"/>
              </a:lnSpc>
            </a:pPr>
            <a:endParaRPr lang="ru-RU" sz="3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077" name="Picture 5" descr="https://favicon.yandex.net/favicon/t.me?size=32&amp;stub=2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-12541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438399" y="208111"/>
            <a:ext cx="1974426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4400" spc="5" dirty="0">
                <a:solidFill>
                  <a:srgbClr val="009757"/>
                </a:solidFill>
                <a:ea typeface="Calibri"/>
              </a:rPr>
              <a:t>Подбор</a:t>
            </a:r>
            <a:r>
              <a:rPr lang="ru-RU" sz="4000" spc="5" dirty="0">
                <a:solidFill>
                  <a:srgbClr val="E6215A"/>
                </a:solidFill>
                <a:ea typeface="Calibri"/>
              </a:rPr>
              <a:t> </a:t>
            </a:r>
            <a:r>
              <a:rPr lang="ru-RU" sz="4000" spc="5" dirty="0">
                <a:ea typeface="Calibri"/>
              </a:rPr>
              <a:t>образовательной </a:t>
            </a:r>
            <a:r>
              <a:rPr lang="ru-RU" sz="4400" spc="5" dirty="0">
                <a:solidFill>
                  <a:srgbClr val="009757"/>
                </a:solidFill>
                <a:ea typeface="Calibri"/>
              </a:rPr>
              <a:t>технологии</a:t>
            </a:r>
            <a:r>
              <a:rPr lang="ru-RU" sz="4000" spc="5" dirty="0">
                <a:ea typeface="Calibri"/>
              </a:rPr>
              <a:t>, </a:t>
            </a:r>
            <a:r>
              <a:rPr lang="ru-RU" sz="4400" spc="5" dirty="0">
                <a:solidFill>
                  <a:srgbClr val="009757"/>
                </a:solidFill>
                <a:ea typeface="Calibri"/>
              </a:rPr>
              <a:t>методов</a:t>
            </a:r>
            <a:r>
              <a:rPr lang="ru-RU" sz="4000" spc="5" dirty="0">
                <a:ea typeface="Calibri"/>
              </a:rPr>
              <a:t> обучения,  педагогических </a:t>
            </a:r>
            <a:r>
              <a:rPr lang="ru-RU" sz="4400" spc="5" dirty="0">
                <a:solidFill>
                  <a:srgbClr val="009757"/>
                </a:solidFill>
                <a:ea typeface="Calibri"/>
              </a:rPr>
              <a:t>приемов</a:t>
            </a:r>
            <a:r>
              <a:rPr lang="ru-RU" sz="4000" spc="5" dirty="0">
                <a:solidFill>
                  <a:srgbClr val="009757"/>
                </a:solidFill>
                <a:ea typeface="Calibri"/>
              </a:rPr>
              <a:t> </a:t>
            </a:r>
            <a:r>
              <a:rPr lang="ru-RU" sz="4000" spc="5" dirty="0">
                <a:ea typeface="Calibri"/>
              </a:rPr>
              <a:t>и образовательных </a:t>
            </a:r>
            <a:r>
              <a:rPr lang="ru-RU" sz="4400" spc="5" dirty="0">
                <a:solidFill>
                  <a:srgbClr val="009757"/>
                </a:solidFill>
                <a:ea typeface="Calibri"/>
              </a:rPr>
              <a:t>ресурсов</a:t>
            </a:r>
            <a:r>
              <a:rPr lang="ru-RU" sz="4000" spc="5" dirty="0">
                <a:ea typeface="Calibri"/>
              </a:rPr>
              <a:t> по финансовой </a:t>
            </a:r>
            <a:r>
              <a:rPr lang="ru-RU" sz="4000" spc="5" dirty="0" smtClean="0">
                <a:ea typeface="Calibri"/>
              </a:rPr>
              <a:t>грамотности.</a:t>
            </a:r>
            <a:endParaRPr lang="ru-RU" sz="3600" dirty="0"/>
          </a:p>
        </p:txBody>
      </p:sp>
      <p:grpSp>
        <p:nvGrpSpPr>
          <p:cNvPr id="9" name="Группа 8"/>
          <p:cNvGrpSpPr/>
          <p:nvPr/>
        </p:nvGrpSpPr>
        <p:grpSpPr>
          <a:xfrm>
            <a:off x="864638" y="7979154"/>
            <a:ext cx="6171711" cy="5002483"/>
            <a:chOff x="2998238" y="8554887"/>
            <a:chExt cx="6171711" cy="5002483"/>
          </a:xfrm>
        </p:grpSpPr>
        <p:pic>
          <p:nvPicPr>
            <p:cNvPr id="12" name="Рисунок 11"/>
            <p:cNvPicPr>
              <a:picLocks noChangeAspect="1"/>
            </p:cNvPicPr>
            <p:nvPr/>
          </p:nvPicPr>
          <p:blipFill rotWithShape="1">
            <a:blip r:embed="rId7"/>
            <a:srcRect t="19490" r="44676"/>
            <a:stretch/>
          </p:blipFill>
          <p:spPr>
            <a:xfrm>
              <a:off x="2998238" y="8554887"/>
              <a:ext cx="6171711" cy="5002483"/>
            </a:xfrm>
            <a:prstGeom prst="rect">
              <a:avLst/>
            </a:prstGeom>
          </p:spPr>
        </p:pic>
        <p:grpSp>
          <p:nvGrpSpPr>
            <p:cNvPr id="13" name="Группа 12"/>
            <p:cNvGrpSpPr/>
            <p:nvPr/>
          </p:nvGrpSpPr>
          <p:grpSpPr>
            <a:xfrm>
              <a:off x="4247260" y="9646059"/>
              <a:ext cx="4508312" cy="3087041"/>
              <a:chOff x="2205171" y="6749819"/>
              <a:chExt cx="8733789" cy="6166160"/>
            </a:xfrm>
          </p:grpSpPr>
          <p:pic>
            <p:nvPicPr>
              <p:cNvPr id="14" name="Рисунок 13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205171" y="6749820"/>
                <a:ext cx="4377014" cy="6166159"/>
              </a:xfrm>
              <a:prstGeom prst="rect">
                <a:avLst/>
              </a:prstGeom>
            </p:spPr>
          </p:pic>
          <p:pic>
            <p:nvPicPr>
              <p:cNvPr id="15" name="Рисунок 14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556269" y="6749819"/>
                <a:ext cx="4382691" cy="6166159"/>
              </a:xfrm>
              <a:prstGeom prst="rect">
                <a:avLst/>
              </a:prstGeom>
            </p:spPr>
          </p:pic>
        </p:grpSp>
      </p:grp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10"/>
          <a:srcRect r="47094"/>
          <a:stretch/>
        </p:blipFill>
        <p:spPr>
          <a:xfrm>
            <a:off x="7670800" y="6691860"/>
            <a:ext cx="4080933" cy="378853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11"/>
          <a:srcRect t="43121" r="48430"/>
          <a:stretch/>
        </p:blipFill>
        <p:spPr>
          <a:xfrm>
            <a:off x="2575815" y="3174390"/>
            <a:ext cx="6338178" cy="3407565"/>
          </a:xfrm>
          <a:prstGeom prst="rect">
            <a:avLst/>
          </a:prstGeom>
        </p:spPr>
      </p:pic>
      <p:graphicFrame>
        <p:nvGraphicFramePr>
          <p:cNvPr id="19" name="Схема 18"/>
          <p:cNvGraphicFramePr/>
          <p:nvPr>
            <p:extLst>
              <p:ext uri="{D42A27DB-BD31-4B8C-83A1-F6EECF244321}">
                <p14:modId xmlns:p14="http://schemas.microsoft.com/office/powerpoint/2010/main" val="2900813955"/>
              </p:ext>
            </p:extLst>
          </p:nvPr>
        </p:nvGraphicFramePr>
        <p:xfrm>
          <a:off x="9617332" y="1648246"/>
          <a:ext cx="16256000" cy="108373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170090500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ЧТО ТАКОЕ ДЕНЬГИ?"/>
          <p:cNvSpPr txBox="1"/>
          <p:nvPr/>
        </p:nvSpPr>
        <p:spPr>
          <a:xfrm>
            <a:off x="3628742" y="1195796"/>
            <a:ext cx="17769604" cy="8874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defRPr sz="6800" cap="all">
                <a:solidFill>
                  <a:srgbClr val="393B3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/>
            <a:endParaRPr lang="ru-RU" sz="5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BE51E57D-47D2-46E5-AF72-0E380A94F9D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862" y="161403"/>
            <a:ext cx="1863437" cy="187218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485945" y="513113"/>
            <a:ext cx="19916856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1">
              <a:spcBef>
                <a:spcPts val="600"/>
              </a:spcBef>
              <a:buSzPts val="1400"/>
            </a:pPr>
            <a:r>
              <a:rPr lang="ru-RU" sz="4400" spc="5" dirty="0">
                <a:solidFill>
                  <a:srgbClr val="009757"/>
                </a:solidFill>
                <a:ea typeface="Calibri"/>
              </a:rPr>
              <a:t>Проработка структуры занятия </a:t>
            </a:r>
            <a:r>
              <a:rPr lang="ru-RU" sz="4000" spc="5" dirty="0">
                <a:ea typeface="Calibri"/>
              </a:rPr>
              <a:t>и наполнение планируемого занятия описанием деятельности педагога, воспитанников в заданных методическим инструментарием рамках.</a:t>
            </a:r>
          </a:p>
        </p:txBody>
      </p:sp>
      <p:graphicFrame>
        <p:nvGraphicFramePr>
          <p:cNvPr id="8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48483096"/>
              </p:ext>
            </p:extLst>
          </p:nvPr>
        </p:nvGraphicFramePr>
        <p:xfrm>
          <a:off x="1505274" y="2536973"/>
          <a:ext cx="20457260" cy="10853282"/>
        </p:xfrm>
        <a:graphic>
          <a:graphicData uri="http://schemas.openxmlformats.org/drawingml/2006/table">
            <a:tbl>
              <a:tblPr firstRow="1" firstCol="1" bandRow="1">
                <a:tableStyleId>{2708684C-4D16-4618-839F-0558EEFCDFE6}</a:tableStyleId>
              </a:tblPr>
              <a:tblGrid>
                <a:gridCol w="7012193"/>
                <a:gridCol w="13445067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bg1"/>
                          </a:solidFill>
                          <a:effectLst/>
                        </a:rPr>
                        <a:t>Тема занятия:</a:t>
                      </a:r>
                      <a:endParaRPr lang="ru-RU" sz="28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9526" marR="59526" marT="0" marB="0">
                    <a:solidFill>
                      <a:srgbClr val="31B7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 </a:t>
                      </a:r>
                      <a:endParaRPr lang="ru-RU" sz="28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9526" marR="59526" marT="0" marB="0"/>
                </a:tc>
              </a:tr>
              <a:tr h="7699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bg1"/>
                          </a:solidFill>
                          <a:effectLst/>
                        </a:rPr>
                        <a:t>Целевая группа:</a:t>
                      </a:r>
                      <a:endParaRPr lang="ru-RU" sz="28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9526" marR="59526" marT="0" marB="0">
                    <a:solidFill>
                      <a:srgbClr val="31B7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 </a:t>
                      </a:r>
                      <a:endParaRPr lang="ru-RU" sz="28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9526" marR="59526" marT="0" marB="0"/>
                </a:tc>
              </a:tr>
              <a:tr h="3849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bg1"/>
                          </a:solidFill>
                          <a:effectLst/>
                        </a:rPr>
                        <a:t>Цель занятия:</a:t>
                      </a:r>
                      <a:endParaRPr lang="ru-RU" sz="28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9526" marR="59526" marT="0" marB="0">
                    <a:solidFill>
                      <a:srgbClr val="31B7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 </a:t>
                      </a:r>
                      <a:endParaRPr lang="ru-RU" sz="28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9526" marR="59526" marT="0" marB="0"/>
                </a:tc>
              </a:tr>
              <a:tr h="3849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Основные лексические компоненты / единицы</a:t>
                      </a:r>
                      <a:endParaRPr lang="ru-RU" sz="28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9526" marR="59526" marT="0" marB="0">
                    <a:solidFill>
                      <a:srgbClr val="31B7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9526" marR="59526" marT="0" marB="0"/>
                </a:tc>
              </a:tr>
              <a:tr h="29837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bg1"/>
                          </a:solidFill>
                          <a:effectLst/>
                        </a:rPr>
                        <a:t>Планируемые </a:t>
                      </a:r>
                      <a:r>
                        <a:rPr lang="ru-RU" sz="2800" dirty="0" smtClean="0">
                          <a:solidFill>
                            <a:schemeClr val="bg1"/>
                          </a:solidFill>
                          <a:effectLst/>
                        </a:rPr>
                        <a:t>образовательные результаты</a:t>
                      </a:r>
                      <a:r>
                        <a:rPr lang="ru-RU" sz="2800" dirty="0">
                          <a:solidFill>
                            <a:schemeClr val="bg1"/>
                          </a:solidFill>
                          <a:effectLst/>
                        </a:rPr>
                        <a:t>: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28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9526" marR="59526" marT="0" marB="0">
                    <a:solidFill>
                      <a:srgbClr val="31B7B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0" i="0" u="none" strike="noStrike" cap="none" spc="0" baseline="0" dirty="0" smtClean="0">
                          <a:solidFill>
                            <a:srgbClr val="000000"/>
                          </a:solidFill>
                          <a:effectLst/>
                          <a:uFillTx/>
                          <a:latin typeface="Helvetica Neue"/>
                          <a:ea typeface="Helvetica Neue"/>
                          <a:cs typeface="Helvetica Neue"/>
                          <a:sym typeface="Helvetica Neue Light"/>
                        </a:rPr>
                        <a:t>Представления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b="0" i="0" u="none" strike="noStrike" cap="none" spc="0" baseline="0" dirty="0" smtClean="0">
                        <a:solidFill>
                          <a:srgbClr val="000000"/>
                        </a:solidFill>
                        <a:effectLst/>
                        <a:uFillTx/>
                        <a:latin typeface="Helvetica Neue"/>
                        <a:ea typeface="Helvetica Neue"/>
                        <a:cs typeface="Helvetica Neue"/>
                        <a:sym typeface="Helvetica Neue Light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0" i="0" u="none" strike="noStrike" cap="none" spc="0" baseline="0" dirty="0" smtClean="0">
                          <a:solidFill>
                            <a:srgbClr val="000000"/>
                          </a:solidFill>
                          <a:effectLst/>
                          <a:uFillTx/>
                          <a:latin typeface="Helvetica Neue"/>
                          <a:ea typeface="Helvetica Neue"/>
                          <a:cs typeface="Helvetica Neue"/>
                          <a:sym typeface="Helvetica Neue Light"/>
                        </a:rPr>
                        <a:t>Умения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b="0" i="0" u="none" strike="noStrike" cap="none" spc="0" baseline="0" dirty="0" smtClean="0">
                        <a:solidFill>
                          <a:srgbClr val="000000"/>
                        </a:solidFill>
                        <a:effectLst/>
                        <a:uFillTx/>
                        <a:latin typeface="Helvetica Neue"/>
                        <a:ea typeface="Helvetica Neue"/>
                        <a:cs typeface="Helvetica Neue"/>
                        <a:sym typeface="Helvetica Neue Light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0" i="0" u="none" strike="noStrike" cap="none" spc="0" baseline="0" dirty="0" smtClean="0">
                          <a:solidFill>
                            <a:srgbClr val="000000"/>
                          </a:solidFill>
                          <a:effectLst/>
                          <a:uFillTx/>
                          <a:latin typeface="Helvetica Neue"/>
                          <a:ea typeface="Helvetica Neue"/>
                          <a:cs typeface="Helvetica Neue"/>
                          <a:sym typeface="Helvetica Neue Light"/>
                        </a:rPr>
                        <a:t>Отношения </a:t>
                      </a:r>
                      <a:endParaRPr lang="ru-RU" sz="2800" b="0" i="0" u="none" strike="noStrike" cap="none" spc="0" baseline="0" dirty="0">
                        <a:solidFill>
                          <a:srgbClr val="000000"/>
                        </a:solidFill>
                        <a:effectLst/>
                        <a:uFillTx/>
                        <a:latin typeface="Helvetica Neue"/>
                        <a:ea typeface="Helvetica Neue"/>
                        <a:cs typeface="Helvetica Neue"/>
                        <a:sym typeface="Helvetica Neue Light"/>
                      </a:endParaRPr>
                    </a:p>
                  </a:txBody>
                  <a:tcPr marL="59526" marR="59526" marT="0" marB="0"/>
                </a:tc>
              </a:tr>
              <a:tr h="13474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solidFill>
                            <a:schemeClr val="bg1"/>
                          </a:solidFill>
                          <a:effectLst/>
                        </a:rPr>
                        <a:t>Образовательная(</a:t>
                      </a:r>
                      <a:r>
                        <a:rPr lang="ru-RU" sz="2800" dirty="0" err="1" smtClean="0">
                          <a:solidFill>
                            <a:schemeClr val="bg1"/>
                          </a:solidFill>
                          <a:effectLst/>
                        </a:rPr>
                        <a:t>ые</a:t>
                      </a:r>
                      <a:r>
                        <a:rPr lang="ru-RU" sz="2800" dirty="0" smtClean="0">
                          <a:solidFill>
                            <a:schemeClr val="bg1"/>
                          </a:solidFill>
                          <a:effectLst/>
                        </a:rPr>
                        <a:t>) технология(</a:t>
                      </a:r>
                      <a:r>
                        <a:rPr lang="ru-RU" sz="2800" dirty="0" err="1" smtClean="0">
                          <a:solidFill>
                            <a:schemeClr val="bg1"/>
                          </a:solidFill>
                          <a:effectLst/>
                        </a:rPr>
                        <a:t>ии</a:t>
                      </a:r>
                      <a:r>
                        <a:rPr lang="ru-RU" sz="2800" dirty="0" smtClean="0">
                          <a:solidFill>
                            <a:schemeClr val="bg1"/>
                          </a:solidFill>
                          <a:effectLst/>
                        </a:rPr>
                        <a:t>), приемы, методы</a:t>
                      </a:r>
                      <a:endParaRPr lang="ru-RU" sz="28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9526" marR="59526" marT="0" marB="0">
                    <a:solidFill>
                      <a:srgbClr val="31B7BC"/>
                    </a:solidFill>
                  </a:tcPr>
                </a:tc>
                <a:tc>
                  <a:txBody>
                    <a:bodyPr/>
                    <a:lstStyle/>
                    <a:p>
                      <a:pPr indent="-127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</a:rPr>
                        <a:t>Методический инструментарий </a:t>
                      </a:r>
                      <a:endParaRPr lang="ru-RU" sz="1800" dirty="0" smtClean="0">
                        <a:effectLst/>
                      </a:endParaRPr>
                    </a:p>
                    <a:p>
                      <a:pPr indent="-127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</a:rPr>
                        <a:t>(образовательные технологии; методы обучения; педагогические приемы)</a:t>
                      </a:r>
                      <a:endParaRPr lang="ru-RU" sz="18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526" marR="59526" marT="0" marB="0"/>
                </a:tc>
              </a:tr>
              <a:tr h="16896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bg1"/>
                          </a:solidFill>
                          <a:effectLst/>
                        </a:rPr>
                        <a:t>Средства обучения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28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9526" marR="59526" marT="0" marB="0">
                    <a:solidFill>
                      <a:srgbClr val="31B7BC"/>
                    </a:solidFill>
                  </a:tcPr>
                </a:tc>
                <a:tc>
                  <a:txBody>
                    <a:bodyPr/>
                    <a:lstStyle/>
                    <a:p>
                      <a:pPr indent="-127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</a:rPr>
                        <a:t>Образовательные ресурсы (название ЦОР, мультфильма, ссылки на указанные ресурсы) </a:t>
                      </a:r>
                      <a:endParaRPr lang="ru-RU" sz="1800" dirty="0" smtClean="0">
                        <a:effectLst/>
                      </a:endParaRPr>
                    </a:p>
                    <a:p>
                      <a:pPr indent="-127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</a:rPr>
                        <a:t>Раздаточный дидактический материал</a:t>
                      </a:r>
                      <a:endParaRPr lang="ru-RU" sz="1800" dirty="0" smtClean="0">
                        <a:effectLst/>
                      </a:endParaRPr>
                    </a:p>
                    <a:p>
                      <a:pPr indent="-127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</a:rPr>
                        <a:t>(название, № приложения)</a:t>
                      </a:r>
                      <a:endParaRPr lang="ru-RU" sz="28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9526" marR="59526" marT="0" marB="0"/>
                </a:tc>
              </a:tr>
              <a:tr h="16896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i="0" u="none" strike="noStrike" cap="none" spc="0" baseline="0" dirty="0" smtClean="0">
                          <a:solidFill>
                            <a:schemeClr val="bg1"/>
                          </a:solidFill>
                          <a:effectLst/>
                          <a:uFillTx/>
                          <a:latin typeface="Helvetica Neue"/>
                          <a:ea typeface="Helvetica Neue"/>
                          <a:cs typeface="Helvetica Neue"/>
                          <a:sym typeface="Helvetica Neue Light"/>
                        </a:rPr>
                        <a:t>Анализ имеющихся психолого-педагогических, методических, организационно-технических условий и особенностей проведения занятия</a:t>
                      </a:r>
                      <a:endParaRPr lang="ru-RU" sz="2800" b="1" i="0" u="none" strike="noStrike" cap="none" spc="0" baseline="0" dirty="0">
                        <a:solidFill>
                          <a:schemeClr val="bg1"/>
                        </a:solidFill>
                        <a:effectLst/>
                        <a:uFillTx/>
                        <a:latin typeface="Helvetica Neue"/>
                        <a:ea typeface="Helvetica Neue"/>
                        <a:cs typeface="Helvetica Neue"/>
                        <a:sym typeface="Helvetica Neue Light"/>
                      </a:endParaRPr>
                    </a:p>
                  </a:txBody>
                  <a:tcPr marL="59526" marR="59526" marT="0" marB="0">
                    <a:solidFill>
                      <a:srgbClr val="31B7BC"/>
                    </a:solidFill>
                  </a:tcPr>
                </a:tc>
                <a:tc>
                  <a:txBody>
                    <a:bodyPr/>
                    <a:lstStyle/>
                    <a:p>
                      <a:pPr indent="-127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Особенности</a:t>
                      </a:r>
                      <a:endParaRPr lang="ru-RU" sz="2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9526" marR="59526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3419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ЧТО ТАКОЕ ДЕНЬГИ?"/>
          <p:cNvSpPr txBox="1"/>
          <p:nvPr/>
        </p:nvSpPr>
        <p:spPr>
          <a:xfrm>
            <a:off x="3628742" y="1195796"/>
            <a:ext cx="17769604" cy="8874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defRPr sz="6800" cap="all">
                <a:solidFill>
                  <a:srgbClr val="393B3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/>
            <a:endParaRPr lang="ru-RU" sz="5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BE51E57D-47D2-46E5-AF72-0E380A94F9D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862" y="161403"/>
            <a:ext cx="1863437" cy="187218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485945" y="513113"/>
            <a:ext cx="19916856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1">
              <a:spcBef>
                <a:spcPts val="600"/>
              </a:spcBef>
              <a:buSzPts val="1400"/>
            </a:pPr>
            <a:r>
              <a:rPr lang="ru-RU" sz="4400" spc="5" dirty="0">
                <a:solidFill>
                  <a:srgbClr val="009757"/>
                </a:solidFill>
                <a:ea typeface="Calibri"/>
              </a:rPr>
              <a:t>Проработка структуры занятия </a:t>
            </a:r>
            <a:r>
              <a:rPr lang="ru-RU" sz="4000" spc="5" dirty="0">
                <a:ea typeface="Calibri"/>
              </a:rPr>
              <a:t>и наполнение планируемого занятия описанием деятельности педагога, воспитанников в заданных методическим инструментарием рамках.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3827426"/>
              </p:ext>
            </p:extLst>
          </p:nvPr>
        </p:nvGraphicFramePr>
        <p:xfrm>
          <a:off x="1353916" y="2716271"/>
          <a:ext cx="20947284" cy="10277164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3126641"/>
                <a:gridCol w="4202688"/>
                <a:gridCol w="7538888"/>
                <a:gridCol w="6079067"/>
              </a:tblGrid>
              <a:tr h="1215298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</a:rPr>
                        <a:t>План занятия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1B7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3188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</a:rPr>
                        <a:t>Этапы занятия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1B7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</a:rPr>
                        <a:t>Обучающие и развивающие компоненты, задания и упражнения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</a:rPr>
                        <a:t>Деятельность </a:t>
                      </a:r>
                      <a:r>
                        <a:rPr lang="ru-RU" sz="3200" dirty="0" smtClean="0">
                          <a:effectLst/>
                        </a:rPr>
                        <a:t>педагога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</a:rPr>
                        <a:t>Деятельность </a:t>
                      </a:r>
                      <a:r>
                        <a:rPr lang="ru-RU" sz="3200" dirty="0" smtClean="0">
                          <a:effectLst/>
                        </a:rPr>
                        <a:t>воспитанников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78409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0" i="0" u="none" strike="noStrike" cap="none" spc="0" baseline="0" dirty="0" smtClean="0">
                          <a:solidFill>
                            <a:schemeClr val="bg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 Light"/>
                        </a:rPr>
                        <a:t>Создание мотивации к изучению темы занятия / актуализация полученных ранее знаний по теме</a:t>
                      </a:r>
                      <a:endParaRPr lang="ru-RU" sz="3200" b="0" i="0" u="none" strike="noStrike" cap="none" spc="0" baseline="0" dirty="0">
                        <a:solidFill>
                          <a:schemeClr val="bg1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Helvetica Neue Light"/>
                      </a:endParaRPr>
                    </a:p>
                  </a:txBody>
                  <a:tcPr marL="68580" marR="68580" marT="0" marB="0">
                    <a:solidFill>
                      <a:srgbClr val="31B7B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effectLst/>
                        </a:rPr>
                        <a:t>Карточки </a:t>
                      </a:r>
                      <a:r>
                        <a:rPr lang="ru-RU" sz="3200" dirty="0" smtClean="0">
                          <a:effectLst/>
                        </a:rPr>
                        <a:t>с изображением денежных знаков</a:t>
                      </a:r>
                      <a:endParaRPr lang="ru-RU" sz="32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</a:rPr>
                        <a:t> 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</a:rPr>
                        <a:t>Перед началом занятия на столе </a:t>
                      </a:r>
                      <a:r>
                        <a:rPr lang="ru-RU" sz="3200" dirty="0" smtClean="0">
                          <a:effectLst/>
                        </a:rPr>
                        <a:t>педагога разложены карточки с изображением банкнот и монет разного номинала. </a:t>
                      </a:r>
                      <a:r>
                        <a:rPr lang="ru-RU" sz="3200" dirty="0">
                          <a:effectLst/>
                        </a:rPr>
                        <a:t>Педагог предлагает ребятам </a:t>
                      </a:r>
                      <a:r>
                        <a:rPr lang="ru-RU" sz="3200" dirty="0" smtClean="0">
                          <a:effectLst/>
                        </a:rPr>
                        <a:t>рассмотреть банкноты и монеты. </a:t>
                      </a:r>
                      <a:endParaRPr lang="ru-RU" sz="32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</a:rPr>
                        <a:t>Задает </a:t>
                      </a:r>
                      <a:r>
                        <a:rPr lang="ru-RU" sz="3200" dirty="0" smtClean="0">
                          <a:effectLst/>
                        </a:rPr>
                        <a:t>воспитанникам вопросы </a:t>
                      </a:r>
                      <a:r>
                        <a:rPr lang="ru-RU" sz="3200" dirty="0">
                          <a:effectLst/>
                        </a:rPr>
                        <a:t>для размышления: </a:t>
                      </a:r>
                      <a:r>
                        <a:rPr lang="ru-RU" sz="3200" dirty="0" smtClean="0">
                          <a:effectLst/>
                        </a:rPr>
                        <a:t>«Что  в руках у детей? Как </a:t>
                      </a:r>
                      <a:r>
                        <a:rPr lang="ru-RU" sz="3200" dirty="0">
                          <a:effectLst/>
                        </a:rPr>
                        <a:t>называются денежные </a:t>
                      </a:r>
                      <a:r>
                        <a:rPr lang="ru-RU" sz="3200" dirty="0" smtClean="0">
                          <a:effectLst/>
                        </a:rPr>
                        <a:t>единицы? Где можно хранить деньги? </a:t>
                      </a:r>
                      <a:r>
                        <a:rPr lang="ru-RU" sz="3200" dirty="0">
                          <a:effectLst/>
                        </a:rPr>
                        <a:t>Как вы думаете, какая сегодня тема нашего </a:t>
                      </a:r>
                      <a:r>
                        <a:rPr lang="ru-RU" sz="3200" dirty="0" smtClean="0">
                          <a:effectLst/>
                        </a:rPr>
                        <a:t>занятия </a:t>
                      </a:r>
                      <a:r>
                        <a:rPr lang="ru-RU" sz="3200" dirty="0">
                          <a:effectLst/>
                        </a:rPr>
                        <a:t>и др.»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buFontTx/>
                        <a:buNone/>
                      </a:pPr>
                      <a:r>
                        <a:rPr lang="ru-RU" sz="3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Разглядывают банкноты, отвечают на вопросы педагога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19622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ЧТО ТАКОЕ ДЕНЬГИ?"/>
          <p:cNvSpPr txBox="1"/>
          <p:nvPr/>
        </p:nvSpPr>
        <p:spPr>
          <a:xfrm>
            <a:off x="3628742" y="1195796"/>
            <a:ext cx="17769604" cy="8874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defRPr sz="6800" cap="all">
                <a:solidFill>
                  <a:srgbClr val="393B3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/>
            <a:endParaRPr lang="ru-RU" sz="5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BE51E57D-47D2-46E5-AF72-0E380A94F9D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862" y="161403"/>
            <a:ext cx="1863437" cy="187218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555116" y="2438435"/>
            <a:ext cx="19916856" cy="1168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 algn="just">
              <a:lnSpc>
                <a:spcPct val="115000"/>
              </a:lnSpc>
              <a:buFont typeface="+mj-lt"/>
              <a:buAutoNum type="arabicPeriod"/>
            </a:pPr>
            <a:r>
              <a:rPr lang="ru-RU" sz="4400" b="0" dirty="0">
                <a:solidFill>
                  <a:schemeClr val="tx1"/>
                </a:solidFill>
              </a:rPr>
              <a:t>Определите возрастную категорию детей, для которых будет разработано занятие.</a:t>
            </a:r>
            <a:r>
              <a:rPr lang="ru-RU" sz="4400" b="0" dirty="0">
                <a:solidFill>
                  <a:schemeClr val="tx1"/>
                </a:solidFill>
              </a:rPr>
              <a:t> </a:t>
            </a:r>
            <a:endParaRPr lang="ru-RU" sz="4400" b="0" dirty="0">
              <a:solidFill>
                <a:schemeClr val="tx1"/>
              </a:solidFill>
            </a:endParaRPr>
          </a:p>
          <a:p>
            <a:pPr marL="742950" indent="-742950" algn="just">
              <a:lnSpc>
                <a:spcPct val="115000"/>
              </a:lnSpc>
              <a:buFont typeface="+mj-lt"/>
              <a:buAutoNum type="arabicPeriod"/>
            </a:pPr>
            <a:endParaRPr lang="ru-RU" sz="4400" b="0" dirty="0">
              <a:solidFill>
                <a:schemeClr val="tx1"/>
              </a:solidFill>
            </a:endParaRPr>
          </a:p>
          <a:p>
            <a:pPr marL="742950" indent="-742950" algn="just">
              <a:lnSpc>
                <a:spcPct val="115000"/>
              </a:lnSpc>
              <a:buFont typeface="+mj-lt"/>
              <a:buAutoNum type="arabicPeriod"/>
            </a:pPr>
            <a:r>
              <a:rPr lang="ru-RU" sz="4400" b="0" dirty="0">
                <a:solidFill>
                  <a:schemeClr val="tx1"/>
                </a:solidFill>
              </a:rPr>
              <a:t>Определите </a:t>
            </a:r>
            <a:r>
              <a:rPr lang="ru-RU" sz="4400" b="0" dirty="0">
                <a:solidFill>
                  <a:schemeClr val="tx1"/>
                </a:solidFill>
              </a:rPr>
              <a:t>вариант реализации парциальной программы - что методологически и содержательно будет определять деятельность педагога и всю конструкцию занятия по финансовой </a:t>
            </a:r>
            <a:r>
              <a:rPr lang="ru-RU" sz="4400" b="0" dirty="0">
                <a:solidFill>
                  <a:schemeClr val="tx1"/>
                </a:solidFill>
              </a:rPr>
              <a:t>грамотности.</a:t>
            </a:r>
          </a:p>
          <a:p>
            <a:pPr marL="742950" indent="-742950" algn="just">
              <a:lnSpc>
                <a:spcPct val="115000"/>
              </a:lnSpc>
              <a:buFont typeface="+mj-lt"/>
              <a:buAutoNum type="arabicPeriod"/>
            </a:pPr>
            <a:endParaRPr lang="ru-RU" sz="4400" b="0" dirty="0">
              <a:solidFill>
                <a:schemeClr val="tx1"/>
              </a:solidFill>
            </a:endParaRPr>
          </a:p>
          <a:p>
            <a:pPr marL="742950" indent="-742950" algn="just">
              <a:lnSpc>
                <a:spcPct val="115000"/>
              </a:lnSpc>
              <a:buFont typeface="+mj-lt"/>
              <a:buAutoNum type="arabicPeriod"/>
            </a:pPr>
            <a:r>
              <a:rPr lang="ru-RU" sz="4400" b="0" dirty="0">
                <a:solidFill>
                  <a:schemeClr val="tx1"/>
                </a:solidFill>
              </a:rPr>
              <a:t>Проанализируйте методические рекомендации по парциальной программе «Содержание и методика формирования основ финансовой грамотности детей старшего дошкольного возраста» и выберите лексические компоненты / единицы, на основе которых будет разработано занятие</a:t>
            </a:r>
            <a:r>
              <a:rPr lang="ru-RU" sz="4400" b="0" dirty="0">
                <a:solidFill>
                  <a:schemeClr val="tx1"/>
                </a:solidFill>
              </a:rPr>
              <a:t>.</a:t>
            </a:r>
          </a:p>
          <a:p>
            <a:pPr marL="742950" indent="-742950" algn="just">
              <a:lnSpc>
                <a:spcPct val="115000"/>
              </a:lnSpc>
              <a:buFont typeface="+mj-lt"/>
              <a:buAutoNum type="arabicPeriod"/>
            </a:pPr>
            <a:endParaRPr lang="ru-RU" sz="4400" b="0" dirty="0">
              <a:solidFill>
                <a:schemeClr val="tx1"/>
              </a:solidFill>
            </a:endParaRPr>
          </a:p>
          <a:p>
            <a:pPr marL="742950" indent="-742950" algn="just">
              <a:lnSpc>
                <a:spcPct val="115000"/>
              </a:lnSpc>
              <a:buFont typeface="+mj-lt"/>
              <a:buAutoNum type="arabicPeriod"/>
            </a:pPr>
            <a:r>
              <a:rPr lang="ru-RU" sz="4400" b="0" dirty="0">
                <a:solidFill>
                  <a:schemeClr val="tx1"/>
                </a:solidFill>
              </a:rPr>
              <a:t>Сформулируйте тему занятия.</a:t>
            </a:r>
            <a:endParaRPr lang="ru-RU" sz="4400" b="0" dirty="0">
              <a:solidFill>
                <a:schemeClr val="tx1"/>
              </a:solidFill>
            </a:endParaRPr>
          </a:p>
          <a:p>
            <a:pPr marL="742950" indent="-742950" algn="just" hangingPunct="1">
              <a:spcBef>
                <a:spcPts val="600"/>
              </a:spcBef>
              <a:buSzPts val="1400"/>
              <a:buFont typeface="+mj-lt"/>
              <a:buAutoNum type="arabicPeriod"/>
            </a:pPr>
            <a:endParaRPr lang="ru-RU" sz="4000" b="0" spc="5" dirty="0">
              <a:solidFill>
                <a:schemeClr val="tx1"/>
              </a:solidFill>
              <a:ea typeface="Calibri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197145" y="1094469"/>
            <a:ext cx="1991685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1">
              <a:spcBef>
                <a:spcPts val="600"/>
              </a:spcBef>
              <a:buSzPts val="1400"/>
            </a:pPr>
            <a:r>
              <a:rPr lang="ru-RU" sz="4400" spc="5" dirty="0" smtClean="0">
                <a:solidFill>
                  <a:srgbClr val="009757"/>
                </a:solidFill>
                <a:ea typeface="Calibri"/>
              </a:rPr>
              <a:t>Задание 1</a:t>
            </a:r>
            <a:endParaRPr lang="ru-RU" sz="4000" spc="5" dirty="0"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90506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ЧТО ТАКОЕ ДЕНЬГИ?"/>
          <p:cNvSpPr txBox="1"/>
          <p:nvPr/>
        </p:nvSpPr>
        <p:spPr>
          <a:xfrm>
            <a:off x="3628742" y="1195796"/>
            <a:ext cx="17769604" cy="8874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defRPr sz="6800" cap="all">
                <a:solidFill>
                  <a:srgbClr val="393B3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/>
            <a:endParaRPr lang="ru-RU" sz="5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BE51E57D-47D2-46E5-AF72-0E380A94F9D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862" y="161403"/>
            <a:ext cx="1863437" cy="187218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164211" y="3273247"/>
            <a:ext cx="1991685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1">
              <a:spcBef>
                <a:spcPts val="600"/>
              </a:spcBef>
              <a:buSzPts val="1400"/>
            </a:pPr>
            <a:r>
              <a:rPr lang="ru-RU" sz="4400" b="0" spc="5" dirty="0">
                <a:solidFill>
                  <a:schemeClr val="tx1"/>
                </a:solidFill>
                <a:ea typeface="Calibri"/>
              </a:rPr>
              <a:t>Сформулируйте цель </a:t>
            </a:r>
            <a:r>
              <a:rPr lang="ru-RU" sz="4400" b="0" spc="5" dirty="0">
                <a:solidFill>
                  <a:schemeClr val="tx1"/>
                </a:solidFill>
                <a:ea typeface="Calibri"/>
              </a:rPr>
              <a:t>и </a:t>
            </a:r>
            <a:r>
              <a:rPr lang="ru-RU" sz="4400" b="0" spc="5" dirty="0">
                <a:solidFill>
                  <a:schemeClr val="tx1"/>
                </a:solidFill>
                <a:ea typeface="Calibri"/>
              </a:rPr>
              <a:t>планируемые </a:t>
            </a:r>
            <a:r>
              <a:rPr lang="ru-RU" sz="4400" b="0" spc="5" dirty="0" smtClean="0">
                <a:solidFill>
                  <a:schemeClr val="tx1"/>
                </a:solidFill>
                <a:ea typeface="Calibri"/>
              </a:rPr>
              <a:t>результаты занятия.</a:t>
            </a:r>
            <a:endParaRPr lang="ru-RU" sz="4400" b="0" spc="5" dirty="0">
              <a:solidFill>
                <a:schemeClr val="tx1"/>
              </a:solidFill>
              <a:ea typeface="Calibri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485945" y="1668994"/>
            <a:ext cx="1991685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1">
              <a:spcBef>
                <a:spcPts val="600"/>
              </a:spcBef>
              <a:buSzPts val="1400"/>
            </a:pPr>
            <a:r>
              <a:rPr lang="ru-RU" sz="4400" spc="5" dirty="0" smtClean="0">
                <a:solidFill>
                  <a:srgbClr val="009757"/>
                </a:solidFill>
                <a:ea typeface="Calibri"/>
              </a:rPr>
              <a:t>Задание 2</a:t>
            </a:r>
            <a:endParaRPr lang="ru-RU" sz="4000" spc="5" dirty="0">
              <a:ea typeface="Calibri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585200" y="4678458"/>
            <a:ext cx="13495867" cy="8106909"/>
          </a:xfrm>
          <a:prstGeom prst="rect">
            <a:avLst/>
          </a:prstGeom>
          <a:solidFill>
            <a:schemeClr val="bg1"/>
          </a:solidFill>
          <a:ln w="57150">
            <a:solidFill>
              <a:srgbClr val="009757"/>
            </a:solidFill>
            <a:prstDash val="lg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237133" y="4992427"/>
            <a:ext cx="12192000" cy="45935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dirty="0"/>
              <a:t>Лексические единицы (основные понятия)</a:t>
            </a:r>
          </a:p>
          <a:p>
            <a:pPr algn="just"/>
            <a:r>
              <a:rPr lang="ru-RU" b="0" dirty="0"/>
              <a:t>Бережливость, расходы, </a:t>
            </a:r>
            <a:r>
              <a:rPr lang="ru-RU" b="0" dirty="0" smtClean="0"/>
              <a:t>дорого</a:t>
            </a:r>
            <a:r>
              <a:rPr lang="ru-RU" b="0" dirty="0"/>
              <a:t>, дешево</a:t>
            </a:r>
          </a:p>
          <a:p>
            <a:pPr algn="l"/>
            <a:endParaRPr lang="ru-RU" dirty="0"/>
          </a:p>
          <a:p>
            <a:pPr algn="l">
              <a:lnSpc>
                <a:spcPct val="115000"/>
              </a:lnSpc>
            </a:pPr>
            <a:r>
              <a:rPr lang="ru-RU" dirty="0">
                <a:sym typeface="Helvetica Neue Light"/>
              </a:rPr>
              <a:t>Представления</a:t>
            </a:r>
          </a:p>
          <a:p>
            <a:pPr algn="just">
              <a:lnSpc>
                <a:spcPct val="115000"/>
              </a:lnSpc>
            </a:pPr>
            <a:endParaRPr lang="ru-RU" b="0" dirty="0">
              <a:sym typeface="Helvetica Neue Light"/>
            </a:endParaRPr>
          </a:p>
          <a:p>
            <a:pPr algn="just">
              <a:lnSpc>
                <a:spcPct val="115000"/>
              </a:lnSpc>
            </a:pPr>
            <a:r>
              <a:rPr lang="ru-RU" dirty="0">
                <a:sym typeface="Helvetica Neue Light"/>
              </a:rPr>
              <a:t>Умения</a:t>
            </a:r>
          </a:p>
          <a:p>
            <a:pPr algn="just">
              <a:lnSpc>
                <a:spcPct val="115000"/>
              </a:lnSpc>
            </a:pPr>
            <a:endParaRPr lang="ru-RU" b="0" dirty="0">
              <a:sym typeface="Helvetica Neue Light"/>
            </a:endParaRPr>
          </a:p>
          <a:p>
            <a:pPr algn="just">
              <a:lnSpc>
                <a:spcPct val="115000"/>
              </a:lnSpc>
            </a:pPr>
            <a:r>
              <a:rPr lang="ru-RU" dirty="0">
                <a:sym typeface="Helvetica Neue Light"/>
              </a:rPr>
              <a:t>Отношения </a:t>
            </a:r>
          </a:p>
          <a:p>
            <a:pPr algn="just"/>
            <a:endParaRPr lang="ru-RU" b="0" dirty="0"/>
          </a:p>
        </p:txBody>
      </p:sp>
    </p:spTree>
    <p:extLst>
      <p:ext uri="{BB962C8B-B14F-4D97-AF65-F5344CB8AC3E}">
        <p14:creationId xmlns:p14="http://schemas.microsoft.com/office/powerpoint/2010/main" val="203891844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ЧТО ТАКОЕ ДЕНЬГИ?"/>
          <p:cNvSpPr txBox="1"/>
          <p:nvPr/>
        </p:nvSpPr>
        <p:spPr>
          <a:xfrm>
            <a:off x="3628742" y="1195796"/>
            <a:ext cx="17769604" cy="8874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defRPr sz="6800" cap="all">
                <a:solidFill>
                  <a:srgbClr val="393B3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/>
            <a:endParaRPr lang="ru-RU" sz="5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BE51E57D-47D2-46E5-AF72-0E380A94F9D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862" y="161403"/>
            <a:ext cx="1863437" cy="187218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859411" y="3095011"/>
            <a:ext cx="19916856" cy="15834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ru-RU" sz="4400" b="0" dirty="0" smtClean="0">
                <a:solidFill>
                  <a:schemeClr val="tx1"/>
                </a:solidFill>
                <a:sym typeface="Helvetica Neue Light"/>
              </a:rPr>
              <a:t>Проанализируйте имеющиеся психолого-педагогические, методические, организационно-технические условия </a:t>
            </a:r>
            <a:r>
              <a:rPr lang="ru-RU" sz="4400" b="0" dirty="0">
                <a:solidFill>
                  <a:schemeClr val="tx1"/>
                </a:solidFill>
                <a:sym typeface="Helvetica Neue Light"/>
              </a:rPr>
              <a:t>проведения занятия</a:t>
            </a:r>
            <a:endParaRPr lang="ru-RU" sz="4400" b="0" dirty="0">
              <a:solidFill>
                <a:schemeClr val="tx1"/>
              </a:solidFill>
              <a:sym typeface="Helvetica Neue Ligh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485945" y="1668994"/>
            <a:ext cx="1991685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1">
              <a:spcBef>
                <a:spcPts val="600"/>
              </a:spcBef>
              <a:buSzPts val="1400"/>
            </a:pPr>
            <a:r>
              <a:rPr lang="ru-RU" sz="4400" spc="5" dirty="0" smtClean="0">
                <a:solidFill>
                  <a:srgbClr val="009757"/>
                </a:solidFill>
                <a:ea typeface="Calibri"/>
              </a:rPr>
              <a:t>Задание 3</a:t>
            </a:r>
            <a:endParaRPr lang="ru-RU" sz="4000" spc="5" dirty="0"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4306521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ЧТО ТАКОЕ ДЕНЬГИ?"/>
          <p:cNvSpPr txBox="1"/>
          <p:nvPr/>
        </p:nvSpPr>
        <p:spPr>
          <a:xfrm>
            <a:off x="3628742" y="1195796"/>
            <a:ext cx="17769604" cy="8874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defRPr sz="6800" cap="all">
                <a:solidFill>
                  <a:srgbClr val="393B3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/>
            <a:endParaRPr lang="ru-RU" sz="5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BE51E57D-47D2-46E5-AF72-0E380A94F9D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862" y="161403"/>
            <a:ext cx="1863437" cy="187218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859411" y="3095011"/>
            <a:ext cx="19916856" cy="2428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ru-RU" sz="4400" b="0" dirty="0" smtClean="0">
                <a:solidFill>
                  <a:schemeClr val="tx1"/>
                </a:solidFill>
              </a:rPr>
              <a:t>Осуществите отбор </a:t>
            </a:r>
            <a:r>
              <a:rPr lang="ru-RU" sz="4400" b="0" dirty="0">
                <a:solidFill>
                  <a:schemeClr val="tx1"/>
                </a:solidFill>
              </a:rPr>
              <a:t>содержания образования финансовой </a:t>
            </a:r>
            <a:r>
              <a:rPr lang="ru-RU" sz="4400" b="0" dirty="0" smtClean="0">
                <a:solidFill>
                  <a:schemeClr val="tx1"/>
                </a:solidFill>
              </a:rPr>
              <a:t>грамотности с учетом особенностей проведения занятия, его целью и образовательными результатами.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485945" y="1668994"/>
            <a:ext cx="1991685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1">
              <a:spcBef>
                <a:spcPts val="600"/>
              </a:spcBef>
              <a:buSzPts val="1400"/>
            </a:pPr>
            <a:r>
              <a:rPr lang="ru-RU" sz="4400" spc="5" dirty="0" smtClean="0">
                <a:solidFill>
                  <a:srgbClr val="009757"/>
                </a:solidFill>
                <a:ea typeface="Calibri"/>
              </a:rPr>
              <a:t>Задание 4</a:t>
            </a:r>
            <a:endParaRPr lang="ru-RU" sz="4000" spc="5" dirty="0"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2555605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ЧТО ТАКОЕ ДЕНЬГИ?"/>
          <p:cNvSpPr txBox="1"/>
          <p:nvPr/>
        </p:nvSpPr>
        <p:spPr>
          <a:xfrm>
            <a:off x="3628742" y="1195796"/>
            <a:ext cx="17769604" cy="8874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defRPr sz="6800" cap="all">
                <a:solidFill>
                  <a:srgbClr val="393B3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/>
            <a:endParaRPr lang="ru-RU" sz="5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BE51E57D-47D2-46E5-AF72-0E380A94F9D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862" y="161403"/>
            <a:ext cx="1863437" cy="187218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859411" y="3095011"/>
            <a:ext cx="19916856" cy="55430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 algn="just">
              <a:lnSpc>
                <a:spcPct val="115000"/>
              </a:lnSpc>
              <a:buFont typeface="+mj-lt"/>
              <a:buAutoNum type="arabicPeriod"/>
            </a:pPr>
            <a:endParaRPr lang="ru-RU" sz="4400" b="0" dirty="0" smtClean="0">
              <a:solidFill>
                <a:schemeClr val="tx1"/>
              </a:solidFill>
            </a:endParaRPr>
          </a:p>
          <a:p>
            <a:pPr marL="742950" indent="-742950" algn="just">
              <a:lnSpc>
                <a:spcPct val="115000"/>
              </a:lnSpc>
              <a:buFont typeface="+mj-lt"/>
              <a:buAutoNum type="arabicPeriod"/>
            </a:pPr>
            <a:r>
              <a:rPr lang="ru-RU" sz="4400" b="0" dirty="0" smtClean="0">
                <a:solidFill>
                  <a:schemeClr val="tx1"/>
                </a:solidFill>
              </a:rPr>
              <a:t>Определите, какие образовательные </a:t>
            </a:r>
            <a:r>
              <a:rPr lang="ru-RU" sz="4400" b="0" dirty="0">
                <a:solidFill>
                  <a:schemeClr val="tx1"/>
                </a:solidFill>
              </a:rPr>
              <a:t>технологии, </a:t>
            </a:r>
            <a:r>
              <a:rPr lang="ru-RU" sz="4400" b="0" dirty="0" smtClean="0">
                <a:solidFill>
                  <a:schemeClr val="tx1"/>
                </a:solidFill>
              </a:rPr>
              <a:t>методы </a:t>
            </a:r>
            <a:r>
              <a:rPr lang="ru-RU" sz="4400" b="0" dirty="0">
                <a:solidFill>
                  <a:schemeClr val="tx1"/>
                </a:solidFill>
              </a:rPr>
              <a:t>обучения, </a:t>
            </a:r>
            <a:r>
              <a:rPr lang="ru-RU" sz="4400" b="0" dirty="0" smtClean="0">
                <a:solidFill>
                  <a:schemeClr val="tx1"/>
                </a:solidFill>
              </a:rPr>
              <a:t> педагогические приемы будут использованы на занятии.</a:t>
            </a:r>
          </a:p>
          <a:p>
            <a:pPr marL="742950" indent="-742950" algn="just">
              <a:lnSpc>
                <a:spcPct val="115000"/>
              </a:lnSpc>
              <a:buFont typeface="+mj-lt"/>
              <a:buAutoNum type="arabicPeriod"/>
            </a:pPr>
            <a:endParaRPr lang="ru-RU" sz="4400" b="0" dirty="0" smtClean="0">
              <a:solidFill>
                <a:schemeClr val="tx1"/>
              </a:solidFill>
            </a:endParaRPr>
          </a:p>
          <a:p>
            <a:pPr marL="742950" indent="-742950" algn="just">
              <a:lnSpc>
                <a:spcPct val="115000"/>
              </a:lnSpc>
              <a:buFont typeface="+mj-lt"/>
              <a:buAutoNum type="arabicPeriod"/>
            </a:pPr>
            <a:r>
              <a:rPr lang="ru-RU" sz="4400" b="0" dirty="0">
                <a:solidFill>
                  <a:schemeClr val="tx1"/>
                </a:solidFill>
              </a:rPr>
              <a:t>Осуществите отбор </a:t>
            </a:r>
            <a:r>
              <a:rPr lang="ru-RU" sz="4400" b="0" dirty="0" smtClean="0">
                <a:solidFill>
                  <a:schemeClr val="tx1"/>
                </a:solidFill>
              </a:rPr>
              <a:t>образовательных </a:t>
            </a:r>
            <a:r>
              <a:rPr lang="ru-RU" sz="4400" b="0" dirty="0">
                <a:solidFill>
                  <a:schemeClr val="tx1"/>
                </a:solidFill>
              </a:rPr>
              <a:t>ресурсов по финансовой </a:t>
            </a:r>
            <a:r>
              <a:rPr lang="ru-RU" sz="4400" b="0" dirty="0" smtClean="0">
                <a:solidFill>
                  <a:schemeClr val="tx1"/>
                </a:solidFill>
              </a:rPr>
              <a:t>грамотности для занятия.</a:t>
            </a:r>
            <a:endParaRPr lang="ru-RU" sz="4400" b="0" dirty="0">
              <a:solidFill>
                <a:schemeClr val="tx1"/>
              </a:solidFill>
            </a:endParaRPr>
          </a:p>
          <a:p>
            <a:pPr marL="742950" indent="-742950" algn="just">
              <a:lnSpc>
                <a:spcPct val="115000"/>
              </a:lnSpc>
              <a:buFont typeface="+mj-lt"/>
              <a:buAutoNum type="arabicPeriod"/>
            </a:pPr>
            <a:endParaRPr lang="ru-RU" sz="4400" b="0" dirty="0" smtClean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485945" y="1668994"/>
            <a:ext cx="1991685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1">
              <a:spcBef>
                <a:spcPts val="600"/>
              </a:spcBef>
              <a:buSzPts val="1400"/>
            </a:pPr>
            <a:r>
              <a:rPr lang="ru-RU" sz="4400" spc="5" dirty="0" smtClean="0">
                <a:solidFill>
                  <a:srgbClr val="009757"/>
                </a:solidFill>
                <a:ea typeface="Calibri"/>
              </a:rPr>
              <a:t>Задание 5</a:t>
            </a:r>
            <a:endParaRPr lang="ru-RU" sz="4000" spc="5" dirty="0"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0202838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ЧТО ТАКОЕ ДЕНЬГИ?"/>
          <p:cNvSpPr txBox="1"/>
          <p:nvPr/>
        </p:nvSpPr>
        <p:spPr>
          <a:xfrm>
            <a:off x="3628742" y="1195796"/>
            <a:ext cx="17769604" cy="8874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defRPr sz="6800" cap="all">
                <a:solidFill>
                  <a:srgbClr val="393B3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/>
            <a:endParaRPr lang="ru-RU" sz="5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BE51E57D-47D2-46E5-AF72-0E380A94F9D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862" y="161403"/>
            <a:ext cx="1863437" cy="187218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485945" y="1668994"/>
            <a:ext cx="1991685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1">
              <a:spcBef>
                <a:spcPts val="600"/>
              </a:spcBef>
              <a:buSzPts val="1400"/>
            </a:pPr>
            <a:r>
              <a:rPr lang="ru-RU" sz="4400" spc="5" dirty="0" smtClean="0">
                <a:solidFill>
                  <a:srgbClr val="009757"/>
                </a:solidFill>
                <a:ea typeface="Calibri"/>
              </a:rPr>
              <a:t>Задание 6</a:t>
            </a:r>
            <a:endParaRPr lang="ru-RU" sz="4000" spc="5" dirty="0">
              <a:ea typeface="Calibri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418212" y="3865771"/>
            <a:ext cx="1942578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1">
              <a:spcBef>
                <a:spcPts val="600"/>
              </a:spcBef>
              <a:buSzPts val="1400"/>
            </a:pPr>
            <a:r>
              <a:rPr lang="ru-RU" sz="4400" b="0" dirty="0" smtClean="0">
                <a:solidFill>
                  <a:schemeClr val="tx1"/>
                </a:solidFill>
              </a:rPr>
              <a:t>Спроектируйте занятие по финансовой грамотности в </a:t>
            </a:r>
            <a:r>
              <a:rPr lang="ru-RU" sz="4400" b="0" dirty="0">
                <a:solidFill>
                  <a:schemeClr val="tx1"/>
                </a:solidFill>
              </a:rPr>
              <a:t>заданных методическим инструментарием рамках.</a:t>
            </a:r>
          </a:p>
        </p:txBody>
      </p:sp>
    </p:spTree>
    <p:extLst>
      <p:ext uri="{BB962C8B-B14F-4D97-AF65-F5344CB8AC3E}">
        <p14:creationId xmlns:p14="http://schemas.microsoft.com/office/powerpoint/2010/main" val="274966569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"/>
          <p:cNvSpPr/>
          <p:nvPr/>
        </p:nvSpPr>
        <p:spPr>
          <a:xfrm>
            <a:off x="2976841" y="4184119"/>
            <a:ext cx="18499836" cy="316523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r>
              <a:rPr lang="ru-RU" sz="5400" dirty="0" smtClean="0"/>
              <a:t>Тема 4.1. Проектирование </a:t>
            </a:r>
            <a:r>
              <a:rPr lang="ru-RU" sz="5400" dirty="0"/>
              <a:t>образовательных событий/занятий по финансовому воспитанию дошкольников</a:t>
            </a:r>
            <a:endParaRPr lang="ru-RU" sz="5400" dirty="0" smtClean="0"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sp>
        <p:nvSpPr>
          <p:cNvPr id="3" name="ЧТО ЗНАЧИТ БЫТЬ ФИНАНСОВО ГРАМОТНЫМ?"/>
          <p:cNvSpPr txBox="1"/>
          <p:nvPr/>
        </p:nvSpPr>
        <p:spPr>
          <a:xfrm>
            <a:off x="9953343" y="9302479"/>
            <a:ext cx="3728586" cy="1210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457200">
              <a:defRPr sz="5333">
                <a:solidFill>
                  <a:srgbClr val="393B3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defRPr/>
            </a:pPr>
            <a:r>
              <a:rPr lang="ru-RU" sz="3600" b="1" dirty="0" smtClean="0">
                <a:solidFill>
                  <a:schemeClr val="tx1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Блок М.Е.</a:t>
            </a:r>
            <a:endParaRPr lang="ru-RU" sz="3600" b="1" dirty="0">
              <a:solidFill>
                <a:schemeClr val="tx1"/>
              </a:solidFill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defRPr/>
            </a:pPr>
            <a:r>
              <a:rPr lang="ru-RU" sz="3600" b="1" dirty="0" smtClean="0">
                <a:solidFill>
                  <a:schemeClr val="tx1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Колпакова Н.В. </a:t>
            </a:r>
            <a:endParaRPr lang="ru-RU" sz="3600" b="1" dirty="0">
              <a:solidFill>
                <a:schemeClr val="tx1"/>
              </a:solidFill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BE51E57D-47D2-46E5-AF72-0E380A94F9D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581" y="703415"/>
            <a:ext cx="2670939" cy="2683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82275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BE51E57D-47D2-46E5-AF72-0E380A94F9D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0529" y="1414470"/>
            <a:ext cx="1863437" cy="1872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97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СПАСИБО ЗА ВНИМАНИЕ!"/>
          <p:cNvSpPr txBox="1"/>
          <p:nvPr/>
        </p:nvSpPr>
        <p:spPr>
          <a:xfrm>
            <a:off x="586276" y="3476215"/>
            <a:ext cx="22814410" cy="82278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defRPr sz="6000" cap="all">
                <a:solidFill>
                  <a:srgbClr val="393B3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/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План:</a:t>
            </a:r>
          </a:p>
          <a:p>
            <a:pPr algn="ctr"/>
            <a:endParaRPr lang="ru-RU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algn="just">
              <a:buFont typeface="Wingdings" panose="05000000000000000000" pitchFamily="2" charset="2"/>
              <a:buChar char="q"/>
            </a:pPr>
            <a:r>
              <a:rPr lang="ru-RU" sz="4000" cap="none" dirty="0" smtClean="0"/>
              <a:t>Структура деятельности педагога по проектированию учебной/ воспитательной деятельности дошкольников на занятиях по финансовой грамотности</a:t>
            </a:r>
            <a:r>
              <a:rPr lang="ru-RU" sz="4000" cap="none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571500" indent="-571500" algn="just">
              <a:buFont typeface="Wingdings" panose="05000000000000000000" pitchFamily="2" charset="2"/>
              <a:buChar char="q"/>
            </a:pPr>
            <a:r>
              <a:rPr lang="ru-RU" sz="4000" cap="none" dirty="0" smtClean="0"/>
              <a:t>Компоненты проектирования образовательной деятельности педагога при моделировании образовательных событий/занятий по финансовому воспитанию дошкольников. </a:t>
            </a:r>
          </a:p>
          <a:p>
            <a:pPr marL="571500" indent="-571500" algn="just">
              <a:buFont typeface="Wingdings" panose="05000000000000000000" pitchFamily="2" charset="2"/>
              <a:buChar char="q"/>
            </a:pPr>
            <a:r>
              <a:rPr lang="ru-RU" sz="4000" cap="none" dirty="0" smtClean="0"/>
              <a:t>Выбор образовательной технологии, приемов и методов финансового воспитания под конкретные педагогические задачи.</a:t>
            </a:r>
          </a:p>
          <a:p>
            <a:pPr marL="571500" indent="-571500" algn="just">
              <a:buFont typeface="Wingdings" panose="05000000000000000000" pitchFamily="2" charset="2"/>
              <a:buChar char="q"/>
            </a:pPr>
            <a:r>
              <a:rPr lang="ru-RU" sz="4000" cap="none" dirty="0" smtClean="0"/>
              <a:t>Подбор образовательных ресурсов (в том числе ЦОР) для занятия по финансовой грамотности и составление плана занятия с их использованием.</a:t>
            </a:r>
            <a:endParaRPr lang="en-US" cap="non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4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BE51E57D-47D2-46E5-AF72-0E380A94F9D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09" y="469499"/>
            <a:ext cx="1863437" cy="1872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6575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СПАСИБО ЗА ВНИМАНИЕ!"/>
          <p:cNvSpPr txBox="1"/>
          <p:nvPr/>
        </p:nvSpPr>
        <p:spPr>
          <a:xfrm>
            <a:off x="6099271" y="1126546"/>
            <a:ext cx="13093742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6000" cap="all">
                <a:solidFill>
                  <a:srgbClr val="393B3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endParaRPr lang="en-US" dirty="0" smtClean="0">
              <a:latin typeface="Arial" panose="020B0604020202020204" pitchFamily="34" charset="0"/>
              <a:cs typeface="Arial" panose="020B0604020202020204" pitchFamily="34" charset="0"/>
              <a:hlinkClick r:id="rId3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BE51E57D-47D2-46E5-AF72-0E380A94F9D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581" y="703415"/>
            <a:ext cx="1863437" cy="187218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087180" y="772603"/>
            <a:ext cx="1663981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65480" algn="just">
              <a:spcBef>
                <a:spcPts val="30"/>
              </a:spcBef>
            </a:pPr>
            <a:r>
              <a:rPr lang="ru-RU" sz="4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Этапы проектирования образовательной деятельности</a:t>
            </a:r>
            <a:endParaRPr lang="ru-RU" sz="4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1087581" y="2626476"/>
            <a:ext cx="22351445" cy="9775674"/>
          </a:xfrm>
          <a:prstGeom prst="rect">
            <a:avLst/>
          </a:prstGeom>
        </p:spPr>
        <p:txBody>
          <a:bodyPr/>
          <a:lstStyle>
            <a:lvl1pPr marL="635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defRPr>
            </a:lvl1pPr>
            <a:lvl2pPr marL="1270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defRPr>
            </a:lvl2pPr>
            <a:lvl3pPr marL="1905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defRPr>
            </a:lvl3pPr>
            <a:lvl4pPr marL="2540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defRPr>
            </a:lvl4pPr>
            <a:lvl5pPr marL="3175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defRPr>
            </a:lvl5pPr>
            <a:lvl6pPr marL="3810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4445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5080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5715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342731" indent="-342731" algn="just" hangingPunct="1">
              <a:spcBef>
                <a:spcPts val="600"/>
              </a:spcBef>
              <a:buSzPts val="1400"/>
              <a:buFont typeface="Times New Roman"/>
              <a:buAutoNum type="arabicPeriod"/>
            </a:pPr>
            <a:r>
              <a:rPr lang="ru-RU" sz="4400" b="1" spc="5" dirty="0" smtClean="0">
                <a:solidFill>
                  <a:srgbClr val="009757"/>
                </a:solidFill>
                <a:latin typeface="+mn-lt"/>
                <a:ea typeface="Calibri"/>
              </a:rPr>
              <a:t>Определение оснований </a:t>
            </a:r>
            <a:r>
              <a:rPr lang="ru-RU" sz="4000" b="1" spc="5" dirty="0" smtClean="0">
                <a:latin typeface="+mn-lt"/>
                <a:ea typeface="Calibri"/>
              </a:rPr>
              <a:t>— то есть того, что методологически и содержательно определяет деятельность педагога и всю конструкцию занятия по финансовой грамотности. </a:t>
            </a:r>
          </a:p>
          <a:p>
            <a:pPr marL="342731" indent="-342731" algn="just" hangingPunct="1">
              <a:spcBef>
                <a:spcPts val="600"/>
              </a:spcBef>
              <a:buSzPts val="1400"/>
              <a:buFont typeface="Times New Roman"/>
              <a:buAutoNum type="arabicPeriod"/>
            </a:pPr>
            <a:r>
              <a:rPr lang="ru-RU" sz="4400" b="1" spc="5" dirty="0" smtClean="0">
                <a:solidFill>
                  <a:srgbClr val="009757"/>
                </a:solidFill>
                <a:latin typeface="+mn-lt"/>
                <a:ea typeface="Calibri"/>
              </a:rPr>
              <a:t>Постановка целей и планируемых результатов </a:t>
            </a:r>
            <a:r>
              <a:rPr lang="ru-RU" sz="4000" b="1" spc="5" dirty="0" smtClean="0">
                <a:latin typeface="+mn-lt"/>
                <a:ea typeface="Calibri"/>
              </a:rPr>
              <a:t>занятия в контексте варианта реализации парциальной программы (образовательная программа – обязательная часть / </a:t>
            </a:r>
            <a:r>
              <a:rPr lang="ru-RU" sz="4000" b="1" spc="5" dirty="0" smtClean="0">
                <a:ea typeface="Calibri"/>
              </a:rPr>
              <a:t>образовательная </a:t>
            </a:r>
            <a:r>
              <a:rPr lang="ru-RU" sz="4000" b="1" spc="5" dirty="0">
                <a:ea typeface="Calibri"/>
              </a:rPr>
              <a:t>программа </a:t>
            </a:r>
            <a:r>
              <a:rPr lang="ru-RU" sz="4000" b="1" spc="5" dirty="0" smtClean="0">
                <a:ea typeface="Calibri"/>
              </a:rPr>
              <a:t>– часть, формируемая участниками образовательных отношений) и возраста воспитанников.</a:t>
            </a:r>
            <a:endParaRPr lang="ru-RU" sz="4000" b="1" spc="5" dirty="0">
              <a:ea typeface="Calibri"/>
            </a:endParaRPr>
          </a:p>
          <a:p>
            <a:pPr marL="342731" indent="-342731" algn="just" hangingPunct="1">
              <a:spcBef>
                <a:spcPts val="600"/>
              </a:spcBef>
              <a:buSzPts val="1400"/>
              <a:buFont typeface="Times New Roman"/>
              <a:buAutoNum type="arabicPeriod"/>
            </a:pPr>
            <a:r>
              <a:rPr lang="ru-RU" sz="4400" b="1" spc="5" dirty="0" smtClean="0">
                <a:solidFill>
                  <a:srgbClr val="009757"/>
                </a:solidFill>
                <a:latin typeface="+mn-lt"/>
                <a:ea typeface="Calibri"/>
              </a:rPr>
              <a:t>Анализ</a:t>
            </a:r>
            <a:r>
              <a:rPr lang="ru-RU" sz="4000" b="1" spc="5" dirty="0" smtClean="0">
                <a:solidFill>
                  <a:srgbClr val="E6215A"/>
                </a:solidFill>
                <a:latin typeface="+mn-lt"/>
                <a:ea typeface="Calibri"/>
              </a:rPr>
              <a:t> </a:t>
            </a:r>
            <a:r>
              <a:rPr lang="ru-RU" sz="4000" b="1" spc="5" dirty="0" smtClean="0">
                <a:latin typeface="+mn-lt"/>
                <a:ea typeface="Calibri"/>
              </a:rPr>
              <a:t>имеющихся психолого-педагогических, методических, организационно-технических </a:t>
            </a:r>
            <a:r>
              <a:rPr lang="ru-RU" sz="4400" b="1" spc="5" dirty="0" smtClean="0">
                <a:solidFill>
                  <a:srgbClr val="009757"/>
                </a:solidFill>
                <a:latin typeface="+mn-lt"/>
                <a:ea typeface="Calibri"/>
              </a:rPr>
              <a:t>условий</a:t>
            </a:r>
            <a:r>
              <a:rPr lang="ru-RU" sz="4400" b="1" spc="5" dirty="0" smtClean="0">
                <a:latin typeface="+mn-lt"/>
                <a:ea typeface="Calibri"/>
              </a:rPr>
              <a:t> </a:t>
            </a:r>
            <a:r>
              <a:rPr lang="ru-RU" sz="4000" b="1" spc="5" dirty="0" smtClean="0">
                <a:latin typeface="+mn-lt"/>
                <a:ea typeface="Calibri"/>
              </a:rPr>
              <a:t>проведения занятия.</a:t>
            </a:r>
            <a:r>
              <a:rPr lang="ru-RU" sz="4400" b="1" spc="5" dirty="0">
                <a:solidFill>
                  <a:srgbClr val="009757"/>
                </a:solidFill>
                <a:latin typeface="+mn-lt"/>
                <a:ea typeface="Calibri"/>
              </a:rPr>
              <a:t> </a:t>
            </a:r>
            <a:endParaRPr lang="ru-RU" sz="4400" b="1" spc="5" dirty="0" smtClean="0">
              <a:solidFill>
                <a:srgbClr val="009757"/>
              </a:solidFill>
              <a:latin typeface="+mn-lt"/>
              <a:ea typeface="Calibri"/>
            </a:endParaRPr>
          </a:p>
          <a:p>
            <a:pPr marL="342731" indent="-342731" algn="just" hangingPunct="1">
              <a:spcBef>
                <a:spcPts val="600"/>
              </a:spcBef>
              <a:buSzPts val="1400"/>
              <a:buFont typeface="Times New Roman"/>
              <a:buAutoNum type="arabicPeriod"/>
            </a:pPr>
            <a:r>
              <a:rPr lang="ru-RU" sz="4400" b="1" spc="5" dirty="0" smtClean="0">
                <a:solidFill>
                  <a:srgbClr val="009757"/>
                </a:solidFill>
                <a:latin typeface="+mn-lt"/>
                <a:ea typeface="Calibri"/>
              </a:rPr>
              <a:t>Отбор </a:t>
            </a:r>
            <a:r>
              <a:rPr lang="ru-RU" sz="4400" b="1" spc="5" dirty="0">
                <a:solidFill>
                  <a:srgbClr val="009757"/>
                </a:solidFill>
                <a:latin typeface="+mn-lt"/>
                <a:ea typeface="Calibri"/>
              </a:rPr>
              <a:t>содержания </a:t>
            </a:r>
            <a:r>
              <a:rPr lang="ru-RU" sz="4000" b="1" spc="5" dirty="0">
                <a:latin typeface="+mn-lt"/>
                <a:ea typeface="Calibri"/>
              </a:rPr>
              <a:t>образования</a:t>
            </a:r>
            <a:r>
              <a:rPr lang="ru-RU" sz="4400" b="1" spc="5" dirty="0">
                <a:latin typeface="+mn-lt"/>
                <a:ea typeface="Calibri"/>
              </a:rPr>
              <a:t> </a:t>
            </a:r>
            <a:r>
              <a:rPr lang="ru-RU" sz="4000" b="1" spc="5" dirty="0">
                <a:latin typeface="+mn-lt"/>
                <a:ea typeface="Calibri"/>
              </a:rPr>
              <a:t>финансовой грамотности.</a:t>
            </a:r>
          </a:p>
          <a:p>
            <a:pPr marL="342731" indent="-342731" algn="just" hangingPunct="1">
              <a:spcBef>
                <a:spcPts val="600"/>
              </a:spcBef>
              <a:buSzPts val="1400"/>
              <a:buFont typeface="Times New Roman"/>
              <a:buAutoNum type="arabicPeriod"/>
            </a:pPr>
            <a:r>
              <a:rPr lang="ru-RU" sz="4400" b="1" spc="5" dirty="0" smtClean="0">
                <a:solidFill>
                  <a:srgbClr val="009757"/>
                </a:solidFill>
                <a:latin typeface="+mn-lt"/>
                <a:ea typeface="Calibri"/>
              </a:rPr>
              <a:t>Подбор</a:t>
            </a:r>
            <a:r>
              <a:rPr lang="ru-RU" sz="4000" b="1" spc="5" dirty="0" smtClean="0">
                <a:solidFill>
                  <a:srgbClr val="E6215A"/>
                </a:solidFill>
                <a:latin typeface="+mn-lt"/>
                <a:ea typeface="Calibri"/>
              </a:rPr>
              <a:t> </a:t>
            </a:r>
            <a:r>
              <a:rPr lang="ru-RU" sz="4000" b="1" spc="5" dirty="0" smtClean="0">
                <a:latin typeface="+mn-lt"/>
                <a:ea typeface="Calibri"/>
              </a:rPr>
              <a:t>образовательной </a:t>
            </a:r>
            <a:r>
              <a:rPr lang="ru-RU" sz="4400" b="1" spc="5" dirty="0">
                <a:solidFill>
                  <a:srgbClr val="009757"/>
                </a:solidFill>
                <a:latin typeface="+mn-lt"/>
                <a:ea typeface="Calibri"/>
              </a:rPr>
              <a:t>технологии</a:t>
            </a:r>
            <a:r>
              <a:rPr lang="ru-RU" sz="4000" b="1" spc="5" dirty="0" smtClean="0">
                <a:latin typeface="+mn-lt"/>
                <a:ea typeface="Calibri"/>
              </a:rPr>
              <a:t>, </a:t>
            </a:r>
            <a:r>
              <a:rPr lang="ru-RU" sz="4400" b="1" spc="5" dirty="0">
                <a:solidFill>
                  <a:srgbClr val="009757"/>
                </a:solidFill>
                <a:latin typeface="+mn-lt"/>
                <a:ea typeface="Calibri"/>
              </a:rPr>
              <a:t>методов</a:t>
            </a:r>
            <a:r>
              <a:rPr lang="ru-RU" sz="4000" b="1" spc="5" dirty="0" smtClean="0">
                <a:latin typeface="+mn-lt"/>
                <a:ea typeface="Calibri"/>
              </a:rPr>
              <a:t> обучения,  педагогических </a:t>
            </a:r>
            <a:r>
              <a:rPr lang="ru-RU" sz="4400" b="1" spc="5" dirty="0">
                <a:solidFill>
                  <a:srgbClr val="009757"/>
                </a:solidFill>
                <a:latin typeface="+mn-lt"/>
                <a:ea typeface="Calibri"/>
              </a:rPr>
              <a:t>приемов</a:t>
            </a:r>
            <a:r>
              <a:rPr lang="ru-RU" sz="4000" b="1" spc="5" dirty="0" smtClean="0">
                <a:solidFill>
                  <a:srgbClr val="009757"/>
                </a:solidFill>
                <a:latin typeface="+mn-lt"/>
                <a:ea typeface="Calibri"/>
              </a:rPr>
              <a:t> </a:t>
            </a:r>
            <a:r>
              <a:rPr lang="ru-RU" sz="4000" b="1" spc="5" dirty="0" smtClean="0">
                <a:latin typeface="+mn-lt"/>
                <a:ea typeface="Calibri"/>
              </a:rPr>
              <a:t>и образовательных </a:t>
            </a:r>
            <a:r>
              <a:rPr lang="ru-RU" sz="4400" b="1" spc="5" dirty="0">
                <a:solidFill>
                  <a:srgbClr val="009757"/>
                </a:solidFill>
                <a:latin typeface="+mn-lt"/>
                <a:ea typeface="Calibri"/>
              </a:rPr>
              <a:t>ресурсов</a:t>
            </a:r>
            <a:r>
              <a:rPr lang="ru-RU" sz="4000" b="1" spc="5" dirty="0" smtClean="0">
                <a:latin typeface="+mn-lt"/>
                <a:ea typeface="Calibri"/>
              </a:rPr>
              <a:t> по финансовой грамотности.</a:t>
            </a:r>
          </a:p>
          <a:p>
            <a:pPr marL="342731" indent="-342731" algn="just" hangingPunct="1">
              <a:spcBef>
                <a:spcPts val="600"/>
              </a:spcBef>
              <a:buSzPts val="1400"/>
              <a:buFont typeface="Times New Roman"/>
              <a:buAutoNum type="arabicPeriod"/>
            </a:pPr>
            <a:r>
              <a:rPr lang="ru-RU" sz="4400" b="1" spc="5" dirty="0" smtClean="0">
                <a:solidFill>
                  <a:srgbClr val="009757"/>
                </a:solidFill>
                <a:latin typeface="+mn-lt"/>
                <a:ea typeface="Calibri"/>
              </a:rPr>
              <a:t>Проработка структуры занятия </a:t>
            </a:r>
            <a:r>
              <a:rPr lang="ru-RU" sz="4000" b="1" spc="5" dirty="0" smtClean="0">
                <a:latin typeface="+mn-lt"/>
                <a:ea typeface="Calibri"/>
              </a:rPr>
              <a:t>и наполнение планируемого занятия описанием деятельности педагога, воспитанников в заданных методическим инструментарием рамках.</a:t>
            </a:r>
          </a:p>
          <a:p>
            <a:pPr marL="342731" indent="-342731" algn="just" hangingPunct="1">
              <a:spcBef>
                <a:spcPts val="600"/>
              </a:spcBef>
              <a:buSzPts val="1400"/>
              <a:buFont typeface="Times New Roman"/>
              <a:buAutoNum type="arabicPeriod"/>
            </a:pPr>
            <a:r>
              <a:rPr lang="ru-RU" sz="4400" b="1" spc="5" dirty="0" smtClean="0">
                <a:solidFill>
                  <a:srgbClr val="009757"/>
                </a:solidFill>
                <a:latin typeface="+mn-lt"/>
                <a:ea typeface="SimSun"/>
              </a:rPr>
              <a:t>П</a:t>
            </a:r>
            <a:r>
              <a:rPr lang="ru-RU" sz="4400" b="1" dirty="0" smtClean="0">
                <a:solidFill>
                  <a:srgbClr val="009757"/>
                </a:solidFill>
                <a:latin typeface="+mn-lt"/>
                <a:ea typeface="SimSun"/>
              </a:rPr>
              <a:t>одготовка</a:t>
            </a:r>
            <a:r>
              <a:rPr lang="ru-RU" sz="4400" b="1" dirty="0" smtClean="0">
                <a:latin typeface="+mn-lt"/>
                <a:ea typeface="SimSun"/>
              </a:rPr>
              <a:t> </a:t>
            </a:r>
            <a:r>
              <a:rPr lang="ru-RU" sz="4000" b="1" dirty="0" smtClean="0">
                <a:latin typeface="+mn-lt"/>
                <a:ea typeface="SimSun"/>
              </a:rPr>
              <a:t>презентации, дидактических материалов.</a:t>
            </a:r>
            <a:endParaRPr lang="ru-RU" sz="4000" b="1" dirty="0">
              <a:latin typeface="+mn-l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СПАСИБО ЗА ВНИМАНИЕ!"/>
          <p:cNvSpPr txBox="1"/>
          <p:nvPr/>
        </p:nvSpPr>
        <p:spPr>
          <a:xfrm>
            <a:off x="6099271" y="1126546"/>
            <a:ext cx="13093742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6000" cap="all">
                <a:solidFill>
                  <a:srgbClr val="393B3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endParaRPr lang="en-US" dirty="0" smtClean="0">
              <a:latin typeface="Arial" panose="020B0604020202020204" pitchFamily="34" charset="0"/>
              <a:cs typeface="Arial" panose="020B0604020202020204" pitchFamily="34" charset="0"/>
              <a:hlinkClick r:id="rId3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BE51E57D-47D2-46E5-AF72-0E380A94F9D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581" y="703415"/>
            <a:ext cx="1863437" cy="187218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796631" y="1482993"/>
            <a:ext cx="20743973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65480" algn="just">
              <a:spcBef>
                <a:spcPts val="30"/>
              </a:spcBef>
            </a:pPr>
            <a:r>
              <a:rPr lang="ru-RU" sz="4800" spc="5" dirty="0">
                <a:solidFill>
                  <a:srgbClr val="009757"/>
                </a:solidFill>
                <a:ea typeface="Calibri"/>
              </a:rPr>
              <a:t>Определение оснований </a:t>
            </a:r>
            <a:r>
              <a:rPr lang="ru-RU" sz="4400" spc="5" dirty="0">
                <a:ea typeface="Calibri"/>
              </a:rPr>
              <a:t>— то есть того, что методологически и содержательно определяет деятельность педагога и всю конструкцию занятия по финансовой грамотности</a:t>
            </a:r>
            <a:r>
              <a:rPr lang="ru-RU" sz="4400" spc="5" dirty="0" smtClean="0">
                <a:ea typeface="Calibri"/>
              </a:rPr>
              <a:t>.</a:t>
            </a:r>
            <a:endParaRPr lang="ru-RU" sz="4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242894" y="6170078"/>
            <a:ext cx="1636987" cy="923330"/>
          </a:xfrm>
          <a:prstGeom prst="rect">
            <a:avLst/>
          </a:prstGeom>
          <a:solidFill>
            <a:srgbClr val="FFFFFF"/>
          </a:solidFill>
        </p:spPr>
        <p:txBody>
          <a:bodyPr wrap="none" lIns="91440" tIns="45720" rIns="91440" bIns="4572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5400" b="0" i="0" u="none" strike="noStrike" kern="0" cap="none" spc="0" normalizeH="0" baseline="0" noProof="0" dirty="0" smtClean="0">
                <a:ln w="0"/>
                <a:solidFill>
                  <a:srgbClr val="19BDC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/>
                <a:cs typeface="Arial"/>
                <a:sym typeface="Arial"/>
              </a:rPr>
              <a:t>ИЛИ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7533520" y="4853408"/>
            <a:ext cx="5364678" cy="3032927"/>
          </a:xfrm>
          <a:prstGeom prst="roundRect">
            <a:avLst/>
          </a:prstGeom>
          <a:solidFill>
            <a:srgbClr val="AAE2CA">
              <a:lumMod val="50000"/>
            </a:srgbClr>
          </a:solidFill>
          <a:ln w="25400" cap="flat" cmpd="sng" algn="ctr">
            <a:solidFill>
              <a:srgbClr val="339966"/>
            </a:solidFill>
            <a:prstDash val="solid"/>
          </a:ln>
          <a:effectLst/>
        </p:spPr>
        <p:txBody>
          <a:bodyPr rtlCol="0" anchor="ctr"/>
          <a:lstStyle/>
          <a:p>
            <a:pPr lvl="0" defTabSz="914400" hangingPunct="1">
              <a:buClr>
                <a:srgbClr val="000000"/>
              </a:buClr>
            </a:pPr>
            <a:r>
              <a:rPr lang="ru-RU" sz="2800" dirty="0">
                <a:solidFill>
                  <a:schemeClr val="bg1"/>
                </a:solidFill>
              </a:rPr>
              <a:t>взаимодействие с семьями детей по реализации основной образовательной программы дошкольного образования</a:t>
            </a:r>
            <a:endParaRPr lang="ru-RU" sz="2800" dirty="0">
              <a:solidFill>
                <a:schemeClr val="bg1"/>
              </a:solidFill>
              <a:sym typeface="Arial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9430539" y="4853408"/>
            <a:ext cx="5364678" cy="3032927"/>
          </a:xfrm>
          <a:prstGeom prst="roundRect">
            <a:avLst/>
          </a:prstGeom>
          <a:solidFill>
            <a:srgbClr val="AAE2CA">
              <a:lumMod val="50000"/>
            </a:srgbClr>
          </a:solidFill>
          <a:ln w="25400" cap="flat" cmpd="sng" algn="ctr">
            <a:solidFill>
              <a:srgbClr val="339966"/>
            </a:solidFill>
            <a:prstDash val="solid"/>
          </a:ln>
          <a:effectLst/>
        </p:spPr>
        <p:txBody>
          <a:bodyPr rtlCol="0" anchor="ctr"/>
          <a:lstStyle/>
          <a:p>
            <a:pPr lvl="0" defTabSz="914400" hangingPunct="1">
              <a:buClr>
                <a:srgbClr val="000000"/>
              </a:buClr>
            </a:pPr>
            <a:r>
              <a:rPr lang="ru-RU" sz="2800" dirty="0">
                <a:solidFill>
                  <a:schemeClr val="bg1"/>
                </a:solidFill>
              </a:rPr>
              <a:t>как образовательная деятельность, осуществляемая в процессе режимных моментов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327558" y="4853408"/>
            <a:ext cx="5364678" cy="3032927"/>
          </a:xfrm>
          <a:prstGeom prst="roundRect">
            <a:avLst/>
          </a:prstGeom>
          <a:solidFill>
            <a:srgbClr val="AAE2CA">
              <a:lumMod val="50000"/>
            </a:srgbClr>
          </a:solidFill>
          <a:ln w="25400" cap="flat" cmpd="sng" algn="ctr">
            <a:solidFill>
              <a:srgbClr val="339966"/>
            </a:solidFill>
            <a:prstDash val="solid"/>
          </a:ln>
          <a:effectLst/>
        </p:spPr>
        <p:txBody>
          <a:bodyPr rtlCol="0" anchor="ctr"/>
          <a:lstStyle/>
          <a:p>
            <a:pPr lvl="0" defTabSz="914400" hangingPunct="1">
              <a:buClr>
                <a:srgbClr val="000000"/>
              </a:buClr>
            </a:pPr>
            <a:r>
              <a:rPr lang="ru-RU" sz="2800" dirty="0">
                <a:solidFill>
                  <a:schemeClr val="bg1"/>
                </a:solidFill>
              </a:rPr>
              <a:t>как образовательная деятельность, осуществляемая в процессе организации различных видов детской деятельности </a:t>
            </a:r>
            <a:endParaRPr kumimoji="0" lang="ru-RU" sz="28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5345875" y="6170078"/>
            <a:ext cx="1636987" cy="923330"/>
          </a:xfrm>
          <a:prstGeom prst="rect">
            <a:avLst/>
          </a:prstGeom>
          <a:solidFill>
            <a:srgbClr val="FFFFFF"/>
          </a:solidFill>
        </p:spPr>
        <p:txBody>
          <a:bodyPr wrap="none" lIns="91440" tIns="45720" rIns="91440" bIns="4572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5400" b="0" i="0" u="none" strike="noStrike" kern="0" cap="none" spc="0" normalizeH="0" baseline="0" noProof="0" dirty="0" smtClean="0">
                <a:ln w="0"/>
                <a:solidFill>
                  <a:srgbClr val="19BDC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/>
                <a:cs typeface="Arial"/>
                <a:sym typeface="Arial"/>
              </a:rPr>
              <a:t>ИЛИ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834897" y="8350566"/>
            <a:ext cx="6350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dirty="0"/>
              <a:t>интеграция содержания финансовой </a:t>
            </a:r>
            <a:r>
              <a:rPr lang="ru-RU" b="0" dirty="0" smtClean="0"/>
              <a:t>грамотности и образовательной программы </a:t>
            </a:r>
            <a:r>
              <a:rPr lang="ru-RU" b="0" dirty="0"/>
              <a:t>(обязательной части)</a:t>
            </a:r>
            <a:r>
              <a:rPr lang="ru-RU" b="0" dirty="0" smtClean="0"/>
              <a:t> через включение в </a:t>
            </a:r>
            <a:r>
              <a:rPr lang="ru-RU" b="0" dirty="0"/>
              <a:t>образовательные области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8937878" y="8501002"/>
            <a:ext cx="635000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dirty="0"/>
              <a:t>интеграция содержания финансовой грамотности и образовательной программы (обязательной части) через включение в режимные моменты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7320259" y="8501002"/>
            <a:ext cx="57912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dirty="0"/>
              <a:t>часть образовательной программы, формируемая участниками образовательных отношений (как отдельный образовательный проект)</a:t>
            </a:r>
            <a:endParaRPr lang="ru-RU" b="0" dirty="0">
              <a:sym typeface="Arial"/>
            </a:endParaRPr>
          </a:p>
          <a:p>
            <a:endParaRPr lang="ru-RU" b="0" dirty="0"/>
          </a:p>
        </p:txBody>
      </p:sp>
      <p:sp>
        <p:nvSpPr>
          <p:cNvPr id="16" name="Стрелка вправо 15"/>
          <p:cNvSpPr/>
          <p:nvPr/>
        </p:nvSpPr>
        <p:spPr>
          <a:xfrm>
            <a:off x="23081924" y="12378267"/>
            <a:ext cx="1185333" cy="1117600"/>
          </a:xfrm>
          <a:prstGeom prst="rightArrow">
            <a:avLst/>
          </a:prstGeom>
          <a:solidFill>
            <a:schemeClr val="bg1"/>
          </a:solidFill>
          <a:ln w="12700" cap="flat">
            <a:solidFill>
              <a:srgbClr val="009757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410874177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СПАСИБО ЗА ВНИМАНИЕ!"/>
          <p:cNvSpPr txBox="1"/>
          <p:nvPr/>
        </p:nvSpPr>
        <p:spPr>
          <a:xfrm>
            <a:off x="6099271" y="1126546"/>
            <a:ext cx="13093742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6000" cap="all">
                <a:solidFill>
                  <a:srgbClr val="393B3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endParaRPr lang="en-US" dirty="0" smtClean="0">
              <a:latin typeface="Arial" panose="020B0604020202020204" pitchFamily="34" charset="0"/>
              <a:cs typeface="Arial" panose="020B0604020202020204" pitchFamily="34" charset="0"/>
              <a:hlinkClick r:id="rId3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BE51E57D-47D2-46E5-AF72-0E380A94F9D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581" y="703415"/>
            <a:ext cx="1863437" cy="187218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000860" y="8618661"/>
            <a:ext cx="2222403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Планируемые </a:t>
            </a:r>
            <a:r>
              <a:rPr lang="ru-RU" dirty="0"/>
              <a:t>результаты в дошкольном возрасте </a:t>
            </a:r>
            <a:r>
              <a:rPr lang="ru-RU" dirty="0" smtClean="0"/>
              <a:t>подробно </a:t>
            </a:r>
            <a:r>
              <a:rPr lang="ru-RU" dirty="0"/>
              <a:t>сформулированы в ФОП ДО </a:t>
            </a:r>
            <a:r>
              <a:rPr lang="ru-RU" dirty="0" smtClean="0"/>
              <a:t>(п.15.3.3, </a:t>
            </a:r>
            <a:r>
              <a:rPr lang="ru-RU" dirty="0"/>
              <a:t>п.15.4</a:t>
            </a:r>
            <a:r>
              <a:rPr lang="ru-RU" dirty="0" smtClean="0"/>
              <a:t>.) +</a:t>
            </a:r>
          </a:p>
          <a:p>
            <a:r>
              <a:rPr lang="ru-RU" dirty="0"/>
              <a:t>III. Содержательный раздел Федеральной </a:t>
            </a:r>
            <a:r>
              <a:rPr lang="ru-RU" dirty="0" smtClean="0"/>
              <a:t>программы. </a:t>
            </a:r>
            <a:r>
              <a:rPr lang="ru-RU" dirty="0"/>
              <a:t>Задачи и содержание образования (обучения и воспитания) по образовательным областям.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399617" y="1296349"/>
            <a:ext cx="20006467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1">
              <a:spcBef>
                <a:spcPts val="600"/>
              </a:spcBef>
              <a:buSzPts val="1400"/>
            </a:pPr>
            <a:r>
              <a:rPr lang="ru-RU" sz="4400" spc="5" dirty="0">
                <a:solidFill>
                  <a:srgbClr val="009757"/>
                </a:solidFill>
                <a:ea typeface="Calibri"/>
              </a:rPr>
              <a:t>Постановка целей и планируемых результатов </a:t>
            </a:r>
            <a:r>
              <a:rPr lang="ru-RU" sz="4000" spc="5" dirty="0">
                <a:ea typeface="Calibri"/>
              </a:rPr>
              <a:t>занятия в контексте варианта реализации парциальной программы (образовательная программа – обязательная часть / образовательная программа – часть, формируемая участниками образовательных отношений) и возраста воспитанников.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7242894" y="6170078"/>
            <a:ext cx="1636987" cy="923330"/>
          </a:xfrm>
          <a:prstGeom prst="rect">
            <a:avLst/>
          </a:prstGeom>
          <a:solidFill>
            <a:srgbClr val="FFFFFF"/>
          </a:solidFill>
        </p:spPr>
        <p:txBody>
          <a:bodyPr wrap="none" lIns="91440" tIns="45720" rIns="91440" bIns="4572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5400" b="0" i="0" u="none" strike="noStrike" kern="0" cap="none" spc="0" normalizeH="0" baseline="0" noProof="0" dirty="0" smtClean="0">
                <a:ln w="0"/>
                <a:solidFill>
                  <a:srgbClr val="19BDC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/>
                <a:cs typeface="Arial"/>
                <a:sym typeface="Arial"/>
              </a:rPr>
              <a:t>ИЛИ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7533520" y="4853408"/>
            <a:ext cx="5364678" cy="3032927"/>
          </a:xfrm>
          <a:prstGeom prst="roundRect">
            <a:avLst/>
          </a:prstGeom>
          <a:solidFill>
            <a:srgbClr val="AAE2CA">
              <a:lumMod val="50000"/>
            </a:srgbClr>
          </a:solidFill>
          <a:ln w="25400" cap="flat" cmpd="sng" algn="ctr">
            <a:solidFill>
              <a:srgbClr val="339966"/>
            </a:solidFill>
            <a:prstDash val="solid"/>
          </a:ln>
          <a:effectLst/>
        </p:spPr>
        <p:txBody>
          <a:bodyPr rtlCol="0" anchor="ctr"/>
          <a:lstStyle/>
          <a:p>
            <a:pPr lvl="0" defTabSz="914400" hangingPunct="1">
              <a:buClr>
                <a:srgbClr val="000000"/>
              </a:buClr>
            </a:pPr>
            <a:r>
              <a:rPr lang="ru-RU" sz="2800" dirty="0">
                <a:solidFill>
                  <a:schemeClr val="bg1"/>
                </a:solidFill>
              </a:rPr>
              <a:t>взаимодействие с семьями детей по реализации основной образовательной программы дошкольного образования</a:t>
            </a:r>
            <a:endParaRPr lang="ru-RU" sz="2800" dirty="0">
              <a:solidFill>
                <a:schemeClr val="bg1"/>
              </a:solidFill>
              <a:sym typeface="Arial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9430539" y="4853408"/>
            <a:ext cx="5364678" cy="3032927"/>
          </a:xfrm>
          <a:prstGeom prst="roundRect">
            <a:avLst/>
          </a:prstGeom>
          <a:solidFill>
            <a:srgbClr val="AAE2CA">
              <a:lumMod val="50000"/>
            </a:srgbClr>
          </a:solidFill>
          <a:ln w="25400" cap="flat" cmpd="sng" algn="ctr">
            <a:solidFill>
              <a:srgbClr val="339966"/>
            </a:solidFill>
            <a:prstDash val="solid"/>
          </a:ln>
          <a:effectLst/>
        </p:spPr>
        <p:txBody>
          <a:bodyPr rtlCol="0" anchor="ctr"/>
          <a:lstStyle/>
          <a:p>
            <a:pPr lvl="0" defTabSz="914400" hangingPunct="1">
              <a:buClr>
                <a:srgbClr val="000000"/>
              </a:buClr>
            </a:pPr>
            <a:r>
              <a:rPr lang="ru-RU" sz="2800" dirty="0">
                <a:solidFill>
                  <a:schemeClr val="bg1"/>
                </a:solidFill>
              </a:rPr>
              <a:t>как образовательная деятельность, осуществляемая в процессе режимных моментов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327558" y="4853408"/>
            <a:ext cx="5364678" cy="3032927"/>
          </a:xfrm>
          <a:prstGeom prst="roundRect">
            <a:avLst/>
          </a:prstGeom>
          <a:solidFill>
            <a:srgbClr val="AAE2CA">
              <a:lumMod val="50000"/>
            </a:srgbClr>
          </a:solidFill>
          <a:ln w="25400" cap="flat" cmpd="sng" algn="ctr">
            <a:solidFill>
              <a:srgbClr val="339966"/>
            </a:solidFill>
            <a:prstDash val="solid"/>
          </a:ln>
          <a:effectLst/>
        </p:spPr>
        <p:txBody>
          <a:bodyPr rtlCol="0" anchor="ctr"/>
          <a:lstStyle/>
          <a:p>
            <a:pPr lvl="0" defTabSz="914400" hangingPunct="1">
              <a:buClr>
                <a:srgbClr val="000000"/>
              </a:buClr>
            </a:pPr>
            <a:r>
              <a:rPr lang="ru-RU" sz="2800" dirty="0">
                <a:solidFill>
                  <a:schemeClr val="bg1"/>
                </a:solidFill>
              </a:rPr>
              <a:t>как образовательная деятельность, осуществляемая в процессе организации различных видов детской деятельности </a:t>
            </a:r>
            <a:endParaRPr kumimoji="0" lang="ru-RU" sz="28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5345875" y="6170078"/>
            <a:ext cx="1636987" cy="923330"/>
          </a:xfrm>
          <a:prstGeom prst="rect">
            <a:avLst/>
          </a:prstGeom>
          <a:solidFill>
            <a:srgbClr val="FFFFFF"/>
          </a:solidFill>
        </p:spPr>
        <p:txBody>
          <a:bodyPr wrap="none" lIns="91440" tIns="45720" rIns="91440" bIns="4572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5400" b="0" i="0" u="none" strike="noStrike" kern="0" cap="none" spc="0" normalizeH="0" baseline="0" noProof="0" dirty="0" smtClean="0">
                <a:ln w="0"/>
                <a:solidFill>
                  <a:srgbClr val="19BDC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/>
                <a:cs typeface="Arial"/>
                <a:sym typeface="Arial"/>
              </a:rPr>
              <a:t>ИЛИ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087580" y="10557653"/>
            <a:ext cx="2213731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dirty="0">
                <a:solidFill>
                  <a:srgbClr val="EF7D00"/>
                </a:solidFill>
                <a:latin typeface="Arial" panose="020B0604020202020204" pitchFamily="34" charset="0"/>
              </a:rPr>
              <a:t>В соответствии с ФГОС ДО специфика дошкольного возраста и системные особенности ДО делают неправомерными требования от ребёнка дошкольного возраста конкретных образовательных достижений. Поэтому планируемые результаты освоения </a:t>
            </a:r>
            <a:r>
              <a:rPr lang="ru-RU" b="0" dirty="0" smtClean="0">
                <a:solidFill>
                  <a:srgbClr val="EF7D00"/>
                </a:solidFill>
                <a:latin typeface="Arial" panose="020B0604020202020204" pitchFamily="34" charset="0"/>
              </a:rPr>
              <a:t>представляют </a:t>
            </a:r>
            <a:r>
              <a:rPr lang="ru-RU" b="0" dirty="0">
                <a:solidFill>
                  <a:srgbClr val="EF7D00"/>
                </a:solidFill>
                <a:latin typeface="Arial" panose="020B0604020202020204" pitchFamily="34" charset="0"/>
              </a:rPr>
              <a:t>собой возрастные характеристики возможных достижений ребёнка дошкольного возраста на разных возрастных этапах и к завершению ДО.</a:t>
            </a:r>
            <a:endParaRPr lang="ru-RU" dirty="0">
              <a:solidFill>
                <a:srgbClr val="EF7D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144136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12767733" y="7941733"/>
            <a:ext cx="10922000" cy="5418667"/>
          </a:xfrm>
          <a:prstGeom prst="rect">
            <a:avLst/>
          </a:prstGeom>
          <a:solidFill>
            <a:srgbClr val="009757"/>
          </a:solidFill>
          <a:ln w="12700" cap="flat">
            <a:solidFill>
              <a:srgbClr val="009757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24933" y="7941733"/>
            <a:ext cx="10922000" cy="5418667"/>
          </a:xfrm>
          <a:prstGeom prst="rect">
            <a:avLst/>
          </a:prstGeom>
          <a:solidFill>
            <a:srgbClr val="E6215A"/>
          </a:solidFill>
          <a:ln w="12700" cap="flat">
            <a:solidFill>
              <a:srgbClr val="E6215A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BE51E57D-47D2-46E5-AF72-0E380A94F9D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581" y="703415"/>
            <a:ext cx="1863437" cy="187218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399617" y="599629"/>
            <a:ext cx="20006467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1">
              <a:spcBef>
                <a:spcPts val="600"/>
              </a:spcBef>
              <a:buSzPts val="1400"/>
            </a:pPr>
            <a:r>
              <a:rPr lang="ru-RU" sz="4400" spc="5" dirty="0">
                <a:solidFill>
                  <a:srgbClr val="009757"/>
                </a:solidFill>
                <a:ea typeface="Calibri"/>
              </a:rPr>
              <a:t>Постановка целей и планируемых результатов </a:t>
            </a:r>
            <a:r>
              <a:rPr lang="ru-RU" sz="4000" spc="5" dirty="0">
                <a:ea typeface="Calibri"/>
              </a:rPr>
              <a:t>занятия в контексте варианта реализации парциальной программы (образовательная программа – обязательная часть / образовательная программа – часть, формируемая участниками образовательных отношений) и возраста воспитанников.</a:t>
            </a:r>
          </a:p>
        </p:txBody>
      </p:sp>
      <p:grpSp>
        <p:nvGrpSpPr>
          <p:cNvPr id="14" name="Группа 13"/>
          <p:cNvGrpSpPr/>
          <p:nvPr/>
        </p:nvGrpSpPr>
        <p:grpSpPr>
          <a:xfrm>
            <a:off x="2208203" y="3380835"/>
            <a:ext cx="19405600" cy="3847995"/>
            <a:chOff x="1574800" y="4347739"/>
            <a:chExt cx="19405600" cy="3847995"/>
          </a:xfrm>
        </p:grpSpPr>
        <p:grpSp>
          <p:nvGrpSpPr>
            <p:cNvPr id="9" name="Группа 8"/>
            <p:cNvGrpSpPr/>
            <p:nvPr/>
          </p:nvGrpSpPr>
          <p:grpSpPr>
            <a:xfrm>
              <a:off x="1574800" y="4347739"/>
              <a:ext cx="19405600" cy="3847995"/>
              <a:chOff x="1574800" y="4347739"/>
              <a:chExt cx="19405600" cy="3847995"/>
            </a:xfrm>
          </p:grpSpPr>
          <p:pic>
            <p:nvPicPr>
              <p:cNvPr id="4" name="Рисунок 3"/>
              <p:cNvPicPr/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93066" y="4347739"/>
                <a:ext cx="15121467" cy="384799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</p:pic>
          <p:sp>
            <p:nvSpPr>
              <p:cNvPr id="7" name="Прямоугольник 6"/>
              <p:cNvSpPr/>
              <p:nvPr/>
            </p:nvSpPr>
            <p:spPr>
              <a:xfrm>
                <a:off x="1574800" y="5012267"/>
                <a:ext cx="3793067" cy="1320800"/>
              </a:xfrm>
              <a:prstGeom prst="rect">
                <a:avLst/>
              </a:prstGeom>
              <a:ln>
                <a:solidFill>
                  <a:srgbClr val="EF7D00"/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0" tIns="0" rIns="0" bIns="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ru-RU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Medium"/>
                </a:endParaRPr>
              </a:p>
            </p:txBody>
          </p:sp>
          <p:sp>
            <p:nvSpPr>
              <p:cNvPr id="8" name="Прямоугольник 7"/>
              <p:cNvSpPr/>
              <p:nvPr/>
            </p:nvSpPr>
            <p:spPr>
              <a:xfrm>
                <a:off x="17187333" y="4809067"/>
                <a:ext cx="3793067" cy="1320800"/>
              </a:xfrm>
              <a:prstGeom prst="rect">
                <a:avLst/>
              </a:prstGeom>
              <a:ln>
                <a:solidFill>
                  <a:srgbClr val="EF7D00"/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0" tIns="0" rIns="0" bIns="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ru-RU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Medium"/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2768599" y="5390538"/>
              <a:ext cx="1405467" cy="56425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ru-RU" sz="3000" b="1" i="0" u="none" strike="noStrike" cap="none" spc="0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"/>
                  <a:ea typeface="Helvetica Neue"/>
                  <a:cs typeface="Helvetica Neue"/>
                  <a:sym typeface="Helvetica Neue"/>
                </a:rPr>
                <a:t>ЦЕЛЬ</a:t>
              </a:r>
              <a:endParaRPr kumimoji="0" lang="ru-RU" sz="3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7373600" y="5187338"/>
              <a:ext cx="3403600" cy="56425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ru-RU" dirty="0" smtClean="0"/>
                <a:t>РЕЗУЛЬТАТ</a:t>
              </a:r>
              <a:endParaRPr kumimoji="0" lang="ru-RU" sz="3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sp>
        <p:nvSpPr>
          <p:cNvPr id="11" name="Прямоугольник 10"/>
          <p:cNvSpPr/>
          <p:nvPr/>
        </p:nvSpPr>
        <p:spPr>
          <a:xfrm>
            <a:off x="1087581" y="8079553"/>
            <a:ext cx="9532189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>
                <a:solidFill>
                  <a:schemeClr val="bg1"/>
                </a:solidFill>
                <a:latin typeface="+mj-lt"/>
                <a:ea typeface="SimSun" panose="02010600030101010101" pitchFamily="2" charset="-122"/>
                <a:cs typeface="font244"/>
              </a:rPr>
              <a:t>Относительно занятий по финансовой грамотности это:</a:t>
            </a:r>
            <a:endParaRPr lang="ru-RU" sz="2400" dirty="0">
              <a:solidFill>
                <a:schemeClr val="bg1"/>
              </a:solidFill>
              <a:latin typeface="+mj-lt"/>
              <a:ea typeface="SimSun" panose="02010600030101010101" pitchFamily="2" charset="-122"/>
              <a:cs typeface="font244"/>
            </a:endParaRPr>
          </a:p>
          <a:p>
            <a:pPr algn="just"/>
            <a:r>
              <a:rPr lang="ru-RU" sz="2800" dirty="0">
                <a:solidFill>
                  <a:schemeClr val="bg1"/>
                </a:solidFill>
                <a:latin typeface="+mj-lt"/>
                <a:ea typeface="SimSun" panose="02010600030101010101" pitchFamily="2" charset="-122"/>
                <a:cs typeface="font244"/>
              </a:rPr>
              <a:t>А) </a:t>
            </a:r>
            <a:r>
              <a:rPr lang="ru-RU" sz="2800" dirty="0" smtClean="0">
                <a:solidFill>
                  <a:schemeClr val="bg1"/>
                </a:solidFill>
                <a:latin typeface="+mj-lt"/>
                <a:ea typeface="SimSun" panose="02010600030101010101" pitchFamily="2" charset="-122"/>
                <a:cs typeface="font244"/>
              </a:rPr>
              <a:t>представления о финансовых понятиях, </a:t>
            </a:r>
            <a:r>
              <a:rPr lang="ru-RU" sz="2800" b="0" dirty="0">
                <a:solidFill>
                  <a:schemeClr val="bg1"/>
                </a:solidFill>
                <a:latin typeface="+mj-lt"/>
              </a:rPr>
              <a:t>об обмене ценностями в процессе производства и потребления товаров и услуг, о денежных отношениях в сфере обмена товаров и </a:t>
            </a:r>
            <a:r>
              <a:rPr lang="ru-RU" sz="2800" b="0" dirty="0" smtClean="0">
                <a:solidFill>
                  <a:schemeClr val="bg1"/>
                </a:solidFill>
                <a:latin typeface="+mj-lt"/>
              </a:rPr>
              <a:t>услуг </a:t>
            </a:r>
            <a:r>
              <a:rPr lang="ru-RU" sz="2800" dirty="0" smtClean="0">
                <a:solidFill>
                  <a:schemeClr val="bg1"/>
                </a:solidFill>
                <a:latin typeface="+mj-lt"/>
                <a:ea typeface="SimSun" panose="02010600030101010101" pitchFamily="2" charset="-122"/>
                <a:cs typeface="font244"/>
              </a:rPr>
              <a:t>с учетом возрастных особенностей</a:t>
            </a:r>
          </a:p>
          <a:p>
            <a:pPr algn="just"/>
            <a:r>
              <a:rPr lang="ru-RU" sz="2800" dirty="0" smtClean="0">
                <a:solidFill>
                  <a:schemeClr val="bg1"/>
                </a:solidFill>
                <a:latin typeface="+mj-lt"/>
                <a:ea typeface="SimSun" panose="02010600030101010101" pitchFamily="2" charset="-122"/>
                <a:cs typeface="font244"/>
              </a:rPr>
              <a:t>Б</a:t>
            </a:r>
            <a:r>
              <a:rPr lang="ru-RU" sz="2800" dirty="0">
                <a:solidFill>
                  <a:schemeClr val="bg1"/>
                </a:solidFill>
                <a:latin typeface="+mj-lt"/>
                <a:ea typeface="SimSun" panose="02010600030101010101" pitchFamily="2" charset="-122"/>
                <a:cs typeface="font244"/>
              </a:rPr>
              <a:t>) базовые </a:t>
            </a:r>
            <a:r>
              <a:rPr lang="ru-RU" sz="2800" dirty="0" smtClean="0">
                <a:solidFill>
                  <a:schemeClr val="bg1"/>
                </a:solidFill>
                <a:latin typeface="+mj-lt"/>
                <a:ea typeface="SimSun" panose="02010600030101010101" pitchFamily="2" charset="-122"/>
                <a:cs typeface="font244"/>
              </a:rPr>
              <a:t>умения </a:t>
            </a:r>
            <a:r>
              <a:rPr lang="ru-RU" sz="2800" b="0" dirty="0" smtClean="0">
                <a:solidFill>
                  <a:schemeClr val="bg1"/>
                </a:solidFill>
                <a:latin typeface="+mj-lt"/>
              </a:rPr>
              <a:t>бережливости</a:t>
            </a:r>
            <a:r>
              <a:rPr lang="ru-RU" sz="2800" b="0" dirty="0">
                <a:solidFill>
                  <a:schemeClr val="bg1"/>
                </a:solidFill>
                <a:latin typeface="+mj-lt"/>
              </a:rPr>
              <a:t>, рационального поведения в процессе реализации обменных операций</a:t>
            </a:r>
            <a:r>
              <a:rPr lang="ru-RU" sz="2800" dirty="0" smtClean="0">
                <a:solidFill>
                  <a:schemeClr val="bg1"/>
                </a:solidFill>
                <a:latin typeface="+mj-lt"/>
                <a:ea typeface="SimSun" panose="02010600030101010101" pitchFamily="2" charset="-122"/>
                <a:cs typeface="font244"/>
              </a:rPr>
              <a:t>;</a:t>
            </a:r>
            <a:endParaRPr lang="ru-RU" sz="2400" dirty="0">
              <a:solidFill>
                <a:schemeClr val="bg1"/>
              </a:solidFill>
              <a:latin typeface="+mj-lt"/>
              <a:ea typeface="SimSun" panose="02010600030101010101" pitchFamily="2" charset="-122"/>
              <a:cs typeface="font244"/>
            </a:endParaRPr>
          </a:p>
          <a:p>
            <a:pPr algn="just"/>
            <a:r>
              <a:rPr lang="ru-RU" sz="2800" dirty="0">
                <a:solidFill>
                  <a:schemeClr val="bg1"/>
                </a:solidFill>
                <a:latin typeface="+mj-lt"/>
                <a:ea typeface="SimSun" panose="02010600030101010101" pitchFamily="2" charset="-122"/>
                <a:cs typeface="font244"/>
              </a:rPr>
              <a:t>В</a:t>
            </a:r>
            <a:r>
              <a:rPr lang="ru-RU" sz="2800" dirty="0" smtClean="0">
                <a:solidFill>
                  <a:schemeClr val="bg1"/>
                </a:solidFill>
                <a:latin typeface="+mj-lt"/>
                <a:ea typeface="SimSun" panose="02010600030101010101" pitchFamily="2" charset="-122"/>
                <a:cs typeface="font244"/>
              </a:rPr>
              <a:t>)</a:t>
            </a:r>
            <a:r>
              <a:rPr lang="ru-RU" sz="2800" dirty="0">
                <a:solidFill>
                  <a:schemeClr val="bg1"/>
                </a:solidFill>
                <a:latin typeface="+mj-lt"/>
                <a:ea typeface="SimSun" panose="02010600030101010101" pitchFamily="2" charset="-122"/>
                <a:cs typeface="font244"/>
              </a:rPr>
              <a:t> </a:t>
            </a:r>
            <a:r>
              <a:rPr lang="ru-RU" sz="2800" dirty="0" smtClean="0">
                <a:solidFill>
                  <a:schemeClr val="bg1"/>
                </a:solidFill>
                <a:latin typeface="+mj-lt"/>
                <a:ea typeface="SimSun" panose="02010600030101010101" pitchFamily="2" charset="-122"/>
                <a:cs typeface="font244"/>
              </a:rPr>
              <a:t>отношения/ ценности </a:t>
            </a:r>
            <a:r>
              <a:rPr lang="ru-RU" sz="2800" dirty="0">
                <a:solidFill>
                  <a:schemeClr val="bg1"/>
                </a:solidFill>
                <a:latin typeface="+mj-lt"/>
                <a:ea typeface="SimSun" panose="02010600030101010101" pitchFamily="2" charset="-122"/>
                <a:cs typeface="font244"/>
              </a:rPr>
              <a:t>финансовой грамотности, установки на грамотное финансовое </a:t>
            </a:r>
            <a:r>
              <a:rPr lang="ru-RU" sz="2800" dirty="0" smtClean="0">
                <a:solidFill>
                  <a:schemeClr val="bg1"/>
                </a:solidFill>
                <a:latin typeface="+mj-lt"/>
                <a:ea typeface="SimSun" panose="02010600030101010101" pitchFamily="2" charset="-122"/>
                <a:cs typeface="font244"/>
              </a:rPr>
              <a:t>поведение</a:t>
            </a:r>
            <a:endParaRPr lang="ru-RU" sz="2400" dirty="0">
              <a:solidFill>
                <a:schemeClr val="bg1"/>
              </a:solidFill>
              <a:latin typeface="+mj-lt"/>
              <a:ea typeface="SimSun" panose="02010600030101010101" pitchFamily="2" charset="-122"/>
              <a:cs typeface="font244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3478933" y="8079553"/>
            <a:ext cx="9279467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u="sng" dirty="0" smtClean="0">
                <a:solidFill>
                  <a:schemeClr val="bg1"/>
                </a:solidFill>
                <a:latin typeface="+mj-lt"/>
                <a:ea typeface="SimSun" panose="02010600030101010101" pitchFamily="2" charset="-122"/>
                <a:cs typeface="font244"/>
              </a:rPr>
              <a:t>Цель и планируемые результаты должны быть:</a:t>
            </a:r>
            <a:endParaRPr lang="ru-RU" sz="2800" dirty="0" smtClean="0">
              <a:solidFill>
                <a:schemeClr val="bg1"/>
              </a:solidFill>
              <a:latin typeface="+mj-lt"/>
              <a:ea typeface="SimSun" panose="02010600030101010101" pitchFamily="2" charset="-122"/>
              <a:cs typeface="font244"/>
            </a:endParaRPr>
          </a:p>
          <a:p>
            <a:pPr algn="just"/>
            <a:r>
              <a:rPr lang="ru-RU" sz="2800" dirty="0" smtClean="0">
                <a:solidFill>
                  <a:schemeClr val="bg1"/>
                </a:solidFill>
                <a:latin typeface="+mj-lt"/>
                <a:ea typeface="SimSun" panose="02010600030101010101" pitchFamily="2" charset="-122"/>
                <a:cs typeface="font244"/>
              </a:rPr>
              <a:t>• конкретны </a:t>
            </a:r>
            <a:r>
              <a:rPr lang="ru-RU" sz="2800" b="0" dirty="0" smtClean="0">
                <a:solidFill>
                  <a:schemeClr val="bg1"/>
                </a:solidFill>
                <a:latin typeface="+mj-lt"/>
                <a:ea typeface="SimSun" panose="02010600030101010101" pitchFamily="2" charset="-122"/>
                <a:cs typeface="font244"/>
              </a:rPr>
              <a:t>(их достижение должно быть проверяемо с помощь простых диагностических средств);</a:t>
            </a:r>
          </a:p>
          <a:p>
            <a:pPr algn="just"/>
            <a:r>
              <a:rPr lang="ru-RU" sz="2800" dirty="0" smtClean="0">
                <a:solidFill>
                  <a:schemeClr val="bg1"/>
                </a:solidFill>
                <a:latin typeface="+mj-lt"/>
                <a:ea typeface="SimSun" panose="02010600030101010101" pitchFamily="2" charset="-122"/>
                <a:cs typeface="font244"/>
              </a:rPr>
              <a:t>• минимальны – оптимальны </a:t>
            </a:r>
            <a:r>
              <a:rPr lang="ru-RU" sz="2800" b="0" dirty="0" smtClean="0">
                <a:solidFill>
                  <a:schemeClr val="bg1"/>
                </a:solidFill>
                <a:latin typeface="+mj-lt"/>
                <a:ea typeface="SimSun" panose="02010600030101010101" pitchFamily="2" charset="-122"/>
                <a:cs typeface="font244"/>
              </a:rPr>
              <a:t>(цель одна, образовательных результатов несколько);</a:t>
            </a:r>
          </a:p>
          <a:p>
            <a:pPr algn="just"/>
            <a:r>
              <a:rPr lang="ru-RU" sz="2800" dirty="0" smtClean="0">
                <a:solidFill>
                  <a:schemeClr val="bg1"/>
                </a:solidFill>
                <a:latin typeface="+mj-lt"/>
                <a:ea typeface="SimSun" panose="02010600030101010101" pitchFamily="2" charset="-122"/>
                <a:cs typeface="font244"/>
              </a:rPr>
              <a:t>• соотноситься с формой проведения образовательных мероприятий, </a:t>
            </a:r>
            <a:r>
              <a:rPr lang="ru-RU" sz="2800" b="0" dirty="0" smtClean="0">
                <a:solidFill>
                  <a:schemeClr val="bg1"/>
                </a:solidFill>
                <a:latin typeface="+mj-lt"/>
                <a:ea typeface="SimSun" panose="02010600030101010101" pitchFamily="2" charset="-122"/>
                <a:cs typeface="font244"/>
              </a:rPr>
              <a:t>через которую планируется обучение;</a:t>
            </a:r>
          </a:p>
          <a:p>
            <a:pPr algn="just"/>
            <a:r>
              <a:rPr lang="ru-RU" sz="2800" dirty="0" smtClean="0">
                <a:solidFill>
                  <a:schemeClr val="bg1"/>
                </a:solidFill>
                <a:latin typeface="+mj-lt"/>
                <a:ea typeface="SimSun" panose="02010600030101010101" pitchFamily="2" charset="-122"/>
                <a:cs typeface="font244"/>
              </a:rPr>
              <a:t>• иметь прямую связь с содержанием образования </a:t>
            </a:r>
            <a:r>
              <a:rPr lang="ru-RU" sz="2800" b="0" dirty="0" smtClean="0">
                <a:solidFill>
                  <a:schemeClr val="bg1"/>
                </a:solidFill>
                <a:latin typeface="+mj-lt"/>
                <a:ea typeface="SimSun" panose="02010600030101010101" pitchFamily="2" charset="-122"/>
                <a:cs typeface="font244"/>
              </a:rPr>
              <a:t>как </a:t>
            </a:r>
            <a:r>
              <a:rPr lang="ru-RU" sz="2800" b="0" dirty="0" err="1" smtClean="0">
                <a:solidFill>
                  <a:schemeClr val="bg1"/>
                </a:solidFill>
                <a:latin typeface="+mj-lt"/>
                <a:ea typeface="SimSun" panose="02010600030101010101" pitchFamily="2" charset="-122"/>
                <a:cs typeface="font244"/>
              </a:rPr>
              <a:t>знаниевого</a:t>
            </a:r>
            <a:r>
              <a:rPr lang="ru-RU" sz="2800" b="0" dirty="0" smtClean="0">
                <a:solidFill>
                  <a:schemeClr val="bg1"/>
                </a:solidFill>
                <a:latin typeface="+mj-lt"/>
                <a:ea typeface="SimSun" panose="02010600030101010101" pitchFamily="2" charset="-122"/>
                <a:cs typeface="font244"/>
              </a:rPr>
              <a:t>, так и </a:t>
            </a:r>
            <a:r>
              <a:rPr lang="ru-RU" sz="2800" b="0" dirty="0" err="1" smtClean="0">
                <a:solidFill>
                  <a:schemeClr val="bg1"/>
                </a:solidFill>
                <a:latin typeface="+mj-lt"/>
                <a:ea typeface="SimSun" panose="02010600030101010101" pitchFamily="2" charset="-122"/>
                <a:cs typeface="font244"/>
              </a:rPr>
              <a:t>деятельностного</a:t>
            </a:r>
            <a:r>
              <a:rPr lang="ru-RU" sz="2800" b="0" dirty="0" smtClean="0">
                <a:solidFill>
                  <a:schemeClr val="bg1"/>
                </a:solidFill>
                <a:latin typeface="+mj-lt"/>
                <a:ea typeface="SimSun" panose="02010600030101010101" pitchFamily="2" charset="-122"/>
                <a:cs typeface="font244"/>
              </a:rPr>
              <a:t> характера</a:t>
            </a:r>
            <a:endParaRPr lang="ru-RU" sz="2800" b="0" dirty="0">
              <a:solidFill>
                <a:schemeClr val="bg1"/>
              </a:solidFill>
              <a:latin typeface="+mj-lt"/>
              <a:ea typeface="SimSun" panose="02010600030101010101" pitchFamily="2" charset="-122"/>
              <a:cs typeface="font244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70937" y="5996360"/>
            <a:ext cx="657173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3200" dirty="0" smtClean="0">
                <a:solidFill>
                  <a:srgbClr val="009757"/>
                </a:solidFill>
                <a:latin typeface="+mj-lt"/>
                <a:ea typeface="SimSun" panose="02010600030101010101" pitchFamily="2" charset="-122"/>
                <a:cs typeface="font244"/>
              </a:rPr>
              <a:t>формирование </a:t>
            </a:r>
            <a:r>
              <a:rPr lang="ru-RU" sz="3200" dirty="0">
                <a:solidFill>
                  <a:srgbClr val="009757"/>
                </a:solidFill>
                <a:latin typeface="+mj-lt"/>
                <a:ea typeface="SimSun" panose="02010600030101010101" pitchFamily="2" charset="-122"/>
                <a:cs typeface="font244"/>
              </a:rPr>
              <a:t>(развитие) у </a:t>
            </a:r>
            <a:r>
              <a:rPr lang="ru-RU" sz="3200" dirty="0" smtClean="0">
                <a:solidFill>
                  <a:srgbClr val="009757"/>
                </a:solidFill>
                <a:latin typeface="+mj-lt"/>
                <a:ea typeface="SimSun" panose="02010600030101010101" pitchFamily="2" charset="-122"/>
                <a:cs typeface="font244"/>
              </a:rPr>
              <a:t>воспитанников каких-либо </a:t>
            </a:r>
            <a:r>
              <a:rPr lang="ru-RU" sz="3200" dirty="0">
                <a:solidFill>
                  <a:srgbClr val="009757"/>
                </a:solidFill>
                <a:latin typeface="+mj-lt"/>
                <a:ea typeface="SimSun" panose="02010600030101010101" pitchFamily="2" charset="-122"/>
                <a:cs typeface="font244"/>
              </a:rPr>
              <a:t>социальных </a:t>
            </a:r>
            <a:r>
              <a:rPr lang="ru-RU" sz="3200" dirty="0" smtClean="0">
                <a:solidFill>
                  <a:srgbClr val="009757"/>
                </a:solidFill>
                <a:latin typeface="+mj-lt"/>
                <a:ea typeface="SimSun" panose="02010600030101010101" pitchFamily="2" charset="-122"/>
                <a:cs typeface="font244"/>
              </a:rPr>
              <a:t>новообразований</a:t>
            </a:r>
            <a:endParaRPr lang="ru-RU" sz="2800" dirty="0">
              <a:solidFill>
                <a:srgbClr val="009757"/>
              </a:solidFill>
              <a:latin typeface="+mj-lt"/>
              <a:ea typeface="SimSun" panose="02010600030101010101" pitchFamily="2" charset="-122"/>
              <a:cs typeface="font244"/>
            </a:endParaRPr>
          </a:p>
        </p:txBody>
      </p:sp>
    </p:spTree>
    <p:extLst>
      <p:ext uri="{BB962C8B-B14F-4D97-AF65-F5344CB8AC3E}">
        <p14:creationId xmlns:p14="http://schemas.microsoft.com/office/powerpoint/2010/main" val="36285134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684933" y="4626958"/>
            <a:ext cx="13495867" cy="8106909"/>
          </a:xfrm>
          <a:prstGeom prst="rect">
            <a:avLst/>
          </a:prstGeom>
          <a:solidFill>
            <a:schemeClr val="bg1"/>
          </a:solidFill>
          <a:ln w="57150">
            <a:solidFill>
              <a:srgbClr val="009757"/>
            </a:solidFill>
            <a:prstDash val="lg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5" name="ЧТО ТАКОЕ ДЕНЬГИ?"/>
          <p:cNvSpPr txBox="1"/>
          <p:nvPr/>
        </p:nvSpPr>
        <p:spPr>
          <a:xfrm>
            <a:off x="3628742" y="1195796"/>
            <a:ext cx="17769604" cy="8874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defRPr sz="6800" cap="all">
                <a:solidFill>
                  <a:srgbClr val="393B3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/>
            <a:endParaRPr lang="ru-RU" sz="5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BE51E57D-47D2-46E5-AF72-0E380A94F9D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862" y="161403"/>
            <a:ext cx="1863437" cy="187218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08000" y="3871403"/>
            <a:ext cx="8585200" cy="93871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0" dirty="0"/>
              <a:t> </a:t>
            </a:r>
            <a:r>
              <a:rPr lang="ru-RU" sz="2800" dirty="0"/>
              <a:t>Содержание образовательной </a:t>
            </a:r>
            <a:r>
              <a:rPr lang="ru-RU" sz="2800" dirty="0" smtClean="0"/>
              <a:t>деятельности в </a:t>
            </a:r>
            <a:r>
              <a:rPr lang="ru-RU" sz="2800" dirty="0"/>
              <a:t>сфере трудового </a:t>
            </a:r>
            <a:r>
              <a:rPr lang="ru-RU" sz="2800" dirty="0" smtClean="0"/>
              <a:t>воспитания в возрасте 6-7 лет.</a:t>
            </a:r>
            <a:endParaRPr lang="ru-RU" sz="2800" dirty="0"/>
          </a:p>
          <a:p>
            <a:pPr algn="just"/>
            <a:r>
              <a:rPr lang="ru-RU" sz="2800" b="0" dirty="0" smtClean="0">
                <a:latin typeface="Arial" panose="020B0604020202020204" pitchFamily="34" charset="0"/>
              </a:rPr>
              <a:t>Педагог </a:t>
            </a:r>
            <a:r>
              <a:rPr lang="ru-RU" sz="2800" b="0" dirty="0">
                <a:latin typeface="Arial" panose="020B0604020202020204" pitchFamily="34" charset="0"/>
              </a:rPr>
              <a:t>создает игровые и проблемные ситуации для расширения представлений детей об обмене ценностями в процессе производства и потребления товаров и услуг, о денежных отношениях в сфере обмена товаров и услуг, развития умений бережливости, рационального поведения в процессе реализации обменных операций: деньги - товар (продажа - покупка), формирует представления о реальной стоимости и цене отдельных продуктов питания, игрушек, детских книг. В процессе обсуждения с детьми основ финансовой грамотности педагог формирует элементы культуры потребления: бережного отношения к ресурсам потребления: воде, электричеству, продуктам питания, одежде, обуви, жилищу</a:t>
            </a:r>
            <a:r>
              <a:rPr lang="ru-RU" sz="2800" b="0" dirty="0" smtClean="0">
                <a:latin typeface="Arial" panose="020B0604020202020204" pitchFamily="34" charset="0"/>
              </a:rPr>
              <a:t>.</a:t>
            </a:r>
          </a:p>
          <a:p>
            <a:pPr algn="just"/>
            <a:r>
              <a:rPr lang="ru-RU" sz="2000" b="0" dirty="0">
                <a:latin typeface="Arial" panose="020B0604020202020204" pitchFamily="34" charset="0"/>
              </a:rPr>
              <a:t>Приказ Минпросвещения России от 25.11.2022 </a:t>
            </a:r>
            <a:r>
              <a:rPr lang="ru-RU" sz="2000" b="0" dirty="0" smtClean="0">
                <a:latin typeface="Arial" panose="020B0604020202020204" pitchFamily="34" charset="0"/>
              </a:rPr>
              <a:t>№1028 «Об </a:t>
            </a:r>
            <a:r>
              <a:rPr lang="ru-RU" sz="2000" b="0" dirty="0">
                <a:latin typeface="Arial" panose="020B0604020202020204" pitchFamily="34" charset="0"/>
              </a:rPr>
              <a:t>утверждении федеральной образовательной программы дошкольного </a:t>
            </a:r>
            <a:r>
              <a:rPr lang="ru-RU" sz="2000" b="0" dirty="0" smtClean="0">
                <a:latin typeface="Arial" panose="020B0604020202020204" pitchFamily="34" charset="0"/>
              </a:rPr>
              <a:t>образования»</a:t>
            </a:r>
            <a:endParaRPr lang="ru-RU" sz="2000" b="0" dirty="0">
              <a:latin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773083" y="664782"/>
            <a:ext cx="20006467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1">
              <a:spcBef>
                <a:spcPts val="600"/>
              </a:spcBef>
              <a:buSzPts val="1400"/>
            </a:pPr>
            <a:r>
              <a:rPr lang="ru-RU" sz="4400" spc="5" dirty="0">
                <a:solidFill>
                  <a:srgbClr val="009757"/>
                </a:solidFill>
                <a:ea typeface="Calibri"/>
              </a:rPr>
              <a:t>Постановка целей и планируемых результатов </a:t>
            </a:r>
            <a:r>
              <a:rPr lang="ru-RU" sz="4000" spc="5" dirty="0">
                <a:ea typeface="Calibri"/>
              </a:rPr>
              <a:t>занятия в контексте варианта реализации парциальной программы (образовательная программа – обязательная часть / образовательная программа – часть, формируемая участниками образовательных отношений) и возраста воспитанников.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1336866" y="4940927"/>
            <a:ext cx="12192000" cy="72481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dirty="0"/>
              <a:t>Лексические единицы (основные понятия)</a:t>
            </a:r>
          </a:p>
          <a:p>
            <a:pPr algn="just"/>
            <a:r>
              <a:rPr lang="ru-RU" b="0" dirty="0"/>
              <a:t>Бережливость, расходы, </a:t>
            </a:r>
            <a:r>
              <a:rPr lang="ru-RU" b="0" dirty="0" smtClean="0"/>
              <a:t>дорого</a:t>
            </a:r>
            <a:r>
              <a:rPr lang="ru-RU" b="0" dirty="0"/>
              <a:t>, дешево</a:t>
            </a:r>
          </a:p>
          <a:p>
            <a:pPr algn="l"/>
            <a:endParaRPr lang="ru-RU" dirty="0"/>
          </a:p>
          <a:p>
            <a:pPr algn="l">
              <a:lnSpc>
                <a:spcPct val="115000"/>
              </a:lnSpc>
            </a:pPr>
            <a:r>
              <a:rPr lang="ru-RU" dirty="0">
                <a:sym typeface="Helvetica Neue Light"/>
              </a:rPr>
              <a:t>Представления</a:t>
            </a:r>
          </a:p>
          <a:p>
            <a:pPr algn="just">
              <a:lnSpc>
                <a:spcPct val="115000"/>
              </a:lnSpc>
            </a:pPr>
            <a:r>
              <a:rPr lang="ru-RU" b="0" dirty="0">
                <a:sym typeface="Helvetica Neue Light"/>
              </a:rPr>
              <a:t>Ребенок имеет представление о том, что такое бережливость</a:t>
            </a:r>
          </a:p>
          <a:p>
            <a:pPr algn="just">
              <a:lnSpc>
                <a:spcPct val="115000"/>
              </a:lnSpc>
            </a:pPr>
            <a:endParaRPr lang="ru-RU" b="0" dirty="0">
              <a:sym typeface="Helvetica Neue Light"/>
            </a:endParaRPr>
          </a:p>
          <a:p>
            <a:pPr algn="just">
              <a:lnSpc>
                <a:spcPct val="115000"/>
              </a:lnSpc>
            </a:pPr>
            <a:r>
              <a:rPr lang="ru-RU" dirty="0">
                <a:sym typeface="Helvetica Neue Light"/>
              </a:rPr>
              <a:t>Умения</a:t>
            </a:r>
          </a:p>
          <a:p>
            <a:pPr algn="just">
              <a:lnSpc>
                <a:spcPct val="115000"/>
              </a:lnSpc>
            </a:pPr>
            <a:r>
              <a:rPr lang="ru-RU" b="0" dirty="0">
                <a:sym typeface="Helvetica Neue Light"/>
              </a:rPr>
              <a:t>Ребенок может </a:t>
            </a:r>
            <a:r>
              <a:rPr lang="ru-RU" b="0" dirty="0"/>
              <a:t>соотносить понятия «хочу» и «могу», принимать свои первые финансовые решения относительно расходов и трат</a:t>
            </a:r>
            <a:endParaRPr lang="ru-RU" b="0" dirty="0">
              <a:sym typeface="Helvetica Neue Light"/>
            </a:endParaRPr>
          </a:p>
          <a:p>
            <a:pPr algn="just">
              <a:lnSpc>
                <a:spcPct val="115000"/>
              </a:lnSpc>
            </a:pPr>
            <a:endParaRPr lang="ru-RU" b="0" dirty="0">
              <a:sym typeface="Helvetica Neue Light"/>
            </a:endParaRPr>
          </a:p>
          <a:p>
            <a:pPr algn="just">
              <a:lnSpc>
                <a:spcPct val="115000"/>
              </a:lnSpc>
            </a:pPr>
            <a:r>
              <a:rPr lang="ru-RU" dirty="0">
                <a:sym typeface="Helvetica Neue Light"/>
              </a:rPr>
              <a:t>Отношения </a:t>
            </a:r>
          </a:p>
          <a:p>
            <a:pPr algn="just">
              <a:lnSpc>
                <a:spcPct val="115000"/>
              </a:lnSpc>
            </a:pPr>
            <a:r>
              <a:rPr lang="ru-RU" b="0" dirty="0">
                <a:sym typeface="Helvetica Neue Light"/>
              </a:rPr>
              <a:t>Ребенок может охарактеризовать проявление бережливого поведения у себя и других</a:t>
            </a:r>
          </a:p>
          <a:p>
            <a:pPr algn="just"/>
            <a:endParaRPr lang="ru-RU" b="0" dirty="0"/>
          </a:p>
        </p:txBody>
      </p:sp>
      <p:sp>
        <p:nvSpPr>
          <p:cNvPr id="6" name="TextBox 5"/>
          <p:cNvSpPr txBox="1"/>
          <p:nvPr/>
        </p:nvSpPr>
        <p:spPr>
          <a:xfrm>
            <a:off x="12513544" y="4146732"/>
            <a:ext cx="2292294" cy="718145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spc="0" normalizeH="0" baseline="0" dirty="0" smtClean="0">
                <a:ln>
                  <a:noFill/>
                </a:ln>
                <a:solidFill>
                  <a:srgbClr val="E6215A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ПРИМЕР</a:t>
            </a:r>
            <a:endParaRPr kumimoji="0" lang="ru-RU" sz="4000" b="1" i="0" u="none" strike="noStrike" cap="none" spc="0" normalizeH="0" baseline="0" dirty="0">
              <a:ln>
                <a:noFill/>
              </a:ln>
              <a:solidFill>
                <a:srgbClr val="E6215A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" name="Стрелка вправо 13"/>
          <p:cNvSpPr/>
          <p:nvPr/>
        </p:nvSpPr>
        <p:spPr>
          <a:xfrm>
            <a:off x="23004129" y="12258851"/>
            <a:ext cx="1185333" cy="1117600"/>
          </a:xfrm>
          <a:prstGeom prst="rightArrow">
            <a:avLst/>
          </a:prstGeom>
          <a:solidFill>
            <a:schemeClr val="bg1"/>
          </a:solidFill>
          <a:ln w="12700" cap="flat">
            <a:solidFill>
              <a:srgbClr val="009757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15287138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ЧТО ТАКОЕ ДЕНЬГИ?"/>
          <p:cNvSpPr txBox="1"/>
          <p:nvPr/>
        </p:nvSpPr>
        <p:spPr>
          <a:xfrm>
            <a:off x="3628742" y="1195796"/>
            <a:ext cx="17769604" cy="8874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defRPr sz="6800" cap="all">
                <a:solidFill>
                  <a:srgbClr val="393B3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/>
            <a:endParaRPr lang="ru-RU" sz="5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BE51E57D-47D2-46E5-AF72-0E380A94F9D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862" y="161403"/>
            <a:ext cx="1863437" cy="187218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808990" y="796610"/>
            <a:ext cx="18058663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1">
              <a:spcBef>
                <a:spcPts val="600"/>
              </a:spcBef>
              <a:buSzPts val="1400"/>
            </a:pPr>
            <a:r>
              <a:rPr lang="ru-RU" sz="4400" spc="5" dirty="0">
                <a:solidFill>
                  <a:srgbClr val="009757"/>
                </a:solidFill>
                <a:ea typeface="Calibri"/>
              </a:rPr>
              <a:t>Анализ</a:t>
            </a:r>
            <a:r>
              <a:rPr lang="ru-RU" sz="4000" spc="5" dirty="0">
                <a:solidFill>
                  <a:srgbClr val="E6215A"/>
                </a:solidFill>
                <a:ea typeface="Calibri"/>
              </a:rPr>
              <a:t> </a:t>
            </a:r>
            <a:r>
              <a:rPr lang="ru-RU" sz="4000" spc="5" dirty="0">
                <a:ea typeface="Calibri"/>
              </a:rPr>
              <a:t>имеющихся психолого-педагогических, методических, организационно-технических </a:t>
            </a:r>
            <a:r>
              <a:rPr lang="ru-RU" sz="4400" spc="5" dirty="0">
                <a:solidFill>
                  <a:srgbClr val="009757"/>
                </a:solidFill>
                <a:ea typeface="Calibri"/>
              </a:rPr>
              <a:t>условий</a:t>
            </a:r>
            <a:r>
              <a:rPr lang="ru-RU" sz="4400" spc="5" dirty="0">
                <a:ea typeface="Calibri"/>
              </a:rPr>
              <a:t> </a:t>
            </a:r>
            <a:r>
              <a:rPr lang="ru-RU" sz="4000" spc="5" dirty="0">
                <a:ea typeface="Calibri"/>
              </a:rPr>
              <a:t>проведения занятия.</a:t>
            </a:r>
            <a:r>
              <a:rPr lang="ru-RU" sz="4400" spc="5" dirty="0">
                <a:solidFill>
                  <a:srgbClr val="009757"/>
                </a:solidFill>
                <a:ea typeface="Calibri"/>
              </a:rPr>
              <a:t>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121446" y="2957185"/>
            <a:ext cx="21433753" cy="106182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800" dirty="0">
                <a:solidFill>
                  <a:srgbClr val="333333"/>
                </a:solidFill>
                <a:latin typeface="YS Text"/>
              </a:rPr>
              <a:t>Психолого-педагогические условия</a:t>
            </a:r>
            <a:r>
              <a:rPr lang="ru-RU" sz="3800" b="0" dirty="0">
                <a:solidFill>
                  <a:srgbClr val="333333"/>
                </a:solidFill>
                <a:latin typeface="YS Text"/>
              </a:rPr>
              <a:t>: формы и методы, используемые на занятии, должны учитывать психолого-педагогические и возрастные особенности детей, строиться на основе индивидуального подхода. Также важно стимулировать положительные отношения </a:t>
            </a:r>
            <a:r>
              <a:rPr lang="ru-RU" sz="3800" b="0" dirty="0" smtClean="0">
                <a:solidFill>
                  <a:srgbClr val="333333"/>
                </a:solidFill>
                <a:latin typeface="YS Text"/>
              </a:rPr>
              <a:t>воспитанников к </a:t>
            </a:r>
            <a:r>
              <a:rPr lang="ru-RU" sz="3800" b="0" dirty="0">
                <a:solidFill>
                  <a:srgbClr val="333333"/>
                </a:solidFill>
                <a:latin typeface="YS Text"/>
              </a:rPr>
              <a:t>учебно-познавательной деятельности и формировать положительную </a:t>
            </a:r>
            <a:r>
              <a:rPr lang="ru-RU" sz="3800" b="0" dirty="0" smtClean="0">
                <a:solidFill>
                  <a:srgbClr val="333333"/>
                </a:solidFill>
                <a:latin typeface="YS Text"/>
              </a:rPr>
              <a:t>мотивацию.</a:t>
            </a:r>
            <a:r>
              <a:rPr lang="ru-RU" sz="3800" b="0" dirty="0">
                <a:solidFill>
                  <a:srgbClr val="333333"/>
                </a:solidFill>
                <a:latin typeface="YS Text"/>
              </a:rPr>
              <a:t> </a:t>
            </a:r>
            <a:endParaRPr lang="ru-RU" sz="3800" b="0" dirty="0" smtClean="0">
              <a:solidFill>
                <a:srgbClr val="333333"/>
              </a:solidFill>
              <a:latin typeface="YS Text"/>
            </a:endParaRPr>
          </a:p>
          <a:p>
            <a:pPr algn="just"/>
            <a:endParaRPr lang="en-US" sz="3800" b="0" dirty="0" smtClean="0">
              <a:solidFill>
                <a:srgbClr val="333333"/>
              </a:solidFill>
              <a:latin typeface="YS Text"/>
            </a:endParaRPr>
          </a:p>
          <a:p>
            <a:pPr algn="just"/>
            <a:r>
              <a:rPr lang="ru-RU" sz="3800" dirty="0" smtClean="0">
                <a:solidFill>
                  <a:srgbClr val="333333"/>
                </a:solidFill>
                <a:latin typeface="YS Text"/>
              </a:rPr>
              <a:t>Методические </a:t>
            </a:r>
            <a:r>
              <a:rPr lang="ru-RU" sz="3800" dirty="0">
                <a:solidFill>
                  <a:srgbClr val="333333"/>
                </a:solidFill>
                <a:latin typeface="YS Text"/>
              </a:rPr>
              <a:t>условия</a:t>
            </a:r>
            <a:r>
              <a:rPr lang="ru-RU" sz="3800" b="0" dirty="0">
                <a:solidFill>
                  <a:srgbClr val="333333"/>
                </a:solidFill>
                <a:latin typeface="YS Text"/>
              </a:rPr>
              <a:t>: каждый элемент </a:t>
            </a:r>
            <a:r>
              <a:rPr lang="ru-RU" sz="3800" b="0" dirty="0" smtClean="0">
                <a:solidFill>
                  <a:srgbClr val="333333"/>
                </a:solidFill>
                <a:latin typeface="YS Text"/>
              </a:rPr>
              <a:t>занятия / мероприятия </a:t>
            </a:r>
            <a:r>
              <a:rPr lang="ru-RU" sz="3800" b="0" dirty="0">
                <a:solidFill>
                  <a:srgbClr val="333333"/>
                </a:solidFill>
                <a:latin typeface="YS Text"/>
              </a:rPr>
              <a:t>должен нести определённую дидактическую нагрузку. Все используемые приёмы, элементы занятия и мультимедийное сопровождение должны соотноситься с целью и задачами занятия. Также важно выбирать оптимальное сочетание приёмов и методов обучения в соответствии с поставленными целями, задачами и содержанием учебного материала. </a:t>
            </a:r>
            <a:endParaRPr lang="en-US" sz="3800" b="0" dirty="0" smtClean="0">
              <a:solidFill>
                <a:srgbClr val="333333"/>
              </a:solidFill>
              <a:latin typeface="YS Text"/>
            </a:endParaRPr>
          </a:p>
          <a:p>
            <a:pPr algn="just"/>
            <a:endParaRPr lang="ru-RU" sz="3800" dirty="0" smtClean="0">
              <a:solidFill>
                <a:srgbClr val="333333"/>
              </a:solidFill>
              <a:latin typeface="YS Text"/>
            </a:endParaRPr>
          </a:p>
          <a:p>
            <a:pPr algn="just"/>
            <a:r>
              <a:rPr lang="ru-RU" sz="3800" dirty="0" smtClean="0">
                <a:solidFill>
                  <a:srgbClr val="333333"/>
                </a:solidFill>
                <a:latin typeface="YS Text"/>
              </a:rPr>
              <a:t>Организационно-технические </a:t>
            </a:r>
            <a:r>
              <a:rPr lang="ru-RU" sz="3800" dirty="0">
                <a:solidFill>
                  <a:srgbClr val="333333"/>
                </a:solidFill>
                <a:latin typeface="YS Text"/>
              </a:rPr>
              <a:t>условия</a:t>
            </a:r>
            <a:r>
              <a:rPr lang="ru-RU" sz="3800" b="0" dirty="0">
                <a:solidFill>
                  <a:srgbClr val="333333"/>
                </a:solidFill>
                <a:latin typeface="YS Text"/>
              </a:rPr>
              <a:t>: занятие должно быть выстроено на основе принципа </a:t>
            </a:r>
            <a:r>
              <a:rPr lang="ru-RU" sz="3800" b="0" dirty="0" err="1">
                <a:solidFill>
                  <a:srgbClr val="333333"/>
                </a:solidFill>
                <a:latin typeface="YS Text"/>
              </a:rPr>
              <a:t>экологичности</a:t>
            </a:r>
            <a:r>
              <a:rPr lang="ru-RU" sz="3800" b="0" dirty="0">
                <a:solidFill>
                  <a:srgbClr val="333333"/>
                </a:solidFill>
                <a:latin typeface="YS Text"/>
              </a:rPr>
              <a:t>, то есть учитывать состояние здоровья детей, настроение, степень общей </a:t>
            </a:r>
            <a:r>
              <a:rPr lang="ru-RU" sz="3800" b="0" dirty="0" smtClean="0">
                <a:solidFill>
                  <a:srgbClr val="333333"/>
                </a:solidFill>
                <a:latin typeface="YS Text"/>
              </a:rPr>
              <a:t>нагрузки</a:t>
            </a:r>
            <a:r>
              <a:rPr lang="ru-RU" sz="3800" b="0" dirty="0">
                <a:solidFill>
                  <a:srgbClr val="333333"/>
                </a:solidFill>
                <a:latin typeface="YS Text"/>
              </a:rPr>
              <a:t>. Также важно учитывать правильную организацию </a:t>
            </a:r>
            <a:r>
              <a:rPr lang="ru-RU" sz="3800" b="0" dirty="0" smtClean="0">
                <a:solidFill>
                  <a:srgbClr val="333333"/>
                </a:solidFill>
                <a:latin typeface="YS Text"/>
              </a:rPr>
              <a:t>учебно-воспитательного пространства </a:t>
            </a:r>
            <a:r>
              <a:rPr lang="ru-RU" sz="3800" b="0" dirty="0">
                <a:solidFill>
                  <a:srgbClr val="333333"/>
                </a:solidFill>
                <a:latin typeface="YS Text"/>
              </a:rPr>
              <a:t>и </a:t>
            </a:r>
            <a:r>
              <a:rPr lang="ru-RU" sz="3800" b="0" dirty="0">
                <a:solidFill>
                  <a:srgbClr val="333333"/>
                </a:solidFill>
                <a:latin typeface="YS Text"/>
              </a:rPr>
              <a:t>способствовать созданию «ситуации успеха</a:t>
            </a:r>
            <a:r>
              <a:rPr lang="ru-RU" sz="3800" b="0" dirty="0">
                <a:solidFill>
                  <a:srgbClr val="333333"/>
                </a:solidFill>
                <a:latin typeface="YS Text"/>
              </a:rPr>
              <a:t>». </a:t>
            </a:r>
            <a:r>
              <a:rPr lang="ru-RU" sz="3800" b="0" dirty="0">
                <a:solidFill>
                  <a:srgbClr val="333333"/>
                </a:solidFill>
                <a:latin typeface="YS Text"/>
              </a:rPr>
              <a:t>Выполнение санитарно-гигиенических норм и режима занятий для различных возрастных </a:t>
            </a:r>
            <a:r>
              <a:rPr lang="ru-RU" sz="3800" b="0" dirty="0"/>
              <a:t>категорий учащихся.</a:t>
            </a:r>
          </a:p>
          <a:p>
            <a:pPr algn="just"/>
            <a:endParaRPr lang="ru-RU" sz="3800" b="0" dirty="0">
              <a:solidFill>
                <a:srgbClr val="333333"/>
              </a:solidFill>
              <a:latin typeface="YS Text"/>
            </a:endParaRPr>
          </a:p>
        </p:txBody>
      </p:sp>
    </p:spTree>
    <p:extLst>
      <p:ext uri="{BB962C8B-B14F-4D97-AF65-F5344CB8AC3E}">
        <p14:creationId xmlns:p14="http://schemas.microsoft.com/office/powerpoint/2010/main" val="284938751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Override1.xml><?xml version="1.0" encoding="utf-8"?>
<a:themeOverride xmlns:a="http://schemas.openxmlformats.org/drawingml/2006/main">
  <a:clrScheme name="White">
    <a:dk1>
      <a:srgbClr val="000000"/>
    </a:dk1>
    <a:lt1>
      <a:srgbClr val="FFFFFF"/>
    </a:lt1>
    <a:dk2>
      <a:srgbClr val="5E5E5E"/>
    </a:dk2>
    <a:lt2>
      <a:srgbClr val="D5D5D5"/>
    </a:lt2>
    <a:accent1>
      <a:srgbClr val="00A2FF"/>
    </a:accent1>
    <a:accent2>
      <a:srgbClr val="16E7CF"/>
    </a:accent2>
    <a:accent3>
      <a:srgbClr val="61D836"/>
    </a:accent3>
    <a:accent4>
      <a:srgbClr val="FAE232"/>
    </a:accent4>
    <a:accent5>
      <a:srgbClr val="FF644E"/>
    </a:accent5>
    <a:accent6>
      <a:srgbClr val="EF5FA7"/>
    </a:accent6>
    <a:hlink>
      <a:srgbClr val="0000FF"/>
    </a:hlink>
    <a:folHlink>
      <a:srgbClr val="FF00FF"/>
    </a:folHlink>
  </a:clrScheme>
</a:themeOverride>
</file>

<file path=ppt/theme/themeOverride2.xml><?xml version="1.0" encoding="utf-8"?>
<a:themeOverride xmlns:a="http://schemas.openxmlformats.org/drawingml/2006/main">
  <a:clrScheme name="White">
    <a:dk1>
      <a:srgbClr val="000000"/>
    </a:dk1>
    <a:lt1>
      <a:srgbClr val="FFFFFF"/>
    </a:lt1>
    <a:dk2>
      <a:srgbClr val="5E5E5E"/>
    </a:dk2>
    <a:lt2>
      <a:srgbClr val="D5D5D5"/>
    </a:lt2>
    <a:accent1>
      <a:srgbClr val="00A2FF"/>
    </a:accent1>
    <a:accent2>
      <a:srgbClr val="16E7CF"/>
    </a:accent2>
    <a:accent3>
      <a:srgbClr val="61D836"/>
    </a:accent3>
    <a:accent4>
      <a:srgbClr val="FAE232"/>
    </a:accent4>
    <a:accent5>
      <a:srgbClr val="FF644E"/>
    </a:accent5>
    <a:accent6>
      <a:srgbClr val="EF5FA7"/>
    </a:accent6>
    <a:hlink>
      <a:srgbClr val="0000FF"/>
    </a:hlink>
    <a:folHlink>
      <a:srgbClr val="FF00FF"/>
    </a:folHlink>
  </a:clrScheme>
</a:themeOverride>
</file>

<file path=ppt/theme/themeOverride3.xml><?xml version="1.0" encoding="utf-8"?>
<a:themeOverride xmlns:a="http://schemas.openxmlformats.org/drawingml/2006/main">
  <a:clrScheme name="White">
    <a:dk1>
      <a:srgbClr val="000000"/>
    </a:dk1>
    <a:lt1>
      <a:srgbClr val="FFFFFF"/>
    </a:lt1>
    <a:dk2>
      <a:srgbClr val="5E5E5E"/>
    </a:dk2>
    <a:lt2>
      <a:srgbClr val="D5D5D5"/>
    </a:lt2>
    <a:accent1>
      <a:srgbClr val="00A2FF"/>
    </a:accent1>
    <a:accent2>
      <a:srgbClr val="16E7CF"/>
    </a:accent2>
    <a:accent3>
      <a:srgbClr val="61D836"/>
    </a:accent3>
    <a:accent4>
      <a:srgbClr val="FAE232"/>
    </a:accent4>
    <a:accent5>
      <a:srgbClr val="FF644E"/>
    </a:accent5>
    <a:accent6>
      <a:srgbClr val="EF5FA7"/>
    </a:accent6>
    <a:hlink>
      <a:srgbClr val="0000FF"/>
    </a:hlink>
    <a:folHlink>
      <a:srgbClr val="FF00F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12195</TotalTime>
  <Words>1315</Words>
  <Application>Microsoft Office PowerPoint</Application>
  <PresentationFormat>Произвольный</PresentationFormat>
  <Paragraphs>146</Paragraphs>
  <Slides>20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33" baseType="lpstr">
      <vt:lpstr>Arial Unicode MS</vt:lpstr>
      <vt:lpstr>ＭＳ Ｐゴシック</vt:lpstr>
      <vt:lpstr>SimSun</vt:lpstr>
      <vt:lpstr>Arial</vt:lpstr>
      <vt:lpstr>Calibri</vt:lpstr>
      <vt:lpstr>font244</vt:lpstr>
      <vt:lpstr>Helvetica Neue</vt:lpstr>
      <vt:lpstr>Helvetica Neue Light</vt:lpstr>
      <vt:lpstr>Helvetica Neue Medium</vt:lpstr>
      <vt:lpstr>Times New Roman</vt:lpstr>
      <vt:lpstr>Wingdings</vt:lpstr>
      <vt:lpstr>YS Text</vt:lpstr>
      <vt:lpstr>White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Леушина Дарья Сергеевна</dc:creator>
  <cp:lastModifiedBy>Блок М.Е.</cp:lastModifiedBy>
  <cp:revision>296</cp:revision>
  <dcterms:modified xsi:type="dcterms:W3CDTF">2025-06-09T06:40:22Z</dcterms:modified>
</cp:coreProperties>
</file>