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3"/>
  </p:notesMasterIdLst>
  <p:sldIdLst>
    <p:sldId id="256" r:id="rId2"/>
    <p:sldId id="258" r:id="rId3"/>
    <p:sldId id="259" r:id="rId4"/>
    <p:sldId id="266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79" r:id="rId13"/>
    <p:sldId id="280" r:id="rId14"/>
    <p:sldId id="281" r:id="rId15"/>
    <p:sldId id="283" r:id="rId16"/>
    <p:sldId id="284" r:id="rId17"/>
    <p:sldId id="286" r:id="rId18"/>
    <p:sldId id="298" r:id="rId19"/>
    <p:sldId id="299" r:id="rId20"/>
    <p:sldId id="300" r:id="rId21"/>
    <p:sldId id="301" r:id="rId22"/>
    <p:sldId id="291" r:id="rId23"/>
    <p:sldId id="292" r:id="rId24"/>
    <p:sldId id="302" r:id="rId25"/>
    <p:sldId id="294" r:id="rId26"/>
    <p:sldId id="295" r:id="rId27"/>
    <p:sldId id="303" r:id="rId28"/>
    <p:sldId id="297" r:id="rId29"/>
    <p:sldId id="285" r:id="rId30"/>
    <p:sldId id="304" r:id="rId31"/>
    <p:sldId id="309" r:id="rId32"/>
    <p:sldId id="310" r:id="rId33"/>
    <p:sldId id="311" r:id="rId34"/>
    <p:sldId id="312" r:id="rId35"/>
    <p:sldId id="313" r:id="rId36"/>
    <p:sldId id="327" r:id="rId37"/>
    <p:sldId id="329" r:id="rId38"/>
    <p:sldId id="340" r:id="rId39"/>
    <p:sldId id="342" r:id="rId40"/>
    <p:sldId id="344" r:id="rId41"/>
    <p:sldId id="355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17" r:id="rId53"/>
    <p:sldId id="321" r:id="rId54"/>
    <p:sldId id="322" r:id="rId55"/>
    <p:sldId id="323" r:id="rId56"/>
    <p:sldId id="324" r:id="rId57"/>
    <p:sldId id="314" r:id="rId58"/>
    <p:sldId id="328" r:id="rId59"/>
    <p:sldId id="330" r:id="rId60"/>
    <p:sldId id="341" r:id="rId61"/>
    <p:sldId id="343" r:id="rId62"/>
    <p:sldId id="356" r:id="rId63"/>
    <p:sldId id="305" r:id="rId64"/>
    <p:sldId id="357" r:id="rId65"/>
    <p:sldId id="306" r:id="rId66"/>
    <p:sldId id="307" r:id="rId67"/>
    <p:sldId id="308" r:id="rId68"/>
    <p:sldId id="325" r:id="rId69"/>
    <p:sldId id="331" r:id="rId70"/>
    <p:sldId id="333" r:id="rId71"/>
    <p:sldId id="335" r:id="rId72"/>
    <p:sldId id="33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18" r:id="rId83"/>
    <p:sldId id="316" r:id="rId84"/>
    <p:sldId id="319" r:id="rId85"/>
    <p:sldId id="320" r:id="rId86"/>
    <p:sldId id="326" r:id="rId87"/>
    <p:sldId id="332" r:id="rId88"/>
    <p:sldId id="334" r:id="rId89"/>
    <p:sldId id="336" r:id="rId90"/>
    <p:sldId id="339" r:id="rId91"/>
    <p:sldId id="270" r:id="rId92"/>
  </p:sldIdLst>
  <p:sldSz cx="9144000" cy="5143500" type="screen16x9"/>
  <p:notesSz cx="6858000" cy="9144000"/>
  <p:embeddedFontLst>
    <p:embeddedFont>
      <p:font typeface="Proxima Nova Rg" panose="02000506030000020004" charset="0"/>
      <p:regular r:id="rId94"/>
      <p:bold r:id="rId95"/>
      <p:italic r:id="rId96"/>
      <p:boldItalic r:id="rId97"/>
    </p:embeddedFont>
    <p:embeddedFont>
      <p:font typeface="Montserrat SemiBold" panose="020B0604020202020204" charset="-52"/>
      <p:regular r:id="rId98"/>
      <p:bold r:id="rId99"/>
      <p:italic r:id="rId100"/>
      <p:boldItalic r:id="rId101"/>
    </p:embeddedFont>
    <p:embeddedFont>
      <p:font typeface="Roboto Medium" panose="020B0604020202020204" charset="0"/>
      <p:regular r:id="rId102"/>
      <p:italic r:id="rId10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7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7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4.fntdata"/><Relationship Id="rId10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42.png"/><Relationship Id="rId6" Type="http://schemas.openxmlformats.org/officeDocument/2006/relationships/image" Target="../media/image44.png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42.png"/><Relationship Id="rId6" Type="http://schemas.openxmlformats.org/officeDocument/2006/relationships/image" Target="../media/image44.png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12 ВОПРОСОВ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60 СЕКУНД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+1 БАЛЛ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0 БАЛЛОВ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9B15D835-2716-478C-A0B5-E463BADC65D9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НЕ ПОВТОРЯЮТСЯ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6BC1BCCA-8142-4827-9BC2-AF9BDBD414A1}" type="parTrans" cxnId="{02C283E2-AF59-423E-BBFB-7B9718AF6433}">
      <dgm:prSet/>
      <dgm:spPr/>
      <dgm:t>
        <a:bodyPr/>
        <a:lstStyle/>
        <a:p>
          <a:endParaRPr lang="ru-RU"/>
        </a:p>
      </dgm:t>
    </dgm:pt>
    <dgm:pt modelId="{01D35BA4-D604-4DE5-A361-53E2B27D9D7A}" type="sibTrans" cxnId="{02C283E2-AF59-423E-BBFB-7B9718AF6433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</dgm:pt>
    <dgm:pt modelId="{45A377A7-AB19-40DD-BC82-ACC9F5E25C7E}" type="pres">
      <dgm:prSet presAssocID="{D54D542D-31ED-4204-A1D4-3F72F7F2F9E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</dgm:pt>
    <dgm:pt modelId="{A8712A39-60C4-4C85-8909-FED6DB70F322}" type="pres">
      <dgm:prSet presAssocID="{8E8B4C6A-CDAF-4A96-9A98-F5BF6C093727}" presName="composite" presStyleCnt="0"/>
      <dgm:spPr/>
    </dgm:pt>
    <dgm:pt modelId="{1114917A-1881-4AF2-BF93-4958B57DD96A}" type="pres">
      <dgm:prSet presAssocID="{8E8B4C6A-CDAF-4A96-9A98-F5BF6C093727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</dgm:pt>
    <dgm:pt modelId="{B338C4FD-3A76-4CB2-9F4B-21345F2ACC4E}" type="pres">
      <dgm:prSet presAssocID="{28791CBA-1A92-4CD1-9FF4-21C630BA6156}" presName="composite" presStyleCnt="0"/>
      <dgm:spPr/>
    </dgm:pt>
    <dgm:pt modelId="{FCF96001-3D3F-42D4-B0CA-D634E37E570B}" type="pres">
      <dgm:prSet presAssocID="{28791CBA-1A92-4CD1-9FF4-21C630BA6156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</dgm:pt>
    <dgm:pt modelId="{725E8598-8501-4F7E-9257-F898417D5E54}" type="pres">
      <dgm:prSet presAssocID="{29EA93C7-A503-467F-BD93-8CB7105BDBDD}" presName="composite" presStyleCnt="0"/>
      <dgm:spPr/>
    </dgm:pt>
    <dgm:pt modelId="{7912E7B9-B453-4C96-9D26-FDF22816C1BF}" type="pres">
      <dgm:prSet presAssocID="{29EA93C7-A503-467F-BD93-8CB7105BDBD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E2654-8CC4-4791-BCC1-1F04E11767F8}" type="pres">
      <dgm:prSet presAssocID="{12723825-CFC5-435B-8375-A49BEEB63AAD}" presName="spacing" presStyleCnt="0"/>
      <dgm:spPr/>
    </dgm:pt>
    <dgm:pt modelId="{9255ACE9-A44D-46F1-B807-17D60313C7E4}" type="pres">
      <dgm:prSet presAssocID="{9B15D835-2716-478C-A0B5-E463BADC65D9}" presName="composite" presStyleCnt="0"/>
      <dgm:spPr/>
    </dgm:pt>
    <dgm:pt modelId="{FCDCEC73-1E27-4815-A7CF-E3D637A7F8F6}" type="pres">
      <dgm:prSet presAssocID="{9B15D835-2716-478C-A0B5-E463BADC65D9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A33D09-37C4-4862-B256-D836C2E004E6}" type="pres">
      <dgm:prSet presAssocID="{9B15D835-2716-478C-A0B5-E463BADC65D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C7EE6-42AD-450D-A273-A81D26617E36}" type="presOf" srcId="{29EA93C7-A503-467F-BD93-8CB7105BDBDD}" destId="{0A58F0A1-F5BE-4388-9942-AC38A28BF113}" srcOrd="0" destOrd="0" presId="urn:microsoft.com/office/officeart/2005/8/layout/vList3"/>
    <dgm:cxn modelId="{8244B4C2-B8D4-4335-B8BB-3934DBBDB8CC}" type="presOf" srcId="{E8A762FB-A953-40B3-A233-54DBD833E0BA}" destId="{35774630-5901-4F01-901B-DAFB930C1CBD}" srcOrd="0" destOrd="0" presId="urn:microsoft.com/office/officeart/2005/8/layout/vList3"/>
    <dgm:cxn modelId="{5CA0161B-1DC5-498A-A8B5-01887BEF460B}" type="presOf" srcId="{9B15D835-2716-478C-A0B5-E463BADC65D9}" destId="{23A33D09-37C4-4862-B256-D836C2E004E6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53B90EBE-9E5A-431B-B22F-6036F7A8A44C}" type="presOf" srcId="{8E8B4C6A-CDAF-4A96-9A98-F5BF6C093727}" destId="{0BA1587A-E975-4763-9A24-7AF54CAD91F7}" srcOrd="0" destOrd="0" presId="urn:microsoft.com/office/officeart/2005/8/layout/vList3"/>
    <dgm:cxn modelId="{75D8CAF2-3EE3-4CED-9A70-B9EAC13A0268}" type="presOf" srcId="{28791CBA-1A92-4CD1-9FF4-21C630BA6156}" destId="{0C5F1756-AFB7-45B8-943F-453C270765E6}" srcOrd="0" destOrd="0" presId="urn:microsoft.com/office/officeart/2005/8/layout/vList3"/>
    <dgm:cxn modelId="{740C51FD-7072-41E6-8561-CA9CBE5C8565}" srcId="{E8A762FB-A953-40B3-A233-54DBD833E0BA}" destId="{29EA93C7-A503-467F-BD93-8CB7105BDBDD}" srcOrd="3" destOrd="0" parTransId="{7323F26A-7EAF-4B5E-917E-681C45EDD00E}" sibTransId="{12723825-CFC5-435B-8375-A49BEEB63AAD}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70587E39-317B-437B-973F-3B710C43569D}" type="presOf" srcId="{D54D542D-31ED-4204-A1D4-3F72F7F2F9E3}" destId="{E65C75D7-7EE7-45A0-A287-FE197345C799}" srcOrd="0" destOrd="0" presId="urn:microsoft.com/office/officeart/2005/8/layout/vList3"/>
    <dgm:cxn modelId="{02C283E2-AF59-423E-BBFB-7B9718AF6433}" srcId="{E8A762FB-A953-40B3-A233-54DBD833E0BA}" destId="{9B15D835-2716-478C-A0B5-E463BADC65D9}" srcOrd="4" destOrd="0" parTransId="{6BC1BCCA-8142-4827-9BC2-AF9BDBD414A1}" sibTransId="{01D35BA4-D604-4DE5-A361-53E2B27D9D7A}"/>
    <dgm:cxn modelId="{5D940DD7-CCAB-41C6-9A7D-A548A0E1A2C8}" srcId="{E8A762FB-A953-40B3-A233-54DBD833E0BA}" destId="{28791CBA-1A92-4CD1-9FF4-21C630BA6156}" srcOrd="2" destOrd="0" parTransId="{88B1587A-BC25-4937-A71C-C405F5D0B7F8}" sibTransId="{D5DA142A-4587-4C4A-88E1-48CCF3390980}"/>
    <dgm:cxn modelId="{7BDA9641-D191-4F1C-817C-FE7304896ED4}" type="presParOf" srcId="{35774630-5901-4F01-901B-DAFB930C1CBD}" destId="{021948CC-B211-4B14-82A5-0DE54DE9938F}" srcOrd="0" destOrd="0" presId="urn:microsoft.com/office/officeart/2005/8/layout/vList3"/>
    <dgm:cxn modelId="{423D0747-B599-492E-AF2D-3DAC11929C9F}" type="presParOf" srcId="{021948CC-B211-4B14-82A5-0DE54DE9938F}" destId="{45A377A7-AB19-40DD-BC82-ACC9F5E25C7E}" srcOrd="0" destOrd="0" presId="urn:microsoft.com/office/officeart/2005/8/layout/vList3"/>
    <dgm:cxn modelId="{0A35FDA6-CFC0-4490-B675-21CBB885EC6A}" type="presParOf" srcId="{021948CC-B211-4B14-82A5-0DE54DE9938F}" destId="{E65C75D7-7EE7-45A0-A287-FE197345C799}" srcOrd="1" destOrd="0" presId="urn:microsoft.com/office/officeart/2005/8/layout/vList3"/>
    <dgm:cxn modelId="{25BA2E2A-23AF-48F1-A0DE-37488DA16C29}" type="presParOf" srcId="{35774630-5901-4F01-901B-DAFB930C1CBD}" destId="{FCD42EEC-C381-48DA-B5FA-E0B6FA52EB12}" srcOrd="1" destOrd="0" presId="urn:microsoft.com/office/officeart/2005/8/layout/vList3"/>
    <dgm:cxn modelId="{41150A83-24EB-4679-8AB3-77E84F44AE87}" type="presParOf" srcId="{35774630-5901-4F01-901B-DAFB930C1CBD}" destId="{A8712A39-60C4-4C85-8909-FED6DB70F322}" srcOrd="2" destOrd="0" presId="urn:microsoft.com/office/officeart/2005/8/layout/vList3"/>
    <dgm:cxn modelId="{D644736E-3ACE-41FC-B7F9-55253267005C}" type="presParOf" srcId="{A8712A39-60C4-4C85-8909-FED6DB70F322}" destId="{1114917A-1881-4AF2-BF93-4958B57DD96A}" srcOrd="0" destOrd="0" presId="urn:microsoft.com/office/officeart/2005/8/layout/vList3"/>
    <dgm:cxn modelId="{F301D708-66DE-4C67-ADF5-5CA86A0FB120}" type="presParOf" srcId="{A8712A39-60C4-4C85-8909-FED6DB70F322}" destId="{0BA1587A-E975-4763-9A24-7AF54CAD91F7}" srcOrd="1" destOrd="0" presId="urn:microsoft.com/office/officeart/2005/8/layout/vList3"/>
    <dgm:cxn modelId="{40B6A512-5677-4751-822C-5D3D99BE32AC}" type="presParOf" srcId="{35774630-5901-4F01-901B-DAFB930C1CBD}" destId="{3451909C-A91B-4ABF-B00D-E79E1001BB75}" srcOrd="3" destOrd="0" presId="urn:microsoft.com/office/officeart/2005/8/layout/vList3"/>
    <dgm:cxn modelId="{8DCDD8B4-E49D-442D-B84D-1023A1212988}" type="presParOf" srcId="{35774630-5901-4F01-901B-DAFB930C1CBD}" destId="{B338C4FD-3A76-4CB2-9F4B-21345F2ACC4E}" srcOrd="4" destOrd="0" presId="urn:microsoft.com/office/officeart/2005/8/layout/vList3"/>
    <dgm:cxn modelId="{31265440-2816-4C3A-80A2-D454DE1A714C}" type="presParOf" srcId="{B338C4FD-3A76-4CB2-9F4B-21345F2ACC4E}" destId="{FCF96001-3D3F-42D4-B0CA-D634E37E570B}" srcOrd="0" destOrd="0" presId="urn:microsoft.com/office/officeart/2005/8/layout/vList3"/>
    <dgm:cxn modelId="{5EF0261B-C824-4DF7-BE18-5A45A390EDAD}" type="presParOf" srcId="{B338C4FD-3A76-4CB2-9F4B-21345F2ACC4E}" destId="{0C5F1756-AFB7-45B8-943F-453C270765E6}" srcOrd="1" destOrd="0" presId="urn:microsoft.com/office/officeart/2005/8/layout/vList3"/>
    <dgm:cxn modelId="{15D66E42-EC26-4D8A-B13B-250CC7BE980F}" type="presParOf" srcId="{35774630-5901-4F01-901B-DAFB930C1CBD}" destId="{6BE42F48-1CD5-4930-9E6D-B0B7B1F43717}" srcOrd="5" destOrd="0" presId="urn:microsoft.com/office/officeart/2005/8/layout/vList3"/>
    <dgm:cxn modelId="{6D90678C-A3F3-4BF2-96E7-6CF0D50CAE35}" type="presParOf" srcId="{35774630-5901-4F01-901B-DAFB930C1CBD}" destId="{725E8598-8501-4F7E-9257-F898417D5E54}" srcOrd="6" destOrd="0" presId="urn:microsoft.com/office/officeart/2005/8/layout/vList3"/>
    <dgm:cxn modelId="{6D6CDEAC-A1FF-4F07-B9AA-14725B7FAA12}" type="presParOf" srcId="{725E8598-8501-4F7E-9257-F898417D5E54}" destId="{7912E7B9-B453-4C96-9D26-FDF22816C1BF}" srcOrd="0" destOrd="0" presId="urn:microsoft.com/office/officeart/2005/8/layout/vList3"/>
    <dgm:cxn modelId="{E1FF9E6F-43A2-46C3-927A-931F9F0EF057}" type="presParOf" srcId="{725E8598-8501-4F7E-9257-F898417D5E54}" destId="{0A58F0A1-F5BE-4388-9942-AC38A28BF113}" srcOrd="1" destOrd="0" presId="urn:microsoft.com/office/officeart/2005/8/layout/vList3"/>
    <dgm:cxn modelId="{08785925-9FC0-4818-A386-53A1E0FE2FB8}" type="presParOf" srcId="{35774630-5901-4F01-901B-DAFB930C1CBD}" destId="{C8CE2654-8CC4-4791-BCC1-1F04E11767F8}" srcOrd="7" destOrd="0" presId="urn:microsoft.com/office/officeart/2005/8/layout/vList3"/>
    <dgm:cxn modelId="{83266409-FFDE-46DE-A3A0-C13A1321C2AB}" type="presParOf" srcId="{35774630-5901-4F01-901B-DAFB930C1CBD}" destId="{9255ACE9-A44D-46F1-B807-17D60313C7E4}" srcOrd="8" destOrd="0" presId="urn:microsoft.com/office/officeart/2005/8/layout/vList3"/>
    <dgm:cxn modelId="{6E6BE7D4-A129-4864-9F27-94D26B29FFC0}" type="presParOf" srcId="{9255ACE9-A44D-46F1-B807-17D60313C7E4}" destId="{FCDCEC73-1E27-4815-A7CF-E3D637A7F8F6}" srcOrd="0" destOrd="0" presId="urn:microsoft.com/office/officeart/2005/8/layout/vList3"/>
    <dgm:cxn modelId="{5509D08E-7C92-454D-9EF1-BEF08B1AE637}" type="presParOf" srcId="{9255ACE9-A44D-46F1-B807-17D60313C7E4}" destId="{23A33D09-37C4-4862-B256-D836C2E004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БЛАНК НА 10 ВОПРОСОВ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2 МИНУТЫ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3EC2C879-4D0D-46D3-B4D7-6814632BCB16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ПОВТОРЯЮТСЯ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913BB681-1D96-40AA-92A1-493C355AAD50}" type="par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7862D4BB-1378-41DC-9804-44F6732C8A09}" type="sib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+2 БАЛЛА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-1 БАЛЛ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</dgm:pt>
    <dgm:pt modelId="{45A377A7-AB19-40DD-BC82-ACC9F5E25C7E}" type="pres">
      <dgm:prSet presAssocID="{D54D542D-31ED-4204-A1D4-3F72F7F2F9E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</dgm:pt>
    <dgm:pt modelId="{A8712A39-60C4-4C85-8909-FED6DB70F322}" type="pres">
      <dgm:prSet presAssocID="{8E8B4C6A-CDAF-4A96-9A98-F5BF6C093727}" presName="composite" presStyleCnt="0"/>
      <dgm:spPr/>
    </dgm:pt>
    <dgm:pt modelId="{1114917A-1881-4AF2-BF93-4958B57DD96A}" type="pres">
      <dgm:prSet presAssocID="{8E8B4C6A-CDAF-4A96-9A98-F5BF6C093727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</dgm:pt>
    <dgm:pt modelId="{C16CF35D-F95B-48CE-BBCE-85C0E55019A1}" type="pres">
      <dgm:prSet presAssocID="{3EC2C879-4D0D-46D3-B4D7-6814632BCB16}" presName="composite" presStyleCnt="0"/>
      <dgm:spPr/>
    </dgm:pt>
    <dgm:pt modelId="{86FF18A5-39EF-418D-8974-1B66C864AF69}" type="pres">
      <dgm:prSet presAssocID="{3EC2C879-4D0D-46D3-B4D7-6814632BCB16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7E0439DC-187C-488A-A5CD-4BDB9424DAEE}" type="pres">
      <dgm:prSet presAssocID="{3EC2C879-4D0D-46D3-B4D7-6814632BCB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B5DA-9681-49BE-8337-0F6ACD8FEE79}" type="pres">
      <dgm:prSet presAssocID="{7862D4BB-1378-41DC-9804-44F6732C8A09}" presName="spacing" presStyleCnt="0"/>
      <dgm:spPr/>
    </dgm:pt>
    <dgm:pt modelId="{B338C4FD-3A76-4CB2-9F4B-21345F2ACC4E}" type="pres">
      <dgm:prSet presAssocID="{28791CBA-1A92-4CD1-9FF4-21C630BA6156}" presName="composite" presStyleCnt="0"/>
      <dgm:spPr/>
    </dgm:pt>
    <dgm:pt modelId="{FCF96001-3D3F-42D4-B0CA-D634E37E570B}" type="pres">
      <dgm:prSet presAssocID="{28791CBA-1A92-4CD1-9FF4-21C630BA6156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</dgm:pt>
    <dgm:pt modelId="{725E8598-8501-4F7E-9257-F898417D5E54}" type="pres">
      <dgm:prSet presAssocID="{29EA93C7-A503-467F-BD93-8CB7105BDBDD}" presName="composite" presStyleCnt="0"/>
      <dgm:spPr/>
    </dgm:pt>
    <dgm:pt modelId="{7912E7B9-B453-4C96-9D26-FDF22816C1BF}" type="pres">
      <dgm:prSet presAssocID="{29EA93C7-A503-467F-BD93-8CB7105BDBD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C7EE6-42AD-450D-A273-A81D26617E36}" type="presOf" srcId="{29EA93C7-A503-467F-BD93-8CB7105BDBDD}" destId="{0A58F0A1-F5BE-4388-9942-AC38A28BF113}" srcOrd="0" destOrd="0" presId="urn:microsoft.com/office/officeart/2005/8/layout/vList3"/>
    <dgm:cxn modelId="{8244B4C2-B8D4-4335-B8BB-3934DBBDB8CC}" type="presOf" srcId="{E8A762FB-A953-40B3-A233-54DBD833E0BA}" destId="{35774630-5901-4F01-901B-DAFB930C1CBD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53B90EBE-9E5A-431B-B22F-6036F7A8A44C}" type="presOf" srcId="{8E8B4C6A-CDAF-4A96-9A98-F5BF6C093727}" destId="{0BA1587A-E975-4763-9A24-7AF54CAD91F7}" srcOrd="0" destOrd="0" presId="urn:microsoft.com/office/officeart/2005/8/layout/vList3"/>
    <dgm:cxn modelId="{75D8CAF2-3EE3-4CED-9A70-B9EAC13A0268}" type="presOf" srcId="{28791CBA-1A92-4CD1-9FF4-21C630BA6156}" destId="{0C5F1756-AFB7-45B8-943F-453C270765E6}" srcOrd="0" destOrd="0" presId="urn:microsoft.com/office/officeart/2005/8/layout/vList3"/>
    <dgm:cxn modelId="{740C51FD-7072-41E6-8561-CA9CBE5C8565}" srcId="{E8A762FB-A953-40B3-A233-54DBD833E0BA}" destId="{29EA93C7-A503-467F-BD93-8CB7105BDBDD}" srcOrd="4" destOrd="0" parTransId="{7323F26A-7EAF-4B5E-917E-681C45EDD00E}" sibTransId="{12723825-CFC5-435B-8375-A49BEEB63AAD}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70587E39-317B-437B-973F-3B710C43569D}" type="presOf" srcId="{D54D542D-31ED-4204-A1D4-3F72F7F2F9E3}" destId="{E65C75D7-7EE7-45A0-A287-FE197345C799}" srcOrd="0" destOrd="0" presId="urn:microsoft.com/office/officeart/2005/8/layout/vList3"/>
    <dgm:cxn modelId="{BD9BD312-6AFD-4CDA-B178-DA797A6E0427}" type="presOf" srcId="{3EC2C879-4D0D-46D3-B4D7-6814632BCB16}" destId="{7E0439DC-187C-488A-A5CD-4BDB9424DAEE}" srcOrd="0" destOrd="0" presId="urn:microsoft.com/office/officeart/2005/8/layout/vList3"/>
    <dgm:cxn modelId="{5D940DD7-CCAB-41C6-9A7D-A548A0E1A2C8}" srcId="{E8A762FB-A953-40B3-A233-54DBD833E0BA}" destId="{28791CBA-1A92-4CD1-9FF4-21C630BA6156}" srcOrd="3" destOrd="0" parTransId="{88B1587A-BC25-4937-A71C-C405F5D0B7F8}" sibTransId="{D5DA142A-4587-4C4A-88E1-48CCF3390980}"/>
    <dgm:cxn modelId="{1387E948-4C45-4CA4-87D1-4DF5A447A2CE}" srcId="{E8A762FB-A953-40B3-A233-54DBD833E0BA}" destId="{3EC2C879-4D0D-46D3-B4D7-6814632BCB16}" srcOrd="2" destOrd="0" parTransId="{913BB681-1D96-40AA-92A1-493C355AAD50}" sibTransId="{7862D4BB-1378-41DC-9804-44F6732C8A09}"/>
    <dgm:cxn modelId="{7BDA9641-D191-4F1C-817C-FE7304896ED4}" type="presParOf" srcId="{35774630-5901-4F01-901B-DAFB930C1CBD}" destId="{021948CC-B211-4B14-82A5-0DE54DE9938F}" srcOrd="0" destOrd="0" presId="urn:microsoft.com/office/officeart/2005/8/layout/vList3"/>
    <dgm:cxn modelId="{423D0747-B599-492E-AF2D-3DAC11929C9F}" type="presParOf" srcId="{021948CC-B211-4B14-82A5-0DE54DE9938F}" destId="{45A377A7-AB19-40DD-BC82-ACC9F5E25C7E}" srcOrd="0" destOrd="0" presId="urn:microsoft.com/office/officeart/2005/8/layout/vList3"/>
    <dgm:cxn modelId="{0A35FDA6-CFC0-4490-B675-21CBB885EC6A}" type="presParOf" srcId="{021948CC-B211-4B14-82A5-0DE54DE9938F}" destId="{E65C75D7-7EE7-45A0-A287-FE197345C799}" srcOrd="1" destOrd="0" presId="urn:microsoft.com/office/officeart/2005/8/layout/vList3"/>
    <dgm:cxn modelId="{25BA2E2A-23AF-48F1-A0DE-37488DA16C29}" type="presParOf" srcId="{35774630-5901-4F01-901B-DAFB930C1CBD}" destId="{FCD42EEC-C381-48DA-B5FA-E0B6FA52EB12}" srcOrd="1" destOrd="0" presId="urn:microsoft.com/office/officeart/2005/8/layout/vList3"/>
    <dgm:cxn modelId="{41150A83-24EB-4679-8AB3-77E84F44AE87}" type="presParOf" srcId="{35774630-5901-4F01-901B-DAFB930C1CBD}" destId="{A8712A39-60C4-4C85-8909-FED6DB70F322}" srcOrd="2" destOrd="0" presId="urn:microsoft.com/office/officeart/2005/8/layout/vList3"/>
    <dgm:cxn modelId="{D644736E-3ACE-41FC-B7F9-55253267005C}" type="presParOf" srcId="{A8712A39-60C4-4C85-8909-FED6DB70F322}" destId="{1114917A-1881-4AF2-BF93-4958B57DD96A}" srcOrd="0" destOrd="0" presId="urn:microsoft.com/office/officeart/2005/8/layout/vList3"/>
    <dgm:cxn modelId="{F301D708-66DE-4C67-ADF5-5CA86A0FB120}" type="presParOf" srcId="{A8712A39-60C4-4C85-8909-FED6DB70F322}" destId="{0BA1587A-E975-4763-9A24-7AF54CAD91F7}" srcOrd="1" destOrd="0" presId="urn:microsoft.com/office/officeart/2005/8/layout/vList3"/>
    <dgm:cxn modelId="{40B6A512-5677-4751-822C-5D3D99BE32AC}" type="presParOf" srcId="{35774630-5901-4F01-901B-DAFB930C1CBD}" destId="{3451909C-A91B-4ABF-B00D-E79E1001BB75}" srcOrd="3" destOrd="0" presId="urn:microsoft.com/office/officeart/2005/8/layout/vList3"/>
    <dgm:cxn modelId="{8E5897AF-B8E2-49E2-8C5E-C4A73F52269E}" type="presParOf" srcId="{35774630-5901-4F01-901B-DAFB930C1CBD}" destId="{C16CF35D-F95B-48CE-BBCE-85C0E55019A1}" srcOrd="4" destOrd="0" presId="urn:microsoft.com/office/officeart/2005/8/layout/vList3"/>
    <dgm:cxn modelId="{A62DFD49-75A9-401C-9136-04C936813737}" type="presParOf" srcId="{C16CF35D-F95B-48CE-BBCE-85C0E55019A1}" destId="{86FF18A5-39EF-418D-8974-1B66C864AF69}" srcOrd="0" destOrd="0" presId="urn:microsoft.com/office/officeart/2005/8/layout/vList3"/>
    <dgm:cxn modelId="{27E14BA3-1DC3-4D25-ACCC-82D261CE0066}" type="presParOf" srcId="{C16CF35D-F95B-48CE-BBCE-85C0E55019A1}" destId="{7E0439DC-187C-488A-A5CD-4BDB9424DAEE}" srcOrd="1" destOrd="0" presId="urn:microsoft.com/office/officeart/2005/8/layout/vList3"/>
    <dgm:cxn modelId="{85ADFC5B-9E25-4232-99CC-8DE8466102FB}" type="presParOf" srcId="{35774630-5901-4F01-901B-DAFB930C1CBD}" destId="{0E9DB5DA-9681-49BE-8337-0F6ACD8FEE79}" srcOrd="5" destOrd="0" presId="urn:microsoft.com/office/officeart/2005/8/layout/vList3"/>
    <dgm:cxn modelId="{8DCDD8B4-E49D-442D-B84D-1023A1212988}" type="presParOf" srcId="{35774630-5901-4F01-901B-DAFB930C1CBD}" destId="{B338C4FD-3A76-4CB2-9F4B-21345F2ACC4E}" srcOrd="6" destOrd="0" presId="urn:microsoft.com/office/officeart/2005/8/layout/vList3"/>
    <dgm:cxn modelId="{31265440-2816-4C3A-80A2-D454DE1A714C}" type="presParOf" srcId="{B338C4FD-3A76-4CB2-9F4B-21345F2ACC4E}" destId="{FCF96001-3D3F-42D4-B0CA-D634E37E570B}" srcOrd="0" destOrd="0" presId="urn:microsoft.com/office/officeart/2005/8/layout/vList3"/>
    <dgm:cxn modelId="{5EF0261B-C824-4DF7-BE18-5A45A390EDAD}" type="presParOf" srcId="{B338C4FD-3A76-4CB2-9F4B-21345F2ACC4E}" destId="{0C5F1756-AFB7-45B8-943F-453C270765E6}" srcOrd="1" destOrd="0" presId="urn:microsoft.com/office/officeart/2005/8/layout/vList3"/>
    <dgm:cxn modelId="{15D66E42-EC26-4D8A-B13B-250CC7BE980F}" type="presParOf" srcId="{35774630-5901-4F01-901B-DAFB930C1CBD}" destId="{6BE42F48-1CD5-4930-9E6D-B0B7B1F43717}" srcOrd="7" destOrd="0" presId="urn:microsoft.com/office/officeart/2005/8/layout/vList3"/>
    <dgm:cxn modelId="{6D90678C-A3F3-4BF2-96E7-6CF0D50CAE35}" type="presParOf" srcId="{35774630-5901-4F01-901B-DAFB930C1CBD}" destId="{725E8598-8501-4F7E-9257-F898417D5E54}" srcOrd="8" destOrd="0" presId="urn:microsoft.com/office/officeart/2005/8/layout/vList3"/>
    <dgm:cxn modelId="{6D6CDEAC-A1FF-4F07-B9AA-14725B7FAA12}" type="presParOf" srcId="{725E8598-8501-4F7E-9257-F898417D5E54}" destId="{7912E7B9-B453-4C96-9D26-FDF22816C1BF}" srcOrd="0" destOrd="0" presId="urn:microsoft.com/office/officeart/2005/8/layout/vList3"/>
    <dgm:cxn modelId="{E1FF9E6F-43A2-46C3-927A-931F9F0EF057}" type="presParOf" srcId="{725E8598-8501-4F7E-9257-F898417D5E54}" destId="{0A58F0A1-F5BE-4388-9942-AC38A28BF1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831FB-FD5E-42D6-87D7-DAC01970BC8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BD4CBED6-4884-4CCC-9A7D-B84D34A82BA4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400" b="1" dirty="0" smtClean="0"/>
            <a:t>Вклад</a:t>
          </a:r>
          <a:endParaRPr lang="ru-RU" sz="1400" b="1" dirty="0"/>
        </a:p>
      </dgm:t>
    </dgm:pt>
    <dgm:pt modelId="{1CC35DB1-1078-407B-8C7D-CE81346B0054}" type="parTrans" cxnId="{88B22B3F-C8DE-4942-8009-DB1D53C4A6C9}">
      <dgm:prSet/>
      <dgm:spPr/>
      <dgm:t>
        <a:bodyPr/>
        <a:lstStyle/>
        <a:p>
          <a:endParaRPr lang="ru-RU"/>
        </a:p>
      </dgm:t>
    </dgm:pt>
    <dgm:pt modelId="{83E541CA-7534-4BF3-B15D-9E0D8F1E1FA4}" type="sibTrans" cxnId="{88B22B3F-C8DE-4942-8009-DB1D53C4A6C9}">
      <dgm:prSet/>
      <dgm:spPr/>
      <dgm:t>
        <a:bodyPr/>
        <a:lstStyle/>
        <a:p>
          <a:endParaRPr lang="ru-RU"/>
        </a:p>
      </dgm:t>
    </dgm:pt>
    <dgm:pt modelId="{04E166FE-F260-43AC-9F2E-678151DEC462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ru-RU" sz="1400" b="1" dirty="0" smtClean="0"/>
            <a:t>Депозит</a:t>
          </a:r>
          <a:endParaRPr lang="ru-RU" sz="1400" b="1" dirty="0"/>
        </a:p>
      </dgm:t>
    </dgm:pt>
    <dgm:pt modelId="{52C5E04A-938E-4E0C-9EFC-08863F3793B9}" type="parTrans" cxnId="{F551B1F1-B79A-4E71-A881-13B411A9834F}">
      <dgm:prSet/>
      <dgm:spPr/>
      <dgm:t>
        <a:bodyPr/>
        <a:lstStyle/>
        <a:p>
          <a:endParaRPr lang="ru-RU"/>
        </a:p>
      </dgm:t>
    </dgm:pt>
    <dgm:pt modelId="{C2328411-1B67-4599-99C4-3BB7E44361B4}" type="sibTrans" cxnId="{F551B1F1-B79A-4E71-A881-13B411A9834F}">
      <dgm:prSet/>
      <dgm:spPr/>
      <dgm:t>
        <a:bodyPr/>
        <a:lstStyle/>
        <a:p>
          <a:endParaRPr lang="ru-RU"/>
        </a:p>
      </dgm:t>
    </dgm:pt>
    <dgm:pt modelId="{96475608-0E65-4E36-BF3A-E0B0A2DB24BE}" type="pres">
      <dgm:prSet presAssocID="{3E2831FB-FD5E-42D6-87D7-DAC01970BC8D}" presName="composite" presStyleCnt="0">
        <dgm:presLayoutVars>
          <dgm:chMax val="5"/>
          <dgm:dir/>
          <dgm:resizeHandles val="exact"/>
        </dgm:presLayoutVars>
      </dgm:prSet>
      <dgm:spPr/>
    </dgm:pt>
    <dgm:pt modelId="{880B7FAB-FD34-4553-8411-C4014668B6FA}" type="pres">
      <dgm:prSet presAssocID="{BD4CBED6-4884-4CCC-9A7D-B84D34A82BA4}" presName="circle1" presStyleLbl="lnNode1" presStyleIdx="0" presStyleCnt="2"/>
      <dgm:spPr>
        <a:solidFill>
          <a:srgbClr val="2AA9E0"/>
        </a:solidFill>
      </dgm:spPr>
    </dgm:pt>
    <dgm:pt modelId="{61D53659-E1F2-4649-B8F9-3E99184C1B6F}" type="pres">
      <dgm:prSet presAssocID="{BD4CBED6-4884-4CCC-9A7D-B84D34A82BA4}" presName="text1" presStyleLbl="revTx" presStyleIdx="0" presStyleCnt="2" custScaleX="13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17FE-A72A-4D39-A0CE-5199149AE667}" type="pres">
      <dgm:prSet presAssocID="{BD4CBED6-4884-4CCC-9A7D-B84D34A82BA4}" presName="line1" presStyleLbl="callout" presStyleIdx="0" presStyleCnt="4"/>
      <dgm:spPr>
        <a:ln>
          <a:solidFill>
            <a:srgbClr val="2AA9E0"/>
          </a:solidFill>
        </a:ln>
      </dgm:spPr>
    </dgm:pt>
    <dgm:pt modelId="{69C4A84D-7956-4A59-95ED-FE4C4BC3357F}" type="pres">
      <dgm:prSet presAssocID="{BD4CBED6-4884-4CCC-9A7D-B84D34A82BA4}" presName="d1" presStyleLbl="callout" presStyleIdx="1" presStyleCnt="4"/>
      <dgm:spPr>
        <a:ln>
          <a:solidFill>
            <a:srgbClr val="2AA9E0"/>
          </a:solidFill>
        </a:ln>
      </dgm:spPr>
    </dgm:pt>
    <dgm:pt modelId="{7D2AB3DC-4C8D-43C5-ABC1-30E0C4F9AE45}" type="pres">
      <dgm:prSet presAssocID="{04E166FE-F260-43AC-9F2E-678151DEC462}" presName="circle2" presStyleLbl="lnNode1" presStyleIdx="1" presStyleCnt="2"/>
      <dgm:spPr>
        <a:solidFill>
          <a:srgbClr val="E47878"/>
        </a:solidFill>
      </dgm:spPr>
    </dgm:pt>
    <dgm:pt modelId="{B2E940F3-FDF8-4EB8-8DB0-D1FE26A9625B}" type="pres">
      <dgm:prSet presAssocID="{04E166FE-F260-43AC-9F2E-678151DEC462}" presName="text2" presStyleLbl="revTx" presStyleIdx="1" presStyleCnt="2" custScaleX="137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C329E-4D04-4C57-BB8B-270AD861D47D}" type="pres">
      <dgm:prSet presAssocID="{04E166FE-F260-43AC-9F2E-678151DEC462}" presName="line2" presStyleLbl="callout" presStyleIdx="2" presStyleCnt="4"/>
      <dgm:spPr>
        <a:ln>
          <a:solidFill>
            <a:srgbClr val="E47878"/>
          </a:solidFill>
        </a:ln>
      </dgm:spPr>
    </dgm:pt>
    <dgm:pt modelId="{B93C4813-54BE-4A42-A945-255FF1D71385}" type="pres">
      <dgm:prSet presAssocID="{04E166FE-F260-43AC-9F2E-678151DEC462}" presName="d2" presStyleLbl="callout" presStyleIdx="3" presStyleCnt="4"/>
      <dgm:spPr>
        <a:ln>
          <a:solidFill>
            <a:srgbClr val="E47878"/>
          </a:solidFill>
        </a:ln>
      </dgm:spPr>
    </dgm:pt>
  </dgm:ptLst>
  <dgm:cxnLst>
    <dgm:cxn modelId="{88B22B3F-C8DE-4942-8009-DB1D53C4A6C9}" srcId="{3E2831FB-FD5E-42D6-87D7-DAC01970BC8D}" destId="{BD4CBED6-4884-4CCC-9A7D-B84D34A82BA4}" srcOrd="0" destOrd="0" parTransId="{1CC35DB1-1078-407B-8C7D-CE81346B0054}" sibTransId="{83E541CA-7534-4BF3-B15D-9E0D8F1E1FA4}"/>
    <dgm:cxn modelId="{AB8DB8F1-16A0-41E1-8EB0-6C5005497FD9}" type="presOf" srcId="{BD4CBED6-4884-4CCC-9A7D-B84D34A82BA4}" destId="{61D53659-E1F2-4649-B8F9-3E99184C1B6F}" srcOrd="0" destOrd="0" presId="urn:microsoft.com/office/officeart/2005/8/layout/target1"/>
    <dgm:cxn modelId="{85EADAB9-2A68-4A48-B2AC-8C50F0A78E35}" type="presOf" srcId="{3E2831FB-FD5E-42D6-87D7-DAC01970BC8D}" destId="{96475608-0E65-4E36-BF3A-E0B0A2DB24BE}" srcOrd="0" destOrd="0" presId="urn:microsoft.com/office/officeart/2005/8/layout/target1"/>
    <dgm:cxn modelId="{EB94BC01-9671-47D7-A54D-D75306A10B01}" type="presOf" srcId="{04E166FE-F260-43AC-9F2E-678151DEC462}" destId="{B2E940F3-FDF8-4EB8-8DB0-D1FE26A9625B}" srcOrd="0" destOrd="0" presId="urn:microsoft.com/office/officeart/2005/8/layout/target1"/>
    <dgm:cxn modelId="{F551B1F1-B79A-4E71-A881-13B411A9834F}" srcId="{3E2831FB-FD5E-42D6-87D7-DAC01970BC8D}" destId="{04E166FE-F260-43AC-9F2E-678151DEC462}" srcOrd="1" destOrd="0" parTransId="{52C5E04A-938E-4E0C-9EFC-08863F3793B9}" sibTransId="{C2328411-1B67-4599-99C4-3BB7E44361B4}"/>
    <dgm:cxn modelId="{DCEDF963-DF5C-420A-8BDB-A9A37A2A66D1}" type="presParOf" srcId="{96475608-0E65-4E36-BF3A-E0B0A2DB24BE}" destId="{880B7FAB-FD34-4553-8411-C4014668B6FA}" srcOrd="0" destOrd="0" presId="urn:microsoft.com/office/officeart/2005/8/layout/target1"/>
    <dgm:cxn modelId="{0B8D36DD-698E-464B-976F-313224D3ED5D}" type="presParOf" srcId="{96475608-0E65-4E36-BF3A-E0B0A2DB24BE}" destId="{61D53659-E1F2-4649-B8F9-3E99184C1B6F}" srcOrd="1" destOrd="0" presId="urn:microsoft.com/office/officeart/2005/8/layout/target1"/>
    <dgm:cxn modelId="{3509289E-8F75-49A1-997A-01AA6F5FA968}" type="presParOf" srcId="{96475608-0E65-4E36-BF3A-E0B0A2DB24BE}" destId="{A7AA17FE-A72A-4D39-A0CE-5199149AE667}" srcOrd="2" destOrd="0" presId="urn:microsoft.com/office/officeart/2005/8/layout/target1"/>
    <dgm:cxn modelId="{FF682AFD-9901-4FB1-908D-B461ABFF9D75}" type="presParOf" srcId="{96475608-0E65-4E36-BF3A-E0B0A2DB24BE}" destId="{69C4A84D-7956-4A59-95ED-FE4C4BC3357F}" srcOrd="3" destOrd="0" presId="urn:microsoft.com/office/officeart/2005/8/layout/target1"/>
    <dgm:cxn modelId="{0661323D-2E06-43C1-A9B9-2E14946FB2AB}" type="presParOf" srcId="{96475608-0E65-4E36-BF3A-E0B0A2DB24BE}" destId="{7D2AB3DC-4C8D-43C5-ABC1-30E0C4F9AE45}" srcOrd="4" destOrd="0" presId="urn:microsoft.com/office/officeart/2005/8/layout/target1"/>
    <dgm:cxn modelId="{BA7C1A20-277B-4EEB-AA15-84902C86B4C6}" type="presParOf" srcId="{96475608-0E65-4E36-BF3A-E0B0A2DB24BE}" destId="{B2E940F3-FDF8-4EB8-8DB0-D1FE26A9625B}" srcOrd="5" destOrd="0" presId="urn:microsoft.com/office/officeart/2005/8/layout/target1"/>
    <dgm:cxn modelId="{FEF73020-9829-47CB-A332-6EC59BF5E73A}" type="presParOf" srcId="{96475608-0E65-4E36-BF3A-E0B0A2DB24BE}" destId="{CA5C329E-4D04-4C57-BB8B-270AD861D47D}" srcOrd="6" destOrd="0" presId="urn:microsoft.com/office/officeart/2005/8/layout/target1"/>
    <dgm:cxn modelId="{0E9101AB-2C76-4C95-9CE8-9DC6E4B79399}" type="presParOf" srcId="{96475608-0E65-4E36-BF3A-E0B0A2DB24BE}" destId="{B93C4813-54BE-4A42-A945-255FF1D71385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762FB-A953-40B3-A233-54DBD833E0BA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54D542D-31ED-4204-A1D4-3F72F7F2F9E3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БЛАНК НА 8 ВОПРОСОВ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A4702E0-CAA8-473B-80C0-4B4AFC6D770D}" type="par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B3C6EAA8-3683-4BF4-BD4A-C51FA669E322}" type="sibTrans" cxnId="{57D94AB5-958C-4BF3-A5AD-62C2ECC21E6F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8E8B4C6A-CDAF-4A96-9A98-F5BF6C093727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2 МИНУТЫ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4E1E144B-83EA-43D3-805F-51415131C988}" type="par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480E3D78-C9FF-49E7-BCB8-282F51E1EBD1}" type="sibTrans" cxnId="{946FD59C-6F4B-41BD-AEE5-DF8F325E0087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3EC2C879-4D0D-46D3-B4D7-6814632BCB16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ПОВТОРЯЮТСЯ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913BB681-1D96-40AA-92A1-493C355AAD50}" type="par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7862D4BB-1378-41DC-9804-44F6732C8A09}" type="sibTrans" cxnId="{1387E948-4C45-4CA4-87D1-4DF5A447A2CE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8791CBA-1A92-4CD1-9FF4-21C630BA6156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+2 БАЛЛА БЕЗ СТАВКИ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88B1587A-BC25-4937-A71C-C405F5D0B7F8}" type="par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D5DA142A-4587-4C4A-88E1-48CCF3390980}" type="sibTrans" cxnId="{5D940DD7-CCAB-41C6-9A7D-A548A0E1A2C8}">
      <dgm:prSet/>
      <dgm:spPr/>
      <dgm:t>
        <a:bodyPr/>
        <a:lstStyle/>
        <a:p>
          <a:endParaRPr lang="ru-RU">
            <a:latin typeface="HSE Sans" panose="02000000000000000000" pitchFamily="50" charset="-52"/>
          </a:endParaRPr>
        </a:p>
      </dgm:t>
    </dgm:pt>
    <dgm:pt modelId="{29EA93C7-A503-467F-BD93-8CB7105BDBDD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-1 БАЛЛ БЕЗ СТАВКИ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7323F26A-7EAF-4B5E-917E-681C45EDD00E}" type="parTrans" cxnId="{740C51FD-7072-41E6-8561-CA9CBE5C8565}">
      <dgm:prSet/>
      <dgm:spPr/>
      <dgm:t>
        <a:bodyPr/>
        <a:lstStyle/>
        <a:p>
          <a:endParaRPr lang="ru-RU"/>
        </a:p>
      </dgm:t>
    </dgm:pt>
    <dgm:pt modelId="{12723825-CFC5-435B-8375-A49BEEB63AAD}" type="sibTrans" cxnId="{740C51FD-7072-41E6-8561-CA9CBE5C8565}">
      <dgm:prSet/>
      <dgm:spPr/>
      <dgm:t>
        <a:bodyPr/>
        <a:lstStyle/>
        <a:p>
          <a:endParaRPr lang="ru-RU"/>
        </a:p>
      </dgm:t>
    </dgm:pt>
    <dgm:pt modelId="{F8608D06-C795-4831-8651-36BD8657AD49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+3 БАЛЛА СО СТАВКОЙ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EC139BE7-7311-4C6E-A01B-9A293273A58B}" type="parTrans" cxnId="{63CC489B-6E45-437F-9B7E-65023CD795D6}">
      <dgm:prSet/>
      <dgm:spPr/>
      <dgm:t>
        <a:bodyPr/>
        <a:lstStyle/>
        <a:p>
          <a:endParaRPr lang="ru-RU"/>
        </a:p>
      </dgm:t>
    </dgm:pt>
    <dgm:pt modelId="{4B78D672-14CB-4B7A-B073-43086F87A61B}" type="sibTrans" cxnId="{63CC489B-6E45-437F-9B7E-65023CD795D6}">
      <dgm:prSet/>
      <dgm:spPr/>
      <dgm:t>
        <a:bodyPr/>
        <a:lstStyle/>
        <a:p>
          <a:endParaRPr lang="ru-RU"/>
        </a:p>
      </dgm:t>
    </dgm:pt>
    <dgm:pt modelId="{C9FF6AB9-3017-401A-B2FE-03FD960793BC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МОЖНО СДЕЛАТЬ СТАВКУ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58B1C7E1-F49C-4492-B809-26CB443B74CE}" type="parTrans" cxnId="{EC3D5805-37A6-43BD-B6B7-355F67098ABE}">
      <dgm:prSet/>
      <dgm:spPr/>
      <dgm:t>
        <a:bodyPr/>
        <a:lstStyle/>
        <a:p>
          <a:endParaRPr lang="ru-RU"/>
        </a:p>
      </dgm:t>
    </dgm:pt>
    <dgm:pt modelId="{9058BBF7-834A-42B6-9172-7FD6F20EE177}" type="sibTrans" cxnId="{EC3D5805-37A6-43BD-B6B7-355F67098ABE}">
      <dgm:prSet/>
      <dgm:spPr/>
      <dgm:t>
        <a:bodyPr/>
        <a:lstStyle/>
        <a:p>
          <a:endParaRPr lang="ru-RU"/>
        </a:p>
      </dgm:t>
    </dgm:pt>
    <dgm:pt modelId="{BDCF1872-2B5E-415F-9F0F-A0D12EFC309F}">
      <dgm:prSet phldrT="[Текст]" custT="1"/>
      <dgm:spPr/>
      <dgm:t>
        <a:bodyPr/>
        <a:lstStyle/>
        <a:p>
          <a:r>
            <a:rPr lang="ru-RU" sz="2000" b="1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-2 БАЛЛА СО СТАВКОЙ</a:t>
          </a:r>
          <a:endParaRPr lang="ru-RU" sz="2000" b="1" dirty="0">
            <a:latin typeface="Montserrat SemiBold" panose="020B0604020202020204" charset="-52"/>
            <a:cs typeface="Times New Roman" panose="02020603050405020304" pitchFamily="18" charset="0"/>
          </a:endParaRPr>
        </a:p>
      </dgm:t>
    </dgm:pt>
    <dgm:pt modelId="{67B78750-8DA6-4EC1-8AE7-F782904E22C2}" type="parTrans" cxnId="{DF05D99B-22BA-4526-B4BC-4B09ABDAA5B1}">
      <dgm:prSet/>
      <dgm:spPr/>
      <dgm:t>
        <a:bodyPr/>
        <a:lstStyle/>
        <a:p>
          <a:endParaRPr lang="ru-RU"/>
        </a:p>
      </dgm:t>
    </dgm:pt>
    <dgm:pt modelId="{61044B81-E88A-42CB-A425-73FDCA1BD48E}" type="sibTrans" cxnId="{DF05D99B-22BA-4526-B4BC-4B09ABDAA5B1}">
      <dgm:prSet/>
      <dgm:spPr/>
      <dgm:t>
        <a:bodyPr/>
        <a:lstStyle/>
        <a:p>
          <a:endParaRPr lang="ru-RU"/>
        </a:p>
      </dgm:t>
    </dgm:pt>
    <dgm:pt modelId="{35774630-5901-4F01-901B-DAFB930C1CBD}" type="pres">
      <dgm:prSet presAssocID="{E8A762FB-A953-40B3-A233-54DBD833E0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948CC-B211-4B14-82A5-0DE54DE9938F}" type="pres">
      <dgm:prSet presAssocID="{D54D542D-31ED-4204-A1D4-3F72F7F2F9E3}" presName="composite" presStyleCnt="0"/>
      <dgm:spPr/>
    </dgm:pt>
    <dgm:pt modelId="{45A377A7-AB19-40DD-BC82-ACC9F5E25C7E}" type="pres">
      <dgm:prSet presAssocID="{D54D542D-31ED-4204-A1D4-3F72F7F2F9E3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5C75D7-7EE7-45A0-A287-FE197345C799}" type="pres">
      <dgm:prSet presAssocID="{D54D542D-31ED-4204-A1D4-3F72F7F2F9E3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42EEC-C381-48DA-B5FA-E0B6FA52EB12}" type="pres">
      <dgm:prSet presAssocID="{B3C6EAA8-3683-4BF4-BD4A-C51FA669E322}" presName="spacing" presStyleCnt="0"/>
      <dgm:spPr/>
    </dgm:pt>
    <dgm:pt modelId="{A8712A39-60C4-4C85-8909-FED6DB70F322}" type="pres">
      <dgm:prSet presAssocID="{8E8B4C6A-CDAF-4A96-9A98-F5BF6C093727}" presName="composite" presStyleCnt="0"/>
      <dgm:spPr/>
    </dgm:pt>
    <dgm:pt modelId="{1114917A-1881-4AF2-BF93-4958B57DD96A}" type="pres">
      <dgm:prSet presAssocID="{8E8B4C6A-CDAF-4A96-9A98-F5BF6C093727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A1587A-E975-4763-9A24-7AF54CAD91F7}" type="pres">
      <dgm:prSet presAssocID="{8E8B4C6A-CDAF-4A96-9A98-F5BF6C093727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1909C-A91B-4ABF-B00D-E79E1001BB75}" type="pres">
      <dgm:prSet presAssocID="{480E3D78-C9FF-49E7-BCB8-282F51E1EBD1}" presName="spacing" presStyleCnt="0"/>
      <dgm:spPr/>
    </dgm:pt>
    <dgm:pt modelId="{C16CF35D-F95B-48CE-BBCE-85C0E55019A1}" type="pres">
      <dgm:prSet presAssocID="{3EC2C879-4D0D-46D3-B4D7-6814632BCB16}" presName="composite" presStyleCnt="0"/>
      <dgm:spPr/>
    </dgm:pt>
    <dgm:pt modelId="{86FF18A5-39EF-418D-8974-1B66C864AF69}" type="pres">
      <dgm:prSet presAssocID="{3EC2C879-4D0D-46D3-B4D7-6814632BCB16}" presName="imgShp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7E0439DC-187C-488A-A5CD-4BDB9424DAEE}" type="pres">
      <dgm:prSet presAssocID="{3EC2C879-4D0D-46D3-B4D7-6814632BCB16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DB5DA-9681-49BE-8337-0F6ACD8FEE79}" type="pres">
      <dgm:prSet presAssocID="{7862D4BB-1378-41DC-9804-44F6732C8A09}" presName="spacing" presStyleCnt="0"/>
      <dgm:spPr/>
    </dgm:pt>
    <dgm:pt modelId="{60F9CD5A-2291-43AC-8EA3-B12C9CB5861B}" type="pres">
      <dgm:prSet presAssocID="{C9FF6AB9-3017-401A-B2FE-03FD960793BC}" presName="composite" presStyleCnt="0"/>
      <dgm:spPr/>
    </dgm:pt>
    <dgm:pt modelId="{ECA383CF-BFA4-4DF1-B50D-C8773BE34727}" type="pres">
      <dgm:prSet presAssocID="{C9FF6AB9-3017-401A-B2FE-03FD960793BC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6232B-83AE-4B38-9724-A62EC423DA58}" type="pres">
      <dgm:prSet presAssocID="{C9FF6AB9-3017-401A-B2FE-03FD960793BC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A1E3-26D8-4E70-AFF1-673DF92A46E1}" type="pres">
      <dgm:prSet presAssocID="{9058BBF7-834A-42B6-9172-7FD6F20EE177}" presName="spacing" presStyleCnt="0"/>
      <dgm:spPr/>
    </dgm:pt>
    <dgm:pt modelId="{B338C4FD-3A76-4CB2-9F4B-21345F2ACC4E}" type="pres">
      <dgm:prSet presAssocID="{28791CBA-1A92-4CD1-9FF4-21C630BA6156}" presName="composite" presStyleCnt="0"/>
      <dgm:spPr/>
    </dgm:pt>
    <dgm:pt modelId="{FCF96001-3D3F-42D4-B0CA-D634E37E570B}" type="pres">
      <dgm:prSet presAssocID="{28791CBA-1A92-4CD1-9FF4-21C630BA6156}" presName="imgShp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0C5F1756-AFB7-45B8-943F-453C270765E6}" type="pres">
      <dgm:prSet presAssocID="{28791CBA-1A92-4CD1-9FF4-21C630BA615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2F48-1CD5-4930-9E6D-B0B7B1F43717}" type="pres">
      <dgm:prSet presAssocID="{D5DA142A-4587-4C4A-88E1-48CCF3390980}" presName="spacing" presStyleCnt="0"/>
      <dgm:spPr/>
    </dgm:pt>
    <dgm:pt modelId="{E3EE551B-DD8A-45C5-9C09-7648281EBCF4}" type="pres">
      <dgm:prSet presAssocID="{F8608D06-C795-4831-8651-36BD8657AD49}" presName="composite" presStyleCnt="0"/>
      <dgm:spPr/>
    </dgm:pt>
    <dgm:pt modelId="{31B01417-2CC3-4376-80BF-5220C3FEF4D4}" type="pres">
      <dgm:prSet presAssocID="{F8608D06-C795-4831-8651-36BD8657AD49}" presName="imgShp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A779BEAE-F6E4-4B9A-A0D7-E0E2DDF1501F}" type="pres">
      <dgm:prSet presAssocID="{F8608D06-C795-4831-8651-36BD8657AD49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48C50-0795-43E0-8776-18BF22F41C8B}" type="pres">
      <dgm:prSet presAssocID="{4B78D672-14CB-4B7A-B073-43086F87A61B}" presName="spacing" presStyleCnt="0"/>
      <dgm:spPr/>
    </dgm:pt>
    <dgm:pt modelId="{725E8598-8501-4F7E-9257-F898417D5E54}" type="pres">
      <dgm:prSet presAssocID="{29EA93C7-A503-467F-BD93-8CB7105BDBDD}" presName="composite" presStyleCnt="0"/>
      <dgm:spPr/>
    </dgm:pt>
    <dgm:pt modelId="{7912E7B9-B453-4C96-9D26-FDF22816C1BF}" type="pres">
      <dgm:prSet presAssocID="{29EA93C7-A503-467F-BD93-8CB7105BDBDD}" presName="imgShp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58F0A1-F5BE-4388-9942-AC38A28BF113}" type="pres">
      <dgm:prSet presAssocID="{29EA93C7-A503-467F-BD93-8CB7105BDBD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C818-350A-4393-B366-94E301145548}" type="pres">
      <dgm:prSet presAssocID="{12723825-CFC5-435B-8375-A49BEEB63AAD}" presName="spacing" presStyleCnt="0"/>
      <dgm:spPr/>
    </dgm:pt>
    <dgm:pt modelId="{A67183C8-96D2-43EB-82BE-5B5F4E8EA860}" type="pres">
      <dgm:prSet presAssocID="{BDCF1872-2B5E-415F-9F0F-A0D12EFC309F}" presName="composite" presStyleCnt="0"/>
      <dgm:spPr/>
    </dgm:pt>
    <dgm:pt modelId="{F26AAC10-2A9A-4602-89CD-ADEAB88CF5DC}" type="pres">
      <dgm:prSet presAssocID="{BDCF1872-2B5E-415F-9F0F-A0D12EFC309F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1BB78A-6FC5-4371-81B6-9AAAE3BF2188}" type="pres">
      <dgm:prSet presAssocID="{BDCF1872-2B5E-415F-9F0F-A0D12EFC309F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40DD7-CCAB-41C6-9A7D-A548A0E1A2C8}" srcId="{E8A762FB-A953-40B3-A233-54DBD833E0BA}" destId="{28791CBA-1A92-4CD1-9FF4-21C630BA6156}" srcOrd="4" destOrd="0" parTransId="{88B1587A-BC25-4937-A71C-C405F5D0B7F8}" sibTransId="{D5DA142A-4587-4C4A-88E1-48CCF3390980}"/>
    <dgm:cxn modelId="{63CC489B-6E45-437F-9B7E-65023CD795D6}" srcId="{E8A762FB-A953-40B3-A233-54DBD833E0BA}" destId="{F8608D06-C795-4831-8651-36BD8657AD49}" srcOrd="5" destOrd="0" parTransId="{EC139BE7-7311-4C6E-A01B-9A293273A58B}" sibTransId="{4B78D672-14CB-4B7A-B073-43086F87A61B}"/>
    <dgm:cxn modelId="{70587E39-317B-437B-973F-3B710C43569D}" type="presOf" srcId="{D54D542D-31ED-4204-A1D4-3F72F7F2F9E3}" destId="{E65C75D7-7EE7-45A0-A287-FE197345C799}" srcOrd="0" destOrd="0" presId="urn:microsoft.com/office/officeart/2005/8/layout/vList3"/>
    <dgm:cxn modelId="{1387E948-4C45-4CA4-87D1-4DF5A447A2CE}" srcId="{E8A762FB-A953-40B3-A233-54DBD833E0BA}" destId="{3EC2C879-4D0D-46D3-B4D7-6814632BCB16}" srcOrd="2" destOrd="0" parTransId="{913BB681-1D96-40AA-92A1-493C355AAD50}" sibTransId="{7862D4BB-1378-41DC-9804-44F6732C8A09}"/>
    <dgm:cxn modelId="{BD3E9A93-73D7-4280-8439-CD6754252044}" type="presOf" srcId="{C9FF6AB9-3017-401A-B2FE-03FD960793BC}" destId="{D836232B-83AE-4B38-9724-A62EC423DA58}" srcOrd="0" destOrd="0" presId="urn:microsoft.com/office/officeart/2005/8/layout/vList3"/>
    <dgm:cxn modelId="{23D139B1-E8EF-4190-938B-BF26B436C0F9}" type="presOf" srcId="{F8608D06-C795-4831-8651-36BD8657AD49}" destId="{A779BEAE-F6E4-4B9A-A0D7-E0E2DDF1501F}" srcOrd="0" destOrd="0" presId="urn:microsoft.com/office/officeart/2005/8/layout/vList3"/>
    <dgm:cxn modelId="{75D8CAF2-3EE3-4CED-9A70-B9EAC13A0268}" type="presOf" srcId="{28791CBA-1A92-4CD1-9FF4-21C630BA6156}" destId="{0C5F1756-AFB7-45B8-943F-453C270765E6}" srcOrd="0" destOrd="0" presId="urn:microsoft.com/office/officeart/2005/8/layout/vList3"/>
    <dgm:cxn modelId="{57D94AB5-958C-4BF3-A5AD-62C2ECC21E6F}" srcId="{E8A762FB-A953-40B3-A233-54DBD833E0BA}" destId="{D54D542D-31ED-4204-A1D4-3F72F7F2F9E3}" srcOrd="0" destOrd="0" parTransId="{4A4702E0-CAA8-473B-80C0-4B4AFC6D770D}" sibTransId="{B3C6EAA8-3683-4BF4-BD4A-C51FA669E322}"/>
    <dgm:cxn modelId="{53AC7EE6-42AD-450D-A273-A81D26617E36}" type="presOf" srcId="{29EA93C7-A503-467F-BD93-8CB7105BDBDD}" destId="{0A58F0A1-F5BE-4388-9942-AC38A28BF113}" srcOrd="0" destOrd="0" presId="urn:microsoft.com/office/officeart/2005/8/layout/vList3"/>
    <dgm:cxn modelId="{4E2AE56D-4D68-45D7-925A-C5B53D80E0B5}" type="presOf" srcId="{BDCF1872-2B5E-415F-9F0F-A0D12EFC309F}" destId="{A31BB78A-6FC5-4371-81B6-9AAAE3BF2188}" srcOrd="0" destOrd="0" presId="urn:microsoft.com/office/officeart/2005/8/layout/vList3"/>
    <dgm:cxn modelId="{EC3D5805-37A6-43BD-B6B7-355F67098ABE}" srcId="{E8A762FB-A953-40B3-A233-54DBD833E0BA}" destId="{C9FF6AB9-3017-401A-B2FE-03FD960793BC}" srcOrd="3" destOrd="0" parTransId="{58B1C7E1-F49C-4492-B809-26CB443B74CE}" sibTransId="{9058BBF7-834A-42B6-9172-7FD6F20EE177}"/>
    <dgm:cxn modelId="{53B90EBE-9E5A-431B-B22F-6036F7A8A44C}" type="presOf" srcId="{8E8B4C6A-CDAF-4A96-9A98-F5BF6C093727}" destId="{0BA1587A-E975-4763-9A24-7AF54CAD91F7}" srcOrd="0" destOrd="0" presId="urn:microsoft.com/office/officeart/2005/8/layout/vList3"/>
    <dgm:cxn modelId="{946FD59C-6F4B-41BD-AEE5-DF8F325E0087}" srcId="{E8A762FB-A953-40B3-A233-54DBD833E0BA}" destId="{8E8B4C6A-CDAF-4A96-9A98-F5BF6C093727}" srcOrd="1" destOrd="0" parTransId="{4E1E144B-83EA-43D3-805F-51415131C988}" sibTransId="{480E3D78-C9FF-49E7-BCB8-282F51E1EBD1}"/>
    <dgm:cxn modelId="{8244B4C2-B8D4-4335-B8BB-3934DBBDB8CC}" type="presOf" srcId="{E8A762FB-A953-40B3-A233-54DBD833E0BA}" destId="{35774630-5901-4F01-901B-DAFB930C1CBD}" srcOrd="0" destOrd="0" presId="urn:microsoft.com/office/officeart/2005/8/layout/vList3"/>
    <dgm:cxn modelId="{740C51FD-7072-41E6-8561-CA9CBE5C8565}" srcId="{E8A762FB-A953-40B3-A233-54DBD833E0BA}" destId="{29EA93C7-A503-467F-BD93-8CB7105BDBDD}" srcOrd="6" destOrd="0" parTransId="{7323F26A-7EAF-4B5E-917E-681C45EDD00E}" sibTransId="{12723825-CFC5-435B-8375-A49BEEB63AAD}"/>
    <dgm:cxn modelId="{DF05D99B-22BA-4526-B4BC-4B09ABDAA5B1}" srcId="{E8A762FB-A953-40B3-A233-54DBD833E0BA}" destId="{BDCF1872-2B5E-415F-9F0F-A0D12EFC309F}" srcOrd="7" destOrd="0" parTransId="{67B78750-8DA6-4EC1-8AE7-F782904E22C2}" sibTransId="{61044B81-E88A-42CB-A425-73FDCA1BD48E}"/>
    <dgm:cxn modelId="{BD9BD312-6AFD-4CDA-B178-DA797A6E0427}" type="presOf" srcId="{3EC2C879-4D0D-46D3-B4D7-6814632BCB16}" destId="{7E0439DC-187C-488A-A5CD-4BDB9424DAEE}" srcOrd="0" destOrd="0" presId="urn:microsoft.com/office/officeart/2005/8/layout/vList3"/>
    <dgm:cxn modelId="{7BDA9641-D191-4F1C-817C-FE7304896ED4}" type="presParOf" srcId="{35774630-5901-4F01-901B-DAFB930C1CBD}" destId="{021948CC-B211-4B14-82A5-0DE54DE9938F}" srcOrd="0" destOrd="0" presId="urn:microsoft.com/office/officeart/2005/8/layout/vList3"/>
    <dgm:cxn modelId="{423D0747-B599-492E-AF2D-3DAC11929C9F}" type="presParOf" srcId="{021948CC-B211-4B14-82A5-0DE54DE9938F}" destId="{45A377A7-AB19-40DD-BC82-ACC9F5E25C7E}" srcOrd="0" destOrd="0" presId="urn:microsoft.com/office/officeart/2005/8/layout/vList3"/>
    <dgm:cxn modelId="{0A35FDA6-CFC0-4490-B675-21CBB885EC6A}" type="presParOf" srcId="{021948CC-B211-4B14-82A5-0DE54DE9938F}" destId="{E65C75D7-7EE7-45A0-A287-FE197345C799}" srcOrd="1" destOrd="0" presId="urn:microsoft.com/office/officeart/2005/8/layout/vList3"/>
    <dgm:cxn modelId="{25BA2E2A-23AF-48F1-A0DE-37488DA16C29}" type="presParOf" srcId="{35774630-5901-4F01-901B-DAFB930C1CBD}" destId="{FCD42EEC-C381-48DA-B5FA-E0B6FA52EB12}" srcOrd="1" destOrd="0" presId="urn:microsoft.com/office/officeart/2005/8/layout/vList3"/>
    <dgm:cxn modelId="{41150A83-24EB-4679-8AB3-77E84F44AE87}" type="presParOf" srcId="{35774630-5901-4F01-901B-DAFB930C1CBD}" destId="{A8712A39-60C4-4C85-8909-FED6DB70F322}" srcOrd="2" destOrd="0" presId="urn:microsoft.com/office/officeart/2005/8/layout/vList3"/>
    <dgm:cxn modelId="{D644736E-3ACE-41FC-B7F9-55253267005C}" type="presParOf" srcId="{A8712A39-60C4-4C85-8909-FED6DB70F322}" destId="{1114917A-1881-4AF2-BF93-4958B57DD96A}" srcOrd="0" destOrd="0" presId="urn:microsoft.com/office/officeart/2005/8/layout/vList3"/>
    <dgm:cxn modelId="{F301D708-66DE-4C67-ADF5-5CA86A0FB120}" type="presParOf" srcId="{A8712A39-60C4-4C85-8909-FED6DB70F322}" destId="{0BA1587A-E975-4763-9A24-7AF54CAD91F7}" srcOrd="1" destOrd="0" presId="urn:microsoft.com/office/officeart/2005/8/layout/vList3"/>
    <dgm:cxn modelId="{40B6A512-5677-4751-822C-5D3D99BE32AC}" type="presParOf" srcId="{35774630-5901-4F01-901B-DAFB930C1CBD}" destId="{3451909C-A91B-4ABF-B00D-E79E1001BB75}" srcOrd="3" destOrd="0" presId="urn:microsoft.com/office/officeart/2005/8/layout/vList3"/>
    <dgm:cxn modelId="{8E5897AF-B8E2-49E2-8C5E-C4A73F52269E}" type="presParOf" srcId="{35774630-5901-4F01-901B-DAFB930C1CBD}" destId="{C16CF35D-F95B-48CE-BBCE-85C0E55019A1}" srcOrd="4" destOrd="0" presId="urn:microsoft.com/office/officeart/2005/8/layout/vList3"/>
    <dgm:cxn modelId="{A62DFD49-75A9-401C-9136-04C936813737}" type="presParOf" srcId="{C16CF35D-F95B-48CE-BBCE-85C0E55019A1}" destId="{86FF18A5-39EF-418D-8974-1B66C864AF69}" srcOrd="0" destOrd="0" presId="urn:microsoft.com/office/officeart/2005/8/layout/vList3"/>
    <dgm:cxn modelId="{27E14BA3-1DC3-4D25-ACCC-82D261CE0066}" type="presParOf" srcId="{C16CF35D-F95B-48CE-BBCE-85C0E55019A1}" destId="{7E0439DC-187C-488A-A5CD-4BDB9424DAEE}" srcOrd="1" destOrd="0" presId="urn:microsoft.com/office/officeart/2005/8/layout/vList3"/>
    <dgm:cxn modelId="{85ADFC5B-9E25-4232-99CC-8DE8466102FB}" type="presParOf" srcId="{35774630-5901-4F01-901B-DAFB930C1CBD}" destId="{0E9DB5DA-9681-49BE-8337-0F6ACD8FEE79}" srcOrd="5" destOrd="0" presId="urn:microsoft.com/office/officeart/2005/8/layout/vList3"/>
    <dgm:cxn modelId="{284C94B5-32BD-42EE-BCA9-99D4EDF73B87}" type="presParOf" srcId="{35774630-5901-4F01-901B-DAFB930C1CBD}" destId="{60F9CD5A-2291-43AC-8EA3-B12C9CB5861B}" srcOrd="6" destOrd="0" presId="urn:microsoft.com/office/officeart/2005/8/layout/vList3"/>
    <dgm:cxn modelId="{0870A3BE-C311-4DDA-9949-34BBBF73FB83}" type="presParOf" srcId="{60F9CD5A-2291-43AC-8EA3-B12C9CB5861B}" destId="{ECA383CF-BFA4-4DF1-B50D-C8773BE34727}" srcOrd="0" destOrd="0" presId="urn:microsoft.com/office/officeart/2005/8/layout/vList3"/>
    <dgm:cxn modelId="{40D69FF8-9EC2-456F-B040-0B9D9C078C8F}" type="presParOf" srcId="{60F9CD5A-2291-43AC-8EA3-B12C9CB5861B}" destId="{D836232B-83AE-4B38-9724-A62EC423DA58}" srcOrd="1" destOrd="0" presId="urn:microsoft.com/office/officeart/2005/8/layout/vList3"/>
    <dgm:cxn modelId="{78FB18E5-044E-4D12-9884-4D76A09B2EB6}" type="presParOf" srcId="{35774630-5901-4F01-901B-DAFB930C1CBD}" destId="{96F4A1E3-26D8-4E70-AFF1-673DF92A46E1}" srcOrd="7" destOrd="0" presId="urn:microsoft.com/office/officeart/2005/8/layout/vList3"/>
    <dgm:cxn modelId="{8DCDD8B4-E49D-442D-B84D-1023A1212988}" type="presParOf" srcId="{35774630-5901-4F01-901B-DAFB930C1CBD}" destId="{B338C4FD-3A76-4CB2-9F4B-21345F2ACC4E}" srcOrd="8" destOrd="0" presId="urn:microsoft.com/office/officeart/2005/8/layout/vList3"/>
    <dgm:cxn modelId="{31265440-2816-4C3A-80A2-D454DE1A714C}" type="presParOf" srcId="{B338C4FD-3A76-4CB2-9F4B-21345F2ACC4E}" destId="{FCF96001-3D3F-42D4-B0CA-D634E37E570B}" srcOrd="0" destOrd="0" presId="urn:microsoft.com/office/officeart/2005/8/layout/vList3"/>
    <dgm:cxn modelId="{5EF0261B-C824-4DF7-BE18-5A45A390EDAD}" type="presParOf" srcId="{B338C4FD-3A76-4CB2-9F4B-21345F2ACC4E}" destId="{0C5F1756-AFB7-45B8-943F-453C270765E6}" srcOrd="1" destOrd="0" presId="urn:microsoft.com/office/officeart/2005/8/layout/vList3"/>
    <dgm:cxn modelId="{15D66E42-EC26-4D8A-B13B-250CC7BE980F}" type="presParOf" srcId="{35774630-5901-4F01-901B-DAFB930C1CBD}" destId="{6BE42F48-1CD5-4930-9E6D-B0B7B1F43717}" srcOrd="9" destOrd="0" presId="urn:microsoft.com/office/officeart/2005/8/layout/vList3"/>
    <dgm:cxn modelId="{D817D3B0-FD97-47BC-AF3C-6A14C0A7FCCA}" type="presParOf" srcId="{35774630-5901-4F01-901B-DAFB930C1CBD}" destId="{E3EE551B-DD8A-45C5-9C09-7648281EBCF4}" srcOrd="10" destOrd="0" presId="urn:microsoft.com/office/officeart/2005/8/layout/vList3"/>
    <dgm:cxn modelId="{F0B92D83-0E86-49C8-97ED-751917955492}" type="presParOf" srcId="{E3EE551B-DD8A-45C5-9C09-7648281EBCF4}" destId="{31B01417-2CC3-4376-80BF-5220C3FEF4D4}" srcOrd="0" destOrd="0" presId="urn:microsoft.com/office/officeart/2005/8/layout/vList3"/>
    <dgm:cxn modelId="{F7278D7D-52C9-4582-8FDA-24B76FAFC44A}" type="presParOf" srcId="{E3EE551B-DD8A-45C5-9C09-7648281EBCF4}" destId="{A779BEAE-F6E4-4B9A-A0D7-E0E2DDF1501F}" srcOrd="1" destOrd="0" presId="urn:microsoft.com/office/officeart/2005/8/layout/vList3"/>
    <dgm:cxn modelId="{AA150425-C6D8-427F-A80E-452747BD4184}" type="presParOf" srcId="{35774630-5901-4F01-901B-DAFB930C1CBD}" destId="{6BE48C50-0795-43E0-8776-18BF22F41C8B}" srcOrd="11" destOrd="0" presId="urn:microsoft.com/office/officeart/2005/8/layout/vList3"/>
    <dgm:cxn modelId="{6D90678C-A3F3-4BF2-96E7-6CF0D50CAE35}" type="presParOf" srcId="{35774630-5901-4F01-901B-DAFB930C1CBD}" destId="{725E8598-8501-4F7E-9257-F898417D5E54}" srcOrd="12" destOrd="0" presId="urn:microsoft.com/office/officeart/2005/8/layout/vList3"/>
    <dgm:cxn modelId="{6D6CDEAC-A1FF-4F07-B9AA-14725B7FAA12}" type="presParOf" srcId="{725E8598-8501-4F7E-9257-F898417D5E54}" destId="{7912E7B9-B453-4C96-9D26-FDF22816C1BF}" srcOrd="0" destOrd="0" presId="urn:microsoft.com/office/officeart/2005/8/layout/vList3"/>
    <dgm:cxn modelId="{E1FF9E6F-43A2-46C3-927A-931F9F0EF057}" type="presParOf" srcId="{725E8598-8501-4F7E-9257-F898417D5E54}" destId="{0A58F0A1-F5BE-4388-9942-AC38A28BF113}" srcOrd="1" destOrd="0" presId="urn:microsoft.com/office/officeart/2005/8/layout/vList3"/>
    <dgm:cxn modelId="{234C1ED2-360A-4A61-A304-510820752C7F}" type="presParOf" srcId="{35774630-5901-4F01-901B-DAFB930C1CBD}" destId="{CF99C818-350A-4393-B366-94E301145548}" srcOrd="13" destOrd="0" presId="urn:microsoft.com/office/officeart/2005/8/layout/vList3"/>
    <dgm:cxn modelId="{CE664A59-21F5-48E0-A1B7-B054F61395A0}" type="presParOf" srcId="{35774630-5901-4F01-901B-DAFB930C1CBD}" destId="{A67183C8-96D2-43EB-82BE-5B5F4E8EA860}" srcOrd="14" destOrd="0" presId="urn:microsoft.com/office/officeart/2005/8/layout/vList3"/>
    <dgm:cxn modelId="{E1537B3C-15F8-402A-8898-D847F5C031F6}" type="presParOf" srcId="{A67183C8-96D2-43EB-82BE-5B5F4E8EA860}" destId="{F26AAC10-2A9A-4602-89CD-ADEAB88CF5DC}" srcOrd="0" destOrd="0" presId="urn:microsoft.com/office/officeart/2005/8/layout/vList3"/>
    <dgm:cxn modelId="{15BF7B0E-23C6-49FE-8C77-AC7EBE24DE93}" type="presParOf" srcId="{A67183C8-96D2-43EB-82BE-5B5F4E8EA860}" destId="{A31BB78A-6FC5-4371-81B6-9AAAE3BF21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1885697" y="1577"/>
          <a:ext cx="6952561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12 ВОПРОСОВ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2020185" y="1577"/>
        <a:ext cx="6818073" cy="537954"/>
      </dsp:txXfrm>
    </dsp:sp>
    <dsp:sp modelId="{45A377A7-AB19-40DD-BC82-ACC9F5E25C7E}">
      <dsp:nvSpPr>
        <dsp:cNvPr id="0" name=""/>
        <dsp:cNvSpPr/>
      </dsp:nvSpPr>
      <dsp:spPr>
        <a:xfrm>
          <a:off x="1616720" y="1577"/>
          <a:ext cx="537954" cy="537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1885697" y="674020"/>
          <a:ext cx="6952561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60 СЕКУНД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2020185" y="674020"/>
        <a:ext cx="6818073" cy="537954"/>
      </dsp:txXfrm>
    </dsp:sp>
    <dsp:sp modelId="{1114917A-1881-4AF2-BF93-4958B57DD96A}">
      <dsp:nvSpPr>
        <dsp:cNvPr id="0" name=""/>
        <dsp:cNvSpPr/>
      </dsp:nvSpPr>
      <dsp:spPr>
        <a:xfrm>
          <a:off x="1616720" y="674020"/>
          <a:ext cx="537954" cy="5379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1885697" y="1346462"/>
          <a:ext cx="6952561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+1 БАЛЛ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2020185" y="1346462"/>
        <a:ext cx="6818073" cy="537954"/>
      </dsp:txXfrm>
    </dsp:sp>
    <dsp:sp modelId="{FCF96001-3D3F-42D4-B0CA-D634E37E570B}">
      <dsp:nvSpPr>
        <dsp:cNvPr id="0" name=""/>
        <dsp:cNvSpPr/>
      </dsp:nvSpPr>
      <dsp:spPr>
        <a:xfrm>
          <a:off x="1616720" y="1346462"/>
          <a:ext cx="537954" cy="5379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1885697" y="2018905"/>
          <a:ext cx="6952561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0 БАЛЛОВ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2020185" y="2018905"/>
        <a:ext cx="6818073" cy="537954"/>
      </dsp:txXfrm>
    </dsp:sp>
    <dsp:sp modelId="{7912E7B9-B453-4C96-9D26-FDF22816C1BF}">
      <dsp:nvSpPr>
        <dsp:cNvPr id="0" name=""/>
        <dsp:cNvSpPr/>
      </dsp:nvSpPr>
      <dsp:spPr>
        <a:xfrm>
          <a:off x="1616720" y="2018905"/>
          <a:ext cx="537954" cy="5379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33D09-37C4-4862-B256-D836C2E004E6}">
      <dsp:nvSpPr>
        <dsp:cNvPr id="0" name=""/>
        <dsp:cNvSpPr/>
      </dsp:nvSpPr>
      <dsp:spPr>
        <a:xfrm rot="10800000">
          <a:off x="1885697" y="2691348"/>
          <a:ext cx="6952561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НЕ ПОВТОРЯЮТСЯ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2020185" y="2691348"/>
        <a:ext cx="6818073" cy="537954"/>
      </dsp:txXfrm>
    </dsp:sp>
    <dsp:sp modelId="{FCDCEC73-1E27-4815-A7CF-E3D637A7F8F6}">
      <dsp:nvSpPr>
        <dsp:cNvPr id="0" name=""/>
        <dsp:cNvSpPr/>
      </dsp:nvSpPr>
      <dsp:spPr>
        <a:xfrm>
          <a:off x="1616720" y="2691348"/>
          <a:ext cx="537954" cy="5379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1842620" y="1577"/>
          <a:ext cx="6781539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БЛАНК НА 10 ВОПРОСОВ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77108" y="1577"/>
        <a:ext cx="6647051" cy="537954"/>
      </dsp:txXfrm>
    </dsp:sp>
    <dsp:sp modelId="{45A377A7-AB19-40DD-BC82-ACC9F5E25C7E}">
      <dsp:nvSpPr>
        <dsp:cNvPr id="0" name=""/>
        <dsp:cNvSpPr/>
      </dsp:nvSpPr>
      <dsp:spPr>
        <a:xfrm>
          <a:off x="1573643" y="1577"/>
          <a:ext cx="537954" cy="537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1842620" y="674020"/>
          <a:ext cx="6781539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2 МИНУТЫ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77108" y="674020"/>
        <a:ext cx="6647051" cy="537954"/>
      </dsp:txXfrm>
    </dsp:sp>
    <dsp:sp modelId="{1114917A-1881-4AF2-BF93-4958B57DD96A}">
      <dsp:nvSpPr>
        <dsp:cNvPr id="0" name=""/>
        <dsp:cNvSpPr/>
      </dsp:nvSpPr>
      <dsp:spPr>
        <a:xfrm>
          <a:off x="1573643" y="674020"/>
          <a:ext cx="537954" cy="5379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439DC-187C-488A-A5CD-4BDB9424DAEE}">
      <dsp:nvSpPr>
        <dsp:cNvPr id="0" name=""/>
        <dsp:cNvSpPr/>
      </dsp:nvSpPr>
      <dsp:spPr>
        <a:xfrm rot="10800000">
          <a:off x="1842620" y="1346462"/>
          <a:ext cx="6781539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ПОВТОРЯЮТСЯ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77108" y="1346462"/>
        <a:ext cx="6647051" cy="537954"/>
      </dsp:txXfrm>
    </dsp:sp>
    <dsp:sp modelId="{86FF18A5-39EF-418D-8974-1B66C864AF69}">
      <dsp:nvSpPr>
        <dsp:cNvPr id="0" name=""/>
        <dsp:cNvSpPr/>
      </dsp:nvSpPr>
      <dsp:spPr>
        <a:xfrm>
          <a:off x="1573643" y="1346462"/>
          <a:ext cx="537954" cy="5379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1842620" y="2018905"/>
          <a:ext cx="6781539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+2 БАЛЛА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77108" y="2018905"/>
        <a:ext cx="6647051" cy="537954"/>
      </dsp:txXfrm>
    </dsp:sp>
    <dsp:sp modelId="{FCF96001-3D3F-42D4-B0CA-D634E37E570B}">
      <dsp:nvSpPr>
        <dsp:cNvPr id="0" name=""/>
        <dsp:cNvSpPr/>
      </dsp:nvSpPr>
      <dsp:spPr>
        <a:xfrm>
          <a:off x="1573643" y="2018905"/>
          <a:ext cx="537954" cy="5379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1842620" y="2691348"/>
          <a:ext cx="6781539" cy="53795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-1 БАЛЛ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77108" y="2691348"/>
        <a:ext cx="6647051" cy="537954"/>
      </dsp:txXfrm>
    </dsp:sp>
    <dsp:sp modelId="{7912E7B9-B453-4C96-9D26-FDF22816C1BF}">
      <dsp:nvSpPr>
        <dsp:cNvPr id="0" name=""/>
        <dsp:cNvSpPr/>
      </dsp:nvSpPr>
      <dsp:spPr>
        <a:xfrm>
          <a:off x="1573643" y="2691348"/>
          <a:ext cx="537954" cy="5379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B3DC-4C8D-43C5-ABC1-30E0C4F9AE45}">
      <dsp:nvSpPr>
        <dsp:cNvPr id="0" name=""/>
        <dsp:cNvSpPr/>
      </dsp:nvSpPr>
      <dsp:spPr>
        <a:xfrm>
          <a:off x="249997" y="434584"/>
          <a:ext cx="1303752" cy="1303752"/>
        </a:xfrm>
        <a:prstGeom prst="ellipse">
          <a:avLst/>
        </a:prstGeom>
        <a:solidFill>
          <a:srgbClr val="E47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B7FAB-FD34-4553-8411-C4014668B6FA}">
      <dsp:nvSpPr>
        <dsp:cNvPr id="0" name=""/>
        <dsp:cNvSpPr/>
      </dsp:nvSpPr>
      <dsp:spPr>
        <a:xfrm>
          <a:off x="684581" y="869168"/>
          <a:ext cx="434584" cy="434584"/>
        </a:xfrm>
        <a:prstGeom prst="ellipse">
          <a:avLst/>
        </a:prstGeom>
        <a:solidFill>
          <a:srgbClr val="2AA9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3659-E1F2-4649-B8F9-3E99184C1B6F}">
      <dsp:nvSpPr>
        <dsp:cNvPr id="0" name=""/>
        <dsp:cNvSpPr/>
      </dsp:nvSpPr>
      <dsp:spPr>
        <a:xfrm>
          <a:off x="1654443" y="0"/>
          <a:ext cx="885071" cy="54323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Вклад</a:t>
          </a:r>
          <a:endParaRPr lang="ru-RU" sz="1400" b="1" kern="1200" dirty="0"/>
        </a:p>
      </dsp:txBody>
      <dsp:txXfrm>
        <a:off x="1654443" y="0"/>
        <a:ext cx="885071" cy="543230"/>
      </dsp:txXfrm>
    </dsp:sp>
    <dsp:sp modelId="{A7AA17FE-A72A-4D39-A0CE-5199149AE667}">
      <dsp:nvSpPr>
        <dsp:cNvPr id="0" name=""/>
        <dsp:cNvSpPr/>
      </dsp:nvSpPr>
      <dsp:spPr>
        <a:xfrm>
          <a:off x="1608072" y="271614"/>
          <a:ext cx="162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A9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A84D-7956-4A59-95ED-FE4C4BC3357F}">
      <dsp:nvSpPr>
        <dsp:cNvPr id="0" name=""/>
        <dsp:cNvSpPr/>
      </dsp:nvSpPr>
      <dsp:spPr>
        <a:xfrm rot="5400000">
          <a:off x="847061" y="325992"/>
          <a:ext cx="815279" cy="70565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A9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940F3-FDF8-4EB8-8DB0-D1FE26A9625B}">
      <dsp:nvSpPr>
        <dsp:cNvPr id="0" name=""/>
        <dsp:cNvSpPr/>
      </dsp:nvSpPr>
      <dsp:spPr>
        <a:xfrm>
          <a:off x="1650389" y="543230"/>
          <a:ext cx="893180" cy="54323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Депозит</a:t>
          </a:r>
          <a:endParaRPr lang="ru-RU" sz="1400" b="1" kern="1200" dirty="0"/>
        </a:p>
      </dsp:txBody>
      <dsp:txXfrm>
        <a:off x="1650389" y="543230"/>
        <a:ext cx="893180" cy="543230"/>
      </dsp:txXfrm>
    </dsp:sp>
    <dsp:sp modelId="{CA5C329E-4D04-4C57-BB8B-270AD861D47D}">
      <dsp:nvSpPr>
        <dsp:cNvPr id="0" name=""/>
        <dsp:cNvSpPr/>
      </dsp:nvSpPr>
      <dsp:spPr>
        <a:xfrm>
          <a:off x="1608072" y="814845"/>
          <a:ext cx="162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78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C4813-54BE-4A42-A945-255FF1D71385}">
      <dsp:nvSpPr>
        <dsp:cNvPr id="0" name=""/>
        <dsp:cNvSpPr/>
      </dsp:nvSpPr>
      <dsp:spPr>
        <a:xfrm rot="5400000">
          <a:off x="1124989" y="903782"/>
          <a:ext cx="570695" cy="3943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4787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75D7-7EE7-45A0-A287-FE197345C799}">
      <dsp:nvSpPr>
        <dsp:cNvPr id="0" name=""/>
        <dsp:cNvSpPr/>
      </dsp:nvSpPr>
      <dsp:spPr>
        <a:xfrm rot="10800000">
          <a:off x="1876444" y="394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БЛАНК НА 8 ВОПРОСОВ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394"/>
        <a:ext cx="7038124" cy="331291"/>
      </dsp:txXfrm>
    </dsp:sp>
    <dsp:sp modelId="{45A377A7-AB19-40DD-BC82-ACC9F5E25C7E}">
      <dsp:nvSpPr>
        <dsp:cNvPr id="0" name=""/>
        <dsp:cNvSpPr/>
      </dsp:nvSpPr>
      <dsp:spPr>
        <a:xfrm>
          <a:off x="1710799" y="394"/>
          <a:ext cx="331291" cy="3312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587A-E975-4763-9A24-7AF54CAD91F7}">
      <dsp:nvSpPr>
        <dsp:cNvPr id="0" name=""/>
        <dsp:cNvSpPr/>
      </dsp:nvSpPr>
      <dsp:spPr>
        <a:xfrm rot="10800000">
          <a:off x="1876444" y="414508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НА КАЖДЫЙ ВОПРОС 2 МИНУТЫ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414508"/>
        <a:ext cx="7038124" cy="331291"/>
      </dsp:txXfrm>
    </dsp:sp>
    <dsp:sp modelId="{1114917A-1881-4AF2-BF93-4958B57DD96A}">
      <dsp:nvSpPr>
        <dsp:cNvPr id="0" name=""/>
        <dsp:cNvSpPr/>
      </dsp:nvSpPr>
      <dsp:spPr>
        <a:xfrm>
          <a:off x="1710799" y="414508"/>
          <a:ext cx="331291" cy="3312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439DC-187C-488A-A5CD-4BDB9424DAEE}">
      <dsp:nvSpPr>
        <dsp:cNvPr id="0" name=""/>
        <dsp:cNvSpPr/>
      </dsp:nvSpPr>
      <dsp:spPr>
        <a:xfrm rot="10800000">
          <a:off x="1876444" y="828622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В КОНЦЕ РАУНДА ВОПРОСЫ ПОВТОРЯЮТСЯ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828622"/>
        <a:ext cx="7038124" cy="331291"/>
      </dsp:txXfrm>
    </dsp:sp>
    <dsp:sp modelId="{86FF18A5-39EF-418D-8974-1B66C864AF69}">
      <dsp:nvSpPr>
        <dsp:cNvPr id="0" name=""/>
        <dsp:cNvSpPr/>
      </dsp:nvSpPr>
      <dsp:spPr>
        <a:xfrm>
          <a:off x="1710799" y="828622"/>
          <a:ext cx="331291" cy="3312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6232B-83AE-4B38-9724-A62EC423DA58}">
      <dsp:nvSpPr>
        <dsp:cNvPr id="0" name=""/>
        <dsp:cNvSpPr/>
      </dsp:nvSpPr>
      <dsp:spPr>
        <a:xfrm rot="10800000">
          <a:off x="1876444" y="1242737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МОЖНО СДЕЛАТЬ СТАВКУ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1242737"/>
        <a:ext cx="7038124" cy="331291"/>
      </dsp:txXfrm>
    </dsp:sp>
    <dsp:sp modelId="{ECA383CF-BFA4-4DF1-B50D-C8773BE34727}">
      <dsp:nvSpPr>
        <dsp:cNvPr id="0" name=""/>
        <dsp:cNvSpPr/>
      </dsp:nvSpPr>
      <dsp:spPr>
        <a:xfrm>
          <a:off x="1710799" y="1242737"/>
          <a:ext cx="331291" cy="33129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5F1756-AFB7-45B8-943F-453C270765E6}">
      <dsp:nvSpPr>
        <dsp:cNvPr id="0" name=""/>
        <dsp:cNvSpPr/>
      </dsp:nvSpPr>
      <dsp:spPr>
        <a:xfrm rot="10800000">
          <a:off x="1876444" y="1656851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+2 БАЛЛА БЕЗ СТАВКИ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1656851"/>
        <a:ext cx="7038124" cy="331291"/>
      </dsp:txXfrm>
    </dsp:sp>
    <dsp:sp modelId="{FCF96001-3D3F-42D4-B0CA-D634E37E570B}">
      <dsp:nvSpPr>
        <dsp:cNvPr id="0" name=""/>
        <dsp:cNvSpPr/>
      </dsp:nvSpPr>
      <dsp:spPr>
        <a:xfrm>
          <a:off x="1710799" y="1656851"/>
          <a:ext cx="331291" cy="33129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9BEAE-F6E4-4B9A-A0D7-E0E2DDF1501F}">
      <dsp:nvSpPr>
        <dsp:cNvPr id="0" name=""/>
        <dsp:cNvSpPr/>
      </dsp:nvSpPr>
      <dsp:spPr>
        <a:xfrm rot="10800000">
          <a:off x="1876444" y="2070965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ПРАВИЛЬНЫЙ ОТВЕТ +3 БАЛЛА СО СТАВКОЙ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2070965"/>
        <a:ext cx="7038124" cy="331291"/>
      </dsp:txXfrm>
    </dsp:sp>
    <dsp:sp modelId="{31B01417-2CC3-4376-80BF-5220C3FEF4D4}">
      <dsp:nvSpPr>
        <dsp:cNvPr id="0" name=""/>
        <dsp:cNvSpPr/>
      </dsp:nvSpPr>
      <dsp:spPr>
        <a:xfrm>
          <a:off x="1710799" y="2070965"/>
          <a:ext cx="331291" cy="33129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58F0A1-F5BE-4388-9942-AC38A28BF113}">
      <dsp:nvSpPr>
        <dsp:cNvPr id="0" name=""/>
        <dsp:cNvSpPr/>
      </dsp:nvSpPr>
      <dsp:spPr>
        <a:xfrm rot="10800000">
          <a:off x="1876444" y="2485079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-1 БАЛЛ БЕЗ СТАВКИ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2485079"/>
        <a:ext cx="7038124" cy="331291"/>
      </dsp:txXfrm>
    </dsp:sp>
    <dsp:sp modelId="{7912E7B9-B453-4C96-9D26-FDF22816C1BF}">
      <dsp:nvSpPr>
        <dsp:cNvPr id="0" name=""/>
        <dsp:cNvSpPr/>
      </dsp:nvSpPr>
      <dsp:spPr>
        <a:xfrm>
          <a:off x="1710799" y="2485079"/>
          <a:ext cx="331291" cy="33129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1BB78A-6FC5-4371-81B6-9AAAE3BF2188}">
      <dsp:nvSpPr>
        <dsp:cNvPr id="0" name=""/>
        <dsp:cNvSpPr/>
      </dsp:nvSpPr>
      <dsp:spPr>
        <a:xfrm rot="10800000">
          <a:off x="1876444" y="2899194"/>
          <a:ext cx="7120947" cy="33129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tserrat SemiBold" panose="020B0604020202020204" charset="-52"/>
              <a:cs typeface="Times New Roman" panose="02020603050405020304" pitchFamily="18" charset="0"/>
            </a:rPr>
            <a:t>НЕПРАВИЛЬНЫЙ ОТВЕТ -2 БАЛЛА СО СТАВКОЙ</a:t>
          </a:r>
          <a:endParaRPr lang="ru-RU" sz="2000" b="1" kern="1200" dirty="0">
            <a:latin typeface="Montserrat SemiBold" panose="020B0604020202020204" charset="-52"/>
            <a:cs typeface="Times New Roman" panose="02020603050405020304" pitchFamily="18" charset="0"/>
          </a:endParaRPr>
        </a:p>
      </dsp:txBody>
      <dsp:txXfrm rot="10800000">
        <a:off x="1959267" y="2899194"/>
        <a:ext cx="7038124" cy="331291"/>
      </dsp:txXfrm>
    </dsp:sp>
    <dsp:sp modelId="{F26AAC10-2A9A-4602-89CD-ADEAB88CF5DC}">
      <dsp:nvSpPr>
        <dsp:cNvPr id="0" name=""/>
        <dsp:cNvSpPr/>
      </dsp:nvSpPr>
      <dsp:spPr>
        <a:xfrm>
          <a:off x="1710799" y="2899194"/>
          <a:ext cx="331291" cy="331291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541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28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16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250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12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34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83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78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27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8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519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12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460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546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45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688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87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92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086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357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380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29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40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932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690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706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103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90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885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38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0681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401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358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75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2884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881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504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250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998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6486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750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665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579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8390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63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7120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459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8638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359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68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0616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906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870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1960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9337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25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096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0941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3494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10152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910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9202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57299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2166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7983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661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90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4943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4424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2498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9649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583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6482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4213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4897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636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111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58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241712a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241712a8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28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6725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7893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241712a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241712a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45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28273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2845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867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26731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5549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94716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714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42136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241712a8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241712a8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9500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a40dd0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a40dd0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87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203450" y="3867776"/>
            <a:ext cx="594055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004F7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Квиз «Банковские услуги»</a:t>
            </a:r>
            <a:endParaRPr sz="2800" b="1" dirty="0">
              <a:solidFill>
                <a:srgbClr val="004F7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848066" y="3508238"/>
            <a:ext cx="3392774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 smtClean="0">
                <a:solidFill>
                  <a:srgbClr val="004F7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Дарья Леушина</a:t>
            </a:r>
            <a:endParaRPr sz="2600" dirty="0">
              <a:solidFill>
                <a:srgbClr val="004F7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6" name="Google Shape;56;p13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46371">
            <a:off x="7006450" y="-1402700"/>
            <a:ext cx="4228200" cy="45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043200">
            <a:off x="-964104" y="3140996"/>
            <a:ext cx="5113007" cy="550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lip path group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04800"/>
            <a:ext cx="2880000" cy="9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Layer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3">
            <a:off x="-3547378" y="-1351367"/>
            <a:ext cx="5113006" cy="550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Как называется финансовая услуга, суть которой сводится к </a:t>
            </a:r>
            <a:r>
              <a:rPr lang="ru-RU" sz="2400" dirty="0" err="1">
                <a:solidFill>
                  <a:schemeClr val="tx1"/>
                </a:solidFill>
                <a:latin typeface="Montserrat SemiBold" panose="020B0604020202020204" charset="-52"/>
              </a:rPr>
              <a:t>перекредитованию</a:t>
            </a: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 на более выгодных условиях?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0174" y="2561825"/>
            <a:ext cx="835617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А) Кредитная история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Б) Кредитные каникулы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В) Рефинансирование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Г) Консолидация задолженностей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30964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</a:t>
            </a: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Какие вклады называют «спящими»?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399881" y="1627498"/>
            <a:ext cx="848000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А) Открытые в банке, у которого впоследствии была отозвана лицензия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Б) Вклады до востребования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В) Вклады, по которым запрещено пополнение или частичное снятие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Montserrat SemiBold" panose="020B0604020202020204" charset="-52"/>
              </a:rPr>
              <a:t>Г) Невостребованные вклады</a:t>
            </a:r>
          </a:p>
        </p:txBody>
      </p:sp>
    </p:spTree>
    <p:extLst>
      <p:ext uri="{BB962C8B-B14F-4D97-AF65-F5344CB8AC3E}">
        <p14:creationId xmlns:p14="http://schemas.microsoft.com/office/powerpoint/2010/main" val="12662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9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874645"/>
            <a:ext cx="53558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Первый и единственный в мире памятник пластиковой банковской карте находится в этом российском городе: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588440"/>
            <a:ext cx="835617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А)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Красноярск</a:t>
            </a: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Б) Москва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В) Новосибирск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Г) Екатеринбург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51" y="1076325"/>
            <a:ext cx="2820999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1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10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Какую услугу рекламирует этот рекламный плакат?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160817"/>
            <a:ext cx="835617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А) Вклад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Б) Ипотека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В) Автокредит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Г) Накопительный счет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773" y="1850594"/>
            <a:ext cx="3721277" cy="2282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51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11</a:t>
            </a: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5" y="1174850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Термин кредит образован от латинского слова </a:t>
            </a:r>
            <a:r>
              <a:rPr lang="ru-RU" sz="2400" dirty="0" err="1">
                <a:solidFill>
                  <a:schemeClr val="bg1"/>
                </a:solidFill>
                <a:latin typeface="Montserrat SemiBold" panose="020B0604020202020204" charset="-52"/>
              </a:rPr>
              <a:t>credere</a:t>
            </a: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, означающего это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399881" y="2332348"/>
            <a:ext cx="848000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А) Доверять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Б) </a:t>
            </a: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Зарабатывать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В) Распределять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Г) Оценивать</a:t>
            </a:r>
          </a:p>
        </p:txBody>
      </p:sp>
    </p:spTree>
    <p:extLst>
      <p:ext uri="{BB962C8B-B14F-4D97-AF65-F5344CB8AC3E}">
        <p14:creationId xmlns:p14="http://schemas.microsoft.com/office/powerpoint/2010/main" val="2864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Выберите верное утверждение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743225"/>
            <a:ext cx="8356176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Montserrat SemiBold" panose="020B0604020202020204" charset="-52"/>
              </a:rPr>
              <a:t>А) Доход по вкладу – это пассивный доход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Montserrat SemiBold" panose="020B0604020202020204" charset="-52"/>
              </a:rPr>
              <a:t>Б</a:t>
            </a:r>
            <a:r>
              <a:rPr lang="ru-RU" sz="2200" dirty="0" smtClean="0">
                <a:solidFill>
                  <a:schemeClr val="tx1"/>
                </a:solidFill>
                <a:latin typeface="Montserrat SemiBold" panose="020B0604020202020204" charset="-52"/>
              </a:rPr>
              <a:t>) Процентные ставки по вкладам, открытым дистанционно и в офисе банка, не могут отличаться</a:t>
            </a:r>
            <a:endParaRPr lang="ru-RU" sz="22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Montserrat SemiBold" panose="020B0604020202020204" charset="-52"/>
              </a:rPr>
              <a:t>В) Досрочное закрытие вклада не ведет к потере большей части дохода по нему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Montserrat SemiBold" panose="020B0604020202020204" charset="-52"/>
              </a:rPr>
              <a:t>Г) При автоматической пролонгации вклада условия по нему всегда сохраняются прежними</a:t>
            </a:r>
          </a:p>
        </p:txBody>
      </p:sp>
    </p:spTree>
    <p:extLst>
      <p:ext uri="{BB962C8B-B14F-4D97-AF65-F5344CB8AC3E}">
        <p14:creationId xmlns:p14="http://schemas.microsoft.com/office/powerpoint/2010/main" val="6464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" y="187632"/>
            <a:ext cx="4475584" cy="44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5048250" y="2182812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</a:rPr>
              <a:t>1 РАУНД</a:t>
            </a:r>
            <a:br>
              <a:rPr lang="ru-RU" sz="4000" b="1" dirty="0" smtClean="0">
                <a:latin typeface="Montserrat SemiBold" panose="020B0604020202020204" charset="-52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ОТВЕТЫ</a:t>
            </a:r>
            <a:endParaRPr lang="ru-RU" sz="4000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45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11303" y="1137421"/>
            <a:ext cx="838475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bg1"/>
                </a:solidFill>
                <a:latin typeface="Montserrat SemiBold" panose="020B0604020202020204" charset="-52"/>
              </a:rPr>
              <a:t>По какому кредиту обычно ниже проценты?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11303" y="1782002"/>
            <a:ext cx="838475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А) Ипотека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ea typeface="Proxima Nova Rg"/>
                <a:cs typeface="Proxima Nova Rg"/>
                <a:sym typeface="Proxima Nova"/>
              </a:rPr>
              <a:t>Проценты по такому кредиту обычно ниже, так как он предоставляется на очень долгий срок (банк сможет больше заработать).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84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Лестничный накопительный счет – это…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598911"/>
            <a:ext cx="8356176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Б) Счет с изменяющейся ставкой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Обычно это маркетинговый ход, с помощью которого банкиры стимулируют клиентов хранить деньги как можно дольше.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90" y="3388022"/>
            <a:ext cx="7815268" cy="1317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99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3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Какая схема погашения кредитов выгоднее для банка?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574975"/>
            <a:ext cx="835617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Б) </a:t>
            </a:r>
            <a:r>
              <a:rPr lang="ru-RU" sz="2000" dirty="0" err="1">
                <a:solidFill>
                  <a:schemeClr val="tx1"/>
                </a:solidFill>
                <a:latin typeface="Montserrat SemiBold" panose="020B0604020202020204" charset="-52"/>
              </a:rPr>
              <a:t>Аннуитетные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 платежи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5" y="2188425"/>
            <a:ext cx="3700112" cy="2730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14" y="2188425"/>
            <a:ext cx="3246131" cy="27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" y="515815"/>
            <a:ext cx="5010361" cy="39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3;p14"/>
          <p:cNvSpPr txBox="1">
            <a:spLocks/>
          </p:cNvSpPr>
          <p:nvPr/>
        </p:nvSpPr>
        <p:spPr>
          <a:xfrm>
            <a:off x="5143500" y="1806056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  <a:sym typeface="Roboto Medium"/>
              </a:rPr>
              <a:t>1 раунд</a:t>
            </a:r>
            <a:br>
              <a:rPr lang="ru-RU" sz="4000" b="1" dirty="0" smtClean="0">
                <a:latin typeface="Montserrat SemiBold" panose="020B0604020202020204" charset="-52"/>
                <a:sym typeface="Roboto Medium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Разминка</a:t>
            </a:r>
            <a:endParaRPr lang="ru-RU" sz="4000" b="1" dirty="0">
              <a:latin typeface="Montserrat SemiBold" panose="020B0604020202020204" charset="-52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4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Где в Древнем Риме чаще всего можно было встретить слово "депозит"?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879700"/>
            <a:ext cx="835617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А) На 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кладбище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Dipositus</a:t>
            </a:r>
            <a:r>
              <a:rPr lang="en-US" sz="20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 — </a:t>
            </a:r>
            <a:r>
              <a:rPr lang="ru-RU" sz="2000" i="1" dirty="0">
                <a:solidFill>
                  <a:schemeClr val="tx1"/>
                </a:solidFill>
                <a:ea typeface="Proxima Nova Rg"/>
                <a:cs typeface="Proxima Nova Rg"/>
                <a:sym typeface="Proxima Nova"/>
              </a:rPr>
              <a:t>здесь покоится.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4" y="2865605"/>
            <a:ext cx="3238500" cy="19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Что такое </a:t>
            </a:r>
            <a:r>
              <a:rPr lang="en-US" sz="2000" b="1" dirty="0">
                <a:solidFill>
                  <a:schemeClr val="tx1"/>
                </a:solidFill>
                <a:latin typeface="Montserrat SemiBold" panose="020B0604020202020204" charset="-52"/>
              </a:rPr>
              <a:t>POS-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кредит?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528745"/>
            <a:ext cx="8441901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В) Кредит в точке продаж (магазине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Сокращение от «</a:t>
            </a:r>
            <a:r>
              <a:rPr lang="ru-RU" sz="2000" dirty="0" err="1">
                <a:solidFill>
                  <a:schemeClr val="tx1"/>
                </a:solidFill>
                <a:latin typeface="Montserrat SemiBold" panose="020B0604020202020204" charset="-52"/>
              </a:rPr>
              <a:t>point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Montserrat SemiBold" panose="020B0604020202020204" charset="-52"/>
              </a:rPr>
              <a:t>of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Montserrat SemiBold" panose="020B0604020202020204" charset="-52"/>
              </a:rPr>
              <a:t>sales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», т.е. точка продаж.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POS-кредиты экономят время и силы заемщика.</a:t>
            </a:r>
            <a:b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</a:b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Но главная опасность таких кредитов — у вас нет времени все как следует изучить и обдумать предложение. Процентные ставки по банковским POS-кредитам обычно ниже, чем по кредитным картам, но выше, чем по потребительским кредитам, оформленным в том же банке напрямую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3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92314" y="900848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Эти 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предметы считаются прообразом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92314" y="1462696"/>
            <a:ext cx="524173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Кредитной 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карты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9" name="Picture 2" descr="https://db.chgk.info/images/db/201704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9" y="1795991"/>
            <a:ext cx="2995262" cy="1531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92314" y="1883942"/>
            <a:ext cx="491788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деревяшках одновременно делались зарубки о взятом в долг. Одна из них хранилась у заемщика, другая — у кредитора, что исключало мошенничество. По погашении долга палочки уничтожались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.</a:t>
            </a: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08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Как называется финансовая услуга, суть которой сводится к </a:t>
            </a:r>
            <a:r>
              <a:rPr lang="ru-RU" sz="2400" b="1" dirty="0" err="1">
                <a:solidFill>
                  <a:schemeClr val="tx1"/>
                </a:solidFill>
                <a:latin typeface="Montserrat SemiBold" panose="020B0604020202020204" charset="-52"/>
              </a:rPr>
              <a:t>перекредитованию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 на более выгодных условиях?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0174" y="2316124"/>
            <a:ext cx="8356176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В</a:t>
            </a: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Рефинансирование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Это банковская услуга, которая позволяет взять новый кредит, чтобы полностью или частично погасить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старый.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41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Какие вклады называют «спящими»?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52549" y="1528745"/>
            <a:ext cx="6584526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Г) Невостребованные вклады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Вклады, за которыми долгое время никто не обращается. Обычно это происходит потому, что владелец умер, а наследников нет. Иногда человек переезжает в другую страну и физически не может вернуться за вкладом. Даже если за вкладом никто не приходит долгие годы, присвоить деньги клиента банк не имеет права. </a:t>
            </a: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578" y="1070075"/>
            <a:ext cx="2403794" cy="35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9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874645"/>
            <a:ext cx="53558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Первый и единственный в мире памятник пластиковой банковской карте находится в этом российском городе: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3" y="2359840"/>
            <a:ext cx="5355801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Г</a:t>
            </a: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Екатеринбург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На карте выгравировано имя писателя-фантаста Эдварда Беллами, который ещё 1888 году в романе «Взгляд в прошлое» первым выдвинул идею кредитных карточек.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08" y="1076326"/>
            <a:ext cx="2453042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15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10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Какую услугу рекламирует этот рекламный плакат?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160817"/>
            <a:ext cx="453665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Б</a:t>
            </a: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Ипотека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Кредит на улучшение жилищных условий.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773" y="1850594"/>
            <a:ext cx="3721277" cy="2282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86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351" y="3069953"/>
            <a:ext cx="3217958" cy="1747907"/>
          </a:xfrm>
          <a:prstGeom prst="rect">
            <a:avLst/>
          </a:prstGeom>
        </p:spPr>
      </p:pic>
      <p:pic>
        <p:nvPicPr>
          <p:cNvPr id="81" name="Google Shape;81;p16" title="ВОЛНЫ Г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Термин кредит образован от латинского слова </a:t>
            </a:r>
            <a:r>
              <a:rPr lang="ru-RU" sz="2400" b="1" dirty="0" err="1">
                <a:solidFill>
                  <a:schemeClr val="tx1"/>
                </a:solidFill>
                <a:latin typeface="Montserrat SemiBold" panose="020B0604020202020204" charset="-52"/>
              </a:rPr>
              <a:t>credere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, означающего это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015669"/>
            <a:ext cx="837522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А)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Доверять</a:t>
            </a: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Кредит или </a:t>
            </a:r>
            <a:r>
              <a:rPr lang="ru-RU" sz="2400" dirty="0" err="1">
                <a:solidFill>
                  <a:schemeClr val="tx1"/>
                </a:solidFill>
                <a:latin typeface="Montserrat SemiBold" panose="020B0604020202020204" charset="-52"/>
              </a:rPr>
              <a:t>credit</a:t>
            </a: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 на латыни можно перевести дословно </a:t>
            </a:r>
            <a:r>
              <a:rPr lang="ru-RU" sz="2400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«Он </a:t>
            </a: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верит».</a:t>
            </a:r>
          </a:p>
        </p:txBody>
      </p:sp>
    </p:spTree>
    <p:extLst>
      <p:ext uri="{BB962C8B-B14F-4D97-AF65-F5344CB8AC3E}">
        <p14:creationId xmlns:p14="http://schemas.microsoft.com/office/powerpoint/2010/main" val="235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Выберите верное утверждение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743225"/>
            <a:ext cx="5736801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А) Доход по вкладу – это пассивный доход</a:t>
            </a: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Montserrat SemiBold" panose="020B0604020202020204" charset="-52"/>
              </a:rPr>
              <a:t>Пассивный доход — это когда деньги приносят новые деньги без вашего постоянного участия.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743225"/>
            <a:ext cx="2799755" cy="21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>
            <a:spLocks/>
          </p:cNvSpPr>
          <p:nvPr/>
        </p:nvSpPr>
        <p:spPr>
          <a:xfrm>
            <a:off x="5143500" y="1806056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  <a:sym typeface="Roboto Medium"/>
              </a:rPr>
              <a:t>2 раунд</a:t>
            </a:r>
            <a:br>
              <a:rPr lang="ru-RU" sz="4000" b="1" dirty="0" smtClean="0">
                <a:latin typeface="Montserrat SemiBold" panose="020B0604020202020204" charset="-52"/>
                <a:sym typeface="Roboto Medium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Гонка</a:t>
            </a:r>
            <a:endParaRPr lang="ru-RU" sz="4000" b="1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" y="596204"/>
            <a:ext cx="4681855" cy="37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ПРАВИЛА ПЕРВОГО РАУНДА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4622332"/>
              </p:ext>
            </p:extLst>
          </p:nvPr>
        </p:nvGraphicFramePr>
        <p:xfrm>
          <a:off x="-796629" y="1266304"/>
          <a:ext cx="10454979" cy="32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ПРАВИЛА </a:t>
            </a:r>
            <a:r>
              <a:rPr lang="ru-RU" sz="2800" b="1" dirty="0" smtClean="0">
                <a:latin typeface="Montserrat SemiBold" panose="020B0604020202020204" charset="-52"/>
              </a:rPr>
              <a:t>ВТОРОГО </a:t>
            </a:r>
            <a:r>
              <a:rPr lang="ru-RU" sz="2800" b="1" dirty="0">
                <a:latin typeface="Montserrat SemiBold" panose="020B0604020202020204" charset="-52"/>
              </a:rPr>
              <a:t>РАУНДА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79152290"/>
              </p:ext>
            </p:extLst>
          </p:nvPr>
        </p:nvGraphicFramePr>
        <p:xfrm>
          <a:off x="-796629" y="1266304"/>
          <a:ext cx="10197804" cy="32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11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КАК СООТНОСЯТСЯ ПОНЯТИЯ ВКЛАД И ДЕПОЗИТ?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13" y="1879700"/>
            <a:ext cx="8181097" cy="2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2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5" y="1195295"/>
            <a:ext cx="47176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 — разновидность плаката, состоящий из картинки в чёрной рамке и комментирующей её надписи. Как правило, это шутливая пародия на традиционные мотивационные плакаты. Какое слово скрыто на </a:t>
            </a:r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демотиваторе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48" y="939850"/>
            <a:ext cx="3382274" cy="35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3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939850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ЧЕГО НЕ ХВАТАЕТ? ЗАПИШИТЕ ДВА СЛОВА.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0" y="1076325"/>
            <a:ext cx="5859780" cy="38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КАКАЯ 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УСЛУГА ЗАШИФРОВНА В ЭТИХ ИЗОБРАЖЕНИЯХ?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ЗАПИШИТЕ ОДНО СЛОВО.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5" y="1879700"/>
            <a:ext cx="7888600" cy="22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Банк России выпускает серию монет «Выдающиеся личности России». Монета на изображении вышла</a:t>
            </a:r>
            <a:b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 200-летию со дня рождения этого русского поэта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3314" name="Picture 2" descr="https://www.cbr.ru/legacy/PhotoStore/img/5110-0166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2098940"/>
            <a:ext cx="2768600" cy="27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6775" y="2809875"/>
            <a:ext cx="866776" cy="647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60152" y="1483501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Что обозначает слово «каша» в банковском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слэнге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? Запишите одно слово.</a:t>
            </a:r>
          </a:p>
          <a:p>
            <a:pPr marL="114300" algn="just"/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78" y="678247"/>
            <a:ext cx="4132727" cy="3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60152" y="1483501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В 2025 году на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Госуслугах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 появилась новая услуга, направленная на борьбу с мошенничеством. За первые 10 дней ею воспользовались более  5 млн человек. Запишите в ответе словосочетание.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354" y="939850"/>
            <a:ext cx="3647307" cy="34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44223" y="1048072"/>
            <a:ext cx="83080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На картине Владимира Маковского «Крах Банка» изображены ОНИ. Назовите ИХ одним словом во множественном числе.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5842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5" y="1864419"/>
            <a:ext cx="4555304" cy="30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9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883" y="1688152"/>
            <a:ext cx="495073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одним словом называются уникальные физиологические данные, с помощью которых банки идентифицируют плательщика?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519" y="939850"/>
            <a:ext cx="3197811" cy="36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6565475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800" dirty="0">
                <a:solidFill>
                  <a:schemeClr val="bg1"/>
                </a:solidFill>
                <a:latin typeface="Montserrat SemiBold" panose="020B0604020202020204" charset="-52"/>
              </a:rPr>
              <a:t>По какому кредиту обычно ниже </a:t>
            </a:r>
            <a:r>
              <a:rPr lang="ru-RU" sz="2800" dirty="0" smtClean="0">
                <a:solidFill>
                  <a:schemeClr val="bg1"/>
                </a:solidFill>
                <a:latin typeface="Montserrat SemiBold" panose="020B0604020202020204" charset="-52"/>
              </a:rPr>
              <a:t>процентная ставка?</a:t>
            </a:r>
            <a:endParaRPr lang="ru-RU" sz="28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181496"/>
            <a:ext cx="747209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А) Ипотека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Б) Потребительский кредит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) Автокредит</a:t>
            </a:r>
            <a:endParaRPr lang="ru-RU" sz="24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10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234" y="1695490"/>
            <a:ext cx="4702466" cy="9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Какой счет позволяет осуществлять куплю-продажу этих активов не в физическом виде?</a:t>
            </a: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Запишите аббревиатуру.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73" y="1088191"/>
            <a:ext cx="3477602" cy="29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5019221" y="1892799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</a:rPr>
              <a:t>2 РАУНД</a:t>
            </a:r>
            <a:br>
              <a:rPr lang="ru-RU" sz="4000" b="1" dirty="0" smtClean="0">
                <a:latin typeface="Montserrat SemiBold" panose="020B0604020202020204" charset="-52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ПОВТОР</a:t>
            </a:r>
            <a:endParaRPr lang="ru-RU" sz="4000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073147"/>
            <a:ext cx="2962729" cy="29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КАК СООТНОСЯТСЯ ПОНЯТИЯ ВКЛАД И ДЕПОЗИТ?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13" y="1879700"/>
            <a:ext cx="8181097" cy="2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2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5" y="1195295"/>
            <a:ext cx="47176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 — разновидность плаката, состоящий из картинки в чёрной рамке и комментирующей её надписи. Как правило, это шутливая пародия на традиционные мотивационные плакаты. Какое слово скрыто на </a:t>
            </a:r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демотиваторе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48" y="939850"/>
            <a:ext cx="3382274" cy="35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3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939850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ЧЕГО НЕ ХВАТАЕТ? ЗАПИШИТЕ ДВА СЛОВА.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0" y="1076325"/>
            <a:ext cx="5859780" cy="38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КАКАЯ 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УСЛУГА ЗАШИФРОВНА В ЭТИХ ИЗОБРАЖЕНИЯХ?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ЗАПИШИТЕ ОДНО СЛОВО.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5" y="1879700"/>
            <a:ext cx="7888600" cy="22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Банк России выпускает серию монет «Выдающиеся личности России». Монета на изображении вышла</a:t>
            </a:r>
            <a:b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 200-летию со дня рождения этого русского поэта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3314" name="Picture 2" descr="https://www.cbr.ru/legacy/PhotoStore/img/5110-0166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2098940"/>
            <a:ext cx="2768600" cy="277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6775" y="2809875"/>
            <a:ext cx="866776" cy="647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60152" y="1483501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Что обозначает слово «каша» в банковском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слэнге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? Запишите одно слово.</a:t>
            </a:r>
          </a:p>
          <a:p>
            <a:pPr marL="114300" algn="just"/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78" y="678247"/>
            <a:ext cx="4132727" cy="3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60152" y="1483501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В 2025 году на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Госуслугах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 появилась новая услуга, направленная на борьбу с мошенничеством. За первые 10 дней ею воспользовались более  5 млн человек. Запишите в ответе словосочетание.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354" y="939850"/>
            <a:ext cx="3647307" cy="34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44223" y="1048072"/>
            <a:ext cx="83080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На картине Владимира Маковского «Крах Банка» изображены ОНИ. Назовите ИХ одним словом во множественном числе.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5842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5" y="1864419"/>
            <a:ext cx="4555304" cy="30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777515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800" dirty="0">
                <a:solidFill>
                  <a:schemeClr val="bg1"/>
                </a:solidFill>
                <a:latin typeface="Montserrat SemiBold" panose="020B0604020202020204" charset="-52"/>
              </a:rPr>
              <a:t>Лестничный накопительный счет – это…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876696"/>
            <a:ext cx="807042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А) Счет, открытый с целью накопить на лестницу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Б) Счет с изменяющейся ставкой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В) Счет с постоянной ставкой</a:t>
            </a:r>
          </a:p>
        </p:txBody>
      </p:sp>
    </p:spTree>
    <p:extLst>
      <p:ext uri="{BB962C8B-B14F-4D97-AF65-F5344CB8AC3E}">
        <p14:creationId xmlns:p14="http://schemas.microsoft.com/office/powerpoint/2010/main" val="631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9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883" y="1688152"/>
            <a:ext cx="495073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одним словом называются уникальные физиологические данные, с помощью которых банки идентифицируют плательщика?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519" y="939850"/>
            <a:ext cx="3197811" cy="36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10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234" y="1695490"/>
            <a:ext cx="4702466" cy="9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Какой счет позволяет осуществлять куплю-продажу этих активов не в физическом виде?</a:t>
            </a: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Запишите аббревиатуру.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73" y="1088191"/>
            <a:ext cx="3477602" cy="29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" y="187632"/>
            <a:ext cx="4475584" cy="44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5048250" y="2182812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</a:rPr>
              <a:t>2 РАУНД</a:t>
            </a:r>
            <a:br>
              <a:rPr lang="ru-RU" sz="4000" b="1" dirty="0" smtClean="0">
                <a:latin typeface="Montserrat SemiBold" panose="020B0604020202020204" charset="-52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ОТВЕТЫ</a:t>
            </a:r>
            <a:endParaRPr lang="ru-RU" sz="4000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5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КАК СООТНОСЯТСЯ ПОНЯТИЯ ВКЛАД И ДЕПОЗИТ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?</a:t>
            </a:r>
          </a:p>
          <a:p>
            <a:pPr marL="114300" algn="just"/>
            <a:endParaRPr lang="ru-RU" sz="20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Б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5966335"/>
              </p:ext>
            </p:extLst>
          </p:nvPr>
        </p:nvGraphicFramePr>
        <p:xfrm>
          <a:off x="331094" y="2325384"/>
          <a:ext cx="2793568" cy="173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23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2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5" y="1195295"/>
            <a:ext cx="47176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 — разновидность плаката, состоящий из картинки в чёрной рамке и комментирующей её надписи. Как правило, это шутливая пародия на традиционные мотивационные плакаты. Какое слово скрыто на </a:t>
            </a:r>
            <a:r>
              <a:rPr lang="ru-RU" sz="2000" b="1" dirty="0" err="1">
                <a:solidFill>
                  <a:schemeClr val="tx1"/>
                </a:solidFill>
                <a:latin typeface="Montserrat SemiBold" panose="020B0604020202020204" charset="-52"/>
              </a:rPr>
              <a:t>демотиваторе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?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75" y="1195295"/>
            <a:ext cx="3338960" cy="35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3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939850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ЧЕГО НЕ ХВАТАЕТ? ЗАПИШИТЕ ДВА СЛОВА.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0" y="1076325"/>
            <a:ext cx="5859780" cy="3887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53100" y="2620084"/>
            <a:ext cx="306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 SemiBold" panose="020B0604020202020204" charset="-52"/>
              </a:rPr>
              <a:t>Ответ: номер карты</a:t>
            </a:r>
            <a:endParaRPr lang="ru-RU" sz="2000" b="1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125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800" b="1" dirty="0" smtClean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КАКАЯ </a:t>
            </a:r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УСЛУГА ЗАШИФРОВНА В ЭТИХ ИЗОБРАЖЕНИЯХ?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  <a:latin typeface="Montserrat SemiBold" panose="020B0604020202020204" charset="-52"/>
              </a:rPr>
              <a:t>ЗАПИШИТЕ ОДНО СЛОВО. </a:t>
            </a:r>
            <a:endParaRPr lang="ru-RU" sz="20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endParaRPr lang="ru-RU" sz="20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ипотека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62" y="2377099"/>
            <a:ext cx="7888600" cy="22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25874" y="107632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Банк России выпускает серию монет «Выдающиеся личности России». Монета на изображении посвящена этому русскому поэту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3314" name="Picture 2" descr="https://www.cbr.ru/legacy/PhotoStore/img/5110-0166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019300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60152" y="1483501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Что обозначает слово «каша» в банковском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слэнге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? Запишите одно слово.</a:t>
            </a:r>
          </a:p>
          <a:p>
            <a:pPr marL="114300" algn="just"/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кэшбэк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78" y="678247"/>
            <a:ext cx="4132727" cy="3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516609" y="1195295"/>
            <a:ext cx="4374726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В 2025 году на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Госуслугах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 появилась новая услуга, направленная на борьбу с мошенничеством. За первые 10 дней ею воспользовались более  5 млн человек. Запишите ее двумя словами.</a:t>
            </a:r>
          </a:p>
          <a:p>
            <a:pPr marL="114300" algn="just"/>
            <a:endParaRPr lang="ru-RU" sz="20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</a:t>
            </a:r>
            <a:r>
              <a:rPr lang="ru-RU" sz="20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самозапрет</a:t>
            </a:r>
            <a:r>
              <a:rPr lang="ru-RU" sz="20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 на кредиты</a:t>
            </a:r>
            <a:endParaRPr lang="ru-RU" sz="20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354" y="939850"/>
            <a:ext cx="3647307" cy="34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800" dirty="0">
                <a:solidFill>
                  <a:schemeClr val="bg1"/>
                </a:solidFill>
                <a:latin typeface="Montserrat SemiBold" panose="020B0604020202020204" charset="-52"/>
              </a:rPr>
              <a:t>Какая схема погашения кредитов выгоднее для банка?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3" y="1996830"/>
            <a:ext cx="848000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А) Дифференцированные платежи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Б) </a:t>
            </a:r>
            <a:r>
              <a:rPr lang="ru-RU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Аннуитетные</a:t>
            </a: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 платежи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В) Дифференцированные и </a:t>
            </a:r>
            <a:r>
              <a:rPr lang="ru-RU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аннуитетные</a:t>
            </a: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 платежи всегда приносят одинаковую прибыль банкам</a:t>
            </a:r>
          </a:p>
        </p:txBody>
      </p:sp>
    </p:spTree>
    <p:extLst>
      <p:ext uri="{BB962C8B-B14F-4D97-AF65-F5344CB8AC3E}">
        <p14:creationId xmlns:p14="http://schemas.microsoft.com/office/powerpoint/2010/main" val="39945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444223" y="1048072"/>
            <a:ext cx="830807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На картине Владимира Маковского «Крах Банка» изображены ОНИ. Назовите ИХ одним словом во множественном числе.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35842" name="Picture 2" descr="Крах банка, 1881, Маковский Владимир, Третьяковская галерея картины художника Art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5" y="1864419"/>
            <a:ext cx="4555304" cy="30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3100" y="2620084"/>
            <a:ext cx="306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 SemiBold" panose="020B0604020202020204" charset="-52"/>
              </a:rPr>
              <a:t>Ответ: вкладчики</a:t>
            </a:r>
            <a:endParaRPr lang="ru-RU" sz="2000" b="1" dirty="0"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43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9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883" y="1688152"/>
            <a:ext cx="4950737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одним словом называются уникальные физиологические данные, с помощью которых банки идентифицируют плательщика?</a:t>
            </a:r>
          </a:p>
          <a:p>
            <a:pPr marL="114300" algn="just"/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биометрия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519" y="939850"/>
            <a:ext cx="3197811" cy="36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10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90234" y="1695490"/>
            <a:ext cx="4702466" cy="94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Какой счет позволяет осуществлять куплю-продажу этих активов не в физическом виде?</a:t>
            </a: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Запишите аббревиатуру.</a:t>
            </a:r>
          </a:p>
          <a:p>
            <a:pPr marL="114300" algn="just"/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ОМС</a:t>
            </a:r>
          </a:p>
          <a:p>
            <a:pPr marL="114300" algn="just"/>
            <a:r>
              <a:rPr lang="ru-RU" sz="18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Обезличенный металлический счет</a:t>
            </a:r>
            <a:endParaRPr lang="ru-RU" sz="18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73" y="1088191"/>
            <a:ext cx="3477602" cy="29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p14"/>
          <p:cNvSpPr txBox="1">
            <a:spLocks/>
          </p:cNvSpPr>
          <p:nvPr/>
        </p:nvSpPr>
        <p:spPr>
          <a:xfrm>
            <a:off x="5143500" y="1806056"/>
            <a:ext cx="4000500" cy="1938977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  <a:sym typeface="Roboto Medium"/>
              </a:rPr>
              <a:t>3 раунд</a:t>
            </a:r>
            <a:br>
              <a:rPr lang="ru-RU" sz="4000" b="1" dirty="0" smtClean="0">
                <a:latin typeface="Montserrat SemiBold" panose="020B0604020202020204" charset="-52"/>
                <a:sym typeface="Roboto Medium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Последний шанс</a:t>
            </a:r>
            <a:endParaRPr lang="ru-RU" sz="4000" b="1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7" y="545984"/>
            <a:ext cx="4550293" cy="40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ПРАВИЛА </a:t>
            </a:r>
            <a:r>
              <a:rPr lang="ru-RU" sz="2800" b="1" dirty="0" smtClean="0">
                <a:latin typeface="Montserrat SemiBold" panose="020B0604020202020204" charset="-52"/>
              </a:rPr>
              <a:t>ВТОРОГО </a:t>
            </a:r>
            <a:r>
              <a:rPr lang="ru-RU" sz="2800" b="1" dirty="0">
                <a:latin typeface="Montserrat SemiBold" panose="020B0604020202020204" charset="-52"/>
              </a:rPr>
              <a:t>РАУНДА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4454987"/>
              </p:ext>
            </p:extLst>
          </p:nvPr>
        </p:nvGraphicFramePr>
        <p:xfrm>
          <a:off x="-1121416" y="1266304"/>
          <a:ext cx="10708191" cy="32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52874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Согласно одному расхожему выражению, вклад — это лучший способ превратить ЕГО в деньги.</a:t>
            </a:r>
          </a:p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Назовите ЕГО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1591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рекламном ролике одного банка, в котором шла речь о новых депозитах, ОНИ устроили акцию протеста. ИХ требования были отклонены, поскольку процентов они не дают. После этого одна из НИХ разбилась. Назовите ИХ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1651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3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1969 году один иностранный банк дал в газете следующее объявление: "Филиал банка откроет свои двери 3 сентября 1969 года и больше никогда не закроет их".  </a:t>
            </a:r>
          </a:p>
          <a:p>
            <a:pPr marL="114300" algn="just"/>
            <a:r>
              <a:rPr lang="ru-RU" sz="2400" b="1" dirty="0">
                <a:solidFill>
                  <a:srgbClr val="C00000"/>
                </a:solidFill>
                <a:latin typeface="Montserrat SemiBold" panose="020B0604020202020204" charset="-52"/>
              </a:rPr>
              <a:t>Какой объект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, связанный с банком, рекламировало это объявление?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22005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</a:rPr>
              <a:t>Во время венецианского карнавала </a:t>
            </a:r>
            <a:r>
              <a:rPr lang="en-US" sz="2400" b="1" dirty="0">
                <a:solidFill>
                  <a:schemeClr val="tx1"/>
                </a:solidFill>
              </a:rPr>
              <a:t>XVII-XVIII</a:t>
            </a:r>
            <a:r>
              <a:rPr lang="ru-RU" sz="2400" b="1" dirty="0">
                <a:solidFill>
                  <a:schemeClr val="tx1"/>
                </a:solidFill>
              </a:rPr>
              <a:t> веков существовало требование ДЕЛАТЬ ЭТО в тех местах, где происходили любые азартные игры. Это делалось в интересах кредиторов. Что нужно было делать игрокам?</a:t>
            </a:r>
          </a:p>
        </p:txBody>
      </p:sp>
    </p:spTree>
    <p:extLst>
      <p:ext uri="{BB962C8B-B14F-4D97-AF65-F5344CB8AC3E}">
        <p14:creationId xmlns:p14="http://schemas.microsoft.com/office/powerpoint/2010/main" val="4158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В Гане существует такая проблема, что члены семьи неконтролируемо расходуют деньги. Поэтому женщины, ведущие семейный бюджет, часто используют систему, известную как «су-су». Она работает так: специальный человек каждый день посещает дома, и женщины, по желанию, могут отдавать ему небольшую сумму денег на хранение. За услугу этот человек раз в месяц берёт комиссию, а остальное – хранит у себя до востребования. 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Роль какого современного финансового института выполняет человек, ходящий по домам? Ответ запишите одним </a:t>
            </a:r>
            <a:r>
              <a:rPr lang="ru-RU" sz="2000" b="1" dirty="0" smtClean="0">
                <a:solidFill>
                  <a:schemeClr val="tx1"/>
                </a:solidFill>
              </a:rPr>
              <a:t>словом.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800" dirty="0">
                <a:solidFill>
                  <a:schemeClr val="bg1"/>
                </a:solidFill>
                <a:latin typeface="Montserrat SemiBold" panose="020B0604020202020204" charset="-52"/>
              </a:rPr>
              <a:t>Где в Древнем Риме чаще всего можно было встретить слово "депозит"?</a:t>
            </a: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2300104"/>
            <a:ext cx="848000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А) На кладбище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Б) В </a:t>
            </a:r>
            <a:r>
              <a:rPr lang="ru-RU" sz="2400" dirty="0" smtClean="0">
                <a:solidFill>
                  <a:schemeClr val="bg1"/>
                </a:solidFill>
                <a:latin typeface="Montserrat SemiBold" panose="020B0604020202020204" charset="-52"/>
              </a:rPr>
              <a:t>Колизее</a:t>
            </a:r>
            <a:endParaRPr lang="en-US" sz="2400" dirty="0" smtClean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В) В магистрате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Г) На рудниках</a:t>
            </a:r>
          </a:p>
        </p:txBody>
      </p:sp>
    </p:spTree>
    <p:extLst>
      <p:ext uri="{BB962C8B-B14F-4D97-AF65-F5344CB8AC3E}">
        <p14:creationId xmlns:p14="http://schemas.microsoft.com/office/powerpoint/2010/main" val="23902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История одного финансового инструмента начинается с небольшого займа в размере 27 долларов, который в частном порядке выдал один учёный-исследователь 42 женщинам в Бангладеш на развитие их дела.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Запишите аббревиатуру разновидности финансовой организации, которая осуществляет подобную деятельность в </a:t>
            </a:r>
            <a:r>
              <a:rPr lang="ru-RU" sz="2000" b="1" dirty="0" smtClean="0">
                <a:solidFill>
                  <a:schemeClr val="tx1"/>
                </a:solidFill>
              </a:rPr>
              <a:t>России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3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называется продажа одного финансового продукта (услуги) под видом другого? Назовите одним словом английского происхождения.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4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средневековых индийских судебниках говорилось, что должники, не выплатившие все свои долги, впоследствии СДЕЛАЮТ ЭТО в домах своих кредиторов. В Древней Греции ЭТО ДЕЛАЛИ многие педагоги. Ответьте двумя словами, начинающимися на одну и ту же букву: что такое "СДЕЛАТЬ ЭТО"?</a:t>
            </a:r>
          </a:p>
        </p:txBody>
      </p:sp>
    </p:spTree>
    <p:extLst>
      <p:ext uri="{BB962C8B-B14F-4D97-AF65-F5344CB8AC3E}">
        <p14:creationId xmlns:p14="http://schemas.microsoft.com/office/powerpoint/2010/main" val="14672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5019221" y="1892799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</a:rPr>
              <a:t>3 РАУНД</a:t>
            </a:r>
            <a:br>
              <a:rPr lang="ru-RU" sz="4000" b="1" dirty="0" smtClean="0">
                <a:latin typeface="Montserrat SemiBold" panose="020B0604020202020204" charset="-52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ПОВТОР</a:t>
            </a:r>
            <a:endParaRPr lang="ru-RU" sz="4000" dirty="0">
              <a:latin typeface="Montserrat SemiBold" panose="020B0604020202020204" charset="-52"/>
              <a:sym typeface="Roboto Medium"/>
            </a:endParaRPr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073147"/>
            <a:ext cx="2962729" cy="29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52874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Согласно одному расхожему выражению, вклад — это лучший способ превратить ЕГО в деньги.</a:t>
            </a:r>
          </a:p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Назовите ЕГО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37104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рекламном ролике одного банка, в котором шла речь о новых депозитах, ОНИ устроили акцию протеста. ИХ требования были отклонены, поскольку процентов </a:t>
            </a:r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ОНИ 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не дают. После этого одна из НИХ разбилась. Назовите ИХ одним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40087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3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1969 году один иностранный банк дал в газете следующее объявление: "Филиал банка откроет свои двери 3 сентября 1969 года и больше никогда не закроет их".  </a:t>
            </a:r>
          </a:p>
          <a:p>
            <a:pPr marL="114300" algn="just"/>
            <a:r>
              <a:rPr lang="ru-RU" sz="2400" b="1" dirty="0">
                <a:solidFill>
                  <a:srgbClr val="C00000"/>
                </a:solidFill>
                <a:latin typeface="Montserrat SemiBold" panose="020B0604020202020204" charset="-52"/>
              </a:rPr>
              <a:t>Какой объект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, связанный с банком, рекламировало это объявление?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37257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</a:rPr>
              <a:t>Во время венецианского карнавала </a:t>
            </a:r>
            <a:r>
              <a:rPr lang="en-US" sz="2400" b="1" dirty="0">
                <a:solidFill>
                  <a:schemeClr val="tx1"/>
                </a:solidFill>
              </a:rPr>
              <a:t>XVII-XVIII</a:t>
            </a:r>
            <a:r>
              <a:rPr lang="ru-RU" sz="2400" b="1" dirty="0">
                <a:solidFill>
                  <a:schemeClr val="tx1"/>
                </a:solidFill>
              </a:rPr>
              <a:t> веков существовало требование ДЕЛАТЬ ЭТО в тех местах, где происходили любые азартные игры. Это </a:t>
            </a:r>
            <a:r>
              <a:rPr lang="ru-RU" sz="2400" b="1" dirty="0" smtClean="0">
                <a:solidFill>
                  <a:schemeClr val="tx1"/>
                </a:solidFill>
              </a:rPr>
              <a:t>ДЕЛАЛОСЬ </a:t>
            </a:r>
            <a:r>
              <a:rPr lang="ru-RU" sz="2400" b="1" dirty="0">
                <a:solidFill>
                  <a:schemeClr val="tx1"/>
                </a:solidFill>
              </a:rPr>
              <a:t>в интересах кредиторов. Что нужно было делать игрокам?</a:t>
            </a:r>
          </a:p>
        </p:txBody>
      </p:sp>
    </p:spTree>
    <p:extLst>
      <p:ext uri="{BB962C8B-B14F-4D97-AF65-F5344CB8AC3E}">
        <p14:creationId xmlns:p14="http://schemas.microsoft.com/office/powerpoint/2010/main" val="16391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В Гане существует такая проблема, что члены семьи неконтролируемо расходуют деньги. Поэтому женщины, ведущие семейный бюджет, часто используют систему, известную как «су-су». Она работает так: специальный человек каждый день посещает дома, и женщины, по желанию, могут отдавать ему небольшую сумму денег на хранение. За услугу этот человек раз в месяц берёт комиссию, а остальное – хранит у себя до востребования. 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Роль какого современного финансового института выполняет человек, ходящий по домам? Ответ запишите одним </a:t>
            </a:r>
            <a:r>
              <a:rPr lang="ru-RU" sz="2000" b="1" dirty="0" smtClean="0">
                <a:solidFill>
                  <a:schemeClr val="tx1"/>
                </a:solidFill>
              </a:rPr>
              <a:t>словом.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История одного финансового инструмента начинается с небольшого займа в размере 27 долларов, который в частном порядке выдал один учёный-исследователь 42 женщинам в Бангладеш на развитие их дела.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Запишите аббревиатуру разновидности финансовой организации, которая осуществляет подобную деятельность в </a:t>
            </a:r>
            <a:r>
              <a:rPr lang="ru-RU" sz="2000" b="1" dirty="0" smtClean="0">
                <a:solidFill>
                  <a:schemeClr val="tx1"/>
                </a:solidFill>
              </a:rPr>
              <a:t>России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25875" y="4031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 </a:t>
            </a:r>
            <a:r>
              <a:rPr lang="ru-RU" sz="310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</a:t>
            </a:r>
            <a:endParaRPr sz="31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25874" y="1070075"/>
            <a:ext cx="848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800" dirty="0" smtClean="0">
                <a:solidFill>
                  <a:schemeClr val="bg1"/>
                </a:solidFill>
                <a:latin typeface="Montserrat SemiBold" panose="020B0604020202020204" charset="-52"/>
              </a:rPr>
              <a:t>Что такое </a:t>
            </a:r>
            <a:r>
              <a:rPr lang="en-US" sz="2800" dirty="0" smtClean="0">
                <a:solidFill>
                  <a:schemeClr val="bg1"/>
                </a:solidFill>
                <a:latin typeface="Montserrat SemiBold" panose="020B0604020202020204" charset="-52"/>
              </a:rPr>
              <a:t>POS-</a:t>
            </a:r>
            <a:r>
              <a:rPr lang="ru-RU" sz="2800" dirty="0" smtClean="0">
                <a:solidFill>
                  <a:schemeClr val="bg1"/>
                </a:solidFill>
                <a:latin typeface="Montserrat SemiBold" panose="020B0604020202020204" charset="-52"/>
              </a:rPr>
              <a:t>кредит?</a:t>
            </a:r>
            <a:endParaRPr lang="ru-RU" sz="2800" dirty="0">
              <a:solidFill>
                <a:schemeClr val="bg1"/>
              </a:solidFill>
              <a:latin typeface="Montserrat SemiBold" panose="020B0604020202020204" charset="-52"/>
            </a:endParaRPr>
          </a:p>
        </p:txBody>
      </p:sp>
      <p:pic>
        <p:nvPicPr>
          <p:cNvPr id="138" name="Google Shape;138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087" y="-2679300"/>
            <a:ext cx="53522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 title="волны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04052">
            <a:off x="-2436788" y="2030726"/>
            <a:ext cx="53522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425874" y="1861954"/>
            <a:ext cx="848000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А) Кредит на покупку </a:t>
            </a:r>
            <a:r>
              <a:rPr lang="ru-RU" sz="2400" dirty="0" err="1">
                <a:solidFill>
                  <a:schemeClr val="bg1"/>
                </a:solidFill>
                <a:latin typeface="Montserrat SemiBold" panose="020B0604020202020204" charset="-52"/>
              </a:rPr>
              <a:t>Playstation</a:t>
            </a:r>
            <a:endParaRPr lang="ru-RU" sz="2400" dirty="0">
              <a:solidFill>
                <a:schemeClr val="bg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Б) Кредитная карта с </a:t>
            </a:r>
            <a:r>
              <a:rPr lang="ru-RU" sz="2400" dirty="0" err="1">
                <a:solidFill>
                  <a:schemeClr val="bg1"/>
                </a:solidFill>
                <a:latin typeface="Montserrat SemiBold" panose="020B0604020202020204" charset="-52"/>
              </a:rPr>
              <a:t>грейс</a:t>
            </a: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-периодом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В) Кредит в точке продаж (магазине)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Montserrat SemiBold" panose="020B0604020202020204" charset="-52"/>
              </a:rPr>
              <a:t>Г) Беспроцентная рассрочка</a:t>
            </a:r>
          </a:p>
        </p:txBody>
      </p:sp>
    </p:spTree>
    <p:extLst>
      <p:ext uri="{BB962C8B-B14F-4D97-AF65-F5344CB8AC3E}">
        <p14:creationId xmlns:p14="http://schemas.microsoft.com/office/powerpoint/2010/main" val="34038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называется продажа одного финансового продукта (услуги) под видом другого, зачастую связанная с введением потребителя в заблуждение? Назовите одним словом английского происхождения.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7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средневековых индийских судебниках говорилось, что должники, не выплатившие все свои долги, впоследствии СДЕЛАЮТ ЭТО в домах своих кредиторов. В Древней Греции ЭТО ДЕЛАЛИ многие педагоги. Ответьте двумя словами, начинающимися на одну и ту же букву: что такое "СДЕЛАТЬ ЭТО"?</a:t>
            </a:r>
          </a:p>
        </p:txBody>
      </p:sp>
    </p:spTree>
    <p:extLst>
      <p:ext uri="{BB962C8B-B14F-4D97-AF65-F5344CB8AC3E}">
        <p14:creationId xmlns:p14="http://schemas.microsoft.com/office/powerpoint/2010/main" val="21924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РАМКА СИНЯЯ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7375" y="-229725"/>
            <a:ext cx="10008575" cy="55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" y="187632"/>
            <a:ext cx="4475584" cy="44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4"/>
          <p:cNvSpPr txBox="1">
            <a:spLocks/>
          </p:cNvSpPr>
          <p:nvPr/>
        </p:nvSpPr>
        <p:spPr>
          <a:xfrm>
            <a:off x="5048250" y="2182812"/>
            <a:ext cx="4000500" cy="1323424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ru-RU" sz="4000" b="1" dirty="0" smtClean="0">
                <a:latin typeface="Montserrat SemiBold" panose="020B0604020202020204" charset="-52"/>
              </a:rPr>
              <a:t>3 РАУНД</a:t>
            </a:r>
            <a:br>
              <a:rPr lang="ru-RU" sz="4000" b="1" dirty="0" smtClean="0">
                <a:latin typeface="Montserrat SemiBold" panose="020B0604020202020204" charset="-52"/>
              </a:rPr>
            </a:br>
            <a:r>
              <a:rPr lang="ru-RU" sz="4000" b="1" dirty="0" smtClean="0">
                <a:latin typeface="Montserrat SemiBold" panose="020B0604020202020204" charset="-52"/>
              </a:rPr>
              <a:t>ОТВЕТЫ</a:t>
            </a:r>
            <a:endParaRPr lang="ru-RU" sz="4000" dirty="0">
              <a:latin typeface="Montserrat SemiBold" panose="020B0604020202020204" charset="-52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58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1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528745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Согласно одному расхожему выражению, вклад — это лучший способ превратить ЕГО в деньги.</a:t>
            </a:r>
          </a:p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Назовите ЕГО одним словом</a:t>
            </a:r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.</a:t>
            </a:r>
          </a:p>
          <a:p>
            <a:pPr marL="114300" algn="just"/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время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16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05" y="1247774"/>
            <a:ext cx="2791903" cy="27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oogle Shape;81;p16" title="ВОЛНЫ Г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2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2" y="1064287"/>
            <a:ext cx="62235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рекламном ролике одного банка, в котором шла речь о новых депозитах, ОНИ устроили акцию протеста. ИХ требования были отклонены, поскольку процентов они не дают. После этого одна из НИХ разбилась. Назовите ИХ одним словом</a:t>
            </a:r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.</a:t>
            </a:r>
          </a:p>
          <a:p>
            <a:pPr marL="114300" algn="just"/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копилки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1064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3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6233039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1969 году один иностранный банк дал в газете следующее объявление: "Филиал банка откроет свои двери 3 сентября 1969 года и больше никогда не закроет их".  </a:t>
            </a:r>
          </a:p>
          <a:p>
            <a:pPr marL="114300" algn="just"/>
            <a:r>
              <a:rPr lang="ru-RU" sz="2400" b="1" dirty="0">
                <a:solidFill>
                  <a:srgbClr val="C00000"/>
                </a:solidFill>
                <a:latin typeface="Montserrat SemiBold" panose="020B0604020202020204" charset="-52"/>
              </a:rPr>
              <a:t>Какой объект</a:t>
            </a:r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, связанный с банком, рекламировало это объявление</a:t>
            </a:r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?</a:t>
            </a: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банкомат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476765"/>
            <a:ext cx="2582162" cy="26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573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87" y="1064287"/>
            <a:ext cx="3115237" cy="31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oogle Shape;81;p16" title="ВОЛНЫ Г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atin typeface="Montserrat SemiBold" panose="020B0604020202020204" charset="-52"/>
              </a:rPr>
              <a:t>4</a:t>
            </a:r>
            <a:r>
              <a:rPr lang="ru-RU" sz="2800" b="1" dirty="0" smtClean="0">
                <a:latin typeface="Montserrat SemiBold" panose="020B0604020202020204" charset="-52"/>
              </a:rPr>
              <a:t>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2" y="1064287"/>
            <a:ext cx="60330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</a:rPr>
              <a:t>Во время венецианского карнавала </a:t>
            </a:r>
            <a:r>
              <a:rPr lang="en-US" sz="2400" b="1" dirty="0">
                <a:solidFill>
                  <a:schemeClr val="tx1"/>
                </a:solidFill>
              </a:rPr>
              <a:t>XVII-XVIII</a:t>
            </a:r>
            <a:r>
              <a:rPr lang="ru-RU" sz="2400" b="1" dirty="0">
                <a:solidFill>
                  <a:schemeClr val="tx1"/>
                </a:solidFill>
              </a:rPr>
              <a:t> веков существовало требование ДЕЛАТЬ ЭТО в тех местах, где происходили любые азартные игры. Это делалось в интересах кредиторов. Что нужно было делать игрокам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</a:rPr>
              <a:t>Ответ: снимать маску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84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5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В Гане существует такая проблема, что члены семьи неконтролируемо расходуют деньги. Поэтому женщины, ведущие семейный бюджет, часто используют систему, известную как «су-су». Она работает так: специальный человек каждый день посещает дома, и женщины, по желанию, могут отдавать ему небольшую сумму денег на хранение. За услугу этот человек раз в месяц берёт комиссию, а остальное – хранит у себя до востребования. 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Роль какого современного финансового института выполняет человек, ходящий по домам? Ответ запишите одним </a:t>
            </a:r>
            <a:r>
              <a:rPr lang="ru-RU" sz="2000" b="1" dirty="0" smtClean="0">
                <a:solidFill>
                  <a:schemeClr val="tx1"/>
                </a:solidFill>
              </a:rPr>
              <a:t>словом.</a:t>
            </a:r>
          </a:p>
          <a:p>
            <a:pPr marL="114300" algn="just"/>
            <a:endParaRPr lang="ru-RU" sz="2000" b="1" dirty="0" smtClean="0">
              <a:solidFill>
                <a:schemeClr val="tx1"/>
              </a:solidFill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</a:rPr>
              <a:t>Ответ: банк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69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7"/>
            <a:ext cx="8441901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История одного финансового инструмента начинается с небольшого займа в размере 27 долларов, который в частном порядке выдал один учёный-исследователь 42 женщинам в Бангладеш на развитие их дела.</a:t>
            </a:r>
          </a:p>
          <a:p>
            <a:pPr marL="114300" algn="just"/>
            <a:r>
              <a:rPr lang="ru-RU" sz="2000" b="1" dirty="0">
                <a:solidFill>
                  <a:schemeClr val="tx1"/>
                </a:solidFill>
              </a:rPr>
              <a:t>Запишите аббревиатуру разновидности финансовой организации, которая осуществляет подобную деятельность в </a:t>
            </a:r>
            <a:r>
              <a:rPr lang="ru-RU" sz="2000" b="1" dirty="0" smtClean="0">
                <a:solidFill>
                  <a:schemeClr val="tx1"/>
                </a:solidFill>
              </a:rPr>
              <a:t>России.</a:t>
            </a:r>
          </a:p>
          <a:p>
            <a:pPr marL="114300" algn="just"/>
            <a:endParaRPr lang="ru-RU" sz="2000" b="1" dirty="0">
              <a:solidFill>
                <a:schemeClr val="tx1"/>
              </a:solidFill>
            </a:endParaRPr>
          </a:p>
          <a:p>
            <a:pPr marL="114300" algn="just"/>
            <a:r>
              <a:rPr lang="ru-RU" sz="2000" b="1" dirty="0" smtClean="0">
                <a:solidFill>
                  <a:schemeClr val="tx1"/>
                </a:solidFill>
              </a:rPr>
              <a:t>Ответ: МФО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60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7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Как называется продажа одного финансового продукта (услуги) под видом другого? Назовите одним словом английского происхождения.</a:t>
            </a:r>
          </a:p>
          <a:p>
            <a:pPr marL="114300" algn="just"/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</a:t>
            </a:r>
            <a:r>
              <a:rPr lang="ru-RU" sz="2400" b="1" dirty="0" err="1" smtClean="0">
                <a:solidFill>
                  <a:schemeClr val="tx1"/>
                </a:solidFill>
                <a:latin typeface="Montserrat SemiBold" panose="020B0604020202020204" charset="-52"/>
              </a:rPr>
              <a:t>Мисселинг</a:t>
            </a:r>
            <a:endParaRPr lang="ru-RU" sz="24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400" i="1" dirty="0" err="1">
                <a:solidFill>
                  <a:schemeClr val="tx1"/>
                </a:solidFill>
                <a:latin typeface="Montserrat SemiBold" panose="020B0604020202020204" charset="-52"/>
              </a:rPr>
              <a:t>Мисселинг</a:t>
            </a:r>
            <a:r>
              <a:rPr lang="ru-RU" sz="2400" i="1" dirty="0">
                <a:solidFill>
                  <a:schemeClr val="tx1"/>
                </a:solidFill>
                <a:latin typeface="Montserrat SemiBold" panose="020B0604020202020204" charset="-52"/>
              </a:rPr>
              <a:t> не всегда является прямым нарушением закона. Формально клиент соглашается на сделку и подписывает договор, однако он делает это, основываясь на недостоверной или неполной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1046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6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18655" y="1070075"/>
            <a:ext cx="8587219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Перед вами парные предметы, которые в Германии шестнадцатого века использовались, например, владельцами и посетителями кабаков. Эти предметы считаются прообразом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B642727-E91A-445C-AA0B-B45CB26769FF}"/>
              </a:ext>
            </a:extLst>
          </p:cNvPr>
          <p:cNvSpPr txBox="1">
            <a:spLocks/>
          </p:cNvSpPr>
          <p:nvPr/>
        </p:nvSpPr>
        <p:spPr>
          <a:xfrm>
            <a:off x="318655" y="2760942"/>
            <a:ext cx="468283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А) 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Сберегательного сертификата</a:t>
            </a: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Б) Платежного чека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В) </a:t>
            </a:r>
            <a:r>
              <a:rPr lang="ru-RU" sz="2000" dirty="0" smtClean="0">
                <a:solidFill>
                  <a:schemeClr val="tx1"/>
                </a:solidFill>
                <a:latin typeface="Montserrat SemiBold" panose="020B0604020202020204" charset="-52"/>
              </a:rPr>
              <a:t>Кредитной карты</a:t>
            </a:r>
            <a:endParaRPr lang="ru-RU" sz="2000" dirty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Montserrat SemiBold" panose="020B0604020202020204" charset="-52"/>
              </a:rPr>
              <a:t>Г) Калькулятора</a:t>
            </a:r>
          </a:p>
        </p:txBody>
      </p:sp>
      <p:pic>
        <p:nvPicPr>
          <p:cNvPr id="9" name="Picture 2" descr="https://db.chgk.info/images/db/201704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67" y="2423280"/>
            <a:ext cx="3754901" cy="192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68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title="ВОЛНЫ Г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0250" y="-172250"/>
            <a:ext cx="9977025" cy="54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15"/>
          <p:cNvSpPr txBox="1">
            <a:spLocks/>
          </p:cNvSpPr>
          <p:nvPr/>
        </p:nvSpPr>
        <p:spPr>
          <a:xfrm>
            <a:off x="655325" y="416645"/>
            <a:ext cx="5859580" cy="523205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 smtClean="0">
                <a:latin typeface="Montserrat SemiBold" panose="020B0604020202020204" charset="-52"/>
              </a:rPr>
              <a:t>8 ВОПРОС</a:t>
            </a:r>
            <a:endParaRPr lang="ru-RU" sz="2800" b="1" dirty="0">
              <a:latin typeface="Montserrat SemiBold" panose="020B0604020202020204" charset="-52"/>
              <a:sym typeface="Roboto Medium"/>
            </a:endParaRPr>
          </a:p>
        </p:txBody>
      </p:sp>
      <p:sp>
        <p:nvSpPr>
          <p:cNvPr id="7" name="Google Shape;137;p23"/>
          <p:cNvSpPr txBox="1"/>
          <p:nvPr/>
        </p:nvSpPr>
        <p:spPr>
          <a:xfrm>
            <a:off x="377311" y="1064286"/>
            <a:ext cx="8505431" cy="20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algn="just"/>
            <a:r>
              <a:rPr lang="ru-RU" sz="2400" b="1" dirty="0">
                <a:solidFill>
                  <a:schemeClr val="tx1"/>
                </a:solidFill>
                <a:latin typeface="Montserrat SemiBold" panose="020B0604020202020204" charset="-52"/>
              </a:rPr>
              <a:t>В средневековых индийских судебниках говорилось, что должники, не выплатившие все свои долги, впоследствии СДЕЛАЮТ ЭТО в домах своих кредиторов. В Древней Греции ЭТО ДЕЛАЛИ многие педагоги. Ответьте двумя словами, начинающимися на одну и ту же букву: что такое "СДЕЛАТЬ ЭТО</a:t>
            </a:r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"?</a:t>
            </a:r>
          </a:p>
          <a:p>
            <a:pPr marL="114300" algn="just"/>
            <a:endParaRPr lang="ru-RU" sz="2400" b="1" dirty="0" smtClean="0">
              <a:solidFill>
                <a:schemeClr val="tx1"/>
              </a:solidFill>
              <a:latin typeface="Montserrat SemiBold" panose="020B0604020202020204" charset="-52"/>
            </a:endParaRPr>
          </a:p>
          <a:p>
            <a:pPr marL="114300" algn="just"/>
            <a:r>
              <a:rPr lang="ru-RU" sz="2400" b="1" dirty="0" smtClean="0">
                <a:solidFill>
                  <a:schemeClr val="tx1"/>
                </a:solidFill>
                <a:latin typeface="Montserrat SemiBold" panose="020B0604020202020204" charset="-52"/>
              </a:rPr>
              <a:t>Ответ: родятся рабами</a:t>
            </a:r>
            <a:endParaRPr lang="ru-RU" sz="2400" b="1" dirty="0">
              <a:solidFill>
                <a:schemeClr val="tx1"/>
              </a:solidFill>
              <a:latin typeface="Montserrat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31076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DD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425875" y="1070075"/>
            <a:ext cx="3460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8" name="Google Shape;168;p27" title="РАМКА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725" y="-46550"/>
            <a:ext cx="9799450" cy="551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86025" y="1054125"/>
            <a:ext cx="4256700" cy="94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5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ГРУППА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5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ФМЦ НИУ ВШЭ</a:t>
            </a:r>
            <a:endParaRPr sz="29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149200" y="1103753"/>
            <a:ext cx="42567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5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ЭЛЕКТРОННАЯ</a:t>
            </a:r>
            <a:br>
              <a:rPr lang="ru-RU" sz="215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2150" b="1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ПОЧТА</a:t>
            </a:r>
            <a:endParaRPr sz="215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1" name="Google Shape;171;p27" title="qr5049177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150" y="2389400"/>
            <a:ext cx="1628450" cy="16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qrcoder.ru/code/?https%3A%2F%2Fvk.com%2Ffmchse%3Ffrom%3Dgroups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50" y="2389400"/>
            <a:ext cx="1628450" cy="16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25" y="2389400"/>
            <a:ext cx="1628450" cy="1628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2616</Words>
  <Application>Microsoft Office PowerPoint</Application>
  <PresentationFormat>Экран (16:9)</PresentationFormat>
  <Paragraphs>314</Paragraphs>
  <Slides>91</Slides>
  <Notes>91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8" baseType="lpstr">
      <vt:lpstr>Arial</vt:lpstr>
      <vt:lpstr>Proxima Nova</vt:lpstr>
      <vt:lpstr>Proxima Nova Rg</vt:lpstr>
      <vt:lpstr>Montserrat SemiBold</vt:lpstr>
      <vt:lpstr>Times New Roman</vt:lpstr>
      <vt:lpstr>Roboto Medium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Леушина Дарья Сергеевна</dc:creator>
  <cp:lastModifiedBy>Дарья Леушина</cp:lastModifiedBy>
  <cp:revision>33</cp:revision>
  <dcterms:modified xsi:type="dcterms:W3CDTF">2025-07-02T14:24:34Z</dcterms:modified>
</cp:coreProperties>
</file>