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7" r:id="rId2"/>
    <p:sldId id="264" r:id="rId3"/>
    <p:sldId id="275" r:id="rId4"/>
    <p:sldId id="276" r:id="rId5"/>
    <p:sldId id="274" r:id="rId6"/>
    <p:sldId id="277" r:id="rId7"/>
    <p:sldId id="273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5" r:id="rId19"/>
    <p:sldId id="266" r:id="rId20"/>
    <p:sldId id="290" r:id="rId21"/>
    <p:sldId id="291" r:id="rId22"/>
    <p:sldId id="292" r:id="rId23"/>
    <p:sldId id="269" r:id="rId24"/>
    <p:sldId id="270" r:id="rId25"/>
  </p:sldIdLst>
  <p:sldSz cx="9144000" cy="5143500" type="screen16x9"/>
  <p:notesSz cx="6858000" cy="9144000"/>
  <p:embeddedFontLst>
    <p:embeddedFont>
      <p:font typeface="Montserrat SemiBold" panose="00000700000000000000" pitchFamily="2" charset="-52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-21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241712a8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241712a8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44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487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35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103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78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3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17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241712a8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241712a8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999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274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839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241712a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241712a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a40dd0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a40dd0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15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00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75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3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66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28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241712a8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241712a8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0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hyperlink" Target="https://fmc.hs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665767" y="2766076"/>
            <a:ext cx="849487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Финансовая безопасность: Финансовая безопасность и маркетплейсы</a:t>
            </a:r>
            <a:endParaRPr sz="32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379428" y="2156787"/>
            <a:ext cx="485432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Хуруджи Анна, ФМЦ НИУ ВШЭ</a:t>
            </a:r>
            <a:endParaRPr sz="20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6" name="Google Shape;66;p14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46371">
            <a:off x="7006450" y="-1402700"/>
            <a:ext cx="4228200" cy="45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043200">
            <a:off x="-964104" y="3140996"/>
            <a:ext cx="5113007" cy="550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Clip path grou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04800"/>
            <a:ext cx="2880000" cy="9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3">
            <a:off x="-3547378" y="-1351367"/>
            <a:ext cx="5113006" cy="550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Как себя защитить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544995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Проверяйте ссылки </a:t>
            </a: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из писем на предмет фишинга или вирусов. МВД РФ рекомендует использовать сервис </a:t>
            </a:r>
            <a:r>
              <a:rPr lang="ru-RU" b="0" i="0" dirty="0" err="1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Virustotal</a:t>
            </a: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Все акции проверяйте на сайте маркетплейса</a:t>
            </a: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, самостоятельно введя его адрес в браузере или в мобильном приложении. </a:t>
            </a:r>
            <a:br>
              <a:rPr lang="ru-RU" dirty="0"/>
            </a:br>
            <a:endParaRPr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8B99E10-EEBC-4B7C-8C48-B99FC50A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38" y="2509284"/>
            <a:ext cx="2051274" cy="26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9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Авито: Бронь товара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286002" y="936029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«Товар может скоро закончиться, желающих очень много». Схема мошенничества: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Под предлогом того, что товар является «штучным» или, что его мало, мошенник просит внести часть оплаты как гарантию, что вы действительно купите товар.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Мошенник предлагает перейти в сторонние мессенджеры для совершения предоплаты и забирает деньги, после чего исчезает.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Google Shape;123;p21">
            <a:extLst>
              <a:ext uri="{FF2B5EF4-FFF2-40B4-BE49-F238E27FC236}">
                <a16:creationId xmlns:a16="http://schemas.microsoft.com/office/drawing/2014/main" id="{5DEE7E69-651D-4A66-99F0-DBE1172E583E}"/>
              </a:ext>
            </a:extLst>
          </p:cNvPr>
          <p:cNvSpPr txBox="1"/>
          <p:nvPr/>
        </p:nvSpPr>
        <p:spPr>
          <a:xfrm>
            <a:off x="680486" y="2901662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Как защититься: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Не попадать под психологическое давление собеседника, оценивать ситуацию с позиции критического мышления.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Оставаться в безопасном цифровом пространстве, используя платформу крупного маркетплейса.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6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Авито: Сообщение СМС-кодов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286002" y="936029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«Сообщите код доставки. </a:t>
            </a:r>
            <a:r>
              <a:rPr lang="ru-RU" b="1" dirty="0">
                <a:solidFill>
                  <a:srgbClr val="162136"/>
                </a:solidFill>
                <a:latin typeface="Roboto" panose="02000000000000000000" pitchFamily="2" charset="0"/>
              </a:rPr>
              <a:t>Без него – никак»</a:t>
            </a: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покупатель оформляет доставку через «</a:t>
            </a:r>
            <a:r>
              <a:rPr lang="ru-RU" b="0" i="0" dirty="0" err="1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Авито</a:t>
            </a: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». Вместо выбранного товара мошенник направляет аналогичный по весу «фейк» (стопку бумаги, например).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продавец сообщает, что отнес товар в пункт приема, но служба доставки требует код (якобы он нужен для подтверждения, что вы готовы принять товар). Это нужно для того, чтобы взломать аккаунт покупателя и раньше него подтвердить получение товара.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покупатель сообщает код из СМС, после чего теряет деньги и остается без товара.</a:t>
            </a: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Google Shape;123;p21">
            <a:extLst>
              <a:ext uri="{FF2B5EF4-FFF2-40B4-BE49-F238E27FC236}">
                <a16:creationId xmlns:a16="http://schemas.microsoft.com/office/drawing/2014/main" id="{5DEE7E69-651D-4A66-99F0-DBE1172E583E}"/>
              </a:ext>
            </a:extLst>
          </p:cNvPr>
          <p:cNvSpPr txBox="1"/>
          <p:nvPr/>
        </p:nvSpPr>
        <p:spPr>
          <a:xfrm>
            <a:off x="652132" y="3404937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Как защититься: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Не сообщать коды из СМС платформ маркетплейса, а также других подобных данных.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Авито: Обман продавцов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754324" y="936029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Формы для получения денег: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Мошенни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к расспрашивает продавца о товаре и просит перейти в сторонние мессенджеры для оплаты.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Лже</a:t>
            </a: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-покупатель сообщает о том, что оплатил товар, и направляет продавцу ссылку для получения оплаты, где необходимо ввести данные своей карты.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«Чек» оплаты по почте и СМС от «Банка»: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Мошенник запрашивает адрес электронной почты, чтобы направить туда поддельный чек об оплате, после чего направляет имитацию СМС от банка о зачислении средств. 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Через некоторое время сообщает, что «передумал» и просит вернуть деньги на карту. Списание происходит из личных средств продавца. 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Google Shape;123;p21">
            <a:extLst>
              <a:ext uri="{FF2B5EF4-FFF2-40B4-BE49-F238E27FC236}">
                <a16:creationId xmlns:a16="http://schemas.microsoft.com/office/drawing/2014/main" id="{5DEE7E69-651D-4A66-99F0-DBE1172E583E}"/>
              </a:ext>
            </a:extLst>
          </p:cNvPr>
          <p:cNvSpPr txBox="1"/>
          <p:nvPr/>
        </p:nvSpPr>
        <p:spPr>
          <a:xfrm>
            <a:off x="623778" y="3668505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Как защититься: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Не сообщать свои данные больше, чем требуется для платформы официального маркетплейса. Проверять лично поступления в мобильном банке.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Не переходить по подозрительным ссылкам и в сторонние мессенджеры.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7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Алиэкспресс: Открытие спора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846473" y="936029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«Извините, произошла накладка, придется подождать. Давайте откроем спор, чтобы вернуть вам часть денег?»: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Мошенни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к, зная, что спор почти всегда решается в пользу покупателя, «давит» на уверенность покупателя в этом вопросе. Предлагает компенсировать 10-15% стоимости покупки.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Мошенник возвращает указанную часть, однако товар не поступает в итоге покупателю. 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Google Shape;123;p21">
            <a:extLst>
              <a:ext uri="{FF2B5EF4-FFF2-40B4-BE49-F238E27FC236}">
                <a16:creationId xmlns:a16="http://schemas.microsoft.com/office/drawing/2014/main" id="{5DEE7E69-651D-4A66-99F0-DBE1172E583E}"/>
              </a:ext>
            </a:extLst>
          </p:cNvPr>
          <p:cNvSpPr txBox="1"/>
          <p:nvPr/>
        </p:nvSpPr>
        <p:spPr>
          <a:xfrm>
            <a:off x="715927" y="3001605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Как защититься: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Открывать спор с требованием не частичного, а полного возврата денег и искать другого продавца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4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Алиэкспресс: «Возврат» стредств покупателю напрямую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711794" y="1234894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«Прошу прощения, моя ошибка, товара нет на складе. Позвольте вернуть вам деньги? Я честный продавец»: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Мошенни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к предлагает частичный или полный возврат суммы за товар, так как «по ошибке» его не оказалось на складе или полностью раскупили.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Для этого «проще всего» вернуть деньги сразу на карту покупателю, а для этого просят сообщить все данные карты, включая </a:t>
            </a:r>
            <a:r>
              <a:rPr lang="en-US" dirty="0">
                <a:solidFill>
                  <a:srgbClr val="162136"/>
                </a:solidFill>
                <a:latin typeface="Roboto" panose="02000000000000000000" pitchFamily="2" charset="0"/>
              </a:rPr>
              <a:t>CVC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-код. 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Google Shape;123;p21">
            <a:extLst>
              <a:ext uri="{FF2B5EF4-FFF2-40B4-BE49-F238E27FC236}">
                <a16:creationId xmlns:a16="http://schemas.microsoft.com/office/drawing/2014/main" id="{5DEE7E69-651D-4A66-99F0-DBE1172E583E}"/>
              </a:ext>
            </a:extLst>
          </p:cNvPr>
          <p:cNvSpPr txBox="1"/>
          <p:nvPr/>
        </p:nvSpPr>
        <p:spPr>
          <a:xfrm>
            <a:off x="652132" y="3135651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Как защититься: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Ни в коем случае не сообщать посторонним лицам срок действия карты и защитный код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Обратиться с жалобой на мошенничество.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Алиэкспресс: Фальшивый трек-номер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711794" y="1234894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«Направляю вам трек-номер для отслеживания посылки»: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Мошенни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к направляет фальшивый трек-номер с поддельного сайта, который имитирует функцию отслеживания посылки. Товар при этом по факту не отправляется.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Покупатель доверяет общепринятой схеме и, «отслеживая» посылку, теряет время для открытия спора. 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Google Shape;123;p21">
            <a:extLst>
              <a:ext uri="{FF2B5EF4-FFF2-40B4-BE49-F238E27FC236}">
                <a16:creationId xmlns:a16="http://schemas.microsoft.com/office/drawing/2014/main" id="{5DEE7E69-651D-4A66-99F0-DBE1172E583E}"/>
              </a:ext>
            </a:extLst>
          </p:cNvPr>
          <p:cNvSpPr txBox="1"/>
          <p:nvPr/>
        </p:nvSpPr>
        <p:spPr>
          <a:xfrm>
            <a:off x="652132" y="3135651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Как защититься: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Не доверяйте незнакомым сайтам для отслеживания посылок. При получении ссылки на такой сайт – открывайте спор для возврата средств.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443869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Вайдлберриз: Рассылка вредоносных вложений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711794" y="1234894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«Глянь! Это ты на фото???»: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Мошенники связываются с жертвой через мессенджеры, направляя зараженные файлы (например, архив с «фотографиями»).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При открытии такого зараженного файла на устройство пользовател</a:t>
            </a: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я устанавливается вредоносная программа, через которую мошенник получает доступ к устройству.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62136"/>
                </a:solidFill>
                <a:latin typeface="Roboto" panose="02000000000000000000" pitchFamily="2" charset="0"/>
              </a:rPr>
              <a:t>Через некоторое время с скомпрометированного устройства мошенники совершают крупные покупки на маркетплейсе за счет пользователя. </a:t>
            </a: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Google Shape;123;p21">
            <a:extLst>
              <a:ext uri="{FF2B5EF4-FFF2-40B4-BE49-F238E27FC236}">
                <a16:creationId xmlns:a16="http://schemas.microsoft.com/office/drawing/2014/main" id="{5DEE7E69-651D-4A66-99F0-DBE1172E583E}"/>
              </a:ext>
            </a:extLst>
          </p:cNvPr>
          <p:cNvSpPr txBox="1"/>
          <p:nvPr/>
        </p:nvSpPr>
        <p:spPr>
          <a:xfrm>
            <a:off x="609602" y="3534459"/>
            <a:ext cx="68402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Как защититься: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Не открывайте и не устанавливайте файлы, полученные от незнакомых контактов в мессенджерах.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6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31232">
            <a:off x="-3780675" y="1379350"/>
            <a:ext cx="6140950" cy="66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455600" y="7152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280574" y="283150"/>
            <a:ext cx="718348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ОБЩИЕ РЕКОМЕНДАЦИИ ПО ЗАЩИТЕ ОТ МОШЕННИЧЕСТВА НА МАРКЕТПЛЕЙСАХ</a:t>
            </a:r>
            <a:endParaRPr sz="20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316501" y="1125665"/>
            <a:ext cx="560277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Оставайтесь бдительными: не сообщайте свои персональные данные, СМС-коды, реквизиты карт.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</a:t>
            </a:r>
            <a:r>
              <a:rPr lang="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 переходите по ссылкам, ведущим в сторонние мессенджеры при использовании платформ крупных маркет-плейсов.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</a:t>
            </a:r>
            <a:r>
              <a:rPr lang="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итайте свежие отзывы на продавцов и товар.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</a:t>
            </a:r>
            <a:r>
              <a:rPr lang="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 открывайте файлы, полученные от неизвестных контактов.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" sz="16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Сообщайте о случаях мошенничества в службы поддержки и безопасности.</a:t>
            </a:r>
            <a:endParaRPr sz="16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5C1CA2F5-190D-40C2-8CC5-4F594574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12" y="1254642"/>
            <a:ext cx="2051274" cy="26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Время Кейсов!</a:t>
            </a:r>
            <a:endParaRPr sz="31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5" y="2130749"/>
            <a:ext cx="8549602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</a:t>
            </a:r>
            <a:r>
              <a:rPr lang="ru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ешите кейс в команде за 15 минут</a:t>
            </a:r>
            <a:endParaRPr sz="3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цифровое пространство</a:t>
            </a:r>
            <a:endParaRPr sz="28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544995"/>
            <a:ext cx="682605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2000" b="1" dirty="0">
                <a:solidFill>
                  <a:srgbClr val="02ADDC"/>
                </a:solidFill>
                <a:latin typeface="YS Text"/>
              </a:rPr>
              <a:t>Маркетплейс</a:t>
            </a:r>
            <a:r>
              <a:rPr lang="ru-RU" sz="2000" dirty="0">
                <a:solidFill>
                  <a:srgbClr val="02ADDC"/>
                </a:solidFill>
                <a:latin typeface="YS Text"/>
              </a:rPr>
              <a:t> — это онлайн-витрина, где выставлены товары от разных продавцов. Покупатели имеют возможность совершить транзакцию на площадке системы, то есть купить эти товары или услуги через сервис проекта.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2ADDC"/>
              </a:solidFill>
              <a:latin typeface="YS Text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2ADDC"/>
                </a:solidFill>
                <a:latin typeface="YS Text"/>
                <a:ea typeface="Montserrat SemiBold"/>
                <a:cs typeface="Montserrat SemiBold"/>
                <a:sym typeface="Montserrat SemiBold"/>
              </a:rPr>
              <a:t>              Как часто вы пользуетесь маркетплейсами?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C3D2DED-CDA7-4B14-8A53-68D53288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09" y="3545620"/>
            <a:ext cx="2395833" cy="15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Время Кейсов!</a:t>
            </a:r>
            <a:endParaRPr sz="31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2254675" y="2187455"/>
            <a:ext cx="8549602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Осталось 10 минут</a:t>
            </a:r>
            <a:endParaRPr sz="3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39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Время Кейсов!</a:t>
            </a:r>
            <a:endParaRPr sz="31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2254675" y="2187455"/>
            <a:ext cx="8549602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Осталось 5 минут</a:t>
            </a:r>
            <a:endParaRPr sz="3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09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Время Кейсов!</a:t>
            </a:r>
            <a:endParaRPr sz="31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118286" y="2238300"/>
            <a:ext cx="693410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Презентация решения кейса</a:t>
            </a:r>
            <a:endParaRPr sz="3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29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-846450" y="1630125"/>
            <a:ext cx="108369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ЗА ВНИМАНИЕ</a:t>
            </a:r>
            <a:endParaRPr sz="71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425875" y="10700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1" name="Google Shape;161;p26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737" y="-257175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98263">
            <a:off x="-2885914" y="1355674"/>
            <a:ext cx="53522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425875" y="10700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8" name="Google Shape;168;p27" title="РАМКА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725" y="-46550"/>
            <a:ext cx="9799450" cy="551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686025" y="1054125"/>
            <a:ext cx="3401066" cy="176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Сайт Всероссийского сетевого педагогического сообщества с полезными статьями</a:t>
            </a: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4149200" y="1070075"/>
            <a:ext cx="4256700" cy="26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Сайт Федерального методического центра по финансовой грамотности системы общего и среднего профессионального образования НИУ ВШЭ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75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75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https://fmc.hse.ru/</a:t>
            </a:r>
            <a:r>
              <a:rPr lang="ru-RU" sz="175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 sz="1750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2E7B4AD5-E2A6-4D16-A44D-1B874F8B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8" y="2710987"/>
            <a:ext cx="18669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статистика</a:t>
            </a:r>
            <a:endParaRPr sz="28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544995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>
                <a:solidFill>
                  <a:srgbClr val="02ADDC"/>
                </a:solidFill>
                <a:latin typeface="Montserrat SemiBold"/>
              </a:rPr>
              <a:t>По данным Минпромторга, на ноябрь 2024 года до 84% россиян пользуются услугами маркетплейсов. Для сравнения - в 2019 году (до пандемии), покупать товары онлайн решалось лишь 42% жителей страны, об этом говорится в исследовании «</a:t>
            </a:r>
            <a:r>
              <a:rPr lang="ru-RU" dirty="0" err="1">
                <a:solidFill>
                  <a:srgbClr val="02ADDC"/>
                </a:solidFill>
                <a:latin typeface="Montserrat SemiBold"/>
              </a:rPr>
              <a:t>Яндекс.Маркета</a:t>
            </a:r>
            <a:r>
              <a:rPr lang="ru-RU" dirty="0">
                <a:solidFill>
                  <a:srgbClr val="02ADDC"/>
                </a:solidFill>
                <a:latin typeface="Montserrat SemiBold"/>
              </a:rPr>
              <a:t>» и агентства </a:t>
            </a:r>
            <a:r>
              <a:rPr lang="ru-RU" dirty="0" err="1">
                <a:solidFill>
                  <a:srgbClr val="02ADDC"/>
                </a:solidFill>
                <a:latin typeface="Montserrat SemiBold"/>
              </a:rPr>
              <a:t>GfK</a:t>
            </a:r>
            <a:r>
              <a:rPr lang="ru-RU" dirty="0">
                <a:solidFill>
                  <a:srgbClr val="02ADDC"/>
                </a:solidFill>
                <a:latin typeface="Montserrat SemiBold"/>
              </a:rPr>
              <a:t> </a:t>
            </a:r>
            <a:r>
              <a:rPr lang="ru-RU" dirty="0" err="1">
                <a:solidFill>
                  <a:srgbClr val="02ADDC"/>
                </a:solidFill>
                <a:latin typeface="Montserrat SemiBold"/>
              </a:rPr>
              <a:t>Rus</a:t>
            </a:r>
            <a:r>
              <a:rPr lang="ru-RU" dirty="0">
                <a:solidFill>
                  <a:srgbClr val="02ADDC"/>
                </a:solidFill>
                <a:latin typeface="Montserrat SemiBold"/>
              </a:rPr>
              <a:t>.</a:t>
            </a:r>
            <a:br>
              <a:rPr lang="ru-RU" dirty="0">
                <a:solidFill>
                  <a:srgbClr val="02ADDC"/>
                </a:solidFill>
                <a:latin typeface="Montserrat SemiBold"/>
              </a:rPr>
            </a:br>
            <a:br>
              <a:rPr lang="ru-RU" dirty="0">
                <a:solidFill>
                  <a:srgbClr val="02ADDC"/>
                </a:solidFill>
                <a:latin typeface="Montserrat SemiBold"/>
              </a:rPr>
            </a:br>
            <a:endParaRPr dirty="0">
              <a:solidFill>
                <a:srgbClr val="02ADDC"/>
              </a:solidFill>
              <a:latin typeface="Montserrat SemiBold"/>
              <a:sym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7723D8-6EF5-4E02-9813-4DA0E362D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882" y="2866089"/>
            <a:ext cx="1874236" cy="18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статистика</a:t>
            </a:r>
            <a:endParaRPr sz="28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544995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>
                <a:solidFill>
                  <a:srgbClr val="02ADDC"/>
                </a:solidFill>
                <a:latin typeface="Montserrat SemiBold"/>
              </a:rPr>
              <a:t>По данным исследования  i-Media, маркетплейс </a:t>
            </a:r>
            <a:r>
              <a:rPr lang="ru-RU" dirty="0" err="1">
                <a:solidFill>
                  <a:srgbClr val="02ADDC"/>
                </a:solidFill>
                <a:latin typeface="Montserrat SemiBold"/>
              </a:rPr>
              <a:t>Wildberries</a:t>
            </a:r>
            <a:r>
              <a:rPr lang="ru-RU" dirty="0">
                <a:solidFill>
                  <a:srgbClr val="02ADDC"/>
                </a:solidFill>
                <a:latin typeface="Montserrat SemiBold"/>
              </a:rPr>
              <a:t> по итогам 2022 года увеличил свой оборот на 98% по сравнению с предыдущим годом. А в 2023-м площадка выросла еще на 69,8% — оборот составил 2,5 трлн рублей. В 2020-м оборот </a:t>
            </a:r>
            <a:r>
              <a:rPr lang="ru-RU" dirty="0" err="1">
                <a:solidFill>
                  <a:srgbClr val="02ADDC"/>
                </a:solidFill>
                <a:latin typeface="Montserrat SemiBold"/>
              </a:rPr>
              <a:t>Ozon</a:t>
            </a:r>
            <a:r>
              <a:rPr lang="ru-RU" dirty="0">
                <a:solidFill>
                  <a:srgbClr val="02ADDC"/>
                </a:solidFill>
                <a:latin typeface="Montserrat SemiBold"/>
              </a:rPr>
              <a:t> вырос на 140% по сравнению с 2019 годом. В 2023-м его торговый оборот достиг 1,75 трлн рублей.</a:t>
            </a:r>
            <a:br>
              <a:rPr lang="ru-RU" dirty="0">
                <a:solidFill>
                  <a:srgbClr val="02ADDC"/>
                </a:solidFill>
                <a:latin typeface="Montserrat SemiBold"/>
              </a:rPr>
            </a:br>
            <a:endParaRPr dirty="0">
              <a:solidFill>
                <a:srgbClr val="02ADDC"/>
              </a:solidFill>
              <a:latin typeface="Montserrat SemiBold"/>
              <a:sym typeface="Montserrat SemiBold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5FF3C1F-F61F-4F62-8C90-0EFC8EC6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33" y="2948372"/>
            <a:ext cx="3105483" cy="19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8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виды мошенничества против </a:t>
            </a:r>
            <a:r>
              <a:rPr lang="ru" sz="2000" b="1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покупателей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544995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 доставке товаров из ПВЗ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Фишинговые рассылки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Бронь на товар/жилье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Сообщение кода СМС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Предоплата с последующей отменой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Фальшивые трек-номера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Подмена товара…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0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9535A98-C054-4594-B33D-E5EE2CA4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63" y="3423684"/>
            <a:ext cx="2579724" cy="17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9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виды мошенничества против </a:t>
            </a:r>
            <a:r>
              <a:rPr lang="ru" sz="2000" b="1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продавцов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544995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Фальшивый чек об оплате и СМС от «Банка»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 для получения денег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Запрос персональных данных…</a:t>
            </a:r>
            <a:endParaRPr sz="20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7A2A546-F7A7-4639-9F14-BA71273B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07" y="3002339"/>
            <a:ext cx="2917936" cy="19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0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Маркетплейсы: схемы мошенничества</a:t>
            </a:r>
            <a:endParaRPr sz="28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601527"/>
            <a:ext cx="6400748" cy="61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Вам звонят из пункта выдачи заказов, предлагают доставить товары на дом. Схема мошенничества: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При оформлении доставки мошенники просят назвать СНИЛС, ИНН, номер паспорта. Иногда — СМС-код из сообщения. Бывает, что этот код нужно называть даже не оператору, а роботу. Таким образом злоумышленники усыпляют бдительность, вам кажется, что никто посторонний код не узнает.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После этого звонка может произойти взлом аккаунта на «Госуслугах». Но это случается не всегда. 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Обратите внимание, что с помощью аккаунта на «Госуслугах» можно подтвердить личность и получить кредит на ваше имя, запросить и получить за вас налоговый вычет, использовать ваши личные данные для других схем мошенничества.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Поступает звонок — якобы из правоохранительных органов. Собеседник сообщает о взломе аккаунта на «Госуслугах» (причем этот взлом может и не происходить в реальности).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Собеседник оказывает давление, сообщает, что мошенники получили доступ к вашим банковским счетам и возможность оформить кредиты на ваше имя. Он предлагает перевести деньги на «безопасный счет». 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Жертва мошенников выполняет их требования, полагая, что таким образом защитит свои деньги. На самом деле никаких безопасных счетов не существует — деньги отправляются мошенникам, и банк не возместит потерю, не отменит операцию, даже когда жертва понимает, что ее обманули.</a:t>
            </a:r>
            <a:endParaRPr sz="105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8C8B6BBB-4704-4099-B853-6831428F1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Как себя защитить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457251" y="1642980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sz="1600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Если вы пользуетесь доставкой покупок, оформляйте ее самостоятельно на сайте или в приложении маркетплейса!</a:t>
            </a:r>
            <a:br>
              <a:rPr lang="ru-RU" sz="1600" b="1" dirty="0"/>
            </a:br>
            <a:br>
              <a:rPr lang="ru-RU" sz="1600" dirty="0"/>
            </a:br>
            <a:r>
              <a:rPr lang="ru-RU" sz="160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«Есть стоп-слова, которые сигнализируют о том, что перед вами мошенники. Это ”безопасный счёт”, “сообщите код из СМС / данные карты / паспорта / СНИЛС”,  “ФСБ, “МВД”, “Центральный банк”. Лучшее, что можно сделать, оказавшись в такой ситуации, это без промедления прервать общение — повесить трубку и заблокировать входящий номер», – рекомендует эксперт проекта </a:t>
            </a:r>
            <a:r>
              <a:rPr lang="ru-RU" sz="1600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НИФИ Минфина России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ru-RU" sz="1600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«</a:t>
            </a:r>
            <a:r>
              <a:rPr lang="ru-RU" sz="1600" b="1" i="0" dirty="0" err="1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Моифинансы.рф</a:t>
            </a:r>
            <a:r>
              <a:rPr lang="ru-RU" sz="1600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»</a:t>
            </a:r>
            <a:r>
              <a:rPr lang="ru-RU" sz="160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 Мария </a:t>
            </a:r>
            <a:r>
              <a:rPr lang="ru-RU" sz="1600" b="0" i="0" dirty="0" err="1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Иваткина</a:t>
            </a:r>
            <a:r>
              <a:rPr lang="ru-RU" sz="1600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. </a:t>
            </a:r>
            <a:br>
              <a:rPr lang="ru-RU" sz="1600" dirty="0"/>
            </a:br>
            <a:endParaRPr sz="1600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2B5D01F5-5F1E-46EB-8F6C-6D18A0D9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642980"/>
            <a:ext cx="2051274" cy="26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0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950" y="-3480000"/>
            <a:ext cx="6140950" cy="66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2309">
            <a:off x="7261850" y="1411675"/>
            <a:ext cx="6140949" cy="6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93805" y="403175"/>
            <a:ext cx="523294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2ADD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Маркетплейс: Фишинговые рассылки</a:t>
            </a:r>
            <a:endParaRPr sz="2000" b="1"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1311401" y="1544995"/>
            <a:ext cx="6400748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Вам приходит письмо от маркетплейса, где рассказывается о привлекательных акциях на товары. Схема мошенничества: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162136"/>
              </a:solidFill>
              <a:latin typeface="Roboto" panose="02000000000000000000" pitchFamily="2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162136"/>
              </a:solidFill>
              <a:effectLst/>
              <a:latin typeface="Roboto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Письмо и рекламу сложно отличить от обычной рассылки.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Вы нажимаете на ссылку и попадаете на фишинговый сайт (поддельный сайт, адрес которого очень похож на настоящий, мошенники побуждают оставить на этом сайте данные банковской карты или личные данные, с их помощью крадут деньги с ваших карт).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162136"/>
                </a:solidFill>
                <a:effectLst/>
                <a:latin typeface="Roboto" panose="02000000000000000000" pitchFamily="2" charset="0"/>
              </a:rPr>
              <a:t>Делаете там покупки и открываете данные своей банковской карты, думая, что оформляете покупку. </a:t>
            </a:r>
            <a:endParaRPr dirty="0">
              <a:solidFill>
                <a:srgbClr val="02ADD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63538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1525</Words>
  <Application>Microsoft Office PowerPoint</Application>
  <PresentationFormat>Экран (16:9)</PresentationFormat>
  <Paragraphs>127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Montserrat SemiBold</vt:lpstr>
      <vt:lpstr>Roboto</vt:lpstr>
      <vt:lpstr>Arial</vt:lpstr>
      <vt:lpstr>YS Text</vt:lpstr>
      <vt:lpstr>Wingdings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Hanna</dc:creator>
  <cp:lastModifiedBy>Hanna</cp:lastModifiedBy>
  <cp:revision>21</cp:revision>
  <dcterms:modified xsi:type="dcterms:W3CDTF">2025-07-01T02:16:40Z</dcterms:modified>
</cp:coreProperties>
</file>