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488" r:id="rId3"/>
    <p:sldId id="489" r:id="rId4"/>
    <p:sldId id="494" r:id="rId5"/>
    <p:sldId id="493" r:id="rId6"/>
    <p:sldId id="432" r:id="rId7"/>
    <p:sldId id="476" r:id="rId8"/>
    <p:sldId id="453" r:id="rId9"/>
    <p:sldId id="454" r:id="rId10"/>
    <p:sldId id="433" r:id="rId11"/>
    <p:sldId id="495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5" r:id="rId20"/>
    <p:sldId id="442" r:id="rId21"/>
    <p:sldId id="443" r:id="rId22"/>
    <p:sldId id="444" r:id="rId23"/>
    <p:sldId id="452" r:id="rId24"/>
    <p:sldId id="425" r:id="rId25"/>
    <p:sldId id="496" r:id="rId26"/>
    <p:sldId id="447" r:id="rId27"/>
    <p:sldId id="446" r:id="rId28"/>
    <p:sldId id="460" r:id="rId29"/>
    <p:sldId id="449" r:id="rId30"/>
    <p:sldId id="462" r:id="rId31"/>
    <p:sldId id="461" r:id="rId32"/>
    <p:sldId id="463" r:id="rId33"/>
    <p:sldId id="464" r:id="rId34"/>
    <p:sldId id="471" r:id="rId35"/>
    <p:sldId id="466" r:id="rId36"/>
    <p:sldId id="470" r:id="rId37"/>
    <p:sldId id="467" r:id="rId38"/>
    <p:sldId id="450" r:id="rId39"/>
    <p:sldId id="448" r:id="rId40"/>
    <p:sldId id="459" r:id="rId41"/>
    <p:sldId id="456" r:id="rId42"/>
    <p:sldId id="458" r:id="rId43"/>
    <p:sldId id="457" r:id="rId44"/>
    <p:sldId id="469" r:id="rId45"/>
    <p:sldId id="500" r:id="rId46"/>
    <p:sldId id="497" r:id="rId47"/>
    <p:sldId id="451" r:id="rId48"/>
    <p:sldId id="468" r:id="rId49"/>
    <p:sldId id="465" r:id="rId50"/>
    <p:sldId id="472" r:id="rId51"/>
    <p:sldId id="499" r:id="rId52"/>
    <p:sldId id="498" r:id="rId53"/>
    <p:sldId id="260" r:id="rId54"/>
  </p:sldIdLst>
  <p:sldSz cx="18972213" cy="10691813"/>
  <p:notesSz cx="6797675" cy="9928225"/>
  <p:embeddedFontLst>
    <p:embeddedFont>
      <p:font typeface="Tahoma" panose="020B0604030504040204" pitchFamily="34" charset="0"/>
      <p:regular r:id="rId56"/>
      <p:bold r:id="rId57"/>
    </p:embeddedFont>
    <p:embeddedFont>
      <p:font typeface="Proxima Nova" panose="020B0604020202020204" charset="0"/>
      <p:regular r:id="rId58"/>
      <p:bold r:id="rId59"/>
      <p:italic r:id="rId60"/>
      <p:boldItalic r:id="rId61"/>
    </p:embeddedFont>
    <p:embeddedFont>
      <p:font typeface="Proxima Nova Rg" panose="02000506030000020004" charset="0"/>
      <p:regular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28DD576-5E05-437C-88F5-6E3A5CE1F8F7}">
          <p14:sldIdLst>
            <p14:sldId id="256"/>
            <p14:sldId id="488"/>
            <p14:sldId id="489"/>
            <p14:sldId id="494"/>
            <p14:sldId id="493"/>
            <p14:sldId id="432"/>
            <p14:sldId id="476"/>
            <p14:sldId id="453"/>
            <p14:sldId id="454"/>
            <p14:sldId id="433"/>
            <p14:sldId id="495"/>
            <p14:sldId id="435"/>
            <p14:sldId id="436"/>
            <p14:sldId id="437"/>
            <p14:sldId id="438"/>
            <p14:sldId id="439"/>
            <p14:sldId id="440"/>
            <p14:sldId id="441"/>
            <p14:sldId id="445"/>
            <p14:sldId id="442"/>
            <p14:sldId id="443"/>
            <p14:sldId id="444"/>
            <p14:sldId id="452"/>
            <p14:sldId id="425"/>
            <p14:sldId id="496"/>
            <p14:sldId id="447"/>
            <p14:sldId id="446"/>
            <p14:sldId id="460"/>
            <p14:sldId id="449"/>
            <p14:sldId id="462"/>
            <p14:sldId id="461"/>
            <p14:sldId id="463"/>
            <p14:sldId id="464"/>
            <p14:sldId id="471"/>
            <p14:sldId id="466"/>
            <p14:sldId id="470"/>
            <p14:sldId id="467"/>
            <p14:sldId id="450"/>
            <p14:sldId id="448"/>
            <p14:sldId id="459"/>
            <p14:sldId id="456"/>
            <p14:sldId id="458"/>
            <p14:sldId id="457"/>
            <p14:sldId id="469"/>
            <p14:sldId id="500"/>
            <p14:sldId id="497"/>
            <p14:sldId id="451"/>
            <p14:sldId id="468"/>
            <p14:sldId id="465"/>
            <p14:sldId id="472"/>
            <p14:sldId id="499"/>
            <p14:sldId id="498"/>
            <p14:sldId id="260"/>
          </p14:sldIdLst>
        </p14:section>
        <p14:section name="Раздел без заголовка" id="{99A841E6-3A9C-4B41-A1DA-D2F175EDBA11}">
          <p14:sldIdLst/>
        </p14:section>
        <p14:section name="Раздел без заголовка" id="{438717E7-D0E3-4181-9E0A-5DF641644D6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6" roundtripDataSignature="AMtx7mg14KWEQAwqBeKW3ZawvbmYUjr6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енов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8"/>
  </p:normalViewPr>
  <p:slideViewPr>
    <p:cSldViewPr snapToGrid="0">
      <p:cViewPr varScale="1">
        <p:scale>
          <a:sx n="54" d="100"/>
          <a:sy n="54" d="100"/>
        </p:scale>
        <p:origin x="595" y="86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86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840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9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647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74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25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281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1958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4190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7307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6280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0308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336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9238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9430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8223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2797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7792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7087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5676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6215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160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1787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712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346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3063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3348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8200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44066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8979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0520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9094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5761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4174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88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4916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8486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236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61903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9566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0391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49754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4981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0715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3237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443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07505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01471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3112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3005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27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4286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4538"/>
            <a:ext cx="66040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53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5900" y="808038"/>
            <a:ext cx="7169150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0010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5900" y="808038"/>
            <a:ext cx="7169150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087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s://bigenc.ru/c/administrativno-territorial-naia-edinitsa-f3b62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igenc.ru/c/geograficheskii-landshaft-600b7a" TargetMode="External"/><Relationship Id="rId5" Type="http://schemas.openxmlformats.org/officeDocument/2006/relationships/hyperlink" Target="https://bigenc.ru/c/geograficheskoe-polozhenie-9eee5c" TargetMode="Externa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5" y="3997122"/>
            <a:ext cx="12926121" cy="211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Статистические </a:t>
            </a:r>
            <a:r>
              <a:rPr lang="ru-RU" sz="3200" b="1" dirty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данные как источник </a:t>
            </a:r>
            <a:r>
              <a:rPr lang="ru-RU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информационной основы </a:t>
            </a:r>
            <a:r>
              <a:rPr lang="ru-RU" sz="3200" b="1" dirty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для формирования финансовой грамотности </a:t>
            </a:r>
            <a:endParaRPr lang="ru-RU" sz="3200" b="1" dirty="0" smtClean="0">
              <a:solidFill>
                <a:schemeClr val="dk1"/>
              </a:solidFill>
              <a:latin typeface="Times New Roman" panose="02020603050405020304" pitchFamily="18" charset="0"/>
              <a:ea typeface="Proxima Nova"/>
              <a:cs typeface="Times New Roman" panose="02020603050405020304" pitchFamily="18" charset="0"/>
              <a:sym typeface="Proxima Nova"/>
            </a:endParaRPr>
          </a:p>
          <a:p>
            <a:pPr lvl="0" algn="ctr"/>
            <a:r>
              <a:rPr lang="ru-RU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и </a:t>
            </a:r>
            <a:r>
              <a:rPr lang="ru-RU" sz="3200" b="1" dirty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развития финансовой культуры </a:t>
            </a:r>
            <a:endParaRPr lang="ru-RU" sz="3200" b="1" dirty="0" smtClean="0">
              <a:solidFill>
                <a:schemeClr val="dk1"/>
              </a:solidFill>
              <a:latin typeface="Times New Roman" panose="02020603050405020304" pitchFamily="18" charset="0"/>
              <a:ea typeface="Proxima Nova"/>
              <a:cs typeface="Times New Roman" panose="02020603050405020304" pitchFamily="18" charset="0"/>
              <a:sym typeface="Proxima Nova"/>
            </a:endParaRPr>
          </a:p>
          <a:p>
            <a:pPr lvl="0" algn="ctr"/>
            <a:r>
              <a:rPr lang="ru-RU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в </a:t>
            </a:r>
            <a:r>
              <a:rPr lang="ru-RU" sz="3200" b="1" dirty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изучении социально-экономического развития </a:t>
            </a:r>
            <a:r>
              <a:rPr lang="ru-RU" sz="3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территорий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54"/>
            <a:ext cx="10149123" cy="863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42902" y="9648799"/>
            <a:ext cx="4070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октября, 2025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43555" y="8073278"/>
            <a:ext cx="5565672" cy="47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Чаплыгина О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2" y="1291382"/>
            <a:ext cx="7129946" cy="80955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5146" y="7549959"/>
            <a:ext cx="2827067" cy="2834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9662" y="746293"/>
            <a:ext cx="6615113" cy="918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085661"/>
            <a:ext cx="8472489" cy="9330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213" y="1214437"/>
            <a:ext cx="8629651" cy="862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35" y="768448"/>
            <a:ext cx="9190809" cy="91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5" y="898072"/>
            <a:ext cx="9323545" cy="93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17" y="809082"/>
            <a:ext cx="9365224" cy="93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16" y="720592"/>
            <a:ext cx="9367789" cy="9367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93" y="898072"/>
            <a:ext cx="10798681" cy="90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66" y="704141"/>
            <a:ext cx="9789059" cy="9608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60" y="898072"/>
            <a:ext cx="9617787" cy="96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51" y="801270"/>
            <a:ext cx="9734807" cy="97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7250" y="2669489"/>
            <a:ext cx="156733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знания, умения и навыки, необходимые для принятия финансовых решений в целях достижения финансового благополучия и управления финансовыми рисками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культура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ценности, установки и поведенческие практики граждан в финансовой сфере, зависящие от воспитания, уровня финансовой грамотности, опыта принятия финансовых решений, уровня развития финансового рынка и общественных институтов   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://minfin.gov.ru/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8451" y="1195165"/>
            <a:ext cx="14116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ПОВЫШЕНИЯ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ФОРМИРОВАНИЯ ФИНАНСОВОЙ КУЛЬТУРЫ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 2030 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989" y="2272383"/>
            <a:ext cx="154876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 2030 году у большинства граждан РФ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ключевых элементов финансовой культуры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(ценностей, установок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поведенческих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практик), способствующих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финансовому благополучию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гражданина, семьи и общества, в том числе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формирование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по финансовой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грамотности, расширение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навыков и опыта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финансовых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решений, обеспечение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  функционирования финансовой системы.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определения: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214" y="871500"/>
            <a:ext cx="9539924" cy="95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04" y="628582"/>
            <a:ext cx="9683647" cy="9683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2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654" y="898072"/>
            <a:ext cx="9633272" cy="96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54" y="807335"/>
            <a:ext cx="6502778" cy="95048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9938" y="7583327"/>
            <a:ext cx="29622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193" y="898072"/>
            <a:ext cx="13077825" cy="87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80" y="1721224"/>
            <a:ext cx="17629805" cy="63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10" y="962882"/>
            <a:ext cx="6717792" cy="8766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3263" y="7573802"/>
            <a:ext cx="30289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63" y="859848"/>
            <a:ext cx="8214610" cy="94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65" y="898072"/>
            <a:ext cx="8259580" cy="93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361" y="1007752"/>
            <a:ext cx="6708554" cy="8908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1838" y="7535702"/>
            <a:ext cx="30003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4866" y="1415845"/>
            <a:ext cx="10943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 компетенций по финансовой грамотно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содержания образования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94438"/>
              </p:ext>
            </p:extLst>
          </p:nvPr>
        </p:nvGraphicFramePr>
        <p:xfrm>
          <a:off x="2311401" y="3010836"/>
          <a:ext cx="13970818" cy="6688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935777">
                  <a:extLst>
                    <a:ext uri="{9D8B030D-6E8A-4147-A177-3AD203B41FA5}">
                      <a16:colId xmlns:a16="http://schemas.microsoft.com/office/drawing/2014/main" val="4103252843"/>
                    </a:ext>
                  </a:extLst>
                </a:gridCol>
                <a:gridCol w="9035041">
                  <a:extLst>
                    <a:ext uri="{9D8B030D-6E8A-4147-A177-3AD203B41FA5}">
                      <a16:colId xmlns:a16="http://schemas.microsoft.com/office/drawing/2014/main" val="478444588"/>
                    </a:ext>
                  </a:extLst>
                </a:gridCol>
              </a:tblGrid>
              <a:tr h="5982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/>
                        <a:t>Предметная область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/>
                        <a:t> Темы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095546"/>
                  </a:ext>
                </a:extLst>
              </a:tr>
              <a:tr h="1605805">
                <a:tc>
                  <a:txBody>
                    <a:bodyPr/>
                    <a:lstStyle/>
                    <a:p>
                      <a:r>
                        <a:rPr lang="ru-RU" sz="2400" dirty="0"/>
                        <a:t>1. Деньги и операции с ними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Сущность и функции денег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Платежи и покупки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Цены на товары и услуги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Финансовая безопасность + Цифровая среда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38638"/>
                  </a:ext>
                </a:extLst>
              </a:tr>
              <a:tr h="1631095">
                <a:tc>
                  <a:txBody>
                    <a:bodyPr/>
                    <a:lstStyle/>
                    <a:p>
                      <a:r>
                        <a:rPr lang="ru-RU" sz="2400" dirty="0"/>
                        <a:t>2. Планирование и управление личными финансами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Доходы и расходы семейного и личного бюджета. Финансовое планирование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Личные сбережения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Займы и кредиты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Финансовая безопасность +Цифровая среда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1396"/>
                  </a:ext>
                </a:extLst>
              </a:tr>
              <a:tr h="1610798">
                <a:tc>
                  <a:txBody>
                    <a:bodyPr/>
                    <a:lstStyle/>
                    <a:p>
                      <a:r>
                        <a:rPr lang="ru-RU" sz="2400" dirty="0"/>
                        <a:t>3. Риск и доходность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Инвестирование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Страхование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Предпринимательство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dirty="0"/>
                        <a:t>Финансовая безопасность +Цифровая среда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53523"/>
                  </a:ext>
                </a:extLst>
              </a:tr>
              <a:tr h="1242615">
                <a:tc>
                  <a:txBody>
                    <a:bodyPr/>
                    <a:lstStyle/>
                    <a:p>
                      <a:r>
                        <a:rPr lang="ru-RU" sz="2400" dirty="0"/>
                        <a:t>4. Финансовая среда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Права и обязанности пользователей финансовых услуг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Финансовые взаимоотношения с государством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/>
                        <a:t>Финансовая безопасность +Цифровая среда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844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4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76" y="913568"/>
            <a:ext cx="7899816" cy="93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0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788" y="701426"/>
            <a:ext cx="13461166" cy="977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83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637" y="925738"/>
            <a:ext cx="8274570" cy="93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5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969" y="795424"/>
            <a:ext cx="9878519" cy="98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0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8" y="898072"/>
            <a:ext cx="8371551" cy="98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86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30" y="1499016"/>
            <a:ext cx="14224716" cy="8349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0530" y="9278913"/>
            <a:ext cx="106410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tx1"/>
                </a:solidFill>
              </a:rPr>
              <a:t>Регионы России. Основные характеристики субъектов Российской Федерации.2024 </a:t>
            </a:r>
            <a:endParaRPr lang="ru-RU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8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237" y="1439054"/>
            <a:ext cx="15306485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3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649" y="898072"/>
            <a:ext cx="12466859" cy="85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46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14" y="898072"/>
            <a:ext cx="7680052" cy="9634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8513" y="7618396"/>
            <a:ext cx="29337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8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632" y="900307"/>
            <a:ext cx="7103789" cy="9411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0413" y="7592852"/>
            <a:ext cx="29718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8731" y="1202939"/>
            <a:ext cx="1523047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</a:p>
          <a:p>
            <a:pPr algn="just"/>
            <a:r>
              <a:rPr lang="ru-RU" sz="3200" b="1" dirty="0" err="1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Террито́рия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(лат. </a:t>
            </a:r>
            <a:r>
              <a:rPr lang="ru-RU" sz="2800" dirty="0" err="1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territorium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 </a:t>
            </a:r>
            <a:r>
              <a:rPr lang="ru-RU" sz="2800" dirty="0" err="1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земля, страна), часть поверхности земной суши с определёнными границами и присущими ей природными, а также созданными в результате человеческой деятельности свойствами и ресурсами</a:t>
            </a:r>
            <a:r>
              <a:rPr lang="ru-RU" sz="2800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наличием особого вида ресурсов – протяжённостью (площадью), особенностями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географического полож</a:t>
            </a:r>
            <a:r>
              <a:rPr lang="ru-RU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ени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я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определённым типом (типами) природного </a:t>
            </a:r>
            <a:r>
              <a:rPr lang="ru-RU" sz="2800" dirty="0">
                <a:solidFill>
                  <a:srgbClr val="3380E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ландшафта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степенью хозяйственной освоенности, способностью выполнять роль пространственного базиса деятельности человека</a:t>
            </a:r>
            <a:r>
              <a:rPr lang="ru-RU" sz="2800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территорией называют </a:t>
            </a:r>
            <a:r>
              <a:rPr lang="ru-RU" sz="2800" dirty="0">
                <a:solidFill>
                  <a:srgbClr val="3380E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административно-территориальную единицу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ряде зарубежных государств</a:t>
            </a:r>
            <a:r>
              <a:rPr lang="ru-RU" sz="2800" dirty="0" smtClean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1D21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https://bigenc.ru/c/territoriia-c0e28c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8732" y="6300788"/>
            <a:ext cx="15851982" cy="324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D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территории (акватории),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обладающая  свойством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целостности и внутренне детерминированной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Регио́н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лат.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страна, область), многозначный термин, используемый преимущественно в региональных науках и географии. В широком смысле слова представляет собой часть территории/акватории, для которой имманентными признаками выступают её географическое местоположение и состав/границы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bigenc.ru/c/region-5ccb4e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1575" y="8753079"/>
            <a:ext cx="15716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первостепенное значение придается таким параметрам, как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местоположение,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элементный со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(перечень входящих в него территориальных ячеек) и/или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8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285" y="876342"/>
            <a:ext cx="9953469" cy="94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171" y="907870"/>
            <a:ext cx="13191344" cy="91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451" y="1229194"/>
            <a:ext cx="12112053" cy="90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129" y="1466681"/>
            <a:ext cx="13910873" cy="86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006" y="898072"/>
            <a:ext cx="6584474" cy="9498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2313" y="7516652"/>
            <a:ext cx="30099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653" y="1377623"/>
            <a:ext cx="9993593" cy="69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047" y="3069514"/>
            <a:ext cx="8354929" cy="72757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082" y="1002343"/>
            <a:ext cx="8175812" cy="1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410" y="898072"/>
            <a:ext cx="7255239" cy="94544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8488" y="7245179"/>
            <a:ext cx="31337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13" y="898072"/>
            <a:ext cx="7202647" cy="9368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8099" y="7394802"/>
            <a:ext cx="30289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374" y="898072"/>
            <a:ext cx="11741060" cy="9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9758" y="4307319"/>
            <a:ext cx="6985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СХЕМА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ТЕРРИТОРИИ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85823" y="5441430"/>
            <a:ext cx="74951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423923" y="4070555"/>
            <a:ext cx="184731" cy="473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068" y="2408979"/>
            <a:ext cx="4741928" cy="138499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(экономико-географическое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7828" y="4707716"/>
            <a:ext cx="4941930" cy="90441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этапы освоения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/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территории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3067" y="6162231"/>
            <a:ext cx="4907718" cy="138499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природных условий и ресурсов </a:t>
            </a: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2076617" y="2408980"/>
            <a:ext cx="6468557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Население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076617" y="3387934"/>
            <a:ext cx="6529386" cy="138499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5.Хозяйство: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промышленность, сельское хозяйство, непроизводственная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сфера. Транспорт, экономические связи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076618" y="5455550"/>
            <a:ext cx="468262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.Внутренние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076617" y="6809347"/>
            <a:ext cx="5554159" cy="47352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7.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01445" y="104120"/>
            <a:ext cx="2330245" cy="89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0" y="211416"/>
            <a:ext cx="6983566" cy="5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668" y="848926"/>
            <a:ext cx="7821772" cy="94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968" y="1302543"/>
            <a:ext cx="6010275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431" y="1226343"/>
            <a:ext cx="6229350" cy="85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7384" y="1439057"/>
            <a:ext cx="10074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СТАТИСТИЧЕСКОГО МЕТОДА  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1638" y="3192905"/>
            <a:ext cx="15459075" cy="435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Статистический метод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совокупность количественных методов сбора, обработки и анализа массовых исходных данных.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Статистическое исследование включает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статистическое наблюдение;  сводка и группировка результатов   наблюдения;  анализ полученных обобщающих показателей.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Статистический метод  применяется 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совокупность приемов по сбору, обработке и анализу количественных данных, характеризующих различные признаки природных и социально-экономических объектов и явлений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пределах  территории</a:t>
            </a:r>
          </a:p>
          <a:p>
            <a:r>
              <a:rPr lang="ru-RU" dirty="0"/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7;p3"/>
          <p:cNvSpPr txBox="1">
            <a:spLocks/>
          </p:cNvSpPr>
          <p:nvPr/>
        </p:nvSpPr>
        <p:spPr>
          <a:xfrm>
            <a:off x="18271670" y="10088381"/>
            <a:ext cx="700543" cy="447696"/>
          </a:xfrm>
          <a:prstGeom prst="rect">
            <a:avLst/>
          </a:prstGeom>
          <a:solidFill>
            <a:srgbClr val="19BDC1"/>
          </a:solidFill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ru-RU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85823" y="5441430"/>
            <a:ext cx="74951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2300288" y="1144326"/>
            <a:ext cx="139017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СТАТИСТИЧЕСКОГО МЕТОДА  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ИЗУЧЕНИИ    ТЕРРИТОРИИ 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статистические материалы для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интерпретации, демонстрации различных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явлений, процессов;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составлять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экономические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территорий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  <a:latin typeface="YS Text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по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статистическим материалам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показатели, характеризующие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социально-экономическое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экономике, в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экономическом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разделении труда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14613" y="4029075"/>
            <a:ext cx="147875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статистическими материалами также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самостоятельность обучающихся.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работа включает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статистических материалов, группировку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вычисление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обобщённых показателей, анализ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их в виде графиков,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диаграмм, таблиц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служат источником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социально-экономических знаний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7267" y="2419292"/>
            <a:ext cx="17313639" cy="5901773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218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218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 panose="02000506030000020004" pitchFamily="2" charset="0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7173" y="1460639"/>
            <a:ext cx="15799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 (РОССТАТ)</a:t>
            </a:r>
            <a:r>
              <a:rPr lang="ru-RU" sz="3200" b="1" dirty="0" smtClean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 </a:t>
            </a:r>
            <a:endParaRPr lang="ru-RU" sz="3200" b="1" dirty="0"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9075" y="2866154"/>
            <a:ext cx="167900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Росстат) является федеральным органом исполнительной власти, осуществляющим функции по формированию официальной статистической информации о социальных, экономических, демографических, экологических и других общественных процессах в Российской Федерации, а также в порядке и случаях, установленных законодательством Российской Федерации по контролю в сфере официального статистического учета.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 находится в ведении Министерства экономического развития Российской Федерации.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территориальных органов Росстата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 осуществляет свою деятельность непосредственно и через свои территориальные органы.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9470" y="147484"/>
            <a:ext cx="2140207" cy="877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" y="149408"/>
            <a:ext cx="6983566" cy="5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218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 panose="02000506030000020004" pitchFamily="2" charset="0"/>
              <a:cs typeface="Arial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21" y="2290476"/>
            <a:ext cx="17268669" cy="72485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8584" y="1828800"/>
            <a:ext cx="10942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E2D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 ТЕРРИТОРИАЛЬНЫХ ОРГАНОВ РОССТАТА</a:t>
            </a:r>
            <a:endParaRPr lang="ru-RU" sz="3200" b="1" dirty="0">
              <a:solidFill>
                <a:srgbClr val="0E2D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9470" y="147484"/>
            <a:ext cx="2140207" cy="877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8" y="289243"/>
            <a:ext cx="6983566" cy="5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716</Words>
  <Application>Microsoft Office PowerPoint</Application>
  <PresentationFormat>Произвольный</PresentationFormat>
  <Paragraphs>146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2" baseType="lpstr">
      <vt:lpstr>Tahoma</vt:lpstr>
      <vt:lpstr>Proxima Nova</vt:lpstr>
      <vt:lpstr>Times New Roman</vt:lpstr>
      <vt:lpstr>Arial</vt:lpstr>
      <vt:lpstr>YS Text</vt:lpstr>
      <vt:lpstr>Proxima Nova Rg</vt:lpstr>
      <vt:lpstr>Wingdings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user</cp:lastModifiedBy>
  <cp:revision>164</cp:revision>
  <cp:lastPrinted>2025-10-17T07:15:09Z</cp:lastPrinted>
  <dcterms:created xsi:type="dcterms:W3CDTF">2003-02-28T13:27:04Z</dcterms:created>
  <dcterms:modified xsi:type="dcterms:W3CDTF">2025-10-17T08:19:13Z</dcterms:modified>
</cp:coreProperties>
</file>