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69" r:id="rId4"/>
    <p:sldId id="266" r:id="rId5"/>
    <p:sldId id="270" r:id="rId6"/>
    <p:sldId id="258" r:id="rId7"/>
    <p:sldId id="271" r:id="rId8"/>
    <p:sldId id="257" r:id="rId9"/>
    <p:sldId id="267" r:id="rId10"/>
    <p:sldId id="272" r:id="rId11"/>
    <p:sldId id="262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EEF2"/>
    <a:srgbClr val="EDD12B"/>
    <a:srgbClr val="F56ECA"/>
    <a:srgbClr val="069D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0" autoAdjust="0"/>
    <p:restoredTop sz="94660"/>
  </p:normalViewPr>
  <p:slideViewPr>
    <p:cSldViewPr snapToGrid="0">
      <p:cViewPr varScale="1">
        <p:scale>
          <a:sx n="69" d="100"/>
          <a:sy n="69" d="100"/>
        </p:scale>
        <p:origin x="448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E1FE41-6528-4616-B802-686C82D212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D79E955-A2D2-41C0-A65D-E53BDD4827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64C2148-E362-4F48-A2C2-A23578246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CABA2-3D51-40EF-AF7B-83B063BAB08B}" type="datetimeFigureOut">
              <a:rPr lang="ru-RU" smtClean="0"/>
              <a:t>28.10.2025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A32ECD-4692-47F9-B638-46C11D9F9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C15C739-2411-4FC2-B12A-ABE57C462D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0DCF5-B1CF-4444-8A7D-A7E8F76481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54117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B2D160-3BDA-4674-AD11-9DC8B4963C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DBD6457-5E8E-48FB-9983-8313F67036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9A40496-27B7-4041-91CA-8E081A26D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CABA2-3D51-40EF-AF7B-83B063BAB08B}" type="datetimeFigureOut">
              <a:rPr lang="ru-RU" smtClean="0"/>
              <a:t>28.10.2025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290A2AA-5CEF-4C7A-BF1E-FE63723484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C78CDC9-9B2E-4295-AE8D-0F4A437C2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0DCF5-B1CF-4444-8A7D-A7E8F76481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22380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B10553D-1959-4FE2-BA35-859AC8AAE7B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605F03A-FEC3-40AC-AF1C-56F16DAF7E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B4E83E0-9DD4-4277-9EDE-DADB144674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CABA2-3D51-40EF-AF7B-83B063BAB08B}" type="datetimeFigureOut">
              <a:rPr lang="ru-RU" smtClean="0"/>
              <a:t>28.10.2025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8075EA2-B9A8-4F94-B88B-D163BA904D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7EA5370-7A4B-4883-B66B-A6492BF08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0DCF5-B1CF-4444-8A7D-A7E8F76481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6240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83B2F8-009C-4F20-BF98-61397DFCD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2700C0F-0C85-430D-BFCE-C42F4A4C2D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A0141AE-BEF9-42BB-A572-C0D937340A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CABA2-3D51-40EF-AF7B-83B063BAB08B}" type="datetimeFigureOut">
              <a:rPr lang="ru-RU" smtClean="0"/>
              <a:t>28.10.2025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C47E768-514A-4A8A-A82C-CD3554077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8EBE5BF-2518-4F6F-89A9-9A341E47D9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0DCF5-B1CF-4444-8A7D-A7E8F76481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7353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1D6D7D-89E3-4B5F-9E22-A9A875F03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5EFB766-1914-4875-A962-B9AF82829A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53BE127-10CF-458B-95A8-CF8D101DB6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CABA2-3D51-40EF-AF7B-83B063BAB08B}" type="datetimeFigureOut">
              <a:rPr lang="ru-RU" smtClean="0"/>
              <a:t>28.10.2025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180094B-8A54-484C-9A9F-0DD87DC6EF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FDF0945-43E0-42C2-95EE-B892B83CAE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0DCF5-B1CF-4444-8A7D-A7E8F76481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0423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9044BF-9B04-454E-BCD5-4FB3C627E6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B63A37F-0494-4608-A97B-2DF8E776A5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E9477A7-1BF3-4150-A079-D4125B44E4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9B16A1C-9379-4934-803F-34DE5F6C41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CABA2-3D51-40EF-AF7B-83B063BAB08B}" type="datetimeFigureOut">
              <a:rPr lang="ru-RU" smtClean="0"/>
              <a:t>28.10.2025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3DF6519-CB79-4922-A097-B53204EB1F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496E956-2CDD-4654-A83A-73E925573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0DCF5-B1CF-4444-8A7D-A7E8F76481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19307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8A1417-624D-415B-994D-3A24FCB2E7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332E11E-C888-44A3-AD57-95A1A0982F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B88E8BD-364B-4B20-9F2D-C3643DFE09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E91CEAA-CC23-45DE-AD6A-6B881EA7AD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E4B493B-AFF2-4B53-A7A1-D85D6FC239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5C169BE-841B-4417-A253-1103A11EC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CABA2-3D51-40EF-AF7B-83B063BAB08B}" type="datetimeFigureOut">
              <a:rPr lang="ru-RU" smtClean="0"/>
              <a:t>28.10.2025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B3F6E91-FCE7-4CF5-910E-0D98832636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1EF50E4-46D2-4F6D-BE28-570655B7C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0DCF5-B1CF-4444-8A7D-A7E8F76481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74381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B78170-2B4A-4527-8BCF-88C695FC76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6B93704-7533-447D-98BB-B2C72F1BA4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CABA2-3D51-40EF-AF7B-83B063BAB08B}" type="datetimeFigureOut">
              <a:rPr lang="ru-RU" smtClean="0"/>
              <a:t>28.10.2025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636078E-E216-45E8-B553-B8925A1884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9B88763-9E54-4CC5-AC0C-94D85CA2C2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0DCF5-B1CF-4444-8A7D-A7E8F76481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4428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35DB72B-123C-43FA-9B29-0561533C9F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CABA2-3D51-40EF-AF7B-83B063BAB08B}" type="datetimeFigureOut">
              <a:rPr lang="ru-RU" smtClean="0"/>
              <a:t>28.10.2025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8536256-EFA8-49F3-B4F6-3EF52DC5D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88E028D-552F-4B2D-A410-C630A58B5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0DCF5-B1CF-4444-8A7D-A7E8F76481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95965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D69722-0B83-481A-BBB8-7D76BC5454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257487C-8ACE-4D85-8D8A-06C3E9A946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4DD0E9E-7448-47E9-8FA7-A8B26BBEC7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4386839-C330-4C17-84BA-AAF3717917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CABA2-3D51-40EF-AF7B-83B063BAB08B}" type="datetimeFigureOut">
              <a:rPr lang="ru-RU" smtClean="0"/>
              <a:t>28.10.2025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7BDA439-224C-47BC-A587-6CDF0A78B8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6896CCB-7149-4BFB-BEEE-F6F197C48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0DCF5-B1CF-4444-8A7D-A7E8F76481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32937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B5C377-FD10-4ED9-AA4A-D8316B535B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535DA2B-80AE-4C34-B26C-013C285922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498EFE0-D954-43CE-BEB6-E0F1929603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F670C0F-6479-44E1-A96D-0B6183A614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CABA2-3D51-40EF-AF7B-83B063BAB08B}" type="datetimeFigureOut">
              <a:rPr lang="ru-RU" smtClean="0"/>
              <a:t>28.10.2025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4C7CDCD-5A9D-4A21-B6F4-658232A9D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EE85A7C-5275-4454-8BAA-15B88D9CE8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0DCF5-B1CF-4444-8A7D-A7E8F76481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22304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69D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ED2F8E-30A2-4F09-A066-8933BCA711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A0BCD5E-9C46-4A06-A792-DDB486A94E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5DC0ADD-F92B-4BD0-B37A-316B3F78EC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1CABA2-3D51-40EF-AF7B-83B063BAB08B}" type="datetimeFigureOut">
              <a:rPr lang="ru-RU" smtClean="0"/>
              <a:t>28.10.2025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B0BBD5B-2952-409E-B5A0-4A0EAA2737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E4075EB-5502-47CC-BC88-A4F7FFC6C4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B0DCF5-B1CF-4444-8A7D-A7E8F76481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8111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1.png"/><Relationship Id="rId7" Type="http://schemas.openxmlformats.org/officeDocument/2006/relationships/image" Target="../media/image2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12.png"/><Relationship Id="rId7" Type="http://schemas.openxmlformats.org/officeDocument/2006/relationships/image" Target="../media/image3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ikiteam.ru/edu-lab" TargetMode="External"/><Relationship Id="rId5" Type="http://schemas.openxmlformats.org/officeDocument/2006/relationships/image" Target="../media/image35.png"/><Relationship Id="rId10" Type="http://schemas.openxmlformats.org/officeDocument/2006/relationships/image" Target="../media/image39.png"/><Relationship Id="rId4" Type="http://schemas.openxmlformats.org/officeDocument/2006/relationships/image" Target="../media/image34.png"/><Relationship Id="rId9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.png"/><Relationship Id="rId7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.png"/><Relationship Id="rId7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.png"/><Relationship Id="rId7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.png"/><Relationship Id="rId7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1.png"/><Relationship Id="rId7" Type="http://schemas.openxmlformats.org/officeDocument/2006/relationships/image" Target="../media/image2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550" b="12170"/>
          <a:stretch/>
        </p:blipFill>
        <p:spPr>
          <a:xfrm rot="306633">
            <a:off x="496605" y="1435050"/>
            <a:ext cx="11958494" cy="6021671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9CA04A-4037-4F1F-B085-612FA866FF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1348" y="2076332"/>
            <a:ext cx="8494529" cy="1411664"/>
          </a:xfrm>
        </p:spPr>
        <p:txBody>
          <a:bodyPr>
            <a:normAutofit fontScale="90000"/>
          </a:bodyPr>
          <a:lstStyle/>
          <a:p>
            <a:pPr algn="l"/>
            <a:r>
              <a:rPr lang="ru-RU" sz="3600" b="1" dirty="0">
                <a:solidFill>
                  <a:schemeClr val="bg1"/>
                </a:solidFill>
                <a:latin typeface="Gilroy Heavy" panose="00000A00000000000000" pitchFamily="2" charset="-52"/>
              </a:rPr>
              <a:t>Проект </a:t>
            </a:r>
            <a:r>
              <a:rPr lang="en-US" sz="3600" b="1" dirty="0" err="1">
                <a:solidFill>
                  <a:schemeClr val="bg1"/>
                </a:solidFill>
                <a:latin typeface="Gilroy Heavy" panose="00000A00000000000000" pitchFamily="2" charset="-52"/>
              </a:rPr>
              <a:t>Riki</a:t>
            </a:r>
            <a:r>
              <a:rPr lang="en-US" sz="3600" b="1" dirty="0">
                <a:solidFill>
                  <a:schemeClr val="bg1"/>
                </a:solidFill>
                <a:latin typeface="Gilroy Heavy" panose="00000A00000000000000" pitchFamily="2" charset="-52"/>
              </a:rPr>
              <a:t> Edu Lab.</a:t>
            </a:r>
            <a:r>
              <a:rPr lang="ru-RU" sz="3600" b="1" dirty="0">
                <a:solidFill>
                  <a:schemeClr val="bg1"/>
                </a:solidFill>
                <a:latin typeface="Gilroy Heavy" panose="00000A00000000000000" pitchFamily="2" charset="-52"/>
              </a:rPr>
              <a:t/>
            </a:r>
            <a:br>
              <a:rPr lang="ru-RU" sz="3600" b="1" dirty="0">
                <a:solidFill>
                  <a:schemeClr val="bg1"/>
                </a:solidFill>
                <a:latin typeface="Gilroy Heavy" panose="00000A00000000000000" pitchFamily="2" charset="-52"/>
              </a:rPr>
            </a:br>
            <a:r>
              <a:rPr lang="ru-RU" sz="3600" b="1" dirty="0">
                <a:solidFill>
                  <a:srgbClr val="A5EEF2"/>
                </a:solidFill>
                <a:latin typeface="Gilroy Heavy" panose="00000A00000000000000" pitchFamily="2" charset="-52"/>
              </a:rPr>
              <a:t>Конкурс «Новые методики в образовании»</a:t>
            </a:r>
            <a:br>
              <a:rPr lang="ru-RU" sz="3600" b="1" dirty="0">
                <a:solidFill>
                  <a:srgbClr val="A5EEF2"/>
                </a:solidFill>
                <a:latin typeface="Gilroy Heavy" panose="00000A00000000000000" pitchFamily="2" charset="-52"/>
              </a:rPr>
            </a:br>
            <a:r>
              <a:rPr lang="ru-RU" sz="3600" b="1" dirty="0">
                <a:solidFill>
                  <a:srgbClr val="A5EEF2"/>
                </a:solidFill>
                <a:latin typeface="Gilroy Heavy" panose="00000A00000000000000" pitchFamily="2" charset="-52"/>
              </a:rPr>
              <a:t>посвящен анимационной педагогике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447" y="454282"/>
            <a:ext cx="2506013" cy="107245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5048" y="914401"/>
            <a:ext cx="2744336" cy="617219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84682" y="3912991"/>
            <a:ext cx="6134656" cy="336411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3996" y="3165860"/>
            <a:ext cx="4554387" cy="400209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2478" y="399933"/>
            <a:ext cx="1263399" cy="174171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560614">
            <a:off x="1004168" y="3969149"/>
            <a:ext cx="1257019" cy="92899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690973">
            <a:off x="4902438" y="708299"/>
            <a:ext cx="1279063" cy="1178784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842" y="211294"/>
            <a:ext cx="439016" cy="43567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344" y="3756635"/>
            <a:ext cx="490989" cy="48773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153" y="5320772"/>
            <a:ext cx="358445" cy="355716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4859" y="399933"/>
            <a:ext cx="490989" cy="487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511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277404"/>
            <a:ext cx="1230427" cy="526564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99CA04A-4037-4F1F-B085-612FA866FFF6}"/>
              </a:ext>
            </a:extLst>
          </p:cNvPr>
          <p:cNvSpPr txBox="1">
            <a:spLocks/>
          </p:cNvSpPr>
          <p:nvPr/>
        </p:nvSpPr>
        <p:spPr>
          <a:xfrm>
            <a:off x="624413" y="98136"/>
            <a:ext cx="9248930" cy="1411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100" b="1" dirty="0">
                <a:solidFill>
                  <a:schemeClr val="bg1"/>
                </a:solidFill>
                <a:latin typeface="Gilroy Heavy" panose="00000A00000000000000" pitchFamily="2" charset="-52"/>
              </a:rPr>
              <a:t>ИТОГИ</a:t>
            </a:r>
            <a:endParaRPr lang="ru-RU" sz="3600" b="1" dirty="0">
              <a:solidFill>
                <a:schemeClr val="bg1"/>
              </a:solidFill>
              <a:latin typeface="Gilroy Heavy" panose="00000A00000000000000" pitchFamily="2" charset="-52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652" b="40196"/>
          <a:stretch/>
        </p:blipFill>
        <p:spPr>
          <a:xfrm rot="21307652">
            <a:off x="5863029" y="3447655"/>
            <a:ext cx="9186365" cy="361387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519276">
            <a:off x="10674218" y="4986633"/>
            <a:ext cx="1199633" cy="110558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6708" y="241622"/>
            <a:ext cx="495177" cy="49140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9212" y="487325"/>
            <a:ext cx="592929" cy="58899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622" y="6308884"/>
            <a:ext cx="310121" cy="30776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66914" y="778251"/>
            <a:ext cx="4115374" cy="411537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9320" y="1316753"/>
            <a:ext cx="6322937" cy="284532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915151" y="3884709"/>
            <a:ext cx="3901448" cy="275539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01590" y="4287225"/>
            <a:ext cx="3901448" cy="2755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106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83" b="27675"/>
          <a:stretch/>
        </p:blipFill>
        <p:spPr>
          <a:xfrm rot="150484">
            <a:off x="3663670" y="2299882"/>
            <a:ext cx="8670526" cy="4765851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32D3B3-45A5-4BCD-88F8-3BAE0B5FF3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106" y="601364"/>
            <a:ext cx="8383808" cy="1269446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Gilroy Heavy" panose="00000A00000000000000" pitchFamily="2" charset="-52"/>
              </a:rPr>
              <a:t>Приглашаем к участию в новом сезоне </a:t>
            </a:r>
            <a:r>
              <a:rPr lang="ru-RU" sz="2800" b="1" dirty="0" smtClean="0">
                <a:solidFill>
                  <a:schemeClr val="bg1"/>
                </a:solidFill>
                <a:latin typeface="Gilroy Heavy" panose="00000A00000000000000" pitchFamily="2" charset="-52"/>
              </a:rPr>
              <a:t>конкурса! </a:t>
            </a:r>
            <a:r>
              <a:rPr lang="ru-RU" sz="2800" b="1" dirty="0" smtClean="0">
                <a:solidFill>
                  <a:schemeClr val="bg1"/>
                </a:solidFill>
                <a:latin typeface="Gilroy Heavy" panose="00000A00000000000000" pitchFamily="2" charset="-52"/>
              </a:rPr>
              <a:t>Идет прием работ!</a:t>
            </a:r>
            <a:endParaRPr lang="ru-RU" sz="2800" b="1" dirty="0">
              <a:solidFill>
                <a:srgbClr val="A5EEF2"/>
              </a:solidFill>
              <a:latin typeface="Gilroy Heavy" panose="00000A00000000000000" pitchFamily="2" charset="-52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277404"/>
            <a:ext cx="1230427" cy="526564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543" y="1929028"/>
            <a:ext cx="2545765" cy="366852"/>
          </a:xfrm>
          <a:prstGeom prst="rect">
            <a:avLst/>
          </a:prstGeom>
        </p:spPr>
      </p:pic>
      <p:grpSp>
        <p:nvGrpSpPr>
          <p:cNvPr id="21" name="Группа 20"/>
          <p:cNvGrpSpPr/>
          <p:nvPr/>
        </p:nvGrpSpPr>
        <p:grpSpPr>
          <a:xfrm>
            <a:off x="7998933" y="958078"/>
            <a:ext cx="2438158" cy="3318357"/>
            <a:chOff x="9375290" y="3488493"/>
            <a:chExt cx="1828329" cy="2531887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75290" y="4180114"/>
              <a:ext cx="1828329" cy="1840266"/>
            </a:xfrm>
            <a:prstGeom prst="rect">
              <a:avLst/>
            </a:prstGeom>
          </p:spPr>
        </p:pic>
        <p:sp>
          <p:nvSpPr>
            <p:cNvPr id="20" name="Заголовок 1">
              <a:extLst>
                <a:ext uri="{FF2B5EF4-FFF2-40B4-BE49-F238E27FC236}">
                  <a16:creationId xmlns:a16="http://schemas.microsoft.com/office/drawing/2014/main" id="{C032D3B3-45A5-4BCD-88F8-3BAE0B5FF3C9}"/>
                </a:ext>
              </a:extLst>
            </p:cNvPr>
            <p:cNvSpPr txBox="1">
              <a:spLocks/>
            </p:cNvSpPr>
            <p:nvPr/>
          </p:nvSpPr>
          <p:spPr>
            <a:xfrm>
              <a:off x="9631761" y="3488493"/>
              <a:ext cx="1315386" cy="91273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ru-RU" sz="3200" b="1" dirty="0">
                  <a:solidFill>
                    <a:schemeClr val="bg1"/>
                  </a:solidFill>
                  <a:latin typeface="Gilroy Heavy" panose="00000A00000000000000" pitchFamily="2" charset="-52"/>
                  <a:hlinkClick r:id="rId6"/>
                </a:rPr>
                <a:t>Сайт:</a:t>
              </a:r>
              <a:endParaRPr lang="ru-RU" sz="4800" b="1" dirty="0">
                <a:solidFill>
                  <a:srgbClr val="A5EEF2"/>
                </a:solidFill>
                <a:latin typeface="Gilroy Heavy" panose="00000A00000000000000" pitchFamily="2" charset="-52"/>
              </a:endParaRPr>
            </a:p>
          </p:txBody>
        </p:sp>
      </p:grpSp>
      <p:pic>
        <p:nvPicPr>
          <p:cNvPr id="25" name="Рисунок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518286">
            <a:off x="10527317" y="1748893"/>
            <a:ext cx="1290064" cy="1188923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1866" y="-109912"/>
            <a:ext cx="583143" cy="578703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6101" y="456904"/>
            <a:ext cx="450813" cy="44782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914400" y="2400829"/>
            <a:ext cx="67425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hlinkClick r:id="rId6"/>
              </a:rPr>
              <a:t>https://rikiteam.ru/edu-lab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543" y="3328822"/>
            <a:ext cx="6308436" cy="2973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793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>
            <a:extLst>
              <a:ext uri="{FF2B5EF4-FFF2-40B4-BE49-F238E27FC236}">
                <a16:creationId xmlns:a16="http://schemas.microsoft.com/office/drawing/2014/main" id="{1E02EE6E-FC7C-407A-8DD0-4E700D8B5B67}"/>
              </a:ext>
            </a:extLst>
          </p:cNvPr>
          <p:cNvSpPr txBox="1">
            <a:spLocks/>
          </p:cNvSpPr>
          <p:nvPr/>
        </p:nvSpPr>
        <p:spPr>
          <a:xfrm>
            <a:off x="637692" y="1107927"/>
            <a:ext cx="9640478" cy="35421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dirty="0">
                <a:solidFill>
                  <a:schemeClr val="bg1"/>
                </a:solidFill>
                <a:latin typeface="Gilroy SemiBold" panose="00000700000000000000" pitchFamily="50" charset="-52"/>
                <a:ea typeface="Calibri" panose="020F0502020204030204" pitchFamily="34" charset="0"/>
                <a:cs typeface="Arial" panose="020B0604020202020204" pitchFamily="34" charset="0"/>
              </a:rPr>
              <a:t>Анимационная педагогика </a:t>
            </a:r>
            <a:r>
              <a:rPr lang="ru-RU" sz="2400" dirty="0">
                <a:solidFill>
                  <a:schemeClr val="bg1"/>
                </a:solidFill>
                <a:latin typeface="Gilroy SemiBold" panose="00000700000000000000" pitchFamily="50" charset="-52"/>
                <a:ea typeface="Calibri" panose="020F0502020204030204" pitchFamily="34" charset="0"/>
                <a:cs typeface="Arial" panose="020B0604020202020204" pitchFamily="34" charset="0"/>
              </a:rPr>
              <a:t>– молодое перспективное направление в науке, фокус внимания которого – обучение детей различным предметам с помощью мультфильмов. Ведь мультфильмы – это язык, понятный любому ребенку. Учеба с любимыми анимационными героями становится легче и интереснее. </a:t>
            </a:r>
          </a:p>
          <a:p>
            <a:pPr marL="0" indent="0">
              <a:buNone/>
            </a:pPr>
            <a:endParaRPr lang="ru-RU" sz="2400" dirty="0">
              <a:solidFill>
                <a:schemeClr val="bg1"/>
              </a:solidFill>
              <a:latin typeface="Gilroy SemiBold" panose="00000700000000000000" pitchFamily="50" charset="-52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2400" b="1" dirty="0">
                <a:solidFill>
                  <a:schemeClr val="bg1"/>
                </a:solidFill>
                <a:latin typeface="Gilroy SemiBold" panose="00000700000000000000" pitchFamily="50" charset="-52"/>
                <a:cs typeface="Arial" panose="020B0604020202020204" pitchFamily="34" charset="0"/>
              </a:rPr>
              <a:t>Какие задачи решает анимационная педагогика?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chemeClr val="bg1"/>
                </a:solidFill>
                <a:latin typeface="Gilroy SemiBold" panose="00000700000000000000" pitchFamily="50" charset="-52"/>
                <a:cs typeface="Arial" panose="020B0604020202020204" pitchFamily="34" charset="0"/>
              </a:rPr>
              <a:t>Образовательные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chemeClr val="bg1"/>
                </a:solidFill>
                <a:latin typeface="Gilroy SemiBold" panose="00000700000000000000" pitchFamily="50" charset="-52"/>
                <a:cs typeface="Arial" panose="020B0604020202020204" pitchFamily="34" charset="0"/>
              </a:rPr>
              <a:t>Воспитательные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chemeClr val="bg1"/>
                </a:solidFill>
                <a:latin typeface="Gilroy SemiBold" panose="00000700000000000000" pitchFamily="50" charset="-52"/>
                <a:cs typeface="Arial" panose="020B0604020202020204" pitchFamily="34" charset="0"/>
              </a:rPr>
              <a:t>Развитие коммуникативных навыков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chemeClr val="bg1"/>
                </a:solidFill>
                <a:latin typeface="Gilroy SemiBold" panose="00000700000000000000" pitchFamily="50" charset="-52"/>
                <a:cs typeface="Arial" panose="020B0604020202020204" pitchFamily="34" charset="0"/>
              </a:rPr>
              <a:t>Развитие творческого </a:t>
            </a:r>
            <a:r>
              <a:rPr lang="ru-RU" sz="2400" dirty="0" smtClean="0">
                <a:solidFill>
                  <a:schemeClr val="bg1"/>
                </a:solidFill>
                <a:latin typeface="Gilroy SemiBold" panose="00000700000000000000" pitchFamily="50" charset="-52"/>
                <a:cs typeface="Arial" panose="020B0604020202020204" pitchFamily="34" charset="0"/>
              </a:rPr>
              <a:t>мышления… </a:t>
            </a:r>
            <a:r>
              <a:rPr lang="en-US" sz="2400" dirty="0" err="1" smtClean="0">
                <a:solidFill>
                  <a:schemeClr val="bg1"/>
                </a:solidFill>
                <a:latin typeface="Gilroy SemiBold" panose="00000700000000000000" pitchFamily="50" charset="-52"/>
                <a:cs typeface="Arial" panose="020B0604020202020204" pitchFamily="34" charset="0"/>
              </a:rPr>
              <a:t>etc</a:t>
            </a:r>
            <a:endParaRPr lang="ru-RU" sz="2400" dirty="0">
              <a:solidFill>
                <a:schemeClr val="bg1"/>
              </a:solidFill>
              <a:latin typeface="Gilroy SemiBold" panose="00000700000000000000" pitchFamily="50" charset="-52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277404"/>
            <a:ext cx="1230427" cy="52656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8474" y="3679371"/>
            <a:ext cx="1942012" cy="255260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6175">
            <a:off x="3842518" y="6054308"/>
            <a:ext cx="1262882" cy="93333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5218" y="1552207"/>
            <a:ext cx="468265" cy="46515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6213" y="2836130"/>
            <a:ext cx="343267" cy="34065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048" y="542860"/>
            <a:ext cx="351346" cy="34901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9997" y="160575"/>
            <a:ext cx="343267" cy="340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08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>
            <a:extLst>
              <a:ext uri="{FF2B5EF4-FFF2-40B4-BE49-F238E27FC236}">
                <a16:creationId xmlns:a16="http://schemas.microsoft.com/office/drawing/2014/main" id="{1E02EE6E-FC7C-407A-8DD0-4E700D8B5B67}"/>
              </a:ext>
            </a:extLst>
          </p:cNvPr>
          <p:cNvSpPr txBox="1">
            <a:spLocks/>
          </p:cNvSpPr>
          <p:nvPr/>
        </p:nvSpPr>
        <p:spPr>
          <a:xfrm>
            <a:off x="683660" y="1065069"/>
            <a:ext cx="9640478" cy="35421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EDD12B"/>
              </a:buClr>
            </a:pPr>
            <a:r>
              <a:rPr lang="ru-RU" sz="2000" b="1" dirty="0">
                <a:solidFill>
                  <a:schemeClr val="bg1"/>
                </a:solidFill>
                <a:latin typeface="Gilroy SemiBold" panose="00000700000000000000" pitchFamily="50" charset="-52"/>
                <a:cs typeface="Arial" panose="020B0604020202020204" pitchFamily="34" charset="0"/>
              </a:rPr>
              <a:t>Конкурс «Новые методики в образовании»</a:t>
            </a:r>
          </a:p>
          <a:p>
            <a:pPr>
              <a:buClr>
                <a:srgbClr val="EDD12B"/>
              </a:buClr>
            </a:pPr>
            <a:r>
              <a:rPr lang="ru-RU" sz="2000" dirty="0">
                <a:solidFill>
                  <a:schemeClr val="bg1"/>
                </a:solidFill>
                <a:latin typeface="Gilroy SemiBold" panose="00000700000000000000" pitchFamily="50" charset="-52"/>
                <a:cs typeface="Arial" panose="020B0604020202020204" pitchFamily="34" charset="0"/>
              </a:rPr>
              <a:t>Проводится с 2021 года </a:t>
            </a:r>
          </a:p>
          <a:p>
            <a:pPr marL="0" indent="0">
              <a:buClr>
                <a:srgbClr val="EDD12B"/>
              </a:buClr>
              <a:buNone/>
            </a:pPr>
            <a:r>
              <a:rPr lang="ru-RU" sz="2000" b="1" u="sng" dirty="0">
                <a:solidFill>
                  <a:schemeClr val="bg1"/>
                </a:solidFill>
                <a:latin typeface="Gilroy SemiBold" panose="00000700000000000000" pitchFamily="50" charset="-52"/>
                <a:cs typeface="Arial" panose="020B0604020202020204" pitchFamily="34" charset="0"/>
              </a:rPr>
              <a:t>Кто может принять участие?</a:t>
            </a:r>
          </a:p>
          <a:p>
            <a:pPr marL="0" indent="0">
              <a:buClr>
                <a:srgbClr val="EDD12B"/>
              </a:buClr>
              <a:buNone/>
            </a:pPr>
            <a:r>
              <a:rPr lang="ru-RU" sz="2000" b="1" dirty="0">
                <a:solidFill>
                  <a:schemeClr val="bg1"/>
                </a:solidFill>
                <a:latin typeface="Gilroy SemiBold" panose="00000700000000000000" pitchFamily="50" charset="-52"/>
                <a:cs typeface="Arial" panose="020B0604020202020204" pitchFamily="34" charset="0"/>
              </a:rPr>
              <a:t>Целевая </a:t>
            </a:r>
            <a:r>
              <a:rPr lang="ru-RU" sz="2000" b="1" dirty="0" smtClean="0">
                <a:solidFill>
                  <a:schemeClr val="bg1"/>
                </a:solidFill>
                <a:latin typeface="Gilroy SemiBold" panose="00000700000000000000" pitchFamily="50" charset="-52"/>
                <a:cs typeface="Arial" panose="020B0604020202020204" pitchFamily="34" charset="0"/>
              </a:rPr>
              <a:t>аудитория: </a:t>
            </a:r>
          </a:p>
          <a:p>
            <a:pPr>
              <a:buClr>
                <a:srgbClr val="EDD12B"/>
              </a:buClr>
            </a:pPr>
            <a:r>
              <a:rPr lang="ru-RU" sz="2000" b="1" dirty="0" smtClean="0">
                <a:solidFill>
                  <a:schemeClr val="bg1"/>
                </a:solidFill>
                <a:latin typeface="Gilroy SemiBold" panose="00000700000000000000" pitchFamily="50" charset="-52"/>
                <a:cs typeface="Arial" panose="020B0604020202020204" pitchFamily="34" charset="0"/>
              </a:rPr>
              <a:t>воспитатели </a:t>
            </a:r>
            <a:r>
              <a:rPr lang="ru-RU" sz="2000" b="1" dirty="0">
                <a:solidFill>
                  <a:schemeClr val="bg1"/>
                </a:solidFill>
                <a:latin typeface="Gilroy SemiBold" panose="00000700000000000000" pitchFamily="50" charset="-52"/>
                <a:cs typeface="Arial" panose="020B0604020202020204" pitchFamily="34" charset="0"/>
              </a:rPr>
              <a:t>ДОУ, </a:t>
            </a:r>
            <a:endParaRPr lang="ru-RU" sz="2000" b="1" dirty="0" smtClean="0">
              <a:solidFill>
                <a:schemeClr val="bg1"/>
              </a:solidFill>
              <a:latin typeface="Gilroy SemiBold" panose="00000700000000000000" pitchFamily="50" charset="-52"/>
              <a:cs typeface="Arial" panose="020B0604020202020204" pitchFamily="34" charset="0"/>
            </a:endParaRPr>
          </a:p>
          <a:p>
            <a:pPr>
              <a:buClr>
                <a:srgbClr val="EDD12B"/>
              </a:buClr>
            </a:pPr>
            <a:r>
              <a:rPr lang="ru-RU" sz="2000" b="1" dirty="0" smtClean="0">
                <a:solidFill>
                  <a:schemeClr val="bg1"/>
                </a:solidFill>
                <a:latin typeface="Gilroy SemiBold" panose="00000700000000000000" pitchFamily="50" charset="-52"/>
                <a:cs typeface="Arial" panose="020B0604020202020204" pitchFamily="34" charset="0"/>
              </a:rPr>
              <a:t>педагоги </a:t>
            </a:r>
            <a:r>
              <a:rPr lang="ru-RU" sz="2000" b="1" dirty="0">
                <a:solidFill>
                  <a:schemeClr val="bg1"/>
                </a:solidFill>
                <a:latin typeface="Gilroy SemiBold" panose="00000700000000000000" pitchFamily="50" charset="-52"/>
                <a:cs typeface="Arial" panose="020B0604020202020204" pitchFamily="34" charset="0"/>
              </a:rPr>
              <a:t>начальных классов, </a:t>
            </a:r>
            <a:endParaRPr lang="ru-RU" sz="2000" b="1" dirty="0" smtClean="0">
              <a:solidFill>
                <a:schemeClr val="bg1"/>
              </a:solidFill>
              <a:latin typeface="Gilroy SemiBold" panose="00000700000000000000" pitchFamily="50" charset="-52"/>
              <a:cs typeface="Arial" panose="020B0604020202020204" pitchFamily="34" charset="0"/>
            </a:endParaRPr>
          </a:p>
          <a:p>
            <a:pPr>
              <a:buClr>
                <a:srgbClr val="EDD12B"/>
              </a:buClr>
            </a:pPr>
            <a:r>
              <a:rPr lang="ru-RU" sz="2000" b="1" dirty="0" smtClean="0">
                <a:solidFill>
                  <a:schemeClr val="bg1"/>
                </a:solidFill>
                <a:latin typeface="Gilroy SemiBold" panose="00000700000000000000" pitchFamily="50" charset="-52"/>
                <a:cs typeface="Arial" panose="020B0604020202020204" pitchFamily="34" charset="0"/>
              </a:rPr>
              <a:t>педагоги </a:t>
            </a:r>
            <a:r>
              <a:rPr lang="ru-RU" sz="2000" b="1" dirty="0">
                <a:solidFill>
                  <a:schemeClr val="bg1"/>
                </a:solidFill>
                <a:latin typeface="Gilroy SemiBold" panose="00000700000000000000" pitchFamily="50" charset="-52"/>
                <a:cs typeface="Arial" panose="020B0604020202020204" pitchFamily="34" charset="0"/>
              </a:rPr>
              <a:t>средней школы и дополнительного образования</a:t>
            </a:r>
            <a:r>
              <a:rPr lang="ru-RU" sz="2000" b="1" dirty="0" smtClean="0">
                <a:solidFill>
                  <a:schemeClr val="bg1"/>
                </a:solidFill>
                <a:latin typeface="Gilroy SemiBold" panose="00000700000000000000" pitchFamily="50" charset="-52"/>
                <a:cs typeface="Arial" panose="020B0604020202020204" pitchFamily="34" charset="0"/>
              </a:rPr>
              <a:t>,</a:t>
            </a:r>
          </a:p>
          <a:p>
            <a:pPr>
              <a:buClr>
                <a:srgbClr val="EDD12B"/>
              </a:buClr>
            </a:pPr>
            <a:r>
              <a:rPr lang="ru-RU" sz="2000" b="1" dirty="0" smtClean="0">
                <a:solidFill>
                  <a:schemeClr val="bg1"/>
                </a:solidFill>
                <a:latin typeface="Gilroy SemiBold" panose="00000700000000000000" pitchFamily="50" charset="-52"/>
                <a:cs typeface="Arial" panose="020B0604020202020204" pitchFamily="34" charset="0"/>
              </a:rPr>
              <a:t>психологи</a:t>
            </a:r>
            <a:r>
              <a:rPr lang="ru-RU" sz="2000" b="1" dirty="0">
                <a:solidFill>
                  <a:schemeClr val="bg1"/>
                </a:solidFill>
                <a:latin typeface="Gilroy SemiBold" panose="00000700000000000000" pitchFamily="50" charset="-52"/>
                <a:cs typeface="Arial" panose="020B0604020202020204" pitchFamily="34" charset="0"/>
              </a:rPr>
              <a:t>, </a:t>
            </a:r>
            <a:endParaRPr lang="ru-RU" sz="2000" b="1" dirty="0" smtClean="0">
              <a:solidFill>
                <a:schemeClr val="bg1"/>
              </a:solidFill>
              <a:latin typeface="Gilroy SemiBold" panose="00000700000000000000" pitchFamily="50" charset="-52"/>
              <a:cs typeface="Arial" panose="020B0604020202020204" pitchFamily="34" charset="0"/>
            </a:endParaRPr>
          </a:p>
          <a:p>
            <a:pPr>
              <a:buClr>
                <a:srgbClr val="EDD12B"/>
              </a:buClr>
            </a:pPr>
            <a:r>
              <a:rPr lang="ru-RU" sz="2000" b="1" dirty="0" smtClean="0">
                <a:solidFill>
                  <a:schemeClr val="bg1"/>
                </a:solidFill>
                <a:latin typeface="Gilroy SemiBold" panose="00000700000000000000" pitchFamily="50" charset="-52"/>
                <a:cs typeface="Arial" panose="020B0604020202020204" pitchFamily="34" charset="0"/>
              </a:rPr>
              <a:t>логопеды</a:t>
            </a:r>
            <a:r>
              <a:rPr lang="ru-RU" sz="2000" b="1" dirty="0">
                <a:solidFill>
                  <a:schemeClr val="bg1"/>
                </a:solidFill>
                <a:latin typeface="Gilroy SemiBold" panose="00000700000000000000" pitchFamily="50" charset="-52"/>
                <a:cs typeface="Arial" panose="020B0604020202020204" pitchFamily="34" charset="0"/>
              </a:rPr>
              <a:t>, </a:t>
            </a:r>
            <a:endParaRPr lang="ru-RU" sz="2000" b="1" dirty="0" smtClean="0">
              <a:solidFill>
                <a:schemeClr val="bg1"/>
              </a:solidFill>
              <a:latin typeface="Gilroy SemiBold" panose="00000700000000000000" pitchFamily="50" charset="-52"/>
              <a:cs typeface="Arial" panose="020B0604020202020204" pitchFamily="34" charset="0"/>
            </a:endParaRPr>
          </a:p>
          <a:p>
            <a:pPr>
              <a:buClr>
                <a:srgbClr val="EDD12B"/>
              </a:buClr>
            </a:pPr>
            <a:r>
              <a:rPr lang="ru-RU" sz="2000" b="1" dirty="0" smtClean="0">
                <a:solidFill>
                  <a:schemeClr val="bg1"/>
                </a:solidFill>
                <a:latin typeface="Gilroy SemiBold" panose="00000700000000000000" pitchFamily="50" charset="-52"/>
                <a:cs typeface="Arial" panose="020B0604020202020204" pitchFamily="34" charset="0"/>
              </a:rPr>
              <a:t>педагоги-психологи</a:t>
            </a:r>
          </a:p>
          <a:p>
            <a:pPr>
              <a:buClr>
                <a:srgbClr val="EDD12B"/>
              </a:buClr>
            </a:pPr>
            <a:r>
              <a:rPr lang="ru-RU" sz="2000" b="1" u="sng" dirty="0">
                <a:solidFill>
                  <a:schemeClr val="bg1"/>
                </a:solidFill>
                <a:latin typeface="Gilroy SemiBold" panose="00000700000000000000" pitchFamily="50" charset="-52"/>
                <a:cs typeface="Arial" panose="020B0604020202020204" pitchFamily="34" charset="0"/>
              </a:rPr>
              <a:t>п</a:t>
            </a:r>
            <a:r>
              <a:rPr lang="ru-RU" sz="2000" b="1" u="sng" dirty="0" smtClean="0">
                <a:solidFill>
                  <a:schemeClr val="bg1"/>
                </a:solidFill>
                <a:latin typeface="Gilroy SemiBold" panose="00000700000000000000" pitchFamily="50" charset="-52"/>
                <a:cs typeface="Arial" panose="020B0604020202020204" pitchFamily="34" charset="0"/>
              </a:rPr>
              <a:t>реподаватели финансовой грамотности</a:t>
            </a:r>
          </a:p>
          <a:p>
            <a:pPr>
              <a:buClr>
                <a:srgbClr val="EDD12B"/>
              </a:buClr>
            </a:pPr>
            <a:r>
              <a:rPr lang="ru-RU" sz="2000" b="1" dirty="0" smtClean="0">
                <a:solidFill>
                  <a:schemeClr val="bg1"/>
                </a:solidFill>
                <a:latin typeface="Gilroy SemiBold" panose="00000700000000000000" pitchFamily="50" charset="-52"/>
                <a:cs typeface="Arial" panose="020B0604020202020204" pitchFamily="34" charset="0"/>
              </a:rPr>
              <a:t>многие другие специалисты сферы образования.</a:t>
            </a:r>
          </a:p>
          <a:p>
            <a:pPr>
              <a:buClr>
                <a:srgbClr val="EDD12B"/>
              </a:buClr>
            </a:pPr>
            <a:endParaRPr lang="ru-RU" sz="1900" b="1" dirty="0">
              <a:solidFill>
                <a:schemeClr val="bg1"/>
              </a:solidFill>
              <a:latin typeface="Gilroy SemiBold" panose="00000700000000000000" pitchFamily="50" charset="-52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277404"/>
            <a:ext cx="1230427" cy="52656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998" b="39421"/>
          <a:stretch/>
        </p:blipFill>
        <p:spPr>
          <a:xfrm rot="21422582">
            <a:off x="3848007" y="3708496"/>
            <a:ext cx="8533282" cy="337116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8474" y="3679371"/>
            <a:ext cx="1942012" cy="255260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6175">
            <a:off x="3842518" y="6054308"/>
            <a:ext cx="1262882" cy="93333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5218" y="1552207"/>
            <a:ext cx="468265" cy="46515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6213" y="2836130"/>
            <a:ext cx="343267" cy="34065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048" y="542860"/>
            <a:ext cx="351346" cy="34901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9997" y="160575"/>
            <a:ext cx="343267" cy="340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39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9CA04A-4037-4F1F-B085-612FA866FF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4413" y="516890"/>
            <a:ext cx="10130672" cy="1411664"/>
          </a:xfrm>
        </p:spPr>
        <p:txBody>
          <a:bodyPr>
            <a:normAutofit fontScale="90000"/>
          </a:bodyPr>
          <a:lstStyle/>
          <a:p>
            <a:pPr algn="l"/>
            <a:r>
              <a:rPr lang="ru-RU" sz="3600" b="1" dirty="0">
                <a:solidFill>
                  <a:schemeClr val="bg1"/>
                </a:solidFill>
                <a:latin typeface="Gilroy Heavy" panose="00000A00000000000000" pitchFamily="2" charset="-52"/>
              </a:rPr>
              <a:t>Проект </a:t>
            </a:r>
            <a:r>
              <a:rPr lang="en-US" sz="3600" b="1" dirty="0" err="1">
                <a:solidFill>
                  <a:schemeClr val="bg1"/>
                </a:solidFill>
                <a:latin typeface="Gilroy Heavy" panose="00000A00000000000000" pitchFamily="2" charset="-52"/>
              </a:rPr>
              <a:t>Riki</a:t>
            </a:r>
            <a:r>
              <a:rPr lang="en-US" sz="3600" b="1" dirty="0">
                <a:solidFill>
                  <a:schemeClr val="bg1"/>
                </a:solidFill>
                <a:latin typeface="Gilroy Heavy" panose="00000A00000000000000" pitchFamily="2" charset="-52"/>
              </a:rPr>
              <a:t> Edu Lab. </a:t>
            </a:r>
            <a:r>
              <a:rPr lang="ru-RU" sz="3600" b="1" dirty="0">
                <a:solidFill>
                  <a:schemeClr val="bg1"/>
                </a:solidFill>
                <a:latin typeface="Gilroy Heavy" panose="00000A00000000000000" pitchFamily="2" charset="-52"/>
              </a:rPr>
              <a:t/>
            </a:r>
            <a:br>
              <a:rPr lang="ru-RU" sz="3600" b="1" dirty="0">
                <a:solidFill>
                  <a:schemeClr val="bg1"/>
                </a:solidFill>
                <a:latin typeface="Gilroy Heavy" panose="00000A00000000000000" pitchFamily="2" charset="-52"/>
              </a:rPr>
            </a:br>
            <a:r>
              <a:rPr lang="ru-RU" sz="3600" b="1" dirty="0">
                <a:solidFill>
                  <a:schemeClr val="bg1"/>
                </a:solidFill>
                <a:latin typeface="Gilroy Heavy" panose="00000A00000000000000" pitchFamily="2" charset="-52"/>
              </a:rPr>
              <a:t>Конкурс «Новые методики в образовании» </a:t>
            </a:r>
            <a:br>
              <a:rPr lang="ru-RU" sz="3600" b="1" dirty="0">
                <a:solidFill>
                  <a:schemeClr val="bg1"/>
                </a:solidFill>
                <a:latin typeface="Gilroy Heavy" panose="00000A00000000000000" pitchFamily="2" charset="-52"/>
              </a:rPr>
            </a:br>
            <a:r>
              <a:rPr lang="ru-RU" sz="3600" b="1" dirty="0">
                <a:solidFill>
                  <a:srgbClr val="A5EEF2"/>
                </a:solidFill>
                <a:latin typeface="Gilroy Heavy" panose="00000A00000000000000" pitchFamily="2" charset="-52"/>
              </a:rPr>
              <a:t>Команда проекта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E02EE6E-FC7C-407A-8DD0-4E700D8B5B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4413" y="2104509"/>
            <a:ext cx="9292473" cy="3542122"/>
          </a:xfrm>
        </p:spPr>
        <p:txBody>
          <a:bodyPr>
            <a:normAutofit fontScale="92500" lnSpcReduction="20000"/>
          </a:bodyPr>
          <a:lstStyle/>
          <a:p>
            <a:pPr marL="342900" indent="-342900" algn="l">
              <a:buClr>
                <a:srgbClr val="EDD12B"/>
              </a:buClr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chemeClr val="bg1"/>
                </a:solidFill>
                <a:latin typeface="Gilroy SemiBold" panose="00000700000000000000" pitchFamily="50" charset="-52"/>
              </a:rPr>
              <a:t>анимационная компания «Рики» – лидер российского рынка анимации;</a:t>
            </a:r>
          </a:p>
          <a:p>
            <a:pPr marL="342900" indent="-342900" algn="l">
              <a:buClr>
                <a:srgbClr val="EDD12B"/>
              </a:buClr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chemeClr val="bg1"/>
                </a:solidFill>
                <a:latin typeface="Gilroy SemiBold" panose="00000700000000000000" pitchFamily="50" charset="-52"/>
              </a:rPr>
              <a:t>Некоммерческая организация </a:t>
            </a:r>
            <a:r>
              <a:rPr lang="ru-RU" b="1" dirty="0" err="1">
                <a:solidFill>
                  <a:schemeClr val="bg1"/>
                </a:solidFill>
                <a:latin typeface="Gilroy SemiBold" panose="00000700000000000000" pitchFamily="50" charset="-52"/>
              </a:rPr>
              <a:t>ОбрСоюз</a:t>
            </a:r>
            <a:r>
              <a:rPr lang="ru-RU" b="1" dirty="0">
                <a:solidFill>
                  <a:schemeClr val="bg1"/>
                </a:solidFill>
                <a:latin typeface="Gilroy SemiBold" panose="00000700000000000000" pitchFamily="50" charset="-52"/>
              </a:rPr>
              <a:t>;</a:t>
            </a:r>
          </a:p>
          <a:p>
            <a:pPr marL="342900" indent="-342900" algn="l">
              <a:buClr>
                <a:srgbClr val="EDD12B"/>
              </a:buClr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chemeClr val="bg1"/>
                </a:solidFill>
                <a:latin typeface="Gilroy SemiBold" panose="00000700000000000000" pitchFamily="50" charset="-52"/>
              </a:rPr>
              <a:t>РГПУ им. </a:t>
            </a:r>
            <a:r>
              <a:rPr lang="ru-RU" b="1" dirty="0" err="1">
                <a:solidFill>
                  <a:schemeClr val="bg1"/>
                </a:solidFill>
                <a:latin typeface="Gilroy SemiBold" panose="00000700000000000000" pitchFamily="50" charset="-52"/>
              </a:rPr>
              <a:t>А.И.Герцена</a:t>
            </a:r>
            <a:r>
              <a:rPr lang="ru-RU" b="1" dirty="0">
                <a:solidFill>
                  <a:schemeClr val="bg1"/>
                </a:solidFill>
                <a:latin typeface="Gilroy SemiBold" panose="00000700000000000000" pitchFamily="50" charset="-52"/>
              </a:rPr>
              <a:t> – методическая основа;</a:t>
            </a:r>
          </a:p>
          <a:p>
            <a:pPr marL="342900" indent="-342900" algn="l">
              <a:buClr>
                <a:srgbClr val="EDD12B"/>
              </a:buClr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chemeClr val="bg1"/>
                </a:solidFill>
                <a:latin typeface="Gilroy SemiBold" panose="00000700000000000000" pitchFamily="50" charset="-52"/>
              </a:rPr>
              <a:t>НИУ ВШЭ – партнер номинации по финансовой грамотности;</a:t>
            </a:r>
          </a:p>
          <a:p>
            <a:pPr marL="342900" indent="-342900" algn="l">
              <a:buClr>
                <a:srgbClr val="EDD12B"/>
              </a:buClr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chemeClr val="bg1"/>
                </a:solidFill>
                <a:latin typeface="Gilroy SemiBold" panose="00000700000000000000" pitchFamily="50" charset="-52"/>
              </a:rPr>
              <a:t>НИФИ Минфина - партнер номинации по финансовой грамотности;</a:t>
            </a:r>
          </a:p>
          <a:p>
            <a:pPr marL="342900" indent="-342900" algn="l">
              <a:buClr>
                <a:srgbClr val="EDD12B"/>
              </a:buClr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chemeClr val="bg1"/>
                </a:solidFill>
                <a:latin typeface="Gilroy SemiBold" panose="00000700000000000000" pitchFamily="50" charset="-52"/>
              </a:rPr>
              <a:t>онлайн-школа </a:t>
            </a:r>
            <a:r>
              <a:rPr lang="ru-RU" b="1" dirty="0" err="1">
                <a:solidFill>
                  <a:schemeClr val="bg1"/>
                </a:solidFill>
                <a:latin typeface="Gilroy SemiBold" panose="00000700000000000000" pitchFamily="50" charset="-52"/>
              </a:rPr>
              <a:t>ИнтернетУрок</a:t>
            </a:r>
            <a:r>
              <a:rPr lang="ru-RU" b="1" dirty="0">
                <a:solidFill>
                  <a:schemeClr val="bg1"/>
                </a:solidFill>
                <a:latin typeface="Gilroy SemiBold" panose="00000700000000000000" pitchFamily="50" charset="-52"/>
              </a:rPr>
              <a:t>;</a:t>
            </a:r>
          </a:p>
          <a:p>
            <a:pPr marL="342900" indent="-342900" algn="l">
              <a:buClr>
                <a:srgbClr val="EDD12B"/>
              </a:buClr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chemeClr val="bg1"/>
                </a:solidFill>
                <a:latin typeface="Gilroy SemiBold" panose="00000700000000000000" pitchFamily="50" charset="-52"/>
              </a:rPr>
              <a:t>практикующие педагоги – </a:t>
            </a:r>
            <a:r>
              <a:rPr lang="ru-RU" b="1" dirty="0" err="1">
                <a:solidFill>
                  <a:schemeClr val="bg1"/>
                </a:solidFill>
                <a:latin typeface="Gilroy SemiBold" panose="00000700000000000000" pitchFamily="50" charset="-52"/>
              </a:rPr>
              <a:t>амбассадоры</a:t>
            </a:r>
            <a:r>
              <a:rPr lang="ru-RU" b="1" dirty="0">
                <a:solidFill>
                  <a:schemeClr val="bg1"/>
                </a:solidFill>
                <a:latin typeface="Gilroy SemiBold" panose="00000700000000000000" pitchFamily="50" charset="-52"/>
              </a:rPr>
              <a:t> анимационной педагогики.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277404"/>
            <a:ext cx="1230427" cy="52656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50" b="42794"/>
          <a:stretch/>
        </p:blipFill>
        <p:spPr>
          <a:xfrm>
            <a:off x="2307771" y="3412042"/>
            <a:ext cx="9906000" cy="345684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863040" y="1380458"/>
            <a:ext cx="1373636" cy="126594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0971" y="3285586"/>
            <a:ext cx="3233173" cy="361595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728746" y="5646631"/>
            <a:ext cx="1342631" cy="99226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5189" y="2644326"/>
            <a:ext cx="468265" cy="46515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9557" y="6242914"/>
            <a:ext cx="343267" cy="34065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050" y="5788772"/>
            <a:ext cx="314085" cy="3120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9015" y="286509"/>
            <a:ext cx="343267" cy="340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040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>
            <a:extLst>
              <a:ext uri="{FF2B5EF4-FFF2-40B4-BE49-F238E27FC236}">
                <a16:creationId xmlns:a16="http://schemas.microsoft.com/office/drawing/2014/main" id="{1E02EE6E-FC7C-407A-8DD0-4E700D8B5B67}"/>
              </a:ext>
            </a:extLst>
          </p:cNvPr>
          <p:cNvSpPr txBox="1">
            <a:spLocks/>
          </p:cNvSpPr>
          <p:nvPr/>
        </p:nvSpPr>
        <p:spPr>
          <a:xfrm>
            <a:off x="637692" y="1107927"/>
            <a:ext cx="9640478" cy="35421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EDD12B"/>
              </a:buClr>
            </a:pPr>
            <a:endParaRPr lang="ru-RU" sz="1900" b="1" dirty="0">
              <a:solidFill>
                <a:schemeClr val="bg1"/>
              </a:solidFill>
              <a:latin typeface="Gilroy SemiBold" panose="00000700000000000000" pitchFamily="50" charset="-52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2400" b="1" cap="all" dirty="0">
                <a:solidFill>
                  <a:schemeClr val="bg1"/>
                </a:solidFill>
                <a:latin typeface="Gilroy SemiBold" panose="00000700000000000000" pitchFamily="50" charset="-52"/>
                <a:cs typeface="Arial" panose="020B0604020202020204" pitchFamily="34" charset="0"/>
              </a:rPr>
              <a:t>Цели конкурса:</a:t>
            </a:r>
          </a:p>
          <a:p>
            <a:pPr>
              <a:buClr>
                <a:srgbClr val="EDD12B"/>
              </a:buClr>
              <a:buFont typeface="Wingdings" panose="05000000000000000000" pitchFamily="2" charset="2"/>
              <a:buChar char="ü"/>
            </a:pPr>
            <a:r>
              <a:rPr lang="ru-RU" sz="2400" b="1" dirty="0">
                <a:solidFill>
                  <a:schemeClr val="bg1"/>
                </a:solidFill>
                <a:latin typeface="Gilroy SemiBold" panose="00000700000000000000" pitchFamily="50" charset="-52"/>
                <a:cs typeface="Arial" panose="020B0604020202020204" pitchFamily="34" charset="0"/>
              </a:rPr>
              <a:t>изучение прикладных возможностей использования готовой анимации в образовательном процессе;</a:t>
            </a:r>
          </a:p>
          <a:p>
            <a:pPr>
              <a:buClr>
                <a:srgbClr val="EDD12B"/>
              </a:buClr>
              <a:buFont typeface="Wingdings" panose="05000000000000000000" pitchFamily="2" charset="2"/>
              <a:buChar char="ü"/>
            </a:pPr>
            <a:r>
              <a:rPr lang="ru-RU" sz="2400" b="1" dirty="0">
                <a:solidFill>
                  <a:schemeClr val="bg1"/>
                </a:solidFill>
                <a:latin typeface="Gilroy SemiBold" panose="00000700000000000000" pitchFamily="50" charset="-52"/>
                <a:cs typeface="Arial" panose="020B0604020202020204" pitchFamily="34" charset="0"/>
              </a:rPr>
              <a:t>сбор лучших практик использования готовой анимации;</a:t>
            </a:r>
          </a:p>
          <a:p>
            <a:pPr>
              <a:buClr>
                <a:srgbClr val="EDD12B"/>
              </a:buClr>
              <a:buFont typeface="Wingdings" panose="05000000000000000000" pitchFamily="2" charset="2"/>
              <a:buChar char="ü"/>
            </a:pPr>
            <a:r>
              <a:rPr lang="ru-RU" sz="2400" b="1" dirty="0">
                <a:solidFill>
                  <a:schemeClr val="bg1"/>
                </a:solidFill>
                <a:latin typeface="Gilroy SemiBold" panose="00000700000000000000" pitchFamily="50" charset="-52"/>
                <a:cs typeface="Arial" panose="020B0604020202020204" pitchFamily="34" charset="0"/>
              </a:rPr>
              <a:t>создание </a:t>
            </a:r>
            <a:r>
              <a:rPr lang="ru-RU" sz="2400" b="1" dirty="0" err="1">
                <a:solidFill>
                  <a:schemeClr val="bg1"/>
                </a:solidFill>
                <a:latin typeface="Gilroy SemiBold" panose="00000700000000000000" pitchFamily="50" charset="-52"/>
                <a:cs typeface="Arial" panose="020B0604020202020204" pitchFamily="34" charset="0"/>
              </a:rPr>
              <a:t>комьюнити</a:t>
            </a:r>
            <a:r>
              <a:rPr lang="ru-RU" sz="2400" b="1" dirty="0">
                <a:solidFill>
                  <a:schemeClr val="bg1"/>
                </a:solidFill>
                <a:latin typeface="Gilroy SemiBold" panose="00000700000000000000" pitchFamily="50" charset="-52"/>
                <a:cs typeface="Arial" panose="020B0604020202020204" pitchFamily="34" charset="0"/>
              </a:rPr>
              <a:t> учителей-</a:t>
            </a:r>
            <a:r>
              <a:rPr lang="ru-RU" sz="2400" b="1" dirty="0" err="1">
                <a:solidFill>
                  <a:schemeClr val="bg1"/>
                </a:solidFill>
                <a:latin typeface="Gilroy SemiBold" panose="00000700000000000000" pitchFamily="50" charset="-52"/>
                <a:cs typeface="Arial" panose="020B0604020202020204" pitchFamily="34" charset="0"/>
              </a:rPr>
              <a:t>амбассадоров</a:t>
            </a:r>
            <a:r>
              <a:rPr lang="ru-RU" sz="2400" b="1" dirty="0">
                <a:solidFill>
                  <a:schemeClr val="bg1"/>
                </a:solidFill>
                <a:latin typeface="Gilroy SemiBold" panose="00000700000000000000" pitchFamily="50" charset="-52"/>
                <a:cs typeface="Arial" panose="020B0604020202020204" pitchFamily="34" charset="0"/>
              </a:rPr>
              <a:t> анимационной педагогики.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277404"/>
            <a:ext cx="1230427" cy="52656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998" b="39421"/>
          <a:stretch/>
        </p:blipFill>
        <p:spPr>
          <a:xfrm rot="21422582">
            <a:off x="3108248" y="3467324"/>
            <a:ext cx="9266062" cy="366066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8474" y="3679371"/>
            <a:ext cx="1942012" cy="255260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6175">
            <a:off x="3842518" y="6054308"/>
            <a:ext cx="1262882" cy="93333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5218" y="1552207"/>
            <a:ext cx="468265" cy="46515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6213" y="2836130"/>
            <a:ext cx="343267" cy="34065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048" y="542860"/>
            <a:ext cx="351346" cy="34901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9997" y="160575"/>
            <a:ext cx="343267" cy="340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074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9E6301EC-F667-4C9A-9518-C637C4D0DC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828" y="3245900"/>
            <a:ext cx="11675543" cy="4303335"/>
          </a:xfrm>
        </p:spPr>
        <p:txBody>
          <a:bodyPr>
            <a:norm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Gilroy SemiBold" panose="00000700000000000000" pitchFamily="50" charset="-52"/>
              </a:rPr>
              <a:t>Широкая география: от городов-миллионников до небольших и сельских населенных пунктов.</a:t>
            </a:r>
          </a:p>
          <a:p>
            <a:r>
              <a:rPr lang="ru-RU" sz="2000" b="1" dirty="0">
                <a:solidFill>
                  <a:schemeClr val="bg1"/>
                </a:solidFill>
                <a:latin typeface="Gilroy SemiBold" panose="00000700000000000000" pitchFamily="50" charset="-52"/>
              </a:rPr>
              <a:t>Самый широкий круг предметов</a:t>
            </a:r>
            <a:r>
              <a:rPr lang="ru-RU" sz="2000" dirty="0">
                <a:solidFill>
                  <a:schemeClr val="bg1"/>
                </a:solidFill>
                <a:latin typeface="Gilroy SemiBold" panose="00000700000000000000" pitchFamily="50" charset="-52"/>
              </a:rPr>
              <a:t>: от русского языка и математики до ПДД, от английского языка до обществознания, от сольфеджио до физкультуры, от краеведения до внеклассных уроков</a:t>
            </a:r>
            <a:r>
              <a:rPr lang="en-US" sz="2000" dirty="0">
                <a:solidFill>
                  <a:schemeClr val="bg1"/>
                </a:solidFill>
                <a:latin typeface="Gilroy SemiBold" panose="00000700000000000000" pitchFamily="50" charset="-52"/>
              </a:rPr>
              <a:t>.</a:t>
            </a:r>
            <a:endParaRPr lang="ru-RU" sz="2000" dirty="0">
              <a:solidFill>
                <a:schemeClr val="bg1"/>
              </a:solidFill>
              <a:latin typeface="Gilroy SemiBold" panose="00000700000000000000" pitchFamily="50" charset="-52"/>
            </a:endParaRPr>
          </a:p>
          <a:p>
            <a:r>
              <a:rPr lang="ru-RU" sz="2000" dirty="0">
                <a:solidFill>
                  <a:schemeClr val="bg1"/>
                </a:solidFill>
                <a:latin typeface="Gilroy SemiBold" panose="00000700000000000000" pitchFamily="50" charset="-52"/>
              </a:rPr>
              <a:t>Преподавание финансовой грамотности с помощью анимации – устойчивый тренд.</a:t>
            </a:r>
          </a:p>
          <a:p>
            <a:r>
              <a:rPr lang="ru-RU" sz="2000" dirty="0">
                <a:solidFill>
                  <a:schemeClr val="bg1"/>
                </a:solidFill>
                <a:latin typeface="Gilroy SemiBold" panose="00000700000000000000" pitchFamily="50" charset="-52"/>
              </a:rPr>
              <a:t>Использование мультфильмов в инклюзивном образовании.</a:t>
            </a:r>
          </a:p>
          <a:p>
            <a:r>
              <a:rPr lang="ru-RU" sz="2000" dirty="0">
                <a:solidFill>
                  <a:schemeClr val="bg1"/>
                </a:solidFill>
                <a:latin typeface="Gilroy SemiBold" panose="00000700000000000000" pitchFamily="50" charset="-52"/>
              </a:rPr>
              <a:t>Участники отмечают большую потребность в новых инструментах и новом материале для обучения и особенную актуальность мультфильмов как языка, понятного детям всех возрастов.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277404"/>
            <a:ext cx="1230427" cy="526564"/>
          </a:xfrm>
          <a:prstGeom prst="rect">
            <a:avLst/>
          </a:prstGeom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099CA04A-4037-4F1F-B085-612FA866FFF6}"/>
              </a:ext>
            </a:extLst>
          </p:cNvPr>
          <p:cNvSpPr txBox="1">
            <a:spLocks/>
          </p:cNvSpPr>
          <p:nvPr/>
        </p:nvSpPr>
        <p:spPr>
          <a:xfrm>
            <a:off x="624413" y="318990"/>
            <a:ext cx="10130672" cy="1411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>
                <a:solidFill>
                  <a:schemeClr val="bg1"/>
                </a:solidFill>
                <a:latin typeface="Gilroy Heavy" panose="00000A00000000000000" pitchFamily="2" charset="-52"/>
              </a:rPr>
              <a:t>О конкурсе</a:t>
            </a:r>
          </a:p>
          <a:p>
            <a:r>
              <a:rPr lang="ru-RU" sz="3600" b="1" dirty="0">
                <a:solidFill>
                  <a:srgbClr val="A5EEF2"/>
                </a:solidFill>
                <a:latin typeface="Gilroy Heavy" panose="00000A00000000000000" pitchFamily="2" charset="-52"/>
              </a:rPr>
              <a:t>4 номинации:</a:t>
            </a:r>
          </a:p>
        </p:txBody>
      </p:sp>
      <p:grpSp>
        <p:nvGrpSpPr>
          <p:cNvPr id="26" name="Группа 25"/>
          <p:cNvGrpSpPr/>
          <p:nvPr/>
        </p:nvGrpSpPr>
        <p:grpSpPr>
          <a:xfrm>
            <a:off x="385828" y="1684980"/>
            <a:ext cx="11618743" cy="1337158"/>
            <a:chOff x="288979" y="1928554"/>
            <a:chExt cx="11618743" cy="1337158"/>
          </a:xfrm>
        </p:grpSpPr>
        <p:grpSp>
          <p:nvGrpSpPr>
            <p:cNvPr id="25" name="Группа 24"/>
            <p:cNvGrpSpPr/>
            <p:nvPr/>
          </p:nvGrpSpPr>
          <p:grpSpPr>
            <a:xfrm>
              <a:off x="365177" y="1993866"/>
              <a:ext cx="11542545" cy="1271846"/>
              <a:chOff x="626434" y="2080954"/>
              <a:chExt cx="11542545" cy="1271846"/>
            </a:xfrm>
            <a:solidFill>
              <a:srgbClr val="F56ECA"/>
            </a:solidFill>
          </p:grpSpPr>
          <p:sp>
            <p:nvSpPr>
              <p:cNvPr id="21" name="Скругленный прямоугольник 20"/>
              <p:cNvSpPr/>
              <p:nvPr/>
            </p:nvSpPr>
            <p:spPr>
              <a:xfrm>
                <a:off x="626434" y="2080954"/>
                <a:ext cx="2772852" cy="1271846"/>
              </a:xfrm>
              <a:prstGeom prst="roundRect">
                <a:avLst>
                  <a:gd name="adj" fmla="val 17523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" name="Скругленный прямоугольник 21"/>
              <p:cNvSpPr/>
              <p:nvPr/>
            </p:nvSpPr>
            <p:spPr>
              <a:xfrm>
                <a:off x="3549665" y="2080954"/>
                <a:ext cx="2772852" cy="1271846"/>
              </a:xfrm>
              <a:prstGeom prst="roundRect">
                <a:avLst>
                  <a:gd name="adj" fmla="val 17523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" name="Скругленный прямоугольник 22"/>
              <p:cNvSpPr/>
              <p:nvPr/>
            </p:nvSpPr>
            <p:spPr>
              <a:xfrm>
                <a:off x="6472896" y="2080954"/>
                <a:ext cx="2772852" cy="1271846"/>
              </a:xfrm>
              <a:prstGeom prst="roundRect">
                <a:avLst>
                  <a:gd name="adj" fmla="val 17523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" name="Скругленный прямоугольник 23"/>
              <p:cNvSpPr/>
              <p:nvPr/>
            </p:nvSpPr>
            <p:spPr>
              <a:xfrm>
                <a:off x="9396127" y="2080954"/>
                <a:ext cx="2772852" cy="1271846"/>
              </a:xfrm>
              <a:prstGeom prst="roundRect">
                <a:avLst>
                  <a:gd name="adj" fmla="val 17523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5" name="Скругленный прямоугольник 14"/>
            <p:cNvSpPr/>
            <p:nvPr/>
          </p:nvSpPr>
          <p:spPr>
            <a:xfrm>
              <a:off x="288979" y="1928554"/>
              <a:ext cx="2772852" cy="1271846"/>
            </a:xfrm>
            <a:prstGeom prst="roundRect">
              <a:avLst>
                <a:gd name="adj" fmla="val 1752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926642" y="2172620"/>
              <a:ext cx="1497526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2400" cap="all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Gilroy SemiBold" panose="00000700000000000000" pitchFamily="50" charset="-52"/>
                </a:rPr>
                <a:t>Занятие</a:t>
              </a:r>
            </a:p>
            <a:p>
              <a:pPr algn="ctr"/>
              <a:r>
                <a:rPr lang="ru-RU" sz="2400" cap="all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Gilroy SemiBold" panose="00000700000000000000" pitchFamily="50" charset="-52"/>
                </a:rPr>
                <a:t>в ДОУ</a:t>
              </a:r>
            </a:p>
          </p:txBody>
        </p:sp>
        <p:sp>
          <p:nvSpPr>
            <p:cNvPr id="8" name="Скругленный прямоугольник 7"/>
            <p:cNvSpPr/>
            <p:nvPr/>
          </p:nvSpPr>
          <p:spPr>
            <a:xfrm>
              <a:off x="3212210" y="1928554"/>
              <a:ext cx="2772852" cy="1271846"/>
            </a:xfrm>
            <a:prstGeom prst="roundRect">
              <a:avLst>
                <a:gd name="adj" fmla="val 1752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3263976" y="2102812"/>
              <a:ext cx="2669320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cap="all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Gilroy SemiBold" panose="00000700000000000000" pitchFamily="50" charset="-52"/>
                </a:rPr>
                <a:t>Занятие в рамках</a:t>
              </a:r>
            </a:p>
            <a:p>
              <a:pPr algn="ctr"/>
              <a:r>
                <a:rPr lang="ru-RU" cap="all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Gilroy SemiBold" panose="00000700000000000000" pitchFamily="50" charset="-52"/>
                </a:rPr>
                <a:t>основного общего</a:t>
              </a:r>
            </a:p>
            <a:p>
              <a:pPr algn="ctr"/>
              <a:r>
                <a:rPr lang="ru-RU" cap="all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Gilroy SemiBold" panose="00000700000000000000" pitchFamily="50" charset="-52"/>
                </a:rPr>
                <a:t>образования</a:t>
              </a:r>
            </a:p>
          </p:txBody>
        </p:sp>
        <p:sp>
          <p:nvSpPr>
            <p:cNvPr id="17" name="Скругленный прямоугольник 16"/>
            <p:cNvSpPr/>
            <p:nvPr/>
          </p:nvSpPr>
          <p:spPr>
            <a:xfrm>
              <a:off x="6135441" y="1928554"/>
              <a:ext cx="2772852" cy="1271846"/>
            </a:xfrm>
            <a:prstGeom prst="roundRect">
              <a:avLst>
                <a:gd name="adj" fmla="val 1752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6268960" y="2126454"/>
              <a:ext cx="2505814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cap="all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Gilroy SemiBold" panose="00000700000000000000" pitchFamily="50" charset="-52"/>
                </a:rPr>
                <a:t>Занятие в рамках</a:t>
              </a:r>
            </a:p>
            <a:p>
              <a:pPr algn="ctr"/>
              <a:r>
                <a:rPr lang="ru-RU" cap="all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Gilroy SemiBold" panose="00000700000000000000" pitchFamily="50" charset="-52"/>
                </a:rPr>
                <a:t>Дополнительного</a:t>
              </a:r>
            </a:p>
            <a:p>
              <a:pPr algn="ctr"/>
              <a:r>
                <a:rPr lang="ru-RU" cap="all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Gilroy SemiBold" panose="00000700000000000000" pitchFamily="50" charset="-52"/>
                </a:rPr>
                <a:t>образования</a:t>
              </a:r>
            </a:p>
          </p:txBody>
        </p:sp>
        <p:sp>
          <p:nvSpPr>
            <p:cNvPr id="19" name="Скругленный прямоугольник 18"/>
            <p:cNvSpPr/>
            <p:nvPr/>
          </p:nvSpPr>
          <p:spPr>
            <a:xfrm>
              <a:off x="9058672" y="1928554"/>
              <a:ext cx="2772852" cy="1271846"/>
            </a:xfrm>
            <a:prstGeom prst="roundRect">
              <a:avLst>
                <a:gd name="adj" fmla="val 1752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9338865" y="2126454"/>
              <a:ext cx="2212465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cap="all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Gilroy SemiBold" panose="00000700000000000000" pitchFamily="50" charset="-52"/>
                </a:rPr>
                <a:t>Занятие</a:t>
              </a:r>
            </a:p>
            <a:p>
              <a:pPr algn="ctr"/>
              <a:r>
                <a:rPr lang="ru-RU" cap="all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Gilroy SemiBold" panose="00000700000000000000" pitchFamily="50" charset="-52"/>
                </a:rPr>
                <a:t>по финансовой</a:t>
              </a:r>
            </a:p>
            <a:p>
              <a:pPr algn="ctr"/>
              <a:r>
                <a:rPr lang="ru-RU" cap="all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Gilroy SemiBold" panose="00000700000000000000" pitchFamily="50" charset="-52"/>
                </a:rPr>
                <a:t>грамотности</a:t>
              </a:r>
            </a:p>
          </p:txBody>
        </p:sp>
      </p:grpSp>
      <p:pic>
        <p:nvPicPr>
          <p:cNvPr id="30" name="Рисунок 29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584090">
            <a:off x="7696268" y="333148"/>
            <a:ext cx="1339648" cy="990064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749" y="236456"/>
            <a:ext cx="652780" cy="647810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5485" y="867537"/>
            <a:ext cx="419873" cy="417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64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>
            <a:extLst>
              <a:ext uri="{FF2B5EF4-FFF2-40B4-BE49-F238E27FC236}">
                <a16:creationId xmlns:a16="http://schemas.microsoft.com/office/drawing/2014/main" id="{1E02EE6E-FC7C-407A-8DD0-4E700D8B5B67}"/>
              </a:ext>
            </a:extLst>
          </p:cNvPr>
          <p:cNvSpPr txBox="1">
            <a:spLocks/>
          </p:cNvSpPr>
          <p:nvPr/>
        </p:nvSpPr>
        <p:spPr>
          <a:xfrm>
            <a:off x="637692" y="555206"/>
            <a:ext cx="9618233" cy="40948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EDD12B"/>
              </a:buClr>
            </a:pPr>
            <a:endParaRPr lang="ru-RU" sz="1900" b="1" dirty="0">
              <a:solidFill>
                <a:schemeClr val="bg1"/>
              </a:solidFill>
              <a:latin typeface="Gilroy SemiBold" panose="00000700000000000000" pitchFamily="50" charset="-52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2400" b="1" cap="all" dirty="0" smtClean="0">
                <a:solidFill>
                  <a:schemeClr val="bg1"/>
                </a:solidFill>
                <a:latin typeface="Gilroy SemiBold" panose="00000700000000000000" pitchFamily="50" charset="-52"/>
                <a:cs typeface="Arial" panose="020B0604020202020204" pitchFamily="34" charset="0"/>
              </a:rPr>
              <a:t>Специальная номинация по финансовой грамотности в партнерстве с НИУ ВШЭ и федеральным методическим центром по финансовой грамотности</a:t>
            </a:r>
          </a:p>
          <a:p>
            <a:pPr marL="0" indent="0">
              <a:buNone/>
            </a:pPr>
            <a:r>
              <a:rPr lang="ru-RU" sz="2400" b="1" u="sng" cap="all" dirty="0" smtClean="0">
                <a:solidFill>
                  <a:schemeClr val="bg1"/>
                </a:solidFill>
                <a:latin typeface="Gilroy SemiBold" panose="00000700000000000000" pitchFamily="50" charset="-52"/>
                <a:cs typeface="Arial" panose="020B0604020202020204" pitchFamily="34" charset="0"/>
              </a:rPr>
              <a:t>Партнер конкурса «финансовая перемена»</a:t>
            </a:r>
            <a:endParaRPr lang="ru-RU" sz="2400" b="1" u="sng" cap="all" dirty="0">
              <a:solidFill>
                <a:schemeClr val="bg1"/>
              </a:solidFill>
              <a:latin typeface="Gilroy SemiBold" panose="00000700000000000000" pitchFamily="50" charset="-52"/>
              <a:cs typeface="Arial" panose="020B0604020202020204" pitchFamily="34" charset="0"/>
            </a:endParaRPr>
          </a:p>
          <a:p>
            <a:pPr>
              <a:buClr>
                <a:srgbClr val="EDD12B"/>
              </a:buClr>
              <a:buFont typeface="Wingdings" panose="05000000000000000000" pitchFamily="2" charset="2"/>
              <a:buChar char="ü"/>
            </a:pPr>
            <a:r>
              <a:rPr lang="ru-RU" sz="2400" b="1" dirty="0" smtClean="0">
                <a:solidFill>
                  <a:schemeClr val="bg1"/>
                </a:solidFill>
                <a:latin typeface="Gilroy SemiBold" panose="00000700000000000000" pitchFamily="50" charset="-52"/>
                <a:cs typeface="Arial" panose="020B0604020202020204" pitchFamily="34" charset="0"/>
              </a:rPr>
              <a:t>анимация помогает просто рассказать о сложных терминах и понятиях;</a:t>
            </a:r>
            <a:endParaRPr lang="ru-RU" sz="2400" b="1" dirty="0">
              <a:solidFill>
                <a:schemeClr val="bg1"/>
              </a:solidFill>
              <a:latin typeface="Gilroy SemiBold" panose="00000700000000000000" pitchFamily="50" charset="-52"/>
              <a:cs typeface="Arial" panose="020B0604020202020204" pitchFamily="34" charset="0"/>
            </a:endParaRPr>
          </a:p>
          <a:p>
            <a:pPr>
              <a:buClr>
                <a:srgbClr val="EDD12B"/>
              </a:buClr>
              <a:buFont typeface="Wingdings" panose="05000000000000000000" pitchFamily="2" charset="2"/>
              <a:buChar char="ü"/>
            </a:pPr>
            <a:r>
              <a:rPr lang="ru-RU" sz="2400" b="1" dirty="0">
                <a:solidFill>
                  <a:schemeClr val="bg1"/>
                </a:solidFill>
                <a:latin typeface="Gilroy SemiBold" panose="00000700000000000000" pitchFamily="50" charset="-52"/>
                <a:cs typeface="Arial" panose="020B0604020202020204" pitchFamily="34" charset="0"/>
              </a:rPr>
              <a:t>ш</a:t>
            </a:r>
            <a:r>
              <a:rPr lang="ru-RU" sz="2400" b="1" dirty="0" smtClean="0">
                <a:solidFill>
                  <a:schemeClr val="bg1"/>
                </a:solidFill>
                <a:latin typeface="Gilroy SemiBold" panose="00000700000000000000" pitchFamily="50" charset="-52"/>
                <a:cs typeface="Arial" panose="020B0604020202020204" pitchFamily="34" charset="0"/>
              </a:rPr>
              <a:t>ирокие возможности применения анимации при обучении финансовой грамотности на разных этапах обучения;</a:t>
            </a:r>
            <a:endParaRPr lang="ru-RU" sz="2400" b="1" dirty="0">
              <a:solidFill>
                <a:schemeClr val="bg1"/>
              </a:solidFill>
              <a:latin typeface="Gilroy SemiBold" panose="00000700000000000000" pitchFamily="50" charset="-52"/>
              <a:cs typeface="Arial" panose="020B0604020202020204" pitchFamily="34" charset="0"/>
            </a:endParaRPr>
          </a:p>
          <a:p>
            <a:pPr>
              <a:buClr>
                <a:srgbClr val="EDD12B"/>
              </a:buClr>
              <a:buFont typeface="Wingdings" panose="05000000000000000000" pitchFamily="2" charset="2"/>
              <a:buChar char="ü"/>
            </a:pPr>
            <a:r>
              <a:rPr lang="ru-RU" sz="2400" b="1" dirty="0">
                <a:solidFill>
                  <a:schemeClr val="bg1"/>
                </a:solidFill>
                <a:latin typeface="Gilroy SemiBold" panose="00000700000000000000" pitchFamily="50" charset="-52"/>
                <a:cs typeface="Arial" panose="020B0604020202020204" pitchFamily="34" charset="0"/>
              </a:rPr>
              <a:t>с</a:t>
            </a:r>
            <a:r>
              <a:rPr lang="ru-RU" sz="2400" b="1" dirty="0" smtClean="0">
                <a:solidFill>
                  <a:schemeClr val="bg1"/>
                </a:solidFill>
                <a:latin typeface="Gilroy SemiBold" panose="00000700000000000000" pitchFamily="50" charset="-52"/>
                <a:cs typeface="Arial" panose="020B0604020202020204" pitchFamily="34" charset="0"/>
              </a:rPr>
              <a:t>пециально созданные для преподавания финансовой грамотности мультфильмы;</a:t>
            </a:r>
          </a:p>
          <a:p>
            <a:pPr>
              <a:buClr>
                <a:srgbClr val="EDD12B"/>
              </a:buClr>
              <a:buFont typeface="Wingdings" panose="05000000000000000000" pitchFamily="2" charset="2"/>
              <a:buChar char="ü"/>
            </a:pPr>
            <a:r>
              <a:rPr lang="ru-RU" sz="2400" b="1" dirty="0">
                <a:solidFill>
                  <a:schemeClr val="bg1"/>
                </a:solidFill>
                <a:latin typeface="Gilroy SemiBold" panose="00000700000000000000" pitchFamily="50" charset="-52"/>
                <a:cs typeface="Arial" panose="020B0604020202020204" pitchFamily="34" charset="0"/>
              </a:rPr>
              <a:t>б</a:t>
            </a:r>
            <a:r>
              <a:rPr lang="ru-RU" sz="2400" b="1" dirty="0" smtClean="0">
                <a:solidFill>
                  <a:schemeClr val="bg1"/>
                </a:solidFill>
                <a:latin typeface="Gilroy SemiBold" panose="00000700000000000000" pitchFamily="50" charset="-52"/>
                <a:cs typeface="Arial" panose="020B0604020202020204" pitchFamily="34" charset="0"/>
              </a:rPr>
              <a:t>огатый выбор иллюстративного материала.</a:t>
            </a:r>
            <a:endParaRPr lang="ru-RU" sz="2400" b="1" dirty="0">
              <a:solidFill>
                <a:schemeClr val="bg1"/>
              </a:solidFill>
              <a:latin typeface="Gilroy SemiBold" panose="00000700000000000000" pitchFamily="50" charset="-52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277404"/>
            <a:ext cx="1230427" cy="52656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998" b="39421"/>
          <a:stretch/>
        </p:blipFill>
        <p:spPr>
          <a:xfrm rot="21422582">
            <a:off x="3108247" y="3413345"/>
            <a:ext cx="9266062" cy="366066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8474" y="3679371"/>
            <a:ext cx="1942012" cy="255260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6175">
            <a:off x="3842518" y="6054308"/>
            <a:ext cx="1262882" cy="93333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5218" y="1552207"/>
            <a:ext cx="468265" cy="46515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6213" y="2836130"/>
            <a:ext cx="343267" cy="34065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048" y="542860"/>
            <a:ext cx="351346" cy="34901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9997" y="160575"/>
            <a:ext cx="343267" cy="340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391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10"/>
          <p:cNvSpPr/>
          <p:nvPr/>
        </p:nvSpPr>
        <p:spPr>
          <a:xfrm>
            <a:off x="7221725" y="1901520"/>
            <a:ext cx="4774676" cy="4774676"/>
          </a:xfrm>
          <a:prstGeom prst="roundRect">
            <a:avLst>
              <a:gd name="adj" fmla="val 6124"/>
            </a:avLst>
          </a:prstGeom>
          <a:solidFill>
            <a:srgbClr val="EDD1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321628" y="1901520"/>
            <a:ext cx="2644824" cy="4774676"/>
          </a:xfrm>
          <a:prstGeom prst="roundRect">
            <a:avLst>
              <a:gd name="adj" fmla="val 11619"/>
            </a:avLst>
          </a:prstGeom>
          <a:solidFill>
            <a:srgbClr val="EDD1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8169F7A0-292E-40B9-B9C6-504D05252F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23751" y="1814433"/>
            <a:ext cx="4774676" cy="4774676"/>
          </a:xfrm>
          <a:prstGeom prst="roundRect">
            <a:avLst>
              <a:gd name="adj" fmla="val 5040"/>
            </a:avLst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62DF297-EFE4-4749-AC0E-9D6F433BA3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0510" y="1814432"/>
            <a:ext cx="2685755" cy="4774676"/>
          </a:xfrm>
          <a:prstGeom prst="roundRect">
            <a:avLst>
              <a:gd name="adj" fmla="val 10182"/>
            </a:avLst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40AF469-CB2D-4DD3-B02E-64E3E7A54518}"/>
              </a:ext>
            </a:extLst>
          </p:cNvPr>
          <p:cNvSpPr txBox="1"/>
          <p:nvPr/>
        </p:nvSpPr>
        <p:spPr>
          <a:xfrm>
            <a:off x="624413" y="1814432"/>
            <a:ext cx="369721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F56ECA"/>
              </a:buClr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A5EEF2"/>
                </a:solidFill>
                <a:latin typeface="Gilroy SemiBold" panose="00000700000000000000" pitchFamily="50" charset="-52"/>
              </a:rPr>
              <a:t>Премьера - сезон 2023/2024, проводилась и в сезоне 2024/2025;</a:t>
            </a:r>
          </a:p>
          <a:p>
            <a:pPr marL="342900" indent="-342900">
              <a:buClr>
                <a:srgbClr val="F56ECA"/>
              </a:buClr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A5EEF2"/>
                </a:solidFill>
                <a:latin typeface="Gilroy SemiBold" panose="00000700000000000000" pitchFamily="50" charset="-52"/>
              </a:rPr>
              <a:t>Вторая по популярности;</a:t>
            </a:r>
          </a:p>
          <a:p>
            <a:pPr marL="342900" indent="-342900">
              <a:buClr>
                <a:srgbClr val="F56ECA"/>
              </a:buClr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A5EEF2"/>
                </a:solidFill>
                <a:latin typeface="Gilroy SemiBold" panose="00000700000000000000" pitchFamily="50" charset="-52"/>
              </a:rPr>
              <a:t>Активное использование анимационных сериалов «</a:t>
            </a:r>
            <a:r>
              <a:rPr lang="ru-RU" sz="2400" dirty="0" err="1">
                <a:solidFill>
                  <a:srgbClr val="A5EEF2"/>
                </a:solidFill>
                <a:latin typeface="Gilroy SemiBold" panose="00000700000000000000" pitchFamily="50" charset="-52"/>
              </a:rPr>
              <a:t>Смешарики</a:t>
            </a:r>
            <a:r>
              <a:rPr lang="ru-RU" sz="2400" dirty="0">
                <a:solidFill>
                  <a:srgbClr val="A5EEF2"/>
                </a:solidFill>
                <a:latin typeface="Gilroy SemiBold" panose="00000700000000000000" pitchFamily="50" charset="-52"/>
              </a:rPr>
              <a:t>» и «</a:t>
            </a:r>
            <a:r>
              <a:rPr lang="ru-RU" sz="2400" dirty="0" err="1">
                <a:solidFill>
                  <a:srgbClr val="A5EEF2"/>
                </a:solidFill>
                <a:latin typeface="Gilroy SemiBold" panose="00000700000000000000" pitchFamily="50" charset="-52"/>
              </a:rPr>
              <a:t>Фиксики</a:t>
            </a:r>
            <a:r>
              <a:rPr lang="ru-RU" sz="2400" dirty="0">
                <a:solidFill>
                  <a:srgbClr val="A5EEF2"/>
                </a:solidFill>
                <a:latin typeface="Gilroy SemiBold" panose="00000700000000000000" pitchFamily="50" charset="-52"/>
              </a:rPr>
              <a:t>».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277404"/>
            <a:ext cx="1230427" cy="526564"/>
          </a:xfrm>
          <a:prstGeom prst="rect">
            <a:avLst/>
          </a:prstGeom>
        </p:spPr>
      </p:pic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099CA04A-4037-4F1F-B085-612FA866FFF6}"/>
              </a:ext>
            </a:extLst>
          </p:cNvPr>
          <p:cNvSpPr txBox="1">
            <a:spLocks/>
          </p:cNvSpPr>
          <p:nvPr/>
        </p:nvSpPr>
        <p:spPr>
          <a:xfrm>
            <a:off x="624413" y="279024"/>
            <a:ext cx="9248930" cy="1411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>
                <a:solidFill>
                  <a:schemeClr val="bg1"/>
                </a:solidFill>
                <a:latin typeface="Gilroy Heavy" panose="00000A00000000000000" pitchFamily="2" charset="-52"/>
              </a:rPr>
              <a:t>Специальная номинация по финансовой </a:t>
            </a:r>
            <a:r>
              <a:rPr lang="ru-RU" sz="3600" b="1" dirty="0" smtClean="0">
                <a:solidFill>
                  <a:schemeClr val="bg1"/>
                </a:solidFill>
                <a:latin typeface="Gilroy Heavy" panose="00000A00000000000000" pitchFamily="2" charset="-52"/>
              </a:rPr>
              <a:t>грамотности</a:t>
            </a:r>
            <a:endParaRPr lang="ru-RU" sz="3600" b="1" dirty="0">
              <a:solidFill>
                <a:schemeClr val="bg1"/>
              </a:solidFill>
              <a:latin typeface="Gilroy Heavy" panose="00000A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123674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40AF469-CB2D-4DD3-B02E-64E3E7A54518}"/>
              </a:ext>
            </a:extLst>
          </p:cNvPr>
          <p:cNvSpPr txBox="1"/>
          <p:nvPr/>
        </p:nvSpPr>
        <p:spPr>
          <a:xfrm>
            <a:off x="624413" y="1322718"/>
            <a:ext cx="992384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EDD12B"/>
              </a:buClr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bg1"/>
                </a:solidFill>
                <a:latin typeface="Gilroy SemiBold" panose="00000700000000000000" pitchFamily="50" charset="-52"/>
              </a:rPr>
              <a:t>Обучение финансовой грамотности с помощью мультфильмов – устойчивый тренд;</a:t>
            </a:r>
            <a:endParaRPr lang="ru-RU" sz="2400" dirty="0">
              <a:solidFill>
                <a:schemeClr val="bg1"/>
              </a:solidFill>
              <a:latin typeface="Gilroy SemiBold" panose="00000700000000000000" pitchFamily="50" charset="-52"/>
            </a:endParaRPr>
          </a:p>
          <a:p>
            <a:pPr marL="342900" indent="-342900">
              <a:buClr>
                <a:srgbClr val="EDD12B"/>
              </a:buClr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bg1"/>
                </a:solidFill>
                <a:latin typeface="Gilroy SemiBold" panose="00000700000000000000" pitchFamily="50" charset="-52"/>
              </a:rPr>
              <a:t>Активное использование новинок анимации, большая потребность в новом анимационном контенте;</a:t>
            </a:r>
          </a:p>
          <a:p>
            <a:pPr marL="342900" indent="-342900">
              <a:buClr>
                <a:srgbClr val="EDD12B"/>
              </a:buClr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bg1"/>
                </a:solidFill>
                <a:latin typeface="Gilroy SemiBold" panose="00000700000000000000" pitchFamily="50" charset="-52"/>
              </a:rPr>
              <a:t>Активное использование, казалось бы, детского контента на уроках и занятиях в средней и старшей школе;</a:t>
            </a:r>
          </a:p>
          <a:p>
            <a:pPr marL="342900" indent="-342900">
              <a:buClr>
                <a:srgbClr val="EDD12B"/>
              </a:buClr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bg1"/>
                </a:solidFill>
                <a:latin typeface="Gilroy SemiBold" panose="00000700000000000000" pitchFamily="50" charset="-52"/>
              </a:rPr>
              <a:t>Активное использование готовой анимации </a:t>
            </a:r>
            <a:r>
              <a:rPr lang="ru-RU" sz="2400" dirty="0" smtClean="0">
                <a:solidFill>
                  <a:schemeClr val="bg1"/>
                </a:solidFill>
                <a:latin typeface="Gilroy SemiBold" panose="00000700000000000000" pitchFamily="50" charset="-52"/>
              </a:rPr>
              <a:t>на </a:t>
            </a:r>
            <a:r>
              <a:rPr lang="ru-RU" sz="2400" dirty="0">
                <a:solidFill>
                  <a:schemeClr val="bg1"/>
                </a:solidFill>
                <a:latin typeface="Gilroy SemiBold" panose="00000700000000000000" pitchFamily="50" charset="-52"/>
              </a:rPr>
              <a:t>занятиях, где используется </a:t>
            </a:r>
            <a:r>
              <a:rPr lang="ru-RU" sz="2400" dirty="0" err="1">
                <a:solidFill>
                  <a:schemeClr val="bg1"/>
                </a:solidFill>
                <a:latin typeface="Gilroy SemiBold" panose="00000700000000000000" pitchFamily="50" charset="-52"/>
              </a:rPr>
              <a:t>метапредметный</a:t>
            </a:r>
            <a:r>
              <a:rPr lang="ru-RU" sz="2400" dirty="0">
                <a:solidFill>
                  <a:schemeClr val="bg1"/>
                </a:solidFill>
                <a:latin typeface="Gilroy SemiBold" panose="00000700000000000000" pitchFamily="50" charset="-52"/>
              </a:rPr>
              <a:t> подход;</a:t>
            </a:r>
          </a:p>
          <a:p>
            <a:pPr marL="342900" indent="-342900">
              <a:buClr>
                <a:srgbClr val="EDD12B"/>
              </a:buClr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bg1"/>
                </a:solidFill>
                <a:latin typeface="Gilroy SemiBold" panose="00000700000000000000" pitchFamily="50" charset="-52"/>
              </a:rPr>
              <a:t>Очень высокое качество разработок, присланных на конкурс;</a:t>
            </a:r>
          </a:p>
          <a:p>
            <a:pPr marL="342900" indent="-342900">
              <a:buClr>
                <a:srgbClr val="EDD12B"/>
              </a:buClr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bg1"/>
                </a:solidFill>
                <a:latin typeface="Gilroy SemiBold" panose="00000700000000000000" pitchFamily="50" charset="-52"/>
              </a:rPr>
              <a:t>Участие победителей и призеров конкурса в конференциях РПГУ </a:t>
            </a:r>
            <a:r>
              <a:rPr lang="ru-RU" sz="2400" dirty="0" err="1">
                <a:solidFill>
                  <a:schemeClr val="bg1"/>
                </a:solidFill>
                <a:latin typeface="Gilroy SemiBold" panose="00000700000000000000" pitchFamily="50" charset="-52"/>
              </a:rPr>
              <a:t>им.А.И.Герцена</a:t>
            </a:r>
            <a:r>
              <a:rPr lang="ru-RU" sz="2400" dirty="0">
                <a:solidFill>
                  <a:schemeClr val="bg1"/>
                </a:solidFill>
                <a:latin typeface="Gilroy SemiBold" panose="00000700000000000000" pitchFamily="50" charset="-52"/>
              </a:rPr>
              <a:t> и НИУ ВШЭ.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277404"/>
            <a:ext cx="1230427" cy="526564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99CA04A-4037-4F1F-B085-612FA866FFF6}"/>
              </a:ext>
            </a:extLst>
          </p:cNvPr>
          <p:cNvSpPr txBox="1">
            <a:spLocks/>
          </p:cNvSpPr>
          <p:nvPr/>
        </p:nvSpPr>
        <p:spPr>
          <a:xfrm>
            <a:off x="624413" y="98136"/>
            <a:ext cx="9248930" cy="1411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100" b="1" dirty="0">
                <a:solidFill>
                  <a:schemeClr val="bg1"/>
                </a:solidFill>
                <a:latin typeface="Gilroy Heavy" panose="00000A00000000000000" pitchFamily="2" charset="-52"/>
              </a:rPr>
              <a:t>ИТОГИ</a:t>
            </a:r>
            <a:endParaRPr lang="ru-RU" sz="3600" b="1" dirty="0">
              <a:solidFill>
                <a:schemeClr val="bg1"/>
              </a:solidFill>
              <a:latin typeface="Gilroy Heavy" panose="00000A00000000000000" pitchFamily="2" charset="-52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652" b="40196"/>
          <a:stretch/>
        </p:blipFill>
        <p:spPr>
          <a:xfrm rot="21307652">
            <a:off x="5863029" y="3447655"/>
            <a:ext cx="9186365" cy="361387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960428" y="2028550"/>
            <a:ext cx="2318657" cy="215654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519276">
            <a:off x="10674218" y="4986633"/>
            <a:ext cx="1199633" cy="110558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6708" y="241622"/>
            <a:ext cx="495177" cy="49140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9212" y="487325"/>
            <a:ext cx="592929" cy="58899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622" y="6308884"/>
            <a:ext cx="310121" cy="307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182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1509</TotalTime>
  <Words>479</Words>
  <Application>Microsoft Office PowerPoint</Application>
  <PresentationFormat>Широкоэкранный</PresentationFormat>
  <Paragraphs>73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Gilroy Heavy</vt:lpstr>
      <vt:lpstr>Gilroy SemiBold</vt:lpstr>
      <vt:lpstr>Wingdings</vt:lpstr>
      <vt:lpstr>Тема Office</vt:lpstr>
      <vt:lpstr>Проект Riki Edu Lab. Конкурс «Новые методики в образовании» посвящен анимационной педагогике</vt:lpstr>
      <vt:lpstr>Презентация PowerPoint</vt:lpstr>
      <vt:lpstr>Презентация PowerPoint</vt:lpstr>
      <vt:lpstr>Проект Riki Edu Lab.  Конкурс «Новые методики в образовании»  Команда проекта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Приглашаем к участию в новом сезоне конкурса! Идет прием работ!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Екатерина Громова</dc:creator>
  <cp:lastModifiedBy>Громова Екатерина Сергеевна</cp:lastModifiedBy>
  <cp:revision>60</cp:revision>
  <dcterms:created xsi:type="dcterms:W3CDTF">2024-02-22T13:30:21Z</dcterms:created>
  <dcterms:modified xsi:type="dcterms:W3CDTF">2025-10-28T07:43:58Z</dcterms:modified>
</cp:coreProperties>
</file>