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58" r:id="rId4"/>
    <p:sldId id="259" r:id="rId5"/>
    <p:sldId id="260" r:id="rId6"/>
    <p:sldId id="262" r:id="rId7"/>
    <p:sldId id="263" r:id="rId8"/>
    <p:sldId id="265" r:id="rId9"/>
    <p:sldId id="257" r:id="rId10"/>
    <p:sldId id="264" r:id="rId11"/>
    <p:sldId id="268" r:id="rId12"/>
    <p:sldId id="270" r:id="rId13"/>
    <p:sldId id="271" r:id="rId14"/>
    <p:sldId id="275" r:id="rId15"/>
    <p:sldId id="276" r:id="rId16"/>
    <p:sldId id="277" r:id="rId17"/>
    <p:sldId id="27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16" autoAdjust="0"/>
  </p:normalViewPr>
  <p:slideViewPr>
    <p:cSldViewPr snapToGrid="0">
      <p:cViewPr varScale="1">
        <p:scale>
          <a:sx n="108" d="100"/>
          <a:sy n="108" d="100"/>
        </p:scale>
        <p:origin x="57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B752C-08A1-449B-B443-907732BD7FB5}" type="datetimeFigureOut">
              <a:rPr lang="ru-RU" smtClean="0"/>
              <a:t>25.10.2025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5F3E-3A64-48AA-BB37-B97C9B02EA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B752C-08A1-449B-B443-907732BD7FB5}" type="datetimeFigureOut">
              <a:rPr lang="ru-RU" smtClean="0"/>
              <a:t>25.10.2025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5F3E-3A64-48AA-BB37-B97C9B02EA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B752C-08A1-449B-B443-907732BD7FB5}" type="datetimeFigureOut">
              <a:rPr lang="ru-RU" smtClean="0"/>
              <a:t>25.10.2025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5F3E-3A64-48AA-BB37-B97C9B02EA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B752C-08A1-449B-B443-907732BD7FB5}" type="datetimeFigureOut">
              <a:rPr lang="ru-RU" smtClean="0"/>
              <a:t>25.10.2025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5F3E-3A64-48AA-BB37-B97C9B02EA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B752C-08A1-449B-B443-907732BD7FB5}" type="datetimeFigureOut">
              <a:rPr lang="ru-RU" smtClean="0"/>
              <a:t>25.10.2025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5F3E-3A64-48AA-BB37-B97C9B02EA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B752C-08A1-449B-B443-907732BD7FB5}" type="datetimeFigureOut">
              <a:rPr lang="ru-RU" smtClean="0"/>
              <a:t>25.10.2025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5F3E-3A64-48AA-BB37-B97C9B02EA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B752C-08A1-449B-B443-907732BD7FB5}" type="datetimeFigureOut">
              <a:rPr lang="ru-RU" smtClean="0"/>
              <a:t>25.10.2025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5F3E-3A64-48AA-BB37-B97C9B02EA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B752C-08A1-449B-B443-907732BD7FB5}" type="datetimeFigureOut">
              <a:rPr lang="ru-RU" smtClean="0"/>
              <a:t>25.10.2025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5F3E-3A64-48AA-BB37-B97C9B02EA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B752C-08A1-449B-B443-907732BD7FB5}" type="datetimeFigureOut">
              <a:rPr lang="ru-RU" smtClean="0"/>
              <a:t>25.10.2025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5F3E-3A64-48AA-BB37-B97C9B02EA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B752C-08A1-449B-B443-907732BD7FB5}" type="datetimeFigureOut">
              <a:rPr lang="ru-RU" smtClean="0"/>
              <a:t>25.10.2025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5F3E-3A64-48AA-BB37-B97C9B02EA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B752C-08A1-449B-B443-907732BD7FB5}" type="datetimeFigureOut">
              <a:rPr lang="ru-RU" smtClean="0"/>
              <a:t>25.10.2025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5F3E-3A64-48AA-BB37-B97C9B02EA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B752C-08A1-449B-B443-907732BD7FB5}" type="datetimeFigureOut">
              <a:rPr lang="ru-RU" smtClean="0"/>
              <a:t>25.10.2025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45F3E-3A64-48AA-BB37-B97C9B02EAD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wall-132053170_140" TargetMode="External"/><Relationship Id="rId13" Type="http://schemas.openxmlformats.org/officeDocument/2006/relationships/hyperlink" Target="mailto:chrio12@rchuv.ru" TargetMode="External"/><Relationship Id="rId3" Type="http://schemas.openxmlformats.org/officeDocument/2006/relationships/hyperlink" Target="https://ufarmc.irorb.ru/" TargetMode="External"/><Relationship Id="rId7" Type="http://schemas.openxmlformats.org/officeDocument/2006/relationships/hyperlink" Target="mailto:Fingramkfu@mail.ru" TargetMode="External"/><Relationship Id="rId12" Type="http://schemas.openxmlformats.org/officeDocument/2006/relationships/hyperlink" Target="https://iro73.ru/pedagogam/finp" TargetMode="External"/><Relationship Id="rId2" Type="http://schemas.openxmlformats.org/officeDocument/2006/relationships/hyperlink" Target="mailto:ufarmc@mail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on-sofronova.nv@mari-el.gov.ru" TargetMode="External"/><Relationship Id="rId11" Type="http://schemas.openxmlformats.org/officeDocument/2006/relationships/hyperlink" Target="mailto:fin-iro73@yandex.ru" TargetMode="External"/><Relationship Id="rId5" Type="http://schemas.openxmlformats.org/officeDocument/2006/relationships/hyperlink" Target="https://irrpo.pnzreg.ru/news/education/614843" TargetMode="External"/><Relationship Id="rId10" Type="http://schemas.openxmlformats.org/officeDocument/2006/relationships/hyperlink" Target="https://samgtu.ru/vshmit/contest" TargetMode="External"/><Relationship Id="rId4" Type="http://schemas.openxmlformats.org/officeDocument/2006/relationships/hyperlink" Target="mailto:frso@mail.ru" TargetMode="External"/><Relationship Id="rId9" Type="http://schemas.openxmlformats.org/officeDocument/2006/relationships/hyperlink" Target="mailto:mmcsamara@mail.r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06E5CE-30A4-4873-9425-91257905A1FF}"/>
              </a:ext>
            </a:extLst>
          </p:cNvPr>
          <p:cNvSpPr/>
          <p:nvPr/>
        </p:nvSpPr>
        <p:spPr>
          <a:xfrm>
            <a:off x="2159236" y="2037610"/>
            <a:ext cx="76513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Организация регионального этапа Всероссийского конкурса «Финансовая перемена»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0D8D1A-F1D1-4A40-853D-6C20850D3979}"/>
              </a:ext>
            </a:extLst>
          </p:cNvPr>
          <p:cNvSpPr/>
          <p:nvPr/>
        </p:nvSpPr>
        <p:spPr>
          <a:xfrm>
            <a:off x="511708" y="2324461"/>
            <a:ext cx="1116858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dirty="0"/>
              <a:t>2023г</a:t>
            </a:r>
            <a:r>
              <a:rPr lang="ru-RU" sz="2400" b="1" i="1" dirty="0"/>
              <a:t>. Инчин Артём Геннадьевич</a:t>
            </a:r>
            <a:r>
              <a:rPr lang="ru-RU" sz="2400" dirty="0"/>
              <a:t>, преподаватель финансовой грамотности МАОУ «СОШ № 11 г. Стерлитамак, РБ». </a:t>
            </a:r>
            <a:r>
              <a:rPr lang="ru-RU" sz="2400" b="1" dirty="0"/>
              <a:t>3 место в номинации «Конкурс инновационных технологий в обучении финансовой грамотности»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400" b="1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dirty="0"/>
              <a:t>2025г. </a:t>
            </a:r>
            <a:r>
              <a:rPr lang="ru-RU" sz="2400" b="1" i="1" dirty="0"/>
              <a:t>Шилова Александра Александровна</a:t>
            </a:r>
            <a:r>
              <a:rPr lang="ru-RU" sz="2400" dirty="0"/>
              <a:t>,</a:t>
            </a:r>
            <a:r>
              <a:rPr lang="ru-RU" sz="2400" b="1" dirty="0"/>
              <a:t> </a:t>
            </a:r>
            <a:r>
              <a:rPr lang="ru-RU" sz="2400" dirty="0"/>
              <a:t>преподаватель ГБПОУ Уфимский колледж отраслевых технологий ГО г. Уфа. </a:t>
            </a:r>
            <a:r>
              <a:rPr lang="ru-RU" sz="2400" b="1" dirty="0"/>
              <a:t>2 место в номинации «Конкурс инновационных технологий в обучении финансовой грамотности» 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ru-RU" sz="2400" b="1" dirty="0"/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dirty="0"/>
              <a:t>2025г. </a:t>
            </a:r>
            <a:r>
              <a:rPr lang="ru-RU" sz="2400" b="1" i="1" dirty="0" err="1"/>
              <a:t>Канифова</a:t>
            </a:r>
            <a:r>
              <a:rPr lang="ru-RU" sz="2400" b="1" i="1" dirty="0"/>
              <a:t> </a:t>
            </a:r>
            <a:r>
              <a:rPr lang="ru-RU" sz="2400" b="1" i="1" dirty="0" err="1"/>
              <a:t>Рина</a:t>
            </a:r>
            <a:r>
              <a:rPr lang="ru-RU" sz="2400" b="1" i="1" dirty="0"/>
              <a:t> </a:t>
            </a:r>
            <a:r>
              <a:rPr lang="ru-RU" sz="2400" b="1" i="1" dirty="0" err="1"/>
              <a:t>Рамусоана</a:t>
            </a:r>
            <a:r>
              <a:rPr lang="ru-RU" sz="2400" dirty="0"/>
              <a:t>,</a:t>
            </a:r>
            <a:r>
              <a:rPr lang="ru-RU" sz="2400" b="1" dirty="0"/>
              <a:t> </a:t>
            </a:r>
            <a:r>
              <a:rPr lang="ru-RU" sz="2400" dirty="0"/>
              <a:t>педагог ДО МБУДО Дом пионеров и школьников г. Янаул МР Янаульский район. </a:t>
            </a:r>
            <a:r>
              <a:rPr lang="ru-RU" sz="2400" b="1" dirty="0"/>
              <a:t>2 место в номинации «Лучшая модель реализации программы финансовой грамотности»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AC4E087-DDF7-433B-9DC0-61EF7DA7237E}"/>
              </a:ext>
            </a:extLst>
          </p:cNvPr>
          <p:cNvSpPr/>
          <p:nvPr/>
        </p:nvSpPr>
        <p:spPr>
          <a:xfrm>
            <a:off x="511708" y="625939"/>
            <a:ext cx="111685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</a:rPr>
              <a:t>Призеры Республики Башкортостан</a:t>
            </a:r>
          </a:p>
          <a:p>
            <a:pPr algn="ctr"/>
            <a:r>
              <a:rPr lang="ru-RU" sz="2800" b="1" dirty="0">
                <a:solidFill>
                  <a:srgbClr val="000000"/>
                </a:solidFill>
              </a:rPr>
              <a:t>Ежегодного Всероссийского конкурса профессионального мастерства педагогов финансовой грамотности «Финансовая перемена»</a:t>
            </a:r>
            <a:endParaRPr lang="ru-RU" sz="2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13B367-EB44-B0B5-3F15-C31364BAF2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557EAA-B420-4DF7-14E9-2FF698BE7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4469" y="264036"/>
            <a:ext cx="9320900" cy="1004325"/>
          </a:xfrm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rgbClr val="0070C0"/>
                </a:solidFill>
              </a:rPr>
              <a:t>Инновационная площадка по изучению финансовой грамотности </a:t>
            </a:r>
            <a:br>
              <a:rPr lang="ru-RU" sz="2000" b="1" i="1" dirty="0">
                <a:solidFill>
                  <a:srgbClr val="0070C0"/>
                </a:solidFill>
              </a:rPr>
            </a:br>
            <a:r>
              <a:rPr lang="ru-RU" sz="2000" b="1" i="1" dirty="0">
                <a:solidFill>
                  <a:srgbClr val="0070C0"/>
                </a:solidFill>
              </a:rPr>
              <a:t>МАОУ «СОШ №11» </a:t>
            </a:r>
            <a:br>
              <a:rPr lang="ru-RU" sz="2000" b="1" i="1" dirty="0">
                <a:solidFill>
                  <a:srgbClr val="0070C0"/>
                </a:solidFill>
              </a:rPr>
            </a:br>
            <a:r>
              <a:rPr lang="ru-RU" sz="2000" b="1" i="1" dirty="0">
                <a:solidFill>
                  <a:srgbClr val="0070C0"/>
                </a:solidFill>
              </a:rPr>
              <a:t>городского округа г. Стерлитамак РБ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693F8C4-F2A9-AAC7-2B33-FBEF009B83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1561" y="4147383"/>
            <a:ext cx="8484093" cy="969885"/>
          </a:xfrm>
        </p:spPr>
        <p:txBody>
          <a:bodyPr/>
          <a:lstStyle/>
          <a:p>
            <a:pPr algn="r"/>
            <a:endParaRPr lang="ru-RU" i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205" y="1436766"/>
            <a:ext cx="3383818" cy="239413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4" y="1444427"/>
            <a:ext cx="3837073" cy="27040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97" y="2873647"/>
            <a:ext cx="3600534" cy="25474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251" y="1444427"/>
            <a:ext cx="3356046" cy="23744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828" y="2846238"/>
            <a:ext cx="3656159" cy="25868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987" y="2873648"/>
            <a:ext cx="3617419" cy="255941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61" y="4147383"/>
            <a:ext cx="3831121" cy="271061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263" y="4142009"/>
            <a:ext cx="3900647" cy="275980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87181" y="3617080"/>
            <a:ext cx="2784862" cy="383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788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557EAA-B420-4DF7-14E9-2FF698BE7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645" y="630888"/>
            <a:ext cx="11140155" cy="566367"/>
          </a:xfrm>
        </p:spPr>
        <p:txBody>
          <a:bodyPr>
            <a:normAutofit fontScale="90000"/>
          </a:bodyPr>
          <a:lstStyle/>
          <a:p>
            <a:r>
              <a:rPr lang="ru-RU" sz="2000" b="1" i="1" dirty="0">
                <a:solidFill>
                  <a:srgbClr val="0070C0"/>
                </a:solidFill>
              </a:rPr>
              <a:t>Инновационная площадка по изучению финансовой грамотности </a:t>
            </a:r>
            <a:br>
              <a:rPr lang="ru-RU" sz="2000" b="1" i="1" dirty="0">
                <a:solidFill>
                  <a:srgbClr val="0070C0"/>
                </a:solidFill>
              </a:rPr>
            </a:br>
            <a:r>
              <a:rPr lang="ru-RU" sz="2000" b="1" i="1" dirty="0">
                <a:solidFill>
                  <a:srgbClr val="0070C0"/>
                </a:solidFill>
              </a:rPr>
              <a:t>МАОУ «СОШ №11» городского округа г. Стерлитамак РБ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75C228-9567-4308-B356-B00516882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6347"/>
            <a:ext cx="2602312" cy="35789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680" y="1386101"/>
            <a:ext cx="2602311" cy="357894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421" y="1376726"/>
            <a:ext cx="2602311" cy="357894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4375" y="3157547"/>
            <a:ext cx="3131571" cy="430683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783" y="1287109"/>
            <a:ext cx="2680696" cy="379405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400" y="1347856"/>
            <a:ext cx="2639411" cy="373092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872" y="3804170"/>
            <a:ext cx="4360093" cy="307257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317" y="1386347"/>
            <a:ext cx="2639411" cy="373092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381" y="3748969"/>
            <a:ext cx="4360093" cy="307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22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693F8C4-F2A9-AAC7-2B33-FBEF009B8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24" y="1593084"/>
            <a:ext cx="11771333" cy="1852105"/>
          </a:xfrm>
        </p:spPr>
        <p:txBody>
          <a:bodyPr>
            <a:noAutofit/>
          </a:bodyPr>
          <a:lstStyle/>
          <a:p>
            <a:pPr marL="0" indent="312738">
              <a:buFont typeface="Wingdings" panose="05000000000000000000" pitchFamily="2" charset="2"/>
              <a:buChar char="Ø"/>
            </a:pPr>
            <a:r>
              <a:rPr lang="ru-RU" sz="2000" b="1" i="1" dirty="0">
                <a:solidFill>
                  <a:srgbClr val="0070C0"/>
                </a:solidFill>
                <a:latin typeface="Calibri" panose="020F0502020204030204" pitchFamily="34" charset="0"/>
              </a:rPr>
              <a:t>Абсолютные победители </a:t>
            </a:r>
            <a:r>
              <a:rPr lang="en-US" sz="2000" b="1" i="1" dirty="0">
                <a:solidFill>
                  <a:srgbClr val="0070C0"/>
                </a:solidFill>
                <a:latin typeface="Calibri" panose="020F0502020204030204" pitchFamily="34" charset="0"/>
              </a:rPr>
              <a:t>I </a:t>
            </a:r>
            <a:r>
              <a:rPr lang="ru-RU" sz="2000" b="1" i="1" dirty="0">
                <a:solidFill>
                  <a:srgbClr val="0070C0"/>
                </a:solidFill>
                <a:latin typeface="Calibri" panose="020F0502020204030204" pitchFamily="34" charset="0"/>
              </a:rPr>
              <a:t>Чемпионата республики Башкортостан по финансовой грамотности</a:t>
            </a:r>
          </a:p>
          <a:p>
            <a:pPr marL="0" indent="312738">
              <a:buFont typeface="Wingdings" panose="05000000000000000000" pitchFamily="2" charset="2"/>
              <a:buChar char="Ø"/>
            </a:pPr>
            <a:r>
              <a:rPr lang="ru-RU" sz="2000" b="1" i="1" dirty="0">
                <a:solidFill>
                  <a:srgbClr val="0070C0"/>
                </a:solidFill>
                <a:latin typeface="Calibri" panose="020F0502020204030204" pitchFamily="34" charset="0"/>
              </a:rPr>
              <a:t>Суперфиналисты </a:t>
            </a:r>
            <a:r>
              <a:rPr lang="en-US" sz="2000" b="1" i="1" dirty="0">
                <a:solidFill>
                  <a:srgbClr val="0070C0"/>
                </a:solidFill>
                <a:latin typeface="Calibri" panose="020F0502020204030204" pitchFamily="34" charset="0"/>
              </a:rPr>
              <a:t>II </a:t>
            </a:r>
            <a:r>
              <a:rPr lang="ru-RU" sz="2000" b="1" i="1" dirty="0">
                <a:solidFill>
                  <a:srgbClr val="0070C0"/>
                </a:solidFill>
                <a:latin typeface="Calibri" panose="020F0502020204030204" pitchFamily="34" charset="0"/>
              </a:rPr>
              <a:t>Всероссийского чемпионата по финансовой грамотности</a:t>
            </a:r>
          </a:p>
          <a:p>
            <a:pPr marL="0" indent="312738">
              <a:buFont typeface="Wingdings" panose="05000000000000000000" pitchFamily="2" charset="2"/>
              <a:buChar char="Ø"/>
            </a:pPr>
            <a:r>
              <a:rPr lang="ru-RU" sz="2000" b="1" i="1" dirty="0">
                <a:solidFill>
                  <a:srgbClr val="0070C0"/>
                </a:solidFill>
                <a:latin typeface="Calibri" panose="020F0502020204030204" pitchFamily="34" charset="0"/>
              </a:rPr>
              <a:t>Призёры </a:t>
            </a:r>
            <a:r>
              <a:rPr lang="en-US" sz="2000" b="1" i="1" dirty="0">
                <a:solidFill>
                  <a:srgbClr val="0070C0"/>
                </a:solidFill>
                <a:latin typeface="Calibri" panose="020F0502020204030204" pitchFamily="34" charset="0"/>
              </a:rPr>
              <a:t>II </a:t>
            </a:r>
            <a:r>
              <a:rPr lang="ru-RU" sz="2000" b="1" i="1" dirty="0">
                <a:solidFill>
                  <a:srgbClr val="0070C0"/>
                </a:solidFill>
                <a:latin typeface="Calibri" panose="020F0502020204030204" pitchFamily="34" charset="0"/>
              </a:rPr>
              <a:t>Чемпионата республики Башкортостан по финансовой грамотности</a:t>
            </a:r>
            <a:endParaRPr lang="en-US" sz="2000" b="1" i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0" indent="312738">
              <a:buFont typeface="Wingdings" panose="05000000000000000000" pitchFamily="2" charset="2"/>
              <a:buChar char="Ø"/>
            </a:pPr>
            <a:r>
              <a:rPr lang="ru-RU" sz="2000" b="1" i="1" dirty="0">
                <a:solidFill>
                  <a:srgbClr val="0070C0"/>
                </a:solidFill>
                <a:latin typeface="Calibri" panose="020F0502020204030204" pitchFamily="34" charset="0"/>
              </a:rPr>
              <a:t>Полуфиналисты </a:t>
            </a:r>
            <a:r>
              <a:rPr lang="en-US" sz="2000" b="1" i="1" dirty="0">
                <a:solidFill>
                  <a:srgbClr val="0070C0"/>
                </a:solidFill>
                <a:latin typeface="Calibri" panose="020F0502020204030204" pitchFamily="34" charset="0"/>
              </a:rPr>
              <a:t>III </a:t>
            </a:r>
            <a:r>
              <a:rPr lang="ru-RU" sz="2000" b="1" i="1" dirty="0">
                <a:solidFill>
                  <a:srgbClr val="0070C0"/>
                </a:solidFill>
                <a:latin typeface="Calibri" panose="020F0502020204030204" pitchFamily="34" charset="0"/>
              </a:rPr>
              <a:t>Всероссийского чемпионата по финансовой грамотности</a:t>
            </a:r>
          </a:p>
        </p:txBody>
      </p:sp>
      <p:pic>
        <p:nvPicPr>
          <p:cNvPr id="4" name="Объект 1">
            <a:extLst>
              <a:ext uri="{FF2B5EF4-FFF2-40B4-BE49-F238E27FC236}">
                <a16:creationId xmlns:a16="http://schemas.microsoft.com/office/drawing/2014/main" id="{039344CC-AA76-B51A-1D52-23A3D79AF8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5189"/>
            <a:ext cx="5964122" cy="3427481"/>
          </a:xfrm>
          <a:prstGeom prst="rect">
            <a:avLst/>
          </a:prstGeom>
        </p:spPr>
      </p:pic>
      <p:pic>
        <p:nvPicPr>
          <p:cNvPr id="6" name="Объект 4">
            <a:extLst>
              <a:ext uri="{FF2B5EF4-FFF2-40B4-BE49-F238E27FC236}">
                <a16:creationId xmlns:a16="http://schemas.microsoft.com/office/drawing/2014/main" id="{BA377B73-7163-C307-BB29-340AE77BA3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24" y="3445189"/>
            <a:ext cx="6268650" cy="34274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45237B-D00F-83E8-BACC-1B9AA6105C01}"/>
              </a:ext>
            </a:extLst>
          </p:cNvPr>
          <p:cNvSpPr txBox="1"/>
          <p:nvPr/>
        </p:nvSpPr>
        <p:spPr>
          <a:xfrm>
            <a:off x="2885790" y="704189"/>
            <a:ext cx="61566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70C0"/>
                </a:solidFill>
                <a:latin typeface="Calibri" panose="020F0502020204030204" pitchFamily="34" charset="0"/>
              </a:rPr>
              <a:t>«ФИНДРИП»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696E298C-A78A-F2EE-FF87-E4D884217ECA}"/>
              </a:ext>
            </a:extLst>
          </p:cNvPr>
          <p:cNvSpPr txBox="1">
            <a:spLocks/>
          </p:cNvSpPr>
          <p:nvPr/>
        </p:nvSpPr>
        <p:spPr>
          <a:xfrm>
            <a:off x="6809896" y="5306278"/>
            <a:ext cx="5027754" cy="9698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i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278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693F8C4-F2A9-AAC7-2B33-FBEF009B8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6622" y="1252295"/>
            <a:ext cx="8230276" cy="2616757"/>
          </a:xfrm>
        </p:spPr>
        <p:txBody>
          <a:bodyPr>
            <a:noAutofit/>
          </a:bodyPr>
          <a:lstStyle/>
          <a:p>
            <a:pPr marL="0" indent="355600">
              <a:buFont typeface="Wingdings" panose="05000000000000000000" pitchFamily="2" charset="2"/>
              <a:buChar char="Ø"/>
            </a:pPr>
            <a:r>
              <a:rPr lang="ru-RU" sz="1800" b="1" i="1" dirty="0">
                <a:solidFill>
                  <a:srgbClr val="0070C0"/>
                </a:solidFill>
                <a:latin typeface="Calibri" panose="020F0502020204030204" pitchFamily="34" charset="0"/>
              </a:rPr>
              <a:t>Абсолютные победители </a:t>
            </a:r>
            <a:r>
              <a:rPr lang="en-US" sz="1800" b="1" i="1" dirty="0">
                <a:solidFill>
                  <a:srgbClr val="0070C0"/>
                </a:solidFill>
                <a:latin typeface="Calibri" panose="020F0502020204030204" pitchFamily="34" charset="0"/>
              </a:rPr>
              <a:t>I </a:t>
            </a:r>
            <a:r>
              <a:rPr lang="ru-RU" sz="1800" b="1" i="1" dirty="0">
                <a:solidFill>
                  <a:srgbClr val="0070C0"/>
                </a:solidFill>
                <a:latin typeface="Calibri" panose="020F0502020204030204" pitchFamily="34" charset="0"/>
              </a:rPr>
              <a:t>Чемпионата республики Башкортостан по финансовой грамотности</a:t>
            </a:r>
          </a:p>
          <a:p>
            <a:pPr marL="0" indent="355600">
              <a:buFont typeface="Wingdings" panose="05000000000000000000" pitchFamily="2" charset="2"/>
              <a:buChar char="Ø"/>
            </a:pPr>
            <a:r>
              <a:rPr lang="ru-RU" sz="1800" b="1" i="1" dirty="0">
                <a:solidFill>
                  <a:srgbClr val="0070C0"/>
                </a:solidFill>
                <a:latin typeface="Calibri" panose="020F0502020204030204" pitchFamily="34" charset="0"/>
              </a:rPr>
              <a:t>Суперфиналисты </a:t>
            </a:r>
            <a:r>
              <a:rPr lang="en-US" sz="1800" b="1" i="1" dirty="0">
                <a:solidFill>
                  <a:srgbClr val="0070C0"/>
                </a:solidFill>
                <a:latin typeface="Calibri" panose="020F0502020204030204" pitchFamily="34" charset="0"/>
              </a:rPr>
              <a:t>II </a:t>
            </a:r>
            <a:r>
              <a:rPr lang="ru-RU" sz="1800" b="1" i="1" dirty="0">
                <a:solidFill>
                  <a:srgbClr val="0070C0"/>
                </a:solidFill>
                <a:latin typeface="Calibri" panose="020F0502020204030204" pitchFamily="34" charset="0"/>
              </a:rPr>
              <a:t>Всероссийского чемпионата по финансовой грамотности</a:t>
            </a:r>
          </a:p>
          <a:p>
            <a:pPr marL="0" indent="355600">
              <a:buFont typeface="Wingdings" panose="05000000000000000000" pitchFamily="2" charset="2"/>
              <a:buChar char="Ø"/>
            </a:pPr>
            <a:r>
              <a:rPr lang="ru-RU" sz="1800" b="1" i="1" dirty="0">
                <a:solidFill>
                  <a:srgbClr val="0070C0"/>
                </a:solidFill>
                <a:latin typeface="Calibri" panose="020F0502020204030204" pitchFamily="34" charset="0"/>
              </a:rPr>
              <a:t>Призёры </a:t>
            </a:r>
            <a:r>
              <a:rPr lang="en-US" sz="1800" b="1" i="1" dirty="0">
                <a:solidFill>
                  <a:srgbClr val="0070C0"/>
                </a:solidFill>
                <a:latin typeface="Calibri" panose="020F0502020204030204" pitchFamily="34" charset="0"/>
              </a:rPr>
              <a:t>II </a:t>
            </a:r>
            <a:r>
              <a:rPr lang="ru-RU" sz="1800" b="1" i="1" dirty="0">
                <a:solidFill>
                  <a:srgbClr val="0070C0"/>
                </a:solidFill>
                <a:latin typeface="Calibri" panose="020F0502020204030204" pitchFamily="34" charset="0"/>
              </a:rPr>
              <a:t>Чемпионата республики Башкортостан по финансовой грамотности</a:t>
            </a:r>
            <a:endParaRPr lang="en-US" sz="1800" b="1" i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0" indent="355600">
              <a:buFont typeface="Wingdings" panose="05000000000000000000" pitchFamily="2" charset="2"/>
              <a:buChar char="Ø"/>
            </a:pPr>
            <a:r>
              <a:rPr lang="ru-RU" sz="1800" b="1" i="1" dirty="0">
                <a:solidFill>
                  <a:srgbClr val="0070C0"/>
                </a:solidFill>
                <a:latin typeface="Calibri" panose="020F0502020204030204" pitchFamily="34" charset="0"/>
              </a:rPr>
              <a:t>Полуфиналисты </a:t>
            </a:r>
            <a:r>
              <a:rPr lang="en-US" sz="1800" b="1" i="1" dirty="0">
                <a:solidFill>
                  <a:srgbClr val="0070C0"/>
                </a:solidFill>
                <a:latin typeface="Calibri" panose="020F0502020204030204" pitchFamily="34" charset="0"/>
              </a:rPr>
              <a:t>III </a:t>
            </a:r>
            <a:r>
              <a:rPr lang="ru-RU" sz="1800" b="1" i="1" dirty="0">
                <a:solidFill>
                  <a:srgbClr val="0070C0"/>
                </a:solidFill>
                <a:latin typeface="Calibri" panose="020F0502020204030204" pitchFamily="34" charset="0"/>
              </a:rPr>
              <a:t>Всероссийского чемпионата по финансовой грамотности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45237B-D00F-83E8-BACC-1B9AA6105C01}"/>
              </a:ext>
            </a:extLst>
          </p:cNvPr>
          <p:cNvSpPr txBox="1"/>
          <p:nvPr/>
        </p:nvSpPr>
        <p:spPr>
          <a:xfrm>
            <a:off x="5546220" y="487849"/>
            <a:ext cx="34955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70C0"/>
                </a:solidFill>
                <a:latin typeface="Calibri" panose="020F0502020204030204" pitchFamily="34" charset="0"/>
              </a:rPr>
              <a:t>«ФИНДРИП»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696E298C-A78A-F2EE-FF87-E4D884217ECA}"/>
              </a:ext>
            </a:extLst>
          </p:cNvPr>
          <p:cNvSpPr txBox="1">
            <a:spLocks/>
          </p:cNvSpPr>
          <p:nvPr/>
        </p:nvSpPr>
        <p:spPr>
          <a:xfrm>
            <a:off x="6809896" y="5306278"/>
            <a:ext cx="5027754" cy="9698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i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BB88F66-1E28-8798-A640-A7943F5FFA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701" y="4048723"/>
            <a:ext cx="6178130" cy="28092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8724"/>
            <a:ext cx="3745701" cy="28092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1" b="5941"/>
          <a:stretch/>
        </p:blipFill>
        <p:spPr>
          <a:xfrm>
            <a:off x="0" y="780237"/>
            <a:ext cx="3745701" cy="326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38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693F8C4-F2A9-AAC7-2B33-FBEF009B8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027" y="1804634"/>
            <a:ext cx="11713345" cy="1351263"/>
          </a:xfrm>
        </p:spPr>
        <p:txBody>
          <a:bodyPr>
            <a:noAutofit/>
          </a:bodyPr>
          <a:lstStyle/>
          <a:p>
            <a:pPr marL="0" indent="490538">
              <a:buFont typeface="Wingdings" panose="05000000000000000000" pitchFamily="2" charset="2"/>
              <a:buChar char="Ø"/>
            </a:pPr>
            <a:r>
              <a:rPr lang="ru-RU" sz="2000" b="1" i="1" dirty="0">
                <a:solidFill>
                  <a:srgbClr val="0070C0"/>
                </a:solidFill>
                <a:latin typeface="Calibri" panose="020F0502020204030204" pitchFamily="34" charset="0"/>
              </a:rPr>
              <a:t>Победители </a:t>
            </a:r>
            <a:r>
              <a:rPr lang="en-US" sz="2000" b="1" i="1" dirty="0">
                <a:solidFill>
                  <a:srgbClr val="0070C0"/>
                </a:solidFill>
                <a:latin typeface="Calibri" panose="020F0502020204030204" pitchFamily="34" charset="0"/>
              </a:rPr>
              <a:t>III </a:t>
            </a:r>
            <a:r>
              <a:rPr lang="ru-RU" sz="2000" b="1" i="1" dirty="0">
                <a:solidFill>
                  <a:srgbClr val="0070C0"/>
                </a:solidFill>
                <a:latin typeface="Calibri" panose="020F0502020204030204" pitchFamily="34" charset="0"/>
              </a:rPr>
              <a:t>Чемпионата республики Башкортостан по финансовой грамотности</a:t>
            </a:r>
          </a:p>
          <a:p>
            <a:pPr marL="0" indent="490538">
              <a:buFont typeface="Wingdings" panose="05000000000000000000" pitchFamily="2" charset="2"/>
              <a:buChar char="Ø"/>
            </a:pPr>
            <a:r>
              <a:rPr lang="en-US" sz="2000" b="1" i="1" dirty="0">
                <a:solidFill>
                  <a:srgbClr val="0070C0"/>
                </a:solidFill>
                <a:latin typeface="Calibri" panose="020F0502020204030204" pitchFamily="34" charset="0"/>
              </a:rPr>
              <a:t>III </a:t>
            </a:r>
            <a:r>
              <a:rPr lang="ru-RU" sz="2000" b="1" i="1" dirty="0">
                <a:solidFill>
                  <a:srgbClr val="0070C0"/>
                </a:solidFill>
                <a:latin typeface="Calibri" panose="020F0502020204030204" pitchFamily="34" charset="0"/>
              </a:rPr>
              <a:t>место </a:t>
            </a:r>
            <a:r>
              <a:rPr lang="en-US" sz="2000" b="1" i="1" dirty="0">
                <a:solidFill>
                  <a:srgbClr val="0070C0"/>
                </a:solidFill>
                <a:latin typeface="Calibri" panose="020F0502020204030204" pitchFamily="34" charset="0"/>
              </a:rPr>
              <a:t>IV </a:t>
            </a:r>
            <a:r>
              <a:rPr lang="ru-RU" sz="2000" b="1" i="1" dirty="0">
                <a:solidFill>
                  <a:srgbClr val="0070C0"/>
                </a:solidFill>
                <a:latin typeface="Calibri" panose="020F0502020204030204" pitchFamily="34" charset="0"/>
              </a:rPr>
              <a:t>Всероссийского чемпионата по финансовой грамотности и предпринимательству</a:t>
            </a:r>
          </a:p>
          <a:p>
            <a:pPr marL="0" indent="490538">
              <a:buFont typeface="Wingdings" panose="05000000000000000000" pitchFamily="2" charset="2"/>
              <a:buChar char="Ø"/>
            </a:pPr>
            <a:r>
              <a:rPr lang="ru-RU" sz="2000" b="1" i="1" dirty="0">
                <a:solidFill>
                  <a:srgbClr val="0070C0"/>
                </a:solidFill>
                <a:latin typeface="Calibri" panose="020F0502020204030204" pitchFamily="34" charset="0"/>
              </a:rPr>
              <a:t>Участники профильной смены в МДЦ «АРТЕК»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45237B-D00F-83E8-BACC-1B9AA6105C01}"/>
              </a:ext>
            </a:extLst>
          </p:cNvPr>
          <p:cNvSpPr txBox="1"/>
          <p:nvPr/>
        </p:nvSpPr>
        <p:spPr>
          <a:xfrm>
            <a:off x="3017668" y="782428"/>
            <a:ext cx="61566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70C0"/>
                </a:solidFill>
                <a:latin typeface="Calibri" panose="020F0502020204030204" pitchFamily="34" charset="0"/>
              </a:rPr>
              <a:t>«ФИНДРИП»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696E298C-A78A-F2EE-FF87-E4D884217ECA}"/>
              </a:ext>
            </a:extLst>
          </p:cNvPr>
          <p:cNvSpPr txBox="1">
            <a:spLocks/>
          </p:cNvSpPr>
          <p:nvPr/>
        </p:nvSpPr>
        <p:spPr>
          <a:xfrm>
            <a:off x="6809896" y="5306278"/>
            <a:ext cx="5027754" cy="9698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i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804E5DD-F71F-0A0D-5CD4-196E89D117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5984"/>
            <a:ext cx="5093293" cy="341201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ECF0044-4589-B914-508C-995F07D19C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46" y="3445984"/>
            <a:ext cx="5027754" cy="341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82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693F8C4-F2A9-AAC7-2B33-FBEF009B8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7450" y="681037"/>
            <a:ext cx="2558695" cy="584485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>
                <a:solidFill>
                  <a:srgbClr val="0070C0"/>
                </a:solidFill>
                <a:latin typeface="Calibri" panose="020F0502020204030204" pitchFamily="34" charset="0"/>
              </a:rPr>
              <a:t>«ФИНДРИМ»</a:t>
            </a:r>
          </a:p>
        </p:txBody>
      </p:sp>
      <p:pic>
        <p:nvPicPr>
          <p:cNvPr id="8" name="Объект 4">
            <a:extLst>
              <a:ext uri="{FF2B5EF4-FFF2-40B4-BE49-F238E27FC236}">
                <a16:creationId xmlns:a16="http://schemas.microsoft.com/office/drawing/2014/main" id="{7DE90069-432E-D482-3D1B-3778BBDF6F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1037"/>
            <a:ext cx="4894552" cy="2948017"/>
          </a:xfrm>
          <a:prstGeom prst="rect">
            <a:avLst/>
          </a:prstGeom>
        </p:spPr>
      </p:pic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B569C965-8C31-5828-A4DD-E668CA8AE52A}"/>
              </a:ext>
            </a:extLst>
          </p:cNvPr>
          <p:cNvSpPr txBox="1">
            <a:spLocks/>
          </p:cNvSpPr>
          <p:nvPr/>
        </p:nvSpPr>
        <p:spPr>
          <a:xfrm>
            <a:off x="5042975" y="1641394"/>
            <a:ext cx="6954174" cy="4471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0070C0"/>
                </a:solidFill>
                <a:latin typeface="Calibri" panose="020F0502020204030204" pitchFamily="34" charset="0"/>
              </a:rPr>
              <a:t>Призёры </a:t>
            </a:r>
            <a:r>
              <a:rPr lang="en-US" b="1" i="1" dirty="0">
                <a:solidFill>
                  <a:srgbClr val="0070C0"/>
                </a:solidFill>
                <a:latin typeface="Calibri" panose="020F0502020204030204" pitchFamily="34" charset="0"/>
              </a:rPr>
              <a:t>III </a:t>
            </a:r>
            <a:r>
              <a:rPr lang="ru-RU" b="1" i="1" dirty="0">
                <a:solidFill>
                  <a:srgbClr val="0070C0"/>
                </a:solidFill>
                <a:latin typeface="Calibri" panose="020F0502020204030204" pitchFamily="34" charset="0"/>
              </a:rPr>
              <a:t>Чемпионата республики Башкортостан по финансовой грамотности.</a:t>
            </a:r>
          </a:p>
          <a:p>
            <a:pPr algn="l"/>
            <a:r>
              <a:rPr lang="ru-RU" b="1" i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endParaRPr lang="en-US" b="1" i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0070C0"/>
                </a:solidFill>
                <a:latin typeface="Calibri" panose="020F0502020204030204" pitchFamily="34" charset="0"/>
              </a:rPr>
              <a:t>Лауреаты Всероссийских конференций по финансовой грамотности</a:t>
            </a:r>
          </a:p>
          <a:p>
            <a:pPr algn="l"/>
            <a:endParaRPr lang="ru-RU" b="1" i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0070C0"/>
                </a:solidFill>
                <a:latin typeface="Calibri" panose="020F0502020204030204" pitchFamily="34" charset="0"/>
              </a:rPr>
              <a:t>Призёры </a:t>
            </a:r>
            <a:r>
              <a:rPr lang="en-US" b="1" i="1" dirty="0">
                <a:solidFill>
                  <a:srgbClr val="0070C0"/>
                </a:solidFill>
                <a:latin typeface="Calibri" panose="020F0502020204030204" pitchFamily="34" charset="0"/>
              </a:rPr>
              <a:t>IV </a:t>
            </a:r>
            <a:r>
              <a:rPr lang="ru-RU" b="1" i="1" dirty="0">
                <a:solidFill>
                  <a:srgbClr val="0070C0"/>
                </a:solidFill>
                <a:latin typeface="Calibri" panose="020F0502020204030204" pitchFamily="34" charset="0"/>
              </a:rPr>
              <a:t>Чемпионата республики Башкортостан по финансовой грамотности.</a:t>
            </a:r>
          </a:p>
          <a:p>
            <a:pPr algn="l"/>
            <a:r>
              <a:rPr lang="ru-RU" b="1" i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0070C0"/>
                </a:solidFill>
                <a:latin typeface="Calibri" panose="020F0502020204030204" pitchFamily="34" charset="0"/>
              </a:rPr>
              <a:t>Победители </a:t>
            </a:r>
            <a:r>
              <a:rPr lang="en-US" b="1" i="1" dirty="0">
                <a:solidFill>
                  <a:srgbClr val="0070C0"/>
                </a:solidFill>
                <a:latin typeface="Calibri" panose="020F0502020204030204" pitchFamily="34" charset="0"/>
              </a:rPr>
              <a:t>V </a:t>
            </a:r>
            <a:r>
              <a:rPr lang="ru-RU" b="1" i="1" dirty="0">
                <a:solidFill>
                  <a:srgbClr val="0070C0"/>
                </a:solidFill>
                <a:latin typeface="Calibri" panose="020F0502020204030204" pitchFamily="34" charset="0"/>
              </a:rPr>
              <a:t>Чемпионата республики Башкортостан по финансовой грамотности.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ru-RU" b="1" i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b="1" i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3"/>
          <a:stretch/>
        </p:blipFill>
        <p:spPr>
          <a:xfrm>
            <a:off x="0" y="3629054"/>
            <a:ext cx="4901381" cy="322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89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693F8C4-F2A9-AAC7-2B33-FBEF009B83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3052" y="538994"/>
            <a:ext cx="5885896" cy="7127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0070C0"/>
                </a:solidFill>
                <a:latin typeface="Calibri" panose="020F0502020204030204" pitchFamily="34" charset="0"/>
              </a:rPr>
              <a:t>Приволжский ФО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CF393FC8-05CB-46E7-B989-393C1BFABF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81487"/>
              </p:ext>
            </p:extLst>
          </p:nvPr>
        </p:nvGraphicFramePr>
        <p:xfrm>
          <a:off x="386178" y="1170580"/>
          <a:ext cx="11419644" cy="54657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6179">
                  <a:extLst>
                    <a:ext uri="{9D8B030D-6E8A-4147-A177-3AD203B41FA5}">
                      <a16:colId xmlns:a16="http://schemas.microsoft.com/office/drawing/2014/main" val="3484410061"/>
                    </a:ext>
                  </a:extLst>
                </a:gridCol>
                <a:gridCol w="1553593">
                  <a:extLst>
                    <a:ext uri="{9D8B030D-6E8A-4147-A177-3AD203B41FA5}">
                      <a16:colId xmlns:a16="http://schemas.microsoft.com/office/drawing/2014/main" val="1618460525"/>
                    </a:ext>
                  </a:extLst>
                </a:gridCol>
                <a:gridCol w="3107184">
                  <a:extLst>
                    <a:ext uri="{9D8B030D-6E8A-4147-A177-3AD203B41FA5}">
                      <a16:colId xmlns:a16="http://schemas.microsoft.com/office/drawing/2014/main" val="589828232"/>
                    </a:ext>
                  </a:extLst>
                </a:gridCol>
                <a:gridCol w="1731146">
                  <a:extLst>
                    <a:ext uri="{9D8B030D-6E8A-4147-A177-3AD203B41FA5}">
                      <a16:colId xmlns:a16="http://schemas.microsoft.com/office/drawing/2014/main" val="2560930272"/>
                    </a:ext>
                  </a:extLst>
                </a:gridCol>
                <a:gridCol w="4641542">
                  <a:extLst>
                    <a:ext uri="{9D8B030D-6E8A-4147-A177-3AD203B41FA5}">
                      <a16:colId xmlns:a16="http://schemas.microsoft.com/office/drawing/2014/main" val="3526083565"/>
                    </a:ext>
                  </a:extLst>
                </a:gridCol>
              </a:tblGrid>
              <a:tr h="28392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№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Регион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Ф.И.О. ответственного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Телефон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Сайт и эл почта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51801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700" dirty="0">
                          <a:effectLst/>
                        </a:rPr>
                        <a:t>1. 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Республика Башкортостан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Ковлясова Елена Рамилевна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8 917 407-87-89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u="sng" dirty="0" err="1">
                          <a:effectLst/>
                          <a:hlinkClick r:id="rId2"/>
                        </a:rPr>
                        <a:t>ufarmc</a:t>
                      </a:r>
                      <a:r>
                        <a:rPr lang="en-US" sz="1700" u="sng" dirty="0">
                          <a:effectLst/>
                          <a:hlinkClick r:id="rId2"/>
                        </a:rPr>
                        <a:t>@mail.ru</a:t>
                      </a:r>
                      <a:endParaRPr lang="ru-RU" sz="17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u="sng" dirty="0">
                          <a:effectLst/>
                          <a:hlinkClick r:id="rId3"/>
                        </a:rPr>
                        <a:t>https://ufarmc.irorb.ru</a:t>
                      </a:r>
                      <a:endParaRPr lang="ru-RU" sz="1700" u="sng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52566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700" dirty="0">
                          <a:effectLst/>
                        </a:rPr>
                        <a:t>2. 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Пензенская область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Фирсова Елена Борисовна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8 963 107-44-42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u="sng" dirty="0">
                          <a:effectLst/>
                          <a:hlinkClick r:id="rId4"/>
                        </a:rPr>
                        <a:t>frso@mail.ru</a:t>
                      </a:r>
                      <a:endParaRPr lang="ru-RU" sz="17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u="sng" dirty="0">
                          <a:effectLst/>
                          <a:hlinkClick r:id="rId5"/>
                        </a:rPr>
                        <a:t>https://irrpo.pnzreg.ru/news/education/614843</a:t>
                      </a:r>
                      <a:endParaRPr lang="ru-RU" sz="1700" u="sng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60943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700" dirty="0">
                          <a:effectLst/>
                        </a:rPr>
                        <a:t>3. 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Республика Марий Эл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Куклина Ирина Николаевна, Софронова Наталья Владимировна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8 927 887-52-77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u="sng" dirty="0">
                          <a:effectLst/>
                          <a:hlinkClick r:id="rId6"/>
                        </a:rPr>
                        <a:t>mon-sofronova.nv@mari-el.gov.ru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1631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700" dirty="0">
                          <a:effectLst/>
                        </a:rPr>
                        <a:t>4. 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Республика Татарстан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err="1">
                          <a:effectLst/>
                        </a:rPr>
                        <a:t>Шавалеева</a:t>
                      </a:r>
                      <a:r>
                        <a:rPr lang="ru-RU" sz="1700" dirty="0">
                          <a:effectLst/>
                        </a:rPr>
                        <a:t> Чулпан </a:t>
                      </a:r>
                      <a:r>
                        <a:rPr lang="ru-RU" sz="1700" dirty="0" err="1">
                          <a:effectLst/>
                        </a:rPr>
                        <a:t>Мансуровна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8 917 888-80-50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u="sng" dirty="0">
                          <a:effectLst/>
                          <a:hlinkClick r:id="rId7"/>
                        </a:rPr>
                        <a:t>Fingramkfu@mail.ru</a:t>
                      </a:r>
                      <a:endParaRPr lang="ru-RU" sz="17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u="sng" dirty="0">
                          <a:effectLst/>
                          <a:hlinkClick r:id="rId8"/>
                        </a:rPr>
                        <a:t>https://vk.com/wall-132053170_140</a:t>
                      </a:r>
                      <a:endParaRPr lang="ru-RU" sz="1700" u="sng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29257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700" dirty="0">
                          <a:effectLst/>
                        </a:rPr>
                        <a:t>5. 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Самарская область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Потокина Елена Сергеевна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8 846 278-43-89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u="sng" dirty="0">
                          <a:effectLst/>
                          <a:hlinkClick r:id="rId9"/>
                        </a:rPr>
                        <a:t>mmcsamara@mail.ru</a:t>
                      </a:r>
                      <a:endParaRPr lang="ru-RU" sz="17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u="sng" dirty="0">
                          <a:effectLst/>
                          <a:hlinkClick r:id="rId10"/>
                        </a:rPr>
                        <a:t>https://samgtu.ru/vshmit/contest</a:t>
                      </a:r>
                      <a:endParaRPr lang="ru-RU" sz="1700" u="sng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0986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700" dirty="0">
                          <a:effectLst/>
                        </a:rPr>
                        <a:t>6. 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Ульяновская область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Мангушева Виктория Фаридовна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8 987 685-74-22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u="sng">
                          <a:effectLst/>
                          <a:hlinkClick r:id="rId11"/>
                        </a:rPr>
                        <a:t>fin-iro73@yandex.ru</a:t>
                      </a:r>
                      <a:endParaRPr lang="ru-RU" sz="17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u="sng">
                          <a:effectLst/>
                          <a:hlinkClick r:id="rId12"/>
                        </a:rPr>
                        <a:t>https://iro73.ru/pedagogam/finp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303659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700" dirty="0">
                          <a:effectLst/>
                        </a:rPr>
                        <a:t>7. 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Чувашская Республика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effectLst/>
                        </a:rPr>
                        <a:t>Степанова Лариса Анатольевна</a:t>
                      </a:r>
                      <a:endParaRPr lang="ru-RU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8 835 258-45-20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u="sng" dirty="0">
                          <a:effectLst/>
                          <a:hlinkClick r:id="rId13"/>
                        </a:rPr>
                        <a:t>chrio12@rchuv.ru</a:t>
                      </a:r>
                      <a:endParaRPr lang="ru-RU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2988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3121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роцесс 1"/>
          <p:cNvSpPr/>
          <p:nvPr/>
        </p:nvSpPr>
        <p:spPr>
          <a:xfrm>
            <a:off x="8285064" y="1412776"/>
            <a:ext cx="2411760" cy="124337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5827" y="594360"/>
            <a:ext cx="11513820" cy="618245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К чему стремимся</a:t>
            </a:r>
          </a:p>
          <a:p>
            <a:pPr marL="0" indent="0">
              <a:buNone/>
            </a:pPr>
            <a:r>
              <a:rPr lang="ru-RU" sz="4000" b="1" u="sng" dirty="0">
                <a:latin typeface="Calibri" panose="020F0502020204030204" pitchFamily="34" charset="0"/>
                <a:cs typeface="Calibri" panose="020F0502020204030204" pitchFamily="34" charset="0"/>
              </a:rPr>
              <a:t>Ступени роста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Фигура, имеющая форму буквы L 3"/>
          <p:cNvSpPr/>
          <p:nvPr/>
        </p:nvSpPr>
        <p:spPr>
          <a:xfrm rot="16200000">
            <a:off x="2331855" y="3553285"/>
            <a:ext cx="2343716" cy="3744415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Фигура, имеющая форму буквы L 4"/>
          <p:cNvSpPr/>
          <p:nvPr/>
        </p:nvSpPr>
        <p:spPr>
          <a:xfrm rot="16200000">
            <a:off x="4619493" y="2576053"/>
            <a:ext cx="2435607" cy="3265443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Фигура, имеющая форму буквы L 5"/>
          <p:cNvSpPr/>
          <p:nvPr/>
        </p:nvSpPr>
        <p:spPr>
          <a:xfrm rot="16200000">
            <a:off x="6630779" y="1213690"/>
            <a:ext cx="2573056" cy="3403271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77826" y="3501769"/>
            <a:ext cx="2448273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Приобрести знания по финансовой грамотности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06456" y="1610500"/>
            <a:ext cx="2699791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Реально оценить приобретённые знания по  финансовой грамотности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15660" y="738421"/>
            <a:ext cx="3763309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Получить опыт самостоятельного действия  в</a:t>
            </a:r>
          </a:p>
          <a:p>
            <a:r>
              <a:rPr lang="ru-RU" sz="2800" b="1" dirty="0">
                <a:latin typeface="Calibri" panose="020F0502020204030204" pitchFamily="34" charset="0"/>
                <a:cs typeface="Calibri" panose="020F0502020204030204" pitchFamily="34" charset="0"/>
              </a:rPr>
              <a:t> социуме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82930"/>
            <a:ext cx="10515600" cy="1325563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altLang="ru-RU" sz="3600" b="1" dirty="0"/>
              <a:t>Что способствовало активности в продвижении финансовой грамотности в регионе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99615"/>
            <a:ext cx="10515600" cy="4351338"/>
          </a:xfrm>
        </p:spPr>
        <p:txBody>
          <a:bodyPr>
            <a:normAutofit/>
          </a:bodyPr>
          <a:lstStyle/>
          <a:p>
            <a:pPr marL="0" indent="717550"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3200" dirty="0"/>
              <a:t> Соглашение между ЦБ РФ  и Министерством Образования РБ о сотрудничестве в области финансовой грамотности, 2017 год</a:t>
            </a:r>
          </a:p>
          <a:p>
            <a:pPr marL="0" indent="717550"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3200" dirty="0"/>
              <a:t> Уфимский Региональный Методический Центр по финансовой грамотности 2018 на базе ИРО РБ</a:t>
            </a:r>
          </a:p>
          <a:p>
            <a:pPr marL="0" indent="717550"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sz="3200" dirty="0"/>
              <a:t> Инновационная площадка по финансовой грамотности при ИРО РБ, 2018 год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Конкурс методических разработок по финансовой грамотности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757116"/>
            <a:ext cx="10515600" cy="240454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4400" dirty="0"/>
              <a:t> Участники конкурса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4400" dirty="0"/>
              <a:t> Определение номинаций Конкурса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4400" dirty="0"/>
              <a:t> Разработка положения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414" y="784496"/>
            <a:ext cx="11562888" cy="5289007"/>
          </a:xfrm>
        </p:spPr>
        <p:txBody>
          <a:bodyPr wrap="square">
            <a:no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altLang="en-US" sz="3200" b="1" dirty="0"/>
              <a:t>Задачи</a:t>
            </a:r>
            <a:r>
              <a:rPr lang="ru-RU" altLang="ru-RU" sz="3200" b="1" dirty="0"/>
              <a:t> </a:t>
            </a:r>
            <a:r>
              <a:rPr lang="ru-RU" altLang="en-US" sz="3200" b="1" dirty="0"/>
              <a:t>Конкурса</a:t>
            </a:r>
            <a:r>
              <a:rPr lang="ru-RU" altLang="ru-RU" sz="3200" b="1" dirty="0"/>
              <a:t>:</a:t>
            </a:r>
          </a:p>
          <a:p>
            <a:pPr marL="0" indent="541338"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altLang="en-US" sz="2600" dirty="0"/>
              <a:t>раскрытие</a:t>
            </a:r>
            <a:r>
              <a:rPr lang="ru-RU" altLang="ru-RU" sz="2600" dirty="0"/>
              <a:t> </a:t>
            </a:r>
            <a:r>
              <a:rPr lang="ru-RU" altLang="en-US" sz="2600" dirty="0"/>
              <a:t>конкурсантами</a:t>
            </a:r>
            <a:r>
              <a:rPr lang="ru-RU" altLang="ru-RU" sz="2600" dirty="0"/>
              <a:t> </a:t>
            </a:r>
            <a:r>
              <a:rPr lang="ru-RU" altLang="en-US" sz="2600" dirty="0"/>
              <a:t>профессионального</a:t>
            </a:r>
            <a:r>
              <a:rPr lang="ru-RU" altLang="ru-RU" sz="2600" dirty="0"/>
              <a:t> </a:t>
            </a:r>
            <a:r>
              <a:rPr lang="ru-RU" altLang="en-US" sz="2600" dirty="0"/>
              <a:t>потенциала</a:t>
            </a:r>
            <a:r>
              <a:rPr lang="ru-RU" altLang="ru-RU" sz="2600" dirty="0"/>
              <a:t> </a:t>
            </a:r>
            <a:r>
              <a:rPr lang="ru-RU" altLang="en-US" sz="2600" dirty="0"/>
              <a:t>в</a:t>
            </a:r>
            <a:r>
              <a:rPr lang="ru-RU" altLang="ru-RU" sz="2600" dirty="0"/>
              <a:t> </a:t>
            </a:r>
            <a:r>
              <a:rPr lang="ru-RU" altLang="en-US" sz="2600" dirty="0"/>
              <a:t>условиях</a:t>
            </a:r>
            <a:r>
              <a:rPr lang="ru-RU" altLang="ru-RU" sz="2600" dirty="0"/>
              <a:t> </a:t>
            </a:r>
          </a:p>
          <a:p>
            <a:pPr marL="0" indent="541338"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altLang="en-US" sz="2600" dirty="0"/>
              <a:t> современной</a:t>
            </a:r>
            <a:r>
              <a:rPr lang="ru-RU" altLang="ru-RU" sz="2600" dirty="0"/>
              <a:t> </a:t>
            </a:r>
            <a:r>
              <a:rPr lang="ru-RU" altLang="en-US" sz="2600" dirty="0"/>
              <a:t>трансформации</a:t>
            </a:r>
            <a:r>
              <a:rPr lang="ru-RU" altLang="ru-RU" sz="2600" dirty="0"/>
              <a:t> </a:t>
            </a:r>
            <a:r>
              <a:rPr lang="ru-RU" altLang="en-US" sz="2600" dirty="0"/>
              <a:t>образовательного</a:t>
            </a:r>
            <a:r>
              <a:rPr lang="ru-RU" altLang="ru-RU" sz="2600" dirty="0"/>
              <a:t> </a:t>
            </a:r>
            <a:r>
              <a:rPr lang="ru-RU" altLang="en-US" sz="2600" dirty="0"/>
              <a:t>процесса</a:t>
            </a:r>
            <a:r>
              <a:rPr lang="ru-RU" altLang="ru-RU" sz="2600" dirty="0"/>
              <a:t>;</a:t>
            </a:r>
          </a:p>
          <a:p>
            <a:pPr marL="0" indent="541338"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altLang="en-US" sz="2600" dirty="0"/>
              <a:t> создание</a:t>
            </a:r>
            <a:r>
              <a:rPr lang="ru-RU" altLang="ru-RU" sz="2600" dirty="0"/>
              <a:t> </a:t>
            </a:r>
            <a:r>
              <a:rPr lang="ru-RU" altLang="en-US" sz="2600" dirty="0"/>
              <a:t>информационно</a:t>
            </a:r>
            <a:r>
              <a:rPr lang="ru-RU" altLang="ru-RU" sz="2600" dirty="0"/>
              <a:t>-</a:t>
            </a:r>
            <a:r>
              <a:rPr lang="ru-RU" altLang="en-US" sz="2600" dirty="0"/>
              <a:t>методического</a:t>
            </a:r>
            <a:r>
              <a:rPr lang="ru-RU" altLang="ru-RU" sz="2600" dirty="0"/>
              <a:t> </a:t>
            </a:r>
            <a:r>
              <a:rPr lang="ru-RU" altLang="en-US" sz="2600" dirty="0"/>
              <a:t>пространства</a:t>
            </a:r>
            <a:r>
              <a:rPr lang="ru-RU" altLang="ru-RU" sz="2600" dirty="0"/>
              <a:t> </a:t>
            </a:r>
            <a:r>
              <a:rPr lang="ru-RU" altLang="en-US" sz="2600" dirty="0"/>
              <a:t>для</a:t>
            </a:r>
            <a:r>
              <a:rPr lang="ru-RU" altLang="ru-RU" sz="2600" dirty="0"/>
              <a:t> </a:t>
            </a:r>
            <a:r>
              <a:rPr lang="ru-RU" altLang="en-US" sz="2600" dirty="0"/>
              <a:t>участников</a:t>
            </a:r>
            <a:r>
              <a:rPr lang="ru-RU" altLang="ru-RU" sz="2600" dirty="0"/>
              <a:t> </a:t>
            </a:r>
            <a:r>
              <a:rPr lang="ru-RU" altLang="en-US" sz="2600" dirty="0"/>
              <a:t>Конкурса</a:t>
            </a:r>
            <a:r>
              <a:rPr lang="ru-RU" altLang="ru-RU" sz="2600" dirty="0"/>
              <a:t>, </a:t>
            </a:r>
            <a:r>
              <a:rPr lang="ru-RU" altLang="en-US" sz="2600" dirty="0"/>
              <a:t>способствующего</a:t>
            </a:r>
            <a:r>
              <a:rPr lang="ru-RU" altLang="ru-RU" sz="2600" dirty="0"/>
              <a:t> </a:t>
            </a:r>
            <a:r>
              <a:rPr lang="ru-RU" altLang="en-US" sz="2600" dirty="0"/>
              <a:t>активному</a:t>
            </a:r>
            <a:r>
              <a:rPr lang="ru-RU" altLang="ru-RU" sz="2600" dirty="0"/>
              <a:t> </a:t>
            </a:r>
            <a:r>
              <a:rPr lang="ru-RU" altLang="en-US" sz="2600" dirty="0"/>
              <a:t>обмену</a:t>
            </a:r>
            <a:r>
              <a:rPr lang="ru-RU" altLang="ru-RU" sz="2600" dirty="0"/>
              <a:t> </a:t>
            </a:r>
            <a:r>
              <a:rPr lang="ru-RU" altLang="en-US" sz="2600" dirty="0"/>
              <a:t>опытом</a:t>
            </a:r>
            <a:r>
              <a:rPr lang="ru-RU" altLang="ru-RU" sz="2600" dirty="0"/>
              <a:t>, </a:t>
            </a:r>
            <a:r>
              <a:rPr lang="ru-RU" altLang="en-US" sz="2600" dirty="0"/>
              <a:t>взаимной</a:t>
            </a:r>
            <a:r>
              <a:rPr lang="ru-RU" altLang="ru-RU" sz="2600" dirty="0"/>
              <a:t> </a:t>
            </a:r>
            <a:r>
              <a:rPr lang="ru-RU" altLang="en-US" sz="2600" dirty="0"/>
              <a:t>поддержке</a:t>
            </a:r>
            <a:r>
              <a:rPr lang="ru-RU" altLang="ru-RU" sz="2600" dirty="0"/>
              <a:t> </a:t>
            </a:r>
            <a:r>
              <a:rPr lang="ru-RU" altLang="en-US" sz="2600" dirty="0"/>
              <a:t>и</a:t>
            </a:r>
            <a:r>
              <a:rPr lang="ru-RU" altLang="ru-RU" sz="2600" dirty="0"/>
              <a:t> </a:t>
            </a:r>
            <a:r>
              <a:rPr lang="ru-RU" altLang="en-US" sz="2600" dirty="0">
                <a:sym typeface="+mn-ea"/>
              </a:rPr>
              <a:t>продвижению</a:t>
            </a:r>
            <a:r>
              <a:rPr lang="ru-RU" altLang="ru-RU" sz="2600" dirty="0">
                <a:sym typeface="+mn-ea"/>
              </a:rPr>
              <a:t> </a:t>
            </a:r>
            <a:r>
              <a:rPr lang="ru-RU" altLang="en-US" sz="2600" dirty="0">
                <a:sym typeface="+mn-ea"/>
              </a:rPr>
              <a:t>инициатив</a:t>
            </a:r>
            <a:r>
              <a:rPr lang="ru-RU" altLang="ru-RU" sz="2600" dirty="0">
                <a:sym typeface="+mn-ea"/>
              </a:rPr>
              <a:t> </a:t>
            </a:r>
            <a:r>
              <a:rPr lang="ru-RU" altLang="en-US" sz="2600" dirty="0">
                <a:sym typeface="+mn-ea"/>
              </a:rPr>
              <a:t>профессионального</a:t>
            </a:r>
            <a:r>
              <a:rPr lang="ru-RU" altLang="ru-RU" sz="2600" dirty="0">
                <a:sym typeface="+mn-ea"/>
              </a:rPr>
              <a:t> </a:t>
            </a:r>
            <a:r>
              <a:rPr lang="ru-RU" altLang="en-US" sz="2600" dirty="0">
                <a:sym typeface="+mn-ea"/>
              </a:rPr>
              <a:t>сообщества</a:t>
            </a:r>
            <a:r>
              <a:rPr lang="ru-RU" altLang="ru-RU" sz="2600" dirty="0">
                <a:sym typeface="+mn-ea"/>
              </a:rPr>
              <a:t>;</a:t>
            </a:r>
            <a:endParaRPr lang="ru-RU" altLang="ru-RU" sz="2600" dirty="0"/>
          </a:p>
          <a:p>
            <a:pPr marL="0" indent="541338"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altLang="en-US" sz="2600" dirty="0">
                <a:sym typeface="+mn-ea"/>
              </a:rPr>
              <a:t> развитие</a:t>
            </a:r>
            <a:r>
              <a:rPr lang="ru-RU" altLang="ru-RU" sz="2600" dirty="0">
                <a:sym typeface="+mn-ea"/>
              </a:rPr>
              <a:t> </a:t>
            </a:r>
            <a:r>
              <a:rPr lang="ru-RU" altLang="en-US" sz="2600" dirty="0">
                <a:sym typeface="+mn-ea"/>
              </a:rPr>
              <a:t>мобильности</a:t>
            </a:r>
            <a:r>
              <a:rPr lang="ru-RU" altLang="ru-RU" sz="2600" dirty="0">
                <a:sym typeface="+mn-ea"/>
              </a:rPr>
              <a:t>, </a:t>
            </a:r>
            <a:r>
              <a:rPr lang="ru-RU" altLang="en-US" sz="2600" dirty="0">
                <a:sym typeface="+mn-ea"/>
              </a:rPr>
              <a:t>педагогического</a:t>
            </a:r>
            <a:r>
              <a:rPr lang="ru-RU" altLang="ru-RU" sz="2600" dirty="0">
                <a:sym typeface="+mn-ea"/>
              </a:rPr>
              <a:t> </a:t>
            </a:r>
            <a:r>
              <a:rPr lang="ru-RU" altLang="en-US" sz="2600" dirty="0">
                <a:sym typeface="+mn-ea"/>
              </a:rPr>
              <a:t>творчества</a:t>
            </a:r>
            <a:r>
              <a:rPr lang="ru-RU" altLang="ru-RU" sz="2600" dirty="0">
                <a:sym typeface="+mn-ea"/>
              </a:rPr>
              <a:t> </a:t>
            </a:r>
            <a:r>
              <a:rPr lang="ru-RU" altLang="en-US" sz="2600" dirty="0">
                <a:sym typeface="+mn-ea"/>
              </a:rPr>
              <a:t>и</a:t>
            </a:r>
            <a:r>
              <a:rPr lang="ru-RU" altLang="ru-RU" sz="2600" dirty="0">
                <a:sym typeface="+mn-ea"/>
              </a:rPr>
              <a:t> </a:t>
            </a:r>
            <a:r>
              <a:rPr lang="ru-RU" altLang="en-US" sz="2600" dirty="0">
                <a:sym typeface="+mn-ea"/>
              </a:rPr>
              <a:t>методической</a:t>
            </a:r>
            <a:r>
              <a:rPr lang="ru-RU" altLang="ru-RU" sz="2600" dirty="0">
                <a:sym typeface="+mn-ea"/>
              </a:rPr>
              <a:t> </a:t>
            </a:r>
            <a:endParaRPr lang="ru-RU" altLang="ru-RU" sz="2600" dirty="0"/>
          </a:p>
          <a:p>
            <a:pPr marL="0" indent="541338"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altLang="en-US" sz="2600" dirty="0">
                <a:sym typeface="+mn-ea"/>
              </a:rPr>
              <a:t> активности</a:t>
            </a:r>
            <a:r>
              <a:rPr lang="ru-RU" altLang="ru-RU" sz="2600" dirty="0">
                <a:sym typeface="+mn-ea"/>
              </a:rPr>
              <a:t> </a:t>
            </a:r>
            <a:r>
              <a:rPr lang="ru-RU" altLang="en-US" sz="2600" dirty="0">
                <a:sym typeface="+mn-ea"/>
              </a:rPr>
              <a:t>педагогов</a:t>
            </a:r>
            <a:r>
              <a:rPr lang="ru-RU" altLang="ru-RU" sz="2600" dirty="0">
                <a:sym typeface="+mn-ea"/>
              </a:rPr>
              <a:t>, </a:t>
            </a:r>
            <a:r>
              <a:rPr lang="ru-RU" altLang="en-US" sz="2600" dirty="0">
                <a:sym typeface="+mn-ea"/>
              </a:rPr>
              <a:t>реализующих</a:t>
            </a:r>
            <a:r>
              <a:rPr lang="ru-RU" altLang="ru-RU" sz="2600" dirty="0">
                <a:sym typeface="+mn-ea"/>
              </a:rPr>
              <a:t> </a:t>
            </a:r>
            <a:r>
              <a:rPr lang="ru-RU" altLang="en-US" sz="2600" dirty="0">
                <a:sym typeface="+mn-ea"/>
              </a:rPr>
              <a:t>задачи</a:t>
            </a:r>
            <a:r>
              <a:rPr lang="ru-RU" altLang="ru-RU" sz="2600" dirty="0">
                <a:sym typeface="+mn-ea"/>
              </a:rPr>
              <a:t> </a:t>
            </a:r>
            <a:r>
              <a:rPr lang="ru-RU" altLang="en-US" sz="2600" dirty="0">
                <a:sym typeface="+mn-ea"/>
              </a:rPr>
              <a:t>финансовой</a:t>
            </a:r>
            <a:r>
              <a:rPr lang="ru-RU" altLang="ru-RU" sz="2600" dirty="0">
                <a:sym typeface="+mn-ea"/>
              </a:rPr>
              <a:t> </a:t>
            </a:r>
            <a:r>
              <a:rPr lang="ru-RU" altLang="en-US" sz="2600" dirty="0">
                <a:sym typeface="+mn-ea"/>
              </a:rPr>
              <a:t>грамотности</a:t>
            </a:r>
            <a:r>
              <a:rPr lang="ru-RU" altLang="ru-RU" sz="2600" dirty="0">
                <a:sym typeface="+mn-ea"/>
              </a:rPr>
              <a:t>;</a:t>
            </a:r>
            <a:endParaRPr lang="ru-RU" altLang="ru-RU" sz="2600" dirty="0"/>
          </a:p>
          <a:p>
            <a:pPr marL="0" indent="541338" algn="just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ru-RU" altLang="en-US" sz="2600" dirty="0">
                <a:sym typeface="+mn-ea"/>
              </a:rPr>
              <a:t> распространение</a:t>
            </a:r>
            <a:r>
              <a:rPr lang="ru-RU" altLang="ru-RU" sz="2600" dirty="0">
                <a:sym typeface="+mn-ea"/>
              </a:rPr>
              <a:t> </a:t>
            </a:r>
            <a:r>
              <a:rPr lang="ru-RU" altLang="en-US" sz="2600" dirty="0">
                <a:sym typeface="+mn-ea"/>
              </a:rPr>
              <a:t>эффективных</a:t>
            </a:r>
            <a:r>
              <a:rPr lang="ru-RU" altLang="ru-RU" sz="2600" dirty="0">
                <a:sym typeface="+mn-ea"/>
              </a:rPr>
              <a:t> </a:t>
            </a:r>
            <a:r>
              <a:rPr lang="ru-RU" altLang="en-US" sz="2600" dirty="0">
                <a:sym typeface="+mn-ea"/>
              </a:rPr>
              <a:t>педагогических</a:t>
            </a:r>
            <a:r>
              <a:rPr lang="ru-RU" altLang="ru-RU" sz="2600" dirty="0">
                <a:sym typeface="+mn-ea"/>
              </a:rPr>
              <a:t> </a:t>
            </a:r>
            <a:r>
              <a:rPr lang="ru-RU" altLang="en-US" sz="2600" dirty="0">
                <a:sym typeface="+mn-ea"/>
              </a:rPr>
              <a:t>практик</a:t>
            </a:r>
            <a:r>
              <a:rPr lang="ru-RU" altLang="ru-RU" sz="2600" dirty="0">
                <a:sym typeface="+mn-ea"/>
              </a:rPr>
              <a:t>, </a:t>
            </a:r>
            <a:r>
              <a:rPr lang="ru-RU" altLang="en-US" sz="2600" dirty="0">
                <a:sym typeface="+mn-ea"/>
              </a:rPr>
              <a:t>информационно</a:t>
            </a:r>
            <a:r>
              <a:rPr lang="ru-RU" altLang="ru-RU" sz="2600" dirty="0">
                <a:sym typeface="+mn-ea"/>
              </a:rPr>
              <a:t>-</a:t>
            </a:r>
            <a:r>
              <a:rPr lang="ru-RU" altLang="en-US" sz="2600" dirty="0">
                <a:sym typeface="+mn-ea"/>
              </a:rPr>
              <a:t>образовательных</a:t>
            </a:r>
            <a:r>
              <a:rPr lang="ru-RU" altLang="ru-RU" sz="2600" dirty="0">
                <a:sym typeface="+mn-ea"/>
              </a:rPr>
              <a:t> </a:t>
            </a:r>
            <a:r>
              <a:rPr lang="ru-RU" altLang="en-US" sz="2600" dirty="0">
                <a:sym typeface="+mn-ea"/>
              </a:rPr>
              <a:t>ресурсов</a:t>
            </a:r>
            <a:r>
              <a:rPr lang="ru-RU" altLang="ru-RU" sz="2600" dirty="0">
                <a:sym typeface="+mn-ea"/>
              </a:rPr>
              <a:t> </a:t>
            </a:r>
            <a:r>
              <a:rPr lang="ru-RU" altLang="en-US" sz="2600" dirty="0">
                <a:sym typeface="+mn-ea"/>
              </a:rPr>
              <a:t>по</a:t>
            </a:r>
            <a:r>
              <a:rPr lang="ru-RU" altLang="ru-RU" sz="2600" dirty="0">
                <a:sym typeface="+mn-ea"/>
              </a:rPr>
              <a:t> </a:t>
            </a:r>
            <a:r>
              <a:rPr lang="ru-RU" altLang="en-US" sz="2600" dirty="0">
                <a:sym typeface="+mn-ea"/>
              </a:rPr>
              <a:t>финансовой</a:t>
            </a:r>
            <a:r>
              <a:rPr lang="ru-RU" altLang="ru-RU" sz="2600" dirty="0">
                <a:sym typeface="+mn-ea"/>
              </a:rPr>
              <a:t> </a:t>
            </a:r>
            <a:r>
              <a:rPr lang="ru-RU" altLang="en-US" sz="2600" dirty="0">
                <a:sym typeface="+mn-ea"/>
              </a:rPr>
              <a:t>грамотности</a:t>
            </a:r>
            <a:r>
              <a:rPr lang="ru-RU" altLang="ru-RU" sz="2600" dirty="0">
                <a:sym typeface="+mn-ea"/>
              </a:rPr>
              <a:t>.</a:t>
            </a:r>
            <a:endParaRPr lang="ru-RU" altLang="ru-RU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456410"/>
            <a:ext cx="10515600" cy="791845"/>
          </a:xfrm>
        </p:spPr>
        <p:txBody>
          <a:bodyPr>
            <a:noAutofit/>
          </a:bodyPr>
          <a:lstStyle/>
          <a:p>
            <a:pPr algn="ctr"/>
            <a:r>
              <a:rPr lang="ru-RU" altLang="en-US" sz="3600" b="1" dirty="0"/>
              <a:t>Критерии</a:t>
            </a:r>
            <a:r>
              <a:rPr lang="en-US" altLang="ru-RU" sz="3600" b="1" dirty="0"/>
              <a:t> </a:t>
            </a:r>
            <a:r>
              <a:rPr lang="ru-RU" altLang="en-US" sz="3600" b="1" dirty="0"/>
              <a:t>оценивания</a:t>
            </a:r>
            <a:r>
              <a:rPr lang="ru-RU" altLang="ru-RU" sz="3600" b="1" dirty="0"/>
              <a:t> </a:t>
            </a:r>
            <a:r>
              <a:rPr lang="ru-RU" altLang="en-US" sz="3600" b="1" dirty="0"/>
              <a:t>конкурсных</a:t>
            </a:r>
            <a:r>
              <a:rPr lang="ru-RU" altLang="ru-RU" sz="3600" b="1" dirty="0"/>
              <a:t> </a:t>
            </a:r>
            <a:r>
              <a:rPr lang="ru-RU" altLang="en-US" sz="3600" b="1" dirty="0"/>
              <a:t>материалов</a:t>
            </a:r>
            <a:endParaRPr lang="en-US" altLang="en-US" sz="3600" b="1" dirty="0"/>
          </a:p>
        </p:txBody>
      </p:sp>
      <p:graphicFrame>
        <p:nvGraphicFramePr>
          <p:cNvPr id="6" name="Замещающее 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3554298"/>
              </p:ext>
            </p:extLst>
          </p:nvPr>
        </p:nvGraphicFramePr>
        <p:xfrm>
          <a:off x="361130" y="1248255"/>
          <a:ext cx="11628619" cy="531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8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8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718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93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№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Критерии оценки конкурсных материалов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Показатели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Количество баллов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Грамотность (грамматическая,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орфографическая, пунктуационная)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Уровень грамотности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0-6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Соответствие представленного материала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целям и задачам конкурса, содержанию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обозначенной номинации конкурса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Наличие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актуальной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информации, подтверждающей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востребованность государственной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задачи и социальному запросу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Sans Serif" panose="020B0604020202020204" pitchFamily="34" charset="0"/>
                        </a:rPr>
                        <a:t>0-6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Полнота представленного Конкурсного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материала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Логика изложения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материала и наличие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представленных структурных частей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Конкурсного материала, ссылки на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используемые источники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Sans Serif" panose="020B0604020202020204" pitchFamily="34" charset="0"/>
                        </a:rPr>
                        <a:t>0-6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Наличие теоретико-методологических,</a:t>
                      </a:r>
                      <a:r>
                        <a:rPr lang="ru-RU" sz="12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нормативных и инновационных компонентов</a:t>
                      </a:r>
                      <a:r>
                        <a:rPr lang="ru-RU" sz="12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знания в содержании Конкурсного материала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Четко прослеживаемые,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обозначенные	правила,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законы и закономерности в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представленном Конкурсном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материале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Sans Serif" panose="020B0604020202020204" pitchFamily="34" charset="0"/>
                        </a:rPr>
                        <a:t>0-6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Методические инструменты,</a:t>
                      </a:r>
                      <a:r>
                        <a:rPr lang="ru-RU" sz="12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формирующие умения и навыки по реализации</a:t>
                      </a:r>
                      <a:r>
                        <a:rPr lang="ru-RU" sz="12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задач финансовой грамотности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Представленные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в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Конкурсном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материале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методические материалы и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технологии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Sans Serif" panose="020B0604020202020204" pitchFamily="34" charset="0"/>
                        </a:rPr>
                        <a:t>0-6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Наличие</a:t>
                      </a:r>
                      <a:r>
                        <a:rPr lang="ru-RU" sz="12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наглядных примеров,</a:t>
                      </a:r>
                      <a:r>
                        <a:rPr lang="ru-RU" sz="12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способствующих повышению финансовой</a:t>
                      </a:r>
                      <a:r>
                        <a:rPr lang="ru-RU" sz="12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грамотности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Не менее двух примеров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Sans Serif" panose="020B0604020202020204" pitchFamily="34" charset="0"/>
                        </a:rPr>
                        <a:t>0-6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7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Использование приемов деятельностного</a:t>
                      </a:r>
                      <a:r>
                        <a:rPr lang="ru-RU" sz="12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вовлечения участников в процесс и его</a:t>
                      </a:r>
                      <a:r>
                        <a:rPr lang="ru-RU" sz="12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результат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Наличие и описание приемов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Sans Serif" panose="020B0604020202020204" pitchFamily="34" charset="0"/>
                        </a:rPr>
                        <a:t>0-6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Эксклюзивность Конкурсного материала, как</a:t>
                      </a:r>
                      <a:r>
                        <a:rPr lang="ru-RU" sz="12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проектного образовательного продукта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Экспертное мнение члена жюри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Sans Serif" panose="020B0604020202020204" pitchFamily="34" charset="0"/>
                        </a:rPr>
                        <a:t>0-6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Возможность мультипликации</a:t>
                      </a:r>
                      <a:r>
                        <a:rPr lang="ru-RU" sz="12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Конкурсного материала во Всероссийском</a:t>
                      </a:r>
                      <a:r>
                        <a:rPr lang="ru-RU" sz="12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сетевом педагогическом сообществе педагогов</a:t>
                      </a:r>
                      <a:r>
                        <a:rPr lang="ru-RU" sz="12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финансовой грамотности</a:t>
                      </a:r>
                      <a:endParaRPr lang="ru-RU" sz="12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Доступность предлагаемого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материала, включение в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методическую разработку заданий,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направленных на формирование и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развитие практических навыков по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формированию финансовой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грамотности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Sans Serif" panose="020B0604020202020204" pitchFamily="34" charset="0"/>
                        </a:rPr>
                        <a:t>0-6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Общее впечатление от Конкурсного материала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Экспертное мнение члена жюри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icrosoft Sans Serif" panose="020B0604020202020204" pitchFamily="34" charset="0"/>
                        </a:rPr>
                        <a:t>0-6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220" y="567055"/>
            <a:ext cx="11612880" cy="234061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en-US" sz="4445" b="1" dirty="0"/>
              <a:t>Вебинар РМЦ ИРО РБ </a:t>
            </a:r>
            <a:br>
              <a:rPr lang="ru-RU" altLang="en-US" sz="4445" b="1" dirty="0"/>
            </a:br>
            <a:r>
              <a:rPr lang="ru-RU" altLang="en-US" sz="4445" b="1" dirty="0"/>
              <a:t>«В помощь учителю. Методические рекомендации по участию в конкурсе разработок»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477520" y="3006300"/>
            <a:ext cx="10876280" cy="329819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altLang="en-US" sz="4000" dirty="0"/>
              <a:t> Представление документов и конкурсных материалов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altLang="en-US" sz="4000" dirty="0"/>
              <a:t> Требования к конкурсным материалам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altLang="en-US" sz="4000" dirty="0"/>
              <a:t> Структура конкурсного материала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5810" y="509270"/>
            <a:ext cx="10587990" cy="619125"/>
          </a:xfrm>
        </p:spPr>
        <p:txBody>
          <a:bodyPr>
            <a:normAutofit/>
          </a:bodyPr>
          <a:lstStyle/>
          <a:p>
            <a:r>
              <a:rPr lang="ru-RU" altLang="en-US" sz="3600" b="1"/>
              <a:t>Особое внимание обратить на следующие аспекты</a:t>
            </a:r>
            <a:r>
              <a:rPr lang="en-US" altLang="ru-RU" sz="3600" b="1"/>
              <a:t>: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534670" y="1128395"/>
            <a:ext cx="10530205" cy="5107305"/>
          </a:xfrm>
        </p:spPr>
        <p:txBody>
          <a:bodyPr>
            <a:normAutofit fontScale="97500" lnSpcReduction="10000"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rgbClr val="102D69"/>
                </a:solidFill>
                <a:latin typeface="Calibri" panose="020F0502020204030204" pitchFamily="34" charset="0"/>
                <a:sym typeface="+mn-ea"/>
              </a:rPr>
              <a:t>Предметные результаты  </a:t>
            </a:r>
            <a:r>
              <a:rPr lang="ru-RU" dirty="0">
                <a:solidFill>
                  <a:srgbClr val="102D69"/>
                </a:solidFill>
                <a:latin typeface="Calibri" panose="020F0502020204030204" pitchFamily="34" charset="0"/>
                <a:sym typeface="+mn-ea"/>
              </a:rPr>
              <a:t>с учетом специфики содержания предметных областей, включающих конкретные учебные предметы, </a:t>
            </a:r>
            <a:r>
              <a:rPr lang="ru-RU" b="1" u="sng" dirty="0">
                <a:solidFill>
                  <a:srgbClr val="102D69"/>
                </a:solidFill>
                <a:latin typeface="Calibri" panose="020F0502020204030204" pitchFamily="34" charset="0"/>
                <a:sym typeface="+mn-ea"/>
              </a:rPr>
              <a:t>ориентированы на применение знаний, умений и навыков обучающимися в учебных ситуациях и реальных жизненных условиях</a:t>
            </a:r>
            <a:r>
              <a:rPr lang="ru-RU" dirty="0">
                <a:solidFill>
                  <a:srgbClr val="102D69"/>
                </a:solidFill>
                <a:latin typeface="Calibri" panose="020F0502020204030204" pitchFamily="34" charset="0"/>
                <a:sym typeface="+mn-ea"/>
              </a:rPr>
              <a:t>.</a:t>
            </a:r>
          </a:p>
          <a:p>
            <a:pPr marL="0" indent="0">
              <a:buNone/>
            </a:pPr>
            <a:endParaRPr lang="ru-RU" altLang="en-US" dirty="0">
              <a:solidFill>
                <a:srgbClr val="102D69"/>
              </a:solidFill>
              <a:latin typeface="Calibri" panose="020F0502020204030204" pitchFamily="34" charset="0"/>
              <a:sym typeface="+mn-ea"/>
            </a:endParaRPr>
          </a:p>
          <a:p>
            <a:pPr marL="0" indent="0">
              <a:buNone/>
            </a:pPr>
            <a:r>
              <a:rPr lang="ru-RU" b="1" u="sng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sym typeface="+mn-ea"/>
              </a:rPr>
              <a:t>Формирования финансовой  грамотности обучающихся </a:t>
            </a:r>
            <a:r>
              <a:rPr lang="ru-RU" dirty="0">
                <a:solidFill>
                  <a:srgbClr val="102D69"/>
                </a:solidFill>
                <a:latin typeface="Calibri" panose="020F0502020204030204" pitchFamily="34" charset="0"/>
                <a:sym typeface="+mn-ea"/>
              </a:rPr>
              <a:t>способности решать учебные задачи и жизненные проблемные ситуации на основе сформированных предметных, </a:t>
            </a:r>
          </a:p>
          <a:p>
            <a:pPr marL="0" indent="0">
              <a:buNone/>
            </a:pPr>
            <a:r>
              <a:rPr lang="ru-RU" dirty="0" err="1">
                <a:solidFill>
                  <a:srgbClr val="102D69"/>
                </a:solidFill>
                <a:latin typeface="Calibri" panose="020F0502020204030204" pitchFamily="34" charset="0"/>
                <a:sym typeface="+mn-ea"/>
              </a:rPr>
              <a:t>метапредметных</a:t>
            </a:r>
            <a:r>
              <a:rPr lang="ru-RU" dirty="0">
                <a:solidFill>
                  <a:srgbClr val="102D69"/>
                </a:solidFill>
                <a:latin typeface="Calibri" panose="020F0502020204030204" pitchFamily="34" charset="0"/>
                <a:sym typeface="+mn-ea"/>
              </a:rPr>
              <a:t> и универсальных способов деятельности, включающей овладение ключевыми компетенциями, </a:t>
            </a:r>
          </a:p>
          <a:p>
            <a:pPr marL="0" indent="0">
              <a:buNone/>
            </a:pPr>
            <a:r>
              <a:rPr lang="ru-RU" dirty="0">
                <a:solidFill>
                  <a:srgbClr val="102D69"/>
                </a:solidFill>
                <a:latin typeface="Calibri" panose="020F0502020204030204" pitchFamily="34" charset="0"/>
                <a:sym typeface="+mn-ea"/>
              </a:rPr>
              <a:t>составляющими основу готовности к успешному взаимодействию  с изменяющимся миром и дальнейшему успешному образованию</a:t>
            </a:r>
            <a:endParaRPr lang="ru-RU" dirty="0">
              <a:solidFill>
                <a:srgbClr val="102D69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ru-RU" altLang="en-US" dirty="0"/>
          </a:p>
          <a:p>
            <a:pPr marL="0" indent="0">
              <a:buNone/>
            </a:pPr>
            <a:endParaRPr lang="ru-RU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851" y="577315"/>
            <a:ext cx="4050000" cy="54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432" y="1213503"/>
            <a:ext cx="4050000" cy="54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0236"/>
            <a:ext cx="4050000" cy="540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1501</TotalTime>
  <Words>947</Words>
  <Application>Microsoft Office PowerPoint</Application>
  <PresentationFormat>Широкоэкранный</PresentationFormat>
  <Paragraphs>154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Что способствовало активности в продвижении финансовой грамотности в регионе</vt:lpstr>
      <vt:lpstr>Конкурс методических разработок по финансовой грамотности</vt:lpstr>
      <vt:lpstr>Презентация PowerPoint</vt:lpstr>
      <vt:lpstr>Критерии оценивания конкурсных материалов</vt:lpstr>
      <vt:lpstr>Вебинар РМЦ ИРО РБ  «В помощь учителю. Методические рекомендации по участию в конкурсе разработок»</vt:lpstr>
      <vt:lpstr>Особое внимание обратить на следующие аспекты:</vt:lpstr>
      <vt:lpstr>Презентация PowerPoint</vt:lpstr>
      <vt:lpstr>Презентация PowerPoint</vt:lpstr>
      <vt:lpstr>Инновационная площадка по изучению финансовой грамотности  МАОУ «СОШ №11»  городского округа г. Стерлитамак РБ</vt:lpstr>
      <vt:lpstr>Инновационная площадка по изучению финансовой грамотности  МАОУ «СОШ №11» городского округа г. Стерлитамак РБ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Artur_A</dc:creator>
  <cp:lastModifiedBy>Artur_A</cp:lastModifiedBy>
  <cp:revision>33</cp:revision>
  <dcterms:created xsi:type="dcterms:W3CDTF">2025-10-20T07:17:00Z</dcterms:created>
  <dcterms:modified xsi:type="dcterms:W3CDTF">2025-10-25T16:21:48Z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74BCA70140F14E168E6718A640C15855_12</vt:lpwstr>
  </property>
  <property fmtid="{D5CDD505-2E9C-101B-9397-08002B2CF9AE}" pid="3" name="KSOProductBuildVer">
    <vt:lpwstr>1049-12.2.0.23131</vt:lpwstr>
  </property>
</Properties>
</file>