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96" r:id="rId3"/>
    <p:sldId id="256" r:id="rId4"/>
    <p:sldId id="258" r:id="rId5"/>
    <p:sldId id="305" r:id="rId6"/>
    <p:sldId id="298" r:id="rId7"/>
    <p:sldId id="299" r:id="rId8"/>
    <p:sldId id="306" r:id="rId9"/>
    <p:sldId id="300" r:id="rId10"/>
    <p:sldId id="308" r:id="rId11"/>
    <p:sldId id="304" r:id="rId12"/>
    <p:sldId id="297" r:id="rId13"/>
    <p:sldId id="25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7EAAA8"/>
    <a:srgbClr val="03493F"/>
    <a:srgbClr val="470542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328" autoAdjust="0"/>
  </p:normalViewPr>
  <p:slideViewPr>
    <p:cSldViewPr snapToGrid="0">
      <p:cViewPr varScale="1">
        <p:scale>
          <a:sx n="59" d="100"/>
          <a:sy n="59" d="100"/>
        </p:scale>
        <p:origin x="60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7A33D-4A70-4BC8-B2F9-F96199264AB4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7E21B-05B5-4E84-A738-E6DAB38E4A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0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6628C-0D41-8917-B7C4-4CB319A82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FEBF6D-C4EE-BE33-8034-9ED1AFFA9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C44CBF-093F-29E0-160E-C22EA5AA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D10C3C-EBB7-073F-F7F8-4583C5FC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5404B8-DE94-3171-71FC-980B441C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61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1E6C-8561-E2D5-0CD6-8889FA3BF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D13C38-4B95-AC58-311E-88CFE130A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1967D-2324-AF2E-1A12-D03EDDF4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AEF5B-F53A-1704-B74D-CB813C118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4D19D-0342-48F0-877A-4F8CDB92A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60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47BF0A-4BF5-7C86-BFE5-E856B1341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BAD7B9-8371-395F-B9FD-18E0266AA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15C4D6-740E-44FA-D25D-0B68F355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0C1BEE-2C27-5F9C-7F5A-B241E9202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51AD62-93BF-B10D-1296-0168CB35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635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81E1B-AECE-4A37-A257-EE6CACC78660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96241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66A11-E6ED-42BD-B9CF-942487D4891F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75499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D74B97-EF30-4B2C-9DDF-5390E673B292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4608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4BFFF-9A07-4FF7-B667-004DB5138C36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70143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68B91-F7F5-4084-A793-6F96EE7AD6C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97410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5677BE-FA86-490D-B401-1FFD083888E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15263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F0DE7-5F0A-40D6-A78C-A24970510CB1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72321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A3CA3-6B27-4D7E-91CB-D1498D9DDBD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0572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904-4D05-A890-701D-90D606746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D4EAC4-F022-2281-B501-9AE25FC83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CED529-127B-C76E-B809-77FB5415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35DC65-DC6E-2E9F-E15A-91ED67B3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32499-1A9A-E9AB-2EB3-23FF1B5FA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4610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08638E-1564-446A-ABE1-581B0F1DB1F4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7988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E8F2E-4C88-4952-9239-47B5C706AC49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9253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7288D-3338-43E6-B160-93957944F09F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28327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чистый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7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4" y="532280"/>
            <a:ext cx="67197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15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15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92" y="540908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 b="0" i="0">
                <a:latin typeface="HSE Sans" panose="02000000000000000000" pitchFamily="2" charset="0"/>
              </a:defRPr>
            </a:lvl1pPr>
            <a:lvl2pPr marL="342900" indent="0">
              <a:lnSpc>
                <a:spcPct val="100000"/>
              </a:lnSpc>
              <a:buNone/>
              <a:defRPr sz="750" b="0" i="0">
                <a:latin typeface="HSE Sans" panose="02000000000000000000" pitchFamily="2" charset="0"/>
              </a:defRPr>
            </a:lvl2pPr>
            <a:lvl3pPr marL="685800" indent="0">
              <a:lnSpc>
                <a:spcPct val="100000"/>
              </a:lnSpc>
              <a:buNone/>
              <a:defRPr sz="750" b="0" i="0">
                <a:latin typeface="HSE Sans" panose="02000000000000000000" pitchFamily="2" charset="0"/>
              </a:defRPr>
            </a:lvl3pPr>
            <a:lvl4pPr marL="1028700" indent="0">
              <a:lnSpc>
                <a:spcPct val="100000"/>
              </a:lnSpc>
              <a:buNone/>
              <a:defRPr sz="750" b="0" i="0">
                <a:latin typeface="HSE Sans" panose="02000000000000000000" pitchFamily="2" charset="0"/>
              </a:defRPr>
            </a:lvl4pPr>
            <a:lvl5pPr marL="1371600" indent="0">
              <a:lnSpc>
                <a:spcPct val="100000"/>
              </a:lnSpc>
              <a:buNone/>
              <a:defRPr sz="75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75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750" dirty="0">
                <a:latin typeface="HSE Sans" panose="02000000000000000000" pitchFamily="2" charset="0"/>
              </a:rPr>
            </a:br>
            <a:r>
              <a:rPr lang="ru-RU" sz="750" dirty="0">
                <a:latin typeface="HSE Sans" panose="02000000000000000000" pitchFamily="2" charset="0"/>
              </a:rPr>
              <a:t>в две или три строки</a:t>
            </a:r>
            <a:r>
              <a:rPr lang="en-GB" sz="750" dirty="0">
                <a:latin typeface="HSE Sans" panose="02000000000000000000" pitchFamily="2" charset="0"/>
              </a:rPr>
              <a:t> (10pt)</a:t>
            </a:r>
            <a:endParaRPr lang="ru-RU" sz="75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4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3429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6858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0287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3716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75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750" dirty="0">
                <a:latin typeface="HSE Sans" panose="02000000000000000000" pitchFamily="2" charset="0"/>
              </a:rPr>
              <a:t> (10pt)</a:t>
            </a:r>
            <a:endParaRPr lang="ru-RU" sz="75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4" y="548724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3429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6858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0287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371600" indent="0">
              <a:buNone/>
              <a:defRPr sz="75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75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750" dirty="0">
                <a:latin typeface="HSE Sans" panose="02000000000000000000" pitchFamily="2" charset="0"/>
              </a:rPr>
              <a:t> (10pt)</a:t>
            </a:r>
            <a:endParaRPr lang="ru-RU" sz="75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02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D47467-A819-433E-9F30-124D44A26EC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097414108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4A397-266D-852F-2A20-BB4C22E5D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EF8B8-DC71-FAB6-C4E4-95B6BC512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5C2A2-23FB-0076-0103-29862A7C8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124586-D9EC-A786-2147-24C96EDB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7CFCF8-760C-36CA-054D-A0A9D4A0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0678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3129A-4207-1B40-AD2A-240012FA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063CAE-83EA-0663-DB8B-D9CA83DED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B027A-6E91-F057-FAD8-A626E42A6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AC4341-EDC8-938D-6642-9346ACDF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7B2FDE-1D82-E94E-D437-B0F6343BD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D80150-77A7-CCF6-AF29-D3A3424E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67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6ECF8-FD61-37DD-A12C-5C5CE8B1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0E207-2034-25BF-BAED-C662D998A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E383EE-1520-9AC9-B684-8F2179F50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C7AC95-744C-8FC1-C277-722E1954F6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E177C-8282-8214-609F-0CD601684E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ADED7E-D6DD-02A2-B22B-03D42090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D0BE55-2C59-8A0B-6F63-D364342D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C7FCA4-480B-7CCD-2CFD-48F4069F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45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17F3D8-8652-EB88-ECC2-ECE98995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7D2CF1-641D-287F-8075-93D763D4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2B9838-4070-0B2E-C496-65D98022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5021A0-7298-1C1C-C852-449FB237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93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5096B8-24D2-481E-16AA-954775372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280E0E-F4F5-018D-ECEC-486432522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25AE48-A779-EA63-785B-B0DFA0CC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97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E24F9-79F2-FDA8-4BDC-4DEF5954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E120D7-08A8-A6B1-DF97-96AB0D5B2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F887D7-95E7-ED60-5673-8B3D4233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BBD5B2-65CF-BB37-11EF-9AD2E7B8A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CAD1E-6FDA-BF99-C05E-1333BF3E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1A652D-6C7C-9EE3-CD86-BD665D01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050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F44D4-B343-1D66-5B40-74FFEF912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63E920-3F26-D3A0-E70A-289B3146D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8FDBB8-10F8-96BB-C42B-EB51A5440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39B630-22A5-CA1E-3E64-1FD27412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C5A605-226B-4D23-0021-4CE315EB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56E3CB-CCC8-5826-AAAA-360D5C63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61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CEF8FA">
                <a:alpha val="30000"/>
              </a:srgbClr>
            </a:gs>
            <a:gs pos="83000">
              <a:schemeClr val="accent4">
                <a:lumMod val="40000"/>
                <a:lumOff val="60000"/>
                <a:alpha val="0"/>
              </a:schemeClr>
            </a:gs>
            <a:gs pos="93000">
              <a:srgbClr val="BFF3E5">
                <a:alpha val="2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8308B-517C-0951-41CD-B3CE3A41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E1413C-0BC4-621A-5A97-EBAFDBCFD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F0DBF-B36F-B609-F4C1-E56017033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2FDE38-BC85-4A15-983B-672FD97939CF}" type="datetimeFigureOut">
              <a:rPr lang="ru-RU" smtClean="0"/>
              <a:t>12.02.2026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B507A-41B2-4C1D-E17C-3D1BC3272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298CA2-7302-7328-1CA5-2BDE106ED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736741-B574-4BCE-855C-D0A4D5E341D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5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CEF8FA">
                <a:alpha val="30000"/>
              </a:srgbClr>
            </a:gs>
            <a:gs pos="83000">
              <a:schemeClr val="accent4">
                <a:lumMod val="40000"/>
                <a:lumOff val="60000"/>
                <a:alpha val="0"/>
              </a:schemeClr>
            </a:gs>
            <a:gs pos="93000">
              <a:srgbClr val="BFF3E5">
                <a:alpha val="2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243B68E-09BC-4EA8-80B8-46C933DF95EA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19485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1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4.wdp"/><Relationship Id="rId2" Type="http://schemas.openxmlformats.org/officeDocument/2006/relationships/image" Target="../media/image2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19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29.wdp"/><Relationship Id="rId7" Type="http://schemas.openxmlformats.org/officeDocument/2006/relationships/image" Target="../media/image65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0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-s87krasnosel@yandex.r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1.wdp"/><Relationship Id="rId7" Type="http://schemas.openxmlformats.org/officeDocument/2006/relationships/image" Target="../media/image27.jpeg"/><Relationship Id="rId12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3.wdp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hdphoto" Target="../media/hdphoto14.wdp"/><Relationship Id="rId7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sk.yandex.ru/i/SKqViVmZzyTx2Q" TargetMode="External"/><Relationship Id="rId11" Type="http://schemas.openxmlformats.org/officeDocument/2006/relationships/image" Target="../media/image45.png"/><Relationship Id="rId5" Type="http://schemas.microsoft.com/office/2007/relationships/hdphoto" Target="../media/hdphoto15.wdp"/><Relationship Id="rId10" Type="http://schemas.openxmlformats.org/officeDocument/2006/relationships/image" Target="../media/image44.jpeg"/><Relationship Id="rId4" Type="http://schemas.openxmlformats.org/officeDocument/2006/relationships/image" Target="../media/image41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hyperlink" Target="https://disk.yandex.ru/i/MNB8_G5dXcgXcQ" TargetMode="External"/><Relationship Id="rId18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microsoft.com/office/2007/relationships/hdphoto" Target="../media/hdphoto21.wdp"/><Relationship Id="rId2" Type="http://schemas.openxmlformats.org/officeDocument/2006/relationships/hyperlink" Target="https://disk.yandex.ru/i/TzwyMEQcSc8DwQ" TargetMode="Externa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microsoft.com/office/2007/relationships/hdphoto" Target="../media/hdphoto18.wdp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microsoft.com/office/2007/relationships/hdphoto" Target="../media/hdphoto2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28.wdp"/><Relationship Id="rId3" Type="http://schemas.microsoft.com/office/2007/relationships/hdphoto" Target="../media/hdphoto23.wdp"/><Relationship Id="rId7" Type="http://schemas.microsoft.com/office/2007/relationships/hdphoto" Target="../media/hdphoto25.wdp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5" Type="http://schemas.microsoft.com/office/2007/relationships/hdphoto" Target="../media/hdphoto3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26.wdp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CEF8FA">
                <a:alpha val="0"/>
              </a:srgbClr>
            </a:gs>
            <a:gs pos="83000">
              <a:schemeClr val="accent4">
                <a:lumMod val="40000"/>
                <a:lumOff val="60000"/>
                <a:alpha val="47000"/>
              </a:schemeClr>
            </a:gs>
            <a:gs pos="93000">
              <a:srgbClr val="BFF3E5">
                <a:alpha val="5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1EDCA3-C2B2-A5A8-3CA5-175B99AD7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6462" y="199653"/>
            <a:ext cx="1669120" cy="83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DF47C-981F-4461-A91F-9E810E5B6E86}"/>
              </a:ext>
            </a:extLst>
          </p:cNvPr>
          <p:cNvSpPr txBox="1"/>
          <p:nvPr/>
        </p:nvSpPr>
        <p:spPr>
          <a:xfrm>
            <a:off x="1936083" y="235939"/>
            <a:ext cx="8015034" cy="680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Государственное бюджетное дошкольное образовательное учреждение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детский сад № 87 Красносельского района Санкт-Петербурга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67C836-A644-CEF2-C6F6-C4AC838E2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44" y="114214"/>
            <a:ext cx="1125297" cy="11252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BA2F66-3705-8F9C-95C5-5A4FB9552362}"/>
              </a:ext>
            </a:extLst>
          </p:cNvPr>
          <p:cNvSpPr txBox="1"/>
          <p:nvPr/>
        </p:nvSpPr>
        <p:spPr>
          <a:xfrm>
            <a:off x="7893100" y="5604269"/>
            <a:ext cx="41133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Авторы:   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Тимофеева Елена Леонидовна, воспитатель; 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Смирницкая Ольга Ивановна, воспитатель;</a:t>
            </a:r>
          </a:p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Скрипченко Юлия Юрьевна, воспитатель.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6F1A799-D3C9-7F69-4838-F7A7FDAD3319}"/>
              </a:ext>
            </a:extLst>
          </p:cNvPr>
          <p:cNvSpPr/>
          <p:nvPr/>
        </p:nvSpPr>
        <p:spPr>
          <a:xfrm>
            <a:off x="249502" y="101684"/>
            <a:ext cx="1179170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3AC599-88AC-6F40-D974-5C4B7FF55D1C}"/>
              </a:ext>
            </a:extLst>
          </p:cNvPr>
          <p:cNvSpPr/>
          <p:nvPr/>
        </p:nvSpPr>
        <p:spPr>
          <a:xfrm>
            <a:off x="2621128" y="4462340"/>
            <a:ext cx="734932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учат копить и тратить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92A746-7BA3-4FDD-23DE-7DD311A08A2A}"/>
              </a:ext>
            </a:extLst>
          </p:cNvPr>
          <p:cNvSpPr txBox="1"/>
          <p:nvPr/>
        </p:nvSpPr>
        <p:spPr>
          <a:xfrm>
            <a:off x="949033" y="1252041"/>
            <a:ext cx="10903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onstantia" panose="02030602050306030303" pitchFamily="18" charset="0"/>
              </a:rPr>
              <a:t>Конкурс «Новые технологии в образовании» в рамках проекта «Riki Education Lab»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2E71867-6A41-51DA-99C7-F36F61BA5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67" y="6170975"/>
            <a:ext cx="1628481" cy="57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8">
            <a:extLst>
              <a:ext uri="{FF2B5EF4-FFF2-40B4-BE49-F238E27FC236}">
                <a16:creationId xmlns:a16="http://schemas.microsoft.com/office/drawing/2014/main" id="{39D01AAD-E5B1-26C0-7184-5BB3FA7EAA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AutoShape 10">
            <a:extLst>
              <a:ext uri="{FF2B5EF4-FFF2-40B4-BE49-F238E27FC236}">
                <a16:creationId xmlns:a16="http://schemas.microsoft.com/office/drawing/2014/main" id="{36A737A1-797C-FC29-4503-B407C65E46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198DD71F-A80E-F425-D231-62411ADBE8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CAF057EB-5B51-367D-C678-2513C7E1F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00"/>
          <a:stretch>
            <a:fillRect/>
          </a:stretch>
        </p:blipFill>
        <p:spPr bwMode="auto">
          <a:xfrm>
            <a:off x="2094789" y="1716643"/>
            <a:ext cx="7822971" cy="303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DE30F77-179D-5AF2-9D76-B5D21B2D5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167" y="6155362"/>
            <a:ext cx="885755" cy="64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9A6BA1C8-18C5-FB4F-F5FC-9CE28B6A9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486" y="6256224"/>
            <a:ext cx="1408970" cy="46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26" descr="Российский государственный педагогический университет им. А. И. Герцена">
            <a:extLst>
              <a:ext uri="{FF2B5EF4-FFF2-40B4-BE49-F238E27FC236}">
                <a16:creationId xmlns:a16="http://schemas.microsoft.com/office/drawing/2014/main" id="{84AEEBB1-849F-FD97-4598-8C4FE334E6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A47C57F-04E3-2919-DE7F-525ACCA34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6882" y="6129918"/>
            <a:ext cx="636586" cy="626398"/>
          </a:xfrm>
          <a:prstGeom prst="rect">
            <a:avLst/>
          </a:prstGeom>
        </p:spPr>
      </p:pic>
      <p:pic>
        <p:nvPicPr>
          <p:cNvPr id="1054" name="Picture 30" descr="Picture background">
            <a:extLst>
              <a:ext uri="{FF2B5EF4-FFF2-40B4-BE49-F238E27FC236}">
                <a16:creationId xmlns:a16="http://schemas.microsoft.com/office/drawing/2014/main" id="{4452AB1F-4F68-F5A6-05A6-229443C0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6" t="6550" r="21922" b="6182"/>
          <a:stretch>
            <a:fillRect/>
          </a:stretch>
        </p:blipFill>
        <p:spPr bwMode="auto">
          <a:xfrm>
            <a:off x="5040621" y="6122191"/>
            <a:ext cx="632172" cy="6341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Picture background">
            <a:extLst>
              <a:ext uri="{FF2B5EF4-FFF2-40B4-BE49-F238E27FC236}">
                <a16:creationId xmlns:a16="http://schemas.microsoft.com/office/drawing/2014/main" id="{23D096C6-7538-DD8B-1F57-538C60580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alphaModFix amt="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5462" y1="54443" x2="50834" y2="67225"/>
                        <a14:foregroundMark x1="49476" y1="69902" x2="47826" y2="72063"/>
                        <a14:foregroundMark x1="36304" y1="30809" x2="37283" y2="32637"/>
                        <a14:backgroundMark x1="51196" y1="75196" x2="53913" y2="64491"/>
                        <a14:backgroundMark x1="52174" y1="68407" x2="51630" y2="71802"/>
                        <a14:backgroundMark x1="56413" y1="50392" x2="56304" y2="54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31" r="36217"/>
          <a:stretch>
            <a:fillRect/>
          </a:stretch>
        </p:blipFill>
        <p:spPr bwMode="auto">
          <a:xfrm>
            <a:off x="302504" y="3220636"/>
            <a:ext cx="2070312" cy="256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Picture background">
            <a:extLst>
              <a:ext uri="{FF2B5EF4-FFF2-40B4-BE49-F238E27FC236}">
                <a16:creationId xmlns:a16="http://schemas.microsoft.com/office/drawing/2014/main" id="{E6893520-AAB0-3348-151B-4831835F3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8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5870" y1="35398" x2="47391" y2="39823"/>
                        <a14:foregroundMark x1="43587" y1="37463" x2="43152" y2="58702"/>
                        <a14:foregroundMark x1="43152" y1="58702" x2="47826" y2="68732"/>
                        <a14:foregroundMark x1="47826" y1="68732" x2="54348" y2="58702"/>
                        <a14:foregroundMark x1="54348" y1="58702" x2="50435" y2="36578"/>
                        <a14:foregroundMark x1="50435" y1="36578" x2="40435" y2="44838"/>
                        <a14:foregroundMark x1="40435" y1="44838" x2="41196" y2="52212"/>
                        <a14:foregroundMark x1="34022" y1="28319" x2="39348" y2="34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95" r="31261"/>
          <a:stretch>
            <a:fillRect/>
          </a:stretch>
        </p:blipFill>
        <p:spPr bwMode="auto">
          <a:xfrm>
            <a:off x="9611237" y="2214849"/>
            <a:ext cx="2061210" cy="205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icture background">
            <a:extLst>
              <a:ext uri="{FF2B5EF4-FFF2-40B4-BE49-F238E27FC236}">
                <a16:creationId xmlns:a16="http://schemas.microsoft.com/office/drawing/2014/main" id="{788B75FA-5137-DDFD-70F8-4D03A6AC0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755" y1="85409" x2="52485" y2="81851"/>
                        <a14:foregroundMark x1="52485" y1="81851" x2="46521" y2="86121"/>
                        <a14:foregroundMark x1="46521" y1="86121" x2="44135" y2="85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2847" r="20969"/>
          <a:stretch>
            <a:fillRect/>
          </a:stretch>
        </p:blipFill>
        <p:spPr bwMode="auto">
          <a:xfrm>
            <a:off x="746126" y="4110132"/>
            <a:ext cx="2144228" cy="226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icture background">
            <a:extLst>
              <a:ext uri="{FF2B5EF4-FFF2-40B4-BE49-F238E27FC236}">
                <a16:creationId xmlns:a16="http://schemas.microsoft.com/office/drawing/2014/main" id="{9641FB86-0DBB-B6E7-E498-27AFEEE9A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" b="99111" l="9556" r="90000">
                        <a14:foregroundMark x1="25111" y1="32667" x2="36778" y2="31889"/>
                        <a14:foregroundMark x1="36778" y1="31889" x2="49333" y2="36444"/>
                        <a14:foregroundMark x1="49333" y1="36444" x2="52333" y2="44556"/>
                        <a14:foregroundMark x1="79000" y1="8333" x2="68556" y2="12444"/>
                        <a14:foregroundMark x1="68556" y1="12444" x2="77333" y2="11444"/>
                        <a14:foregroundMark x1="77333" y1="11444" x2="78000" y2="4333"/>
                        <a14:foregroundMark x1="78000" y1="4333" x2="77333" y2="4000"/>
                        <a14:foregroundMark x1="83222" y1="11556" x2="83222" y2="11556"/>
                        <a14:foregroundMark x1="75333" y1="1222" x2="66444" y2="7222"/>
                        <a14:foregroundMark x1="66444" y1="7222" x2="66333" y2="9333"/>
                        <a14:foregroundMark x1="42000" y1="98556" x2="47778" y2="91889"/>
                        <a14:foregroundMark x1="47778" y1="91889" x2="40444" y2="91333"/>
                        <a14:foregroundMark x1="53778" y1="90778" x2="60444" y2="95111"/>
                        <a14:foregroundMark x1="60444" y1="95111" x2="58000" y2="92111"/>
                        <a14:foregroundMark x1="9556" y1="66333" x2="9889" y2="69556"/>
                        <a14:foregroundMark x1="40778" y1="98778" x2="43778" y2="9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497" y="3409835"/>
            <a:ext cx="2034443" cy="20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Picture background">
            <a:extLst>
              <a:ext uri="{FF2B5EF4-FFF2-40B4-BE49-F238E27FC236}">
                <a16:creationId xmlns:a16="http://schemas.microsoft.com/office/drawing/2014/main" id="{3A19869C-75DD-75EB-D4E8-36FEEBB64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36" b="94141" l="10000" r="90000">
                        <a14:foregroundMark x1="50761" y1="21484" x2="50761" y2="7227"/>
                        <a14:foregroundMark x1="50761" y1="7227" x2="49348" y2="20703"/>
                        <a14:foregroundMark x1="49348" y1="20703" x2="55543" y2="16797"/>
                        <a14:foregroundMark x1="55543" y1="16797" x2="55978" y2="10547"/>
                        <a14:foregroundMark x1="48587" y1="6055" x2="57065" y2="7031"/>
                        <a14:foregroundMark x1="57065" y1="7031" x2="56630" y2="20508"/>
                        <a14:foregroundMark x1="56630" y1="20508" x2="56304" y2="20703"/>
                        <a14:foregroundMark x1="42717" y1="95313" x2="56957" y2="90234"/>
                        <a14:foregroundMark x1="56957" y1="90234" x2="60435" y2="94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2" r="24087"/>
          <a:stretch>
            <a:fillRect/>
          </a:stretch>
        </p:blipFill>
        <p:spPr bwMode="auto">
          <a:xfrm>
            <a:off x="9594953" y="4066395"/>
            <a:ext cx="923019" cy="9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01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5A9E8F-91AE-78E8-7E0C-4B8B4E4D20F1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A5210B-354D-E420-9F97-AD325557D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707" t="4908" r="6721" b="8827"/>
          <a:stretch>
            <a:fillRect/>
          </a:stretch>
        </p:blipFill>
        <p:spPr>
          <a:xfrm>
            <a:off x="613908" y="1145672"/>
            <a:ext cx="7552466" cy="5193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 выглядит как текс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CBBDD8-DA8F-3675-57F8-CACAD7161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t="20999" r="3812" b="3995"/>
          <a:stretch>
            <a:fillRect/>
          </a:stretch>
        </p:blipFill>
        <p:spPr>
          <a:xfrm>
            <a:off x="7134239" y="4521239"/>
            <a:ext cx="4769805" cy="216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22F444E-9813-D0A4-E682-934226CC2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63" b="97813" l="10000" r="90000">
                        <a14:foregroundMark x1="35000" y1="6875" x2="53750" y2="4063"/>
                        <a14:foregroundMark x1="53750" y1="4063" x2="65625" y2="12188"/>
                        <a14:foregroundMark x1="65625" y1="12188" x2="65938" y2="12500"/>
                        <a14:foregroundMark x1="67500" y1="9375" x2="58438" y2="4375"/>
                        <a14:foregroundMark x1="58438" y1="4375" x2="44688" y2="2188"/>
                        <a14:foregroundMark x1="44688" y1="2188" x2="34063" y2="5000"/>
                        <a14:foregroundMark x1="30938" y1="9375" x2="28125" y2="13750"/>
                        <a14:foregroundMark x1="42813" y1="96250" x2="46875" y2="88438"/>
                        <a14:foregroundMark x1="57188" y1="95000" x2="57188" y2="95000"/>
                        <a14:foregroundMark x1="57500" y1="97813" x2="58125" y2="94688"/>
                        <a14:foregroundMark x1="51563" y1="3125" x2="55313" y2="2188"/>
                        <a14:foregroundMark x1="50000" y1="1563" x2="53125" y2="3750"/>
                        <a14:foregroundMark x1="58438" y1="4063" x2="62500" y2="5000"/>
                        <a14:foregroundMark x1="68750" y1="9688" x2="70313" y2="12188"/>
                        <a14:foregroundMark x1="70313" y1="11250" x2="7312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05" y="145027"/>
            <a:ext cx="3192780" cy="319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62E4601B-E86D-4586-2505-F6AC8B8E4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00"/>
          <a:stretch>
            <a:fillRect/>
          </a:stretch>
        </p:blipFill>
        <p:spPr bwMode="auto">
          <a:xfrm>
            <a:off x="939308" y="652300"/>
            <a:ext cx="776353" cy="76367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9556A64B-44D1-471E-92B6-1D858B7B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74" y="1034135"/>
            <a:ext cx="3593731" cy="296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83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6A7CF-3228-250A-86A5-4C2786C7C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F8101C-2C22-BE80-21EF-ADF104C4F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E209CC-7E3B-B55F-4176-DC8833E17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A14DA5-31C4-3AB7-C208-20A39287D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A9A00-DC5B-CC83-9458-F857CC2A4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7C4C83D-3907-0789-D124-2707C0A4C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05457AC-952B-4765-3741-E8FF1D4A3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5E9F2D8-97D0-7761-AB17-EF043BC17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8" descr="Изображение выглядит как текст, шаблон, искусство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161CA12-0C06-342B-E52E-3C62AEFD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7" y="697914"/>
            <a:ext cx="2064639" cy="240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Изображение выглядит как текст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38401E2-51C5-6FDB-39A2-3F49A30FF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96" y="680506"/>
            <a:ext cx="3543745" cy="2382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724E6A-86B2-EB48-7488-CC3BEB2C3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8" y="3226419"/>
            <a:ext cx="5683355" cy="335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AA1B20-828D-1422-6A36-BF1986DAC151}"/>
              </a:ext>
            </a:extLst>
          </p:cNvPr>
          <p:cNvSpPr txBox="1"/>
          <p:nvPr/>
        </p:nvSpPr>
        <p:spPr>
          <a:xfrm>
            <a:off x="5753410" y="321772"/>
            <a:ext cx="5393615" cy="1439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Государственное бюджетное дошкольное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nstantia" panose="02030602050306030303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 образовательное учреждение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детский сад № 87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onstantia" panose="02030602050306030303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</a:rPr>
              <a:t>Красносельского района Санкт-Петербурга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589E30-DE76-F979-DAD2-4A422612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5108" y="372639"/>
            <a:ext cx="1125297" cy="1125297"/>
          </a:xfrm>
          <a:prstGeom prst="flowChartConnector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2784C86-2021-0E97-F393-26E22D61C76B}"/>
              </a:ext>
            </a:extLst>
          </p:cNvPr>
          <p:cNvCxnSpPr/>
          <p:nvPr/>
        </p:nvCxnSpPr>
        <p:spPr>
          <a:xfrm>
            <a:off x="6423102" y="998876"/>
            <a:ext cx="435121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26AF37-ED9A-AF8F-B576-480FEAEE11CE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одзаголовок 2">
            <a:extLst>
              <a:ext uri="{FF2B5EF4-FFF2-40B4-BE49-F238E27FC236}">
                <a16:creationId xmlns:a16="http://schemas.microsoft.com/office/drawing/2014/main" id="{954AF28B-5283-9BF1-7A46-1E33C85C8224}"/>
              </a:ext>
            </a:extLst>
          </p:cNvPr>
          <p:cNvSpPr txBox="1">
            <a:spLocks/>
          </p:cNvSpPr>
          <p:nvPr/>
        </p:nvSpPr>
        <p:spPr>
          <a:xfrm>
            <a:off x="6194109" y="4369168"/>
            <a:ext cx="5233647" cy="16635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Constantia"/>
              </a:rPr>
              <a:t>ПРИГЛАШАЕМ К СОТРУДНИЧЕСТВУ!</a:t>
            </a:r>
            <a:endParaRPr lang="ru-RU" sz="1600" dirty="0">
              <a:solidFill>
                <a:srgbClr val="002060"/>
              </a:solidFill>
              <a:latin typeface="Constantia"/>
            </a:endParaRP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Constantia"/>
              </a:rPr>
              <a:t>адрес: </a:t>
            </a:r>
            <a:r>
              <a:rPr lang="ru-RU" sz="1600" dirty="0">
                <a:solidFill>
                  <a:srgbClr val="002060"/>
                </a:solidFill>
                <a:latin typeface="Constantia"/>
              </a:rPr>
              <a:t>Санкт-Петербург, Ленинский проспект, д.78, корпус3</a:t>
            </a: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Constantia"/>
              </a:rPr>
              <a:t>тел</a:t>
            </a:r>
            <a:r>
              <a:rPr lang="en-US" sz="1600" b="1" dirty="0">
                <a:solidFill>
                  <a:srgbClr val="002060"/>
                </a:solidFill>
                <a:latin typeface="Constantia"/>
              </a:rPr>
              <a:t>.:</a:t>
            </a:r>
            <a:r>
              <a:rPr lang="en-US" sz="1600" dirty="0">
                <a:solidFill>
                  <a:srgbClr val="002060"/>
                </a:solidFill>
                <a:latin typeface="Constantia"/>
              </a:rPr>
              <a:t>8(812)241-34-98; 241-34-99</a:t>
            </a:r>
            <a:endParaRPr lang="ru-RU" sz="1600" dirty="0">
              <a:solidFill>
                <a:srgbClr val="002060"/>
              </a:solidFill>
              <a:latin typeface="Constantia"/>
            </a:endParaRP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Constantia"/>
              </a:rPr>
              <a:t>e-mail:</a:t>
            </a:r>
            <a:r>
              <a:rPr lang="en-US" sz="1600" dirty="0">
                <a:solidFill>
                  <a:srgbClr val="002060"/>
                </a:solidFill>
                <a:latin typeface="Constantia"/>
              </a:rPr>
              <a:t> </a:t>
            </a:r>
            <a:r>
              <a:rPr lang="en-US" sz="1600" u="sng" dirty="0">
                <a:solidFill>
                  <a:srgbClr val="002060"/>
                </a:solidFill>
                <a:latin typeface="Constantia"/>
                <a:hlinkClick r:id="rId6"/>
              </a:rPr>
              <a:t>d-s87krasnosel@yandex.ru</a:t>
            </a:r>
            <a:endParaRPr lang="ru-RU" sz="1600" dirty="0">
              <a:solidFill>
                <a:srgbClr val="002060"/>
              </a:solidFill>
              <a:latin typeface="Constantia"/>
            </a:endParaRP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Constantia"/>
              </a:rPr>
              <a:t>адрес сайта</a:t>
            </a:r>
            <a:r>
              <a:rPr lang="en-US" sz="1600" dirty="0">
                <a:solidFill>
                  <a:srgbClr val="002060"/>
                </a:solidFill>
                <a:latin typeface="Constantia"/>
              </a:rPr>
              <a:t>: htt://ds87krs.my1.ru  </a:t>
            </a:r>
            <a:endParaRPr lang="ru-RU" sz="1600" dirty="0">
              <a:solidFill>
                <a:srgbClr val="002060"/>
              </a:solidFill>
              <a:latin typeface="Constantia"/>
            </a:endParaRPr>
          </a:p>
          <a:p>
            <a:pPr>
              <a:defRPr/>
            </a:pPr>
            <a:endParaRPr lang="ru-RU" sz="1800" dirty="0">
              <a:solidFill>
                <a:srgbClr val="002060"/>
              </a:solidFill>
              <a:latin typeface="Constantia"/>
            </a:endParaRPr>
          </a:p>
        </p:txBody>
      </p:sp>
      <p:pic>
        <p:nvPicPr>
          <p:cNvPr id="19" name="Рисунок 18" descr="Изображение выглядит как строительство, Городская планировка, Жилой район, Аэрофотосъемка&#10;&#10;Автоматически созданное описание">
            <a:extLst>
              <a:ext uri="{FF2B5EF4-FFF2-40B4-BE49-F238E27FC236}">
                <a16:creationId xmlns:a16="http://schemas.microsoft.com/office/drawing/2014/main" id="{9DD6DA6E-05BF-1BB3-4BE4-F77D9DD53B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t="8850" r="15472" b="3907"/>
          <a:stretch/>
        </p:blipFill>
        <p:spPr>
          <a:xfrm>
            <a:off x="6497217" y="2081705"/>
            <a:ext cx="4367891" cy="216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129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32386EBA-38CE-0754-4FF7-E6068059A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430" y="1210961"/>
            <a:ext cx="8695664" cy="52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0261B5-E9E3-F0C5-FC03-D001814B3443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847DAE4F-FD0B-5A0D-E897-A4C463075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414" y="3808231"/>
            <a:ext cx="1720312" cy="96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702687C0-F7A1-7D5E-A54E-239D51134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807" y="5405854"/>
            <a:ext cx="2150654" cy="1225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Picture background">
            <a:extLst>
              <a:ext uri="{FF2B5EF4-FFF2-40B4-BE49-F238E27FC236}">
                <a16:creationId xmlns:a16="http://schemas.microsoft.com/office/drawing/2014/main" id="{C1E1B333-95DC-1966-A083-FED000B7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30" y="418665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8F2D5FC-C90C-8F29-54A2-9165371DD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31" y="2264076"/>
            <a:ext cx="1086309" cy="1367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3228BB8-C416-9620-80E1-A456EE89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40" y="5405854"/>
            <a:ext cx="1446959" cy="8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0" descr="Picture background">
            <a:extLst>
              <a:ext uri="{FF2B5EF4-FFF2-40B4-BE49-F238E27FC236}">
                <a16:creationId xmlns:a16="http://schemas.microsoft.com/office/drawing/2014/main" id="{147ECED4-0804-70A8-36FA-29325B52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391" y="101684"/>
            <a:ext cx="26374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icture background">
            <a:extLst>
              <a:ext uri="{FF2B5EF4-FFF2-40B4-BE49-F238E27FC236}">
                <a16:creationId xmlns:a16="http://schemas.microsoft.com/office/drawing/2014/main" id="{C1175824-E7E2-D6A4-0668-B396E893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403" y="1369831"/>
            <a:ext cx="1386038" cy="7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9A67E84C-D6A7-D8D8-CDFB-F3D84987A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4545" b="11751"/>
          <a:stretch>
            <a:fillRect/>
          </a:stretch>
        </p:blipFill>
        <p:spPr bwMode="auto">
          <a:xfrm>
            <a:off x="714292" y="511532"/>
            <a:ext cx="1458275" cy="893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46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28FA5B8-A2B1-54B4-1E8D-AC03EDA4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167" l="10000" r="99600">
                        <a14:foregroundMark x1="29400" y1="97833" x2="46950" y2="84667"/>
                        <a14:foregroundMark x1="65550" y1="98167" x2="91500" y2="78417"/>
                        <a14:foregroundMark x1="85200" y1="94750" x2="89400" y2="88833"/>
                        <a14:foregroundMark x1="89400" y1="88833" x2="93000" y2="80000"/>
                        <a14:foregroundMark x1="93000" y1="80000" x2="93000" y2="79250"/>
                        <a14:foregroundMark x1="47900" y1="64333" x2="75600" y2="38000"/>
                        <a14:foregroundMark x1="70667" y1="30250" x2="73850" y2="24833"/>
                        <a14:foregroundMark x1="61950" y1="45083" x2="70667" y2="30250"/>
                        <a14:foregroundMark x1="56900" y1="35333" x2="62400" y2="42500"/>
                        <a14:foregroundMark x1="58700" y1="33833" x2="59800" y2="41833"/>
                        <a14:foregroundMark x1="56188" y1="34571" x2="56450" y2="35833"/>
                        <a14:foregroundMark x1="65000" y1="34750" x2="69100" y2="32083"/>
                        <a14:foregroundMark x1="65000" y1="33667" x2="66950" y2="32417"/>
                        <a14:foregroundMark x1="69100" y1="27917" x2="74050" y2="23417"/>
                        <a14:foregroundMark x1="74050" y1="23417" x2="75600" y2="24000"/>
                        <a14:foregroundMark x1="72150" y1="23417" x2="68450" y2="26917"/>
                        <a14:foregroundMark x1="75700" y1="23583" x2="72000" y2="22917"/>
                        <a14:foregroundMark x1="91150" y1="13000" x2="97700" y2="19833"/>
                        <a14:foregroundMark x1="97700" y1="19833" x2="98700" y2="90167"/>
                        <a14:foregroundMark x1="98700" y1="90167" x2="95650" y2="84417"/>
                        <a14:foregroundMark x1="95650" y1="84417" x2="92550" y2="18917"/>
                        <a14:foregroundMark x1="98950" y1="87583" x2="99600" y2="18583"/>
                        <a14:foregroundMark x1="75900" y1="24167" x2="72250" y2="26667"/>
                        <a14:foregroundMark x1="76000" y1="25083" x2="75700" y2="25917"/>
                        <a14:foregroundMark x1="75600" y1="26333" x2="72900" y2="27417"/>
                        <a14:foregroundMark x1="71900" y1="22667" x2="71350" y2="23250"/>
                        <a14:foregroundMark x1="75350" y1="22917" x2="72250" y2="22917"/>
                        <a14:foregroundMark x1="76450" y1="24500" x2="72550" y2="23250"/>
                        <a14:foregroundMark x1="75800" y1="23417" x2="70650" y2="24500"/>
                        <a14:foregroundMark x1="70650" y1="24500" x2="68650" y2="27167"/>
                        <a14:foregroundMark x1="75350" y1="57500" x2="75350" y2="57500"/>
                        <a14:backgroundMark x1="70950" y1="30250" x2="70950" y2="30250"/>
                        <a14:backgroundMark x1="71900" y1="29583" x2="73134" y2="28408"/>
                        <a14:backgroundMark x1="62600" y1="36250" x2="61100" y2="40167"/>
                        <a14:backgroundMark x1="56250" y1="34083" x2="57100" y2="33833"/>
                        <a14:backgroundMark x1="56350" y1="33333" x2="56000" y2="34417"/>
                        <a14:backgroundMark x1="56650" y1="34083" x2="56650" y2="34083"/>
                        <a14:backgroundMark x1="68350" y1="27167" x2="67900" y2="27917"/>
                        <a14:backgroundMark x1="74950" y1="27583" x2="74950" y2="2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71" y="3271413"/>
            <a:ext cx="5766133" cy="34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BC3C2-523A-F793-7CE1-5C433D14B00D}"/>
              </a:ext>
            </a:extLst>
          </p:cNvPr>
          <p:cNvSpPr txBox="1"/>
          <p:nvPr/>
        </p:nvSpPr>
        <p:spPr>
          <a:xfrm>
            <a:off x="3081889" y="1212806"/>
            <a:ext cx="63879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nstantia" panose="02030602050306030303" pitchFamily="18" charset="0"/>
              </a:rPr>
              <a:t>Вид досуга:</a:t>
            </a:r>
          </a:p>
          <a:p>
            <a:pPr algn="ctr"/>
            <a:r>
              <a:rPr lang="ru-RU" sz="2000" dirty="0">
                <a:latin typeface="Constantia" panose="02030602050306030303" pitchFamily="18" charset="0"/>
              </a:rPr>
              <a:t> Интеллектуальная игра «Что? Где? Когда?»</a:t>
            </a:r>
          </a:p>
          <a:p>
            <a:pPr algn="ctr"/>
            <a:endParaRPr lang="ru-RU" sz="2000" dirty="0">
              <a:latin typeface="Constantia" panose="02030602050306030303" pitchFamily="18" charset="0"/>
            </a:endParaRPr>
          </a:p>
          <a:p>
            <a:pPr algn="ctr"/>
            <a:r>
              <a:rPr lang="ru-RU" sz="2000" dirty="0">
                <a:latin typeface="Constantia" panose="02030602050306030303" pitchFamily="18" charset="0"/>
              </a:rPr>
              <a:t>Целевая аудитория: </a:t>
            </a:r>
          </a:p>
          <a:p>
            <a:pPr algn="ctr"/>
            <a:r>
              <a:rPr lang="ru-RU" sz="2000" dirty="0">
                <a:latin typeface="Constantia" panose="02030602050306030303" pitchFamily="18" charset="0"/>
              </a:rPr>
              <a:t>дети 6-7 лет, родители, педагоги.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DD9CB64-96F5-053C-864A-A54867C6A3C4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F9A45-47DA-B99E-9806-A3D901897C4F}"/>
              </a:ext>
            </a:extLst>
          </p:cNvPr>
          <p:cNvSpPr txBox="1"/>
          <p:nvPr/>
        </p:nvSpPr>
        <p:spPr>
          <a:xfrm>
            <a:off x="3860483" y="314632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onstantia" panose="02030602050306030303" pitchFamily="18" charset="0"/>
              </a:rPr>
              <a:t>интеллектуально – познавательный досуг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1EEDD-058C-7EA7-DF00-B0A706931547}"/>
              </a:ext>
            </a:extLst>
          </p:cNvPr>
          <p:cNvSpPr txBox="1"/>
          <p:nvPr/>
        </p:nvSpPr>
        <p:spPr>
          <a:xfrm>
            <a:off x="3449003" y="751141"/>
            <a:ext cx="6097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Constantia" panose="02030602050306030303" pitchFamily="18" charset="0"/>
                <a:ea typeface="Calibri" panose="020F0502020204030204" pitchFamily="34" charset="0"/>
              </a:rPr>
              <a:t>«Смешарики учат копить и тратить»</a:t>
            </a:r>
            <a:endParaRPr lang="ru-RU" sz="2400" dirty="0">
              <a:latin typeface="Constantia" panose="020306020503060303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8EFFB2-CAA4-B0C5-9665-8D9BCB4F94F5}"/>
              </a:ext>
            </a:extLst>
          </p:cNvPr>
          <p:cNvSpPr txBox="1"/>
          <p:nvPr/>
        </p:nvSpPr>
        <p:spPr>
          <a:xfrm>
            <a:off x="499911" y="3132765"/>
            <a:ext cx="8969919" cy="3434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u="sng" dirty="0">
                <a:latin typeface="Constantia" panose="02030602050306030303" pitchFamily="18" charset="0"/>
              </a:rPr>
              <a:t>Цель</a:t>
            </a:r>
            <a:r>
              <a:rPr lang="ru-RU" sz="2000" dirty="0">
                <a:latin typeface="Constantia" panose="02030602050306030303" pitchFamily="18" charset="0"/>
              </a:rPr>
              <a:t>:    развитие у старших дошкольников ценностей, установок</a:t>
            </a:r>
          </a:p>
          <a:p>
            <a:pPr algn="ctr"/>
            <a:r>
              <a:rPr lang="ru-RU" sz="2000" dirty="0">
                <a:latin typeface="Constantia" panose="02030602050306030303" pitchFamily="18" charset="0"/>
              </a:rPr>
              <a:t> и поведенческих практик в финансовой сфере.</a:t>
            </a:r>
          </a:p>
          <a:p>
            <a:pPr marL="269875"/>
            <a:r>
              <a:rPr lang="ru-RU" u="sng" dirty="0">
                <a:latin typeface="Constantia" panose="02030602050306030303" pitchFamily="18" charset="0"/>
              </a:rPr>
              <a:t>Задачи: </a:t>
            </a:r>
          </a:p>
          <a:p>
            <a:pPr marL="6413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Constantia" panose="02030602050306030303" pitchFamily="18" charset="0"/>
              </a:rPr>
              <a:t>	развивать у воспитанников осознанное финансовое поведение на примере 	анимационных героев;</a:t>
            </a:r>
          </a:p>
          <a:p>
            <a:pPr marL="6413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Constantia" panose="02030602050306030303" pitchFamily="18" charset="0"/>
              </a:rPr>
              <a:t>	развивать навыки сотрудничества в совместной деятельности;</a:t>
            </a:r>
          </a:p>
          <a:p>
            <a:pPr marL="6413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Constantia" panose="02030602050306030303" pitchFamily="18" charset="0"/>
              </a:rPr>
              <a:t>	способствовать развитию детско - родительских отношений;</a:t>
            </a:r>
          </a:p>
          <a:p>
            <a:pPr marL="6413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dirty="0">
                <a:latin typeface="Constantia" panose="02030602050306030303" pitchFamily="18" charset="0"/>
              </a:rPr>
              <a:t>	воспитывать любознательность в процессе познавательно – игровой   	деятельности.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0E537F4-423D-9C47-9BA5-31B3CB951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" y="160496"/>
            <a:ext cx="3298207" cy="23558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D317C4B4-3C43-13BF-C89D-03ABDA07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0" b="95600" l="4286" r="94000">
                        <a14:foregroundMark x1="6857" y1="67200" x2="9429" y2="80000"/>
                        <a14:foregroundMark x1="9429" y1="80000" x2="18043" y2="85168"/>
                        <a14:foregroundMark x1="53301" y1="95322" x2="70176" y2="92369"/>
                        <a14:foregroundMark x1="96000" y1="78000" x2="96000" y2="72000"/>
                        <a14:foregroundMark x1="96000" y1="72000" x2="95464" y2="70000"/>
                        <a14:foregroundMark x1="90359" y1="37518" x2="89714" y2="31200"/>
                        <a14:foregroundMark x1="89714" y1="31200" x2="84571" y2="16000"/>
                        <a14:foregroundMark x1="84571" y1="16000" x2="87429" y2="7200"/>
                        <a14:foregroundMark x1="87429" y1="7200" x2="69143" y2="11200"/>
                        <a14:foregroundMark x1="92451" y1="70000" x2="91744" y2="72351"/>
                        <a14:foregroundMark x1="92286" y1="71600" x2="91957" y2="72635"/>
                        <a14:foregroundMark x1="6286" y1="70800" x2="10857" y2="82000"/>
                        <a14:foregroundMark x1="10857" y1="82000" x2="17233" y2="86608"/>
                        <a14:foregroundMark x1="5143" y1="75600" x2="11429" y2="82000"/>
                        <a14:foregroundMark x1="4857" y1="76400" x2="16286" y2="88000"/>
                        <a14:foregroundMark x1="16286" y1="88000" x2="16432" y2="88032"/>
                        <a14:foregroundMark x1="20000" y1="88000" x2="34153" y2="92591"/>
                        <a14:foregroundMark x1="94000" y1="73200" x2="91143" y2="79600"/>
                        <a14:foregroundMark x1="89714" y1="81600" x2="79714" y2="85600"/>
                        <a14:foregroundMark x1="80857" y1="87600" x2="73429" y2="90400"/>
                        <a14:foregroundMark x1="80857" y1="89200" x2="69714" y2="92400"/>
                        <a14:foregroundMark x1="87143" y1="84800" x2="81714" y2="87200"/>
                        <a14:foregroundMark x1="54286" y1="94400" x2="39143" y2="94000"/>
                        <a14:foregroundMark x1="39143" y1="94000" x2="39143" y2="94000"/>
                        <a14:foregroundMark x1="64857" y1="68800" x2="52571" y2="74000"/>
                        <a14:foregroundMark x1="52571" y1="74000" x2="48000" y2="73600"/>
                        <a14:backgroundMark x1="91429" y1="42000" x2="91143" y2="67200"/>
                        <a14:backgroundMark x1="95143" y1="66800" x2="95143" y2="70000"/>
                        <a14:backgroundMark x1="90857" y1="37600" x2="90286" y2="44400"/>
                        <a14:backgroundMark x1="92979" y1="81036" x2="90680" y2="83347"/>
                        <a14:backgroundMark x1="16000" y1="88800" x2="18904" y2="90062"/>
                        <a14:backgroundMark x1="32857" y1="95600" x2="39494" y2="94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53" y="314632"/>
            <a:ext cx="2573172" cy="207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528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CEF8FA">
                <a:alpha val="21000"/>
              </a:srgbClr>
            </a:gs>
            <a:gs pos="83000">
              <a:schemeClr val="accent4">
                <a:lumMod val="40000"/>
                <a:lumOff val="60000"/>
                <a:alpha val="0"/>
              </a:schemeClr>
            </a:gs>
            <a:gs pos="93000">
              <a:srgbClr val="BFF3E5">
                <a:alpha val="2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67680-AB17-9CCC-95DA-CF09159B8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41E438-4B9A-C7B3-73C5-0E0CD05B41A3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 descr="Изображение выглядит как одежда, в помещении, стул, сц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2DD962-2FFB-DB43-DAB1-1950E8A648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8" t="19316" r="10041" b="3350"/>
          <a:stretch>
            <a:fillRect/>
          </a:stretch>
        </p:blipFill>
        <p:spPr>
          <a:xfrm>
            <a:off x="252928" y="331470"/>
            <a:ext cx="4566186" cy="3097530"/>
          </a:xfrm>
          <a:prstGeom prst="roundRect">
            <a:avLst>
              <a:gd name="adj" fmla="val 37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8000" endPos="28000" dist="5000" dir="5400000" sy="-100000" algn="bl" rotWithShape="0"/>
          </a:effectLst>
        </p:spPr>
      </p:pic>
      <p:pic>
        <p:nvPicPr>
          <p:cNvPr id="9" name="Рисунок 8" descr="Изображение выглядит как в помещении, комната, сцен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6ADE2E-D9A3-AD31-D0C6-59E49511F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" t="12833" b="8500"/>
          <a:stretch>
            <a:fillRect/>
          </a:stretch>
        </p:blipFill>
        <p:spPr>
          <a:xfrm>
            <a:off x="7569268" y="3722342"/>
            <a:ext cx="4320540" cy="2735608"/>
          </a:xfrm>
          <a:prstGeom prst="roundRect">
            <a:avLst>
              <a:gd name="adj" fmla="val 54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31000" endPos="35000" dir="5400000" sy="-100000" algn="bl" rotWithShape="0"/>
          </a:effectLst>
        </p:spPr>
      </p:pic>
      <p:pic>
        <p:nvPicPr>
          <p:cNvPr id="11" name="Рисунок 10" descr="Изображение выглядит как ремесло, Бумага для творчества, пол, Бумажное издел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040FAB8-903A-1B9C-43D4-8781179594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8" t="9888" r="19649" b="10221"/>
          <a:stretch>
            <a:fillRect/>
          </a:stretch>
        </p:blipFill>
        <p:spPr>
          <a:xfrm>
            <a:off x="3696458" y="1422278"/>
            <a:ext cx="5197151" cy="4829073"/>
          </a:xfrm>
          <a:prstGeom prst="flowChartConnector">
            <a:avLst/>
          </a:prstGeom>
          <a:effectLst>
            <a:glow rad="495300">
              <a:schemeClr val="accent1">
                <a:lumMod val="75000"/>
                <a:alpha val="25000"/>
              </a:schemeClr>
            </a:glow>
            <a:softEdge rad="25400"/>
          </a:effectLst>
        </p:spPr>
      </p:pic>
      <p:pic>
        <p:nvPicPr>
          <p:cNvPr id="19" name="Рисунок 18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CA6AADB-28FC-F0A2-FA23-58F20C9226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998" y="710385"/>
            <a:ext cx="3211160" cy="240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52D9876-3D8C-C341-9DC8-B49009FA7DAE}"/>
              </a:ext>
            </a:extLst>
          </p:cNvPr>
          <p:cNvSpPr/>
          <p:nvPr/>
        </p:nvSpPr>
        <p:spPr>
          <a:xfrm>
            <a:off x="9165627" y="160496"/>
            <a:ext cx="23404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Три команды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A703FB9-5E46-84EF-3A56-35DD26F2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0" y="4847316"/>
            <a:ext cx="1501086" cy="1585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5A0A7E-5847-5238-BB52-07005B89BD65}"/>
              </a:ext>
            </a:extLst>
          </p:cNvPr>
          <p:cNvSpPr/>
          <p:nvPr/>
        </p:nvSpPr>
        <p:spPr>
          <a:xfrm>
            <a:off x="388788" y="4242602"/>
            <a:ext cx="33001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Несколько раундов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5F43808-C9ED-D82D-A1A8-ECBF9D269797}"/>
              </a:ext>
            </a:extLst>
          </p:cNvPr>
          <p:cNvGrpSpPr/>
          <p:nvPr/>
        </p:nvGrpSpPr>
        <p:grpSpPr>
          <a:xfrm>
            <a:off x="4264364" y="1903438"/>
            <a:ext cx="4076587" cy="3346960"/>
            <a:chOff x="4264364" y="1903438"/>
            <a:chExt cx="4076587" cy="334696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EB53B273-0270-C6B3-0C7A-5FF43DC03AB7}"/>
                </a:ext>
              </a:extLst>
            </p:cNvPr>
            <p:cNvSpPr/>
            <p:nvPr/>
          </p:nvSpPr>
          <p:spPr>
            <a:xfrm rot="15493712">
              <a:off x="5600304" y="4302481"/>
              <a:ext cx="1064837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Вопрос</a:t>
              </a:r>
            </a:p>
            <a:p>
              <a:pPr algn="ctr"/>
              <a:r>
                <a:rPr lang="ru-RU" sz="16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от</a:t>
              </a:r>
            </a:p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Бараша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D4CC4D9F-D41F-A0BA-0423-BC03A6B4D2EC}"/>
                </a:ext>
              </a:extLst>
            </p:cNvPr>
            <p:cNvSpPr/>
            <p:nvPr/>
          </p:nvSpPr>
          <p:spPr>
            <a:xfrm rot="18967731">
              <a:off x="4503226" y="3848885"/>
              <a:ext cx="1087514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Вопрос</a:t>
              </a:r>
            </a:p>
            <a:p>
              <a:pPr algn="ctr"/>
              <a:r>
                <a:rPr lang="ru-RU" sz="16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от</a:t>
              </a:r>
            </a:p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Лосяша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C0419915-919F-5B34-1596-F993C351A8DE}"/>
                </a:ext>
              </a:extLst>
            </p:cNvPr>
            <p:cNvSpPr/>
            <p:nvPr/>
          </p:nvSpPr>
          <p:spPr>
            <a:xfrm rot="3238547">
              <a:off x="5221169" y="1970799"/>
              <a:ext cx="96572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Вопрос</a:t>
              </a:r>
            </a:p>
            <a:p>
              <a:pPr algn="ctr"/>
              <a:r>
                <a:rPr lang="ru-RU" sz="16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от</a:t>
              </a:r>
            </a:p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Кроша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CEA13212-AB7A-422E-18C0-740DC015D5EC}"/>
                </a:ext>
              </a:extLst>
            </p:cNvPr>
            <p:cNvSpPr/>
            <p:nvPr/>
          </p:nvSpPr>
          <p:spPr>
            <a:xfrm rot="12802950">
              <a:off x="6782037" y="3710322"/>
              <a:ext cx="1065218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Вопрос</a:t>
              </a:r>
            </a:p>
            <a:p>
              <a:pPr algn="ctr"/>
              <a:r>
                <a:rPr lang="ru-RU" sz="16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от</a:t>
              </a:r>
            </a:p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Совуньи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A43EE19-AAEB-F5C6-D3A7-E048124EE83E}"/>
                </a:ext>
              </a:extLst>
            </p:cNvPr>
            <p:cNvSpPr/>
            <p:nvPr/>
          </p:nvSpPr>
          <p:spPr>
            <a:xfrm rot="8368736">
              <a:off x="6797584" y="2706306"/>
              <a:ext cx="1543367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i="1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Музыкальная пауза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0BC472D0-6FA3-98B7-E2D5-FB99AF45094E}"/>
                </a:ext>
              </a:extLst>
            </p:cNvPr>
            <p:cNvSpPr/>
            <p:nvPr/>
          </p:nvSpPr>
          <p:spPr>
            <a:xfrm rot="432881">
              <a:off x="4264364" y="2858165"/>
              <a:ext cx="1472350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      Вопрос</a:t>
              </a:r>
            </a:p>
            <a:p>
              <a:pPr algn="ctr"/>
              <a:r>
                <a:rPr lang="ru-RU" sz="160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от</a:t>
              </a:r>
            </a:p>
            <a:p>
              <a:pPr algn="ctr"/>
              <a:r>
                <a:rPr lang="ru-RU" sz="1600" b="0" cap="none" spc="0" dirty="0">
                  <a:ln w="0"/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onstantia" panose="02030602050306030303" pitchFamily="18" charset="0"/>
                </a:rPr>
                <a:t>Мышарика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216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CEF8FA">
                <a:alpha val="30000"/>
              </a:srgbClr>
            </a:gs>
            <a:gs pos="83000">
              <a:schemeClr val="accent4">
                <a:lumMod val="40000"/>
                <a:lumOff val="60000"/>
                <a:alpha val="0"/>
              </a:schemeClr>
            </a:gs>
            <a:gs pos="93000">
              <a:srgbClr val="BFF3E5">
                <a:alpha val="22000"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в помещении, сцена, комнат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F3D5E2-8F9A-9D39-E4F8-444444CD3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01" y="3284170"/>
            <a:ext cx="6584236" cy="3462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0" name="Picture 18" descr="Picture background">
            <a:extLst>
              <a:ext uri="{FF2B5EF4-FFF2-40B4-BE49-F238E27FC236}">
                <a16:creationId xmlns:a16="http://schemas.microsoft.com/office/drawing/2014/main" id="{2D5CF1A9-EED3-30FB-E3AA-ABCB5243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865" y="718886"/>
            <a:ext cx="2848661" cy="3422196"/>
          </a:xfrm>
          <a:prstGeom prst="rect">
            <a:avLst/>
          </a:prstGeom>
          <a:noFill/>
          <a:effectLst>
            <a:glow rad="673100">
              <a:schemeClr val="bg1">
                <a:alpha val="83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98D546FB-C66F-7761-813A-2B782CA065A9}"/>
              </a:ext>
            </a:extLst>
          </p:cNvPr>
          <p:cNvSpPr/>
          <p:nvPr/>
        </p:nvSpPr>
        <p:spPr>
          <a:xfrm rot="229005" flipH="1">
            <a:off x="3968631" y="445056"/>
            <a:ext cx="4968458" cy="3259985"/>
          </a:xfrm>
          <a:prstGeom prst="cloudCallout">
            <a:avLst>
              <a:gd name="adj1" fmla="val -62606"/>
              <a:gd name="adj2" fmla="val 2174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C4667F-F3E5-4895-D5B8-D8B457EA5F03}"/>
              </a:ext>
            </a:extLst>
          </p:cNvPr>
          <p:cNvSpPr/>
          <p:nvPr/>
        </p:nvSpPr>
        <p:spPr>
          <a:xfrm>
            <a:off x="140769" y="131090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3EB08F6-93F8-58A7-239E-156A68E41B7D}"/>
              </a:ext>
            </a:extLst>
          </p:cNvPr>
          <p:cNvSpPr/>
          <p:nvPr/>
        </p:nvSpPr>
        <p:spPr>
          <a:xfrm>
            <a:off x="4069423" y="1300918"/>
            <a:ext cx="48628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i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Как, почему и зачем </a:t>
            </a:r>
          </a:p>
          <a:p>
            <a:pPr algn="ctr"/>
            <a:r>
              <a:rPr lang="ru-RU" sz="2400" b="1" i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нужно зарабатывать деньги?</a:t>
            </a:r>
          </a:p>
        </p:txBody>
      </p:sp>
      <p:pic>
        <p:nvPicPr>
          <p:cNvPr id="12" name="Рисунок 11" descr="Изображение выглядит как искусство, картина, Красочность, Фрактальные картинк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BFC8821-0696-75DC-F6D1-916F5B18E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91" y="2222762"/>
            <a:ext cx="937940" cy="114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0D2DD8F5-4799-FFF9-E3B3-17AF1D7C8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8360" y="3370235"/>
            <a:ext cx="4083352" cy="337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>
            <a:extLst>
              <a:ext uri="{FF2B5EF4-FFF2-40B4-BE49-F238E27FC236}">
                <a16:creationId xmlns:a16="http://schemas.microsoft.com/office/drawing/2014/main" id="{D7E83C3A-BDD8-324A-D4A9-3F72E31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5687">
            <a:off x="645068" y="5496071"/>
            <a:ext cx="1895665" cy="1042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EF9E067-8D8A-72FA-41F7-444BD2738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0"/>
          <a:stretch>
            <a:fillRect/>
          </a:stretch>
        </p:blipFill>
        <p:spPr bwMode="auto">
          <a:xfrm rot="4858088">
            <a:off x="3023085" y="4139754"/>
            <a:ext cx="534637" cy="909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CA546C53-3989-87F7-53E1-08B14958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308">
            <a:off x="2535029" y="4955406"/>
            <a:ext cx="1271802" cy="11415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10AF6D1-B39D-83BF-66EC-B2E36CEB2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4599">
            <a:off x="2189921" y="4363576"/>
            <a:ext cx="812169" cy="407720"/>
          </a:xfrm>
          <a:prstGeom prst="flowChartInputOutpu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383B4751-E9DF-2A3E-67FF-EC40AD46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000" l="8778" r="95333">
                        <a14:foregroundMark x1="22333" y1="91667" x2="32667" y2="91444"/>
                        <a14:foregroundMark x1="32667" y1="91444" x2="44778" y2="84444"/>
                        <a14:foregroundMark x1="44778" y1="84444" x2="54333" y2="82333"/>
                        <a14:foregroundMark x1="54333" y1="82333" x2="53333" y2="80111"/>
                        <a14:foregroundMark x1="33333" y1="86444" x2="47000" y2="80667"/>
                        <a14:foregroundMark x1="10778" y1="24667" x2="8778" y2="35889"/>
                        <a14:foregroundMark x1="8778" y1="35889" x2="10778" y2="40556"/>
                        <a14:foregroundMark x1="69111" y1="24444" x2="62111" y2="30222"/>
                        <a14:foregroundMark x1="62111" y1="30222" x2="56778" y2="53111"/>
                        <a14:foregroundMark x1="56778" y1="53111" x2="75333" y2="63556"/>
                        <a14:foregroundMark x1="75333" y1="63556" x2="91556" y2="48333"/>
                        <a14:foregroundMark x1="91556" y1="48333" x2="76000" y2="40333"/>
                        <a14:foregroundMark x1="76000" y1="40333" x2="66333" y2="50778"/>
                        <a14:foregroundMark x1="66333" y1="50778" x2="67333" y2="53444"/>
                        <a14:foregroundMark x1="79556" y1="32000" x2="90889" y2="40444"/>
                        <a14:foregroundMark x1="90889" y1="40444" x2="91111" y2="43556"/>
                        <a14:foregroundMark x1="70556" y1="21778" x2="87222" y2="26778"/>
                        <a14:foregroundMark x1="87222" y1="26778" x2="89556" y2="38333"/>
                        <a14:foregroundMark x1="68889" y1="31000" x2="77111" y2="28333"/>
                        <a14:foregroundMark x1="85667" y1="24778" x2="93667" y2="32556"/>
                        <a14:foregroundMark x1="93667" y1="32556" x2="96000" y2="45000"/>
                        <a14:foregroundMark x1="96000" y1="45000" x2="92222" y2="60556"/>
                        <a14:foregroundMark x1="92222" y1="60556" x2="85889" y2="68111"/>
                        <a14:foregroundMark x1="85889" y1="68111" x2="75444" y2="74000"/>
                        <a14:foregroundMark x1="75444" y1="74000" x2="64889" y2="76556"/>
                        <a14:foregroundMark x1="64889" y1="76556" x2="59000" y2="68778"/>
                        <a14:foregroundMark x1="59000" y1="68778" x2="58556" y2="60111"/>
                        <a14:foregroundMark x1="58556" y1="60111" x2="61000" y2="56889"/>
                        <a14:foregroundMark x1="83222" y1="72222" x2="90000" y2="61111"/>
                        <a14:foregroundMark x1="85222" y1="69556" x2="91000" y2="61111"/>
                        <a14:foregroundMark x1="91000" y1="61111" x2="91556" y2="58667"/>
                        <a14:foregroundMark x1="86111" y1="69111" x2="91333" y2="61556"/>
                        <a14:foregroundMark x1="95333" y1="52111" x2="95111" y2="30778"/>
                        <a14:foregroundMark x1="48333" y1="85556" x2="55111" y2="83333"/>
                        <a14:foregroundMark x1="23222" y1="89444" x2="33889" y2="82333"/>
                        <a14:foregroundMark x1="33889" y1="82333" x2="35222" y2="79444"/>
                        <a14:backgroundMark x1="35671" y1="78229" x2="41444" y2="75667"/>
                        <a14:backgroundMark x1="20667" y1="84889" x2="35503" y2="78304"/>
                        <a14:backgroundMark x1="36209" y1="76772" x2="31444" y2="77778"/>
                        <a14:backgroundMark x1="41444" y1="75667" x2="36210" y2="76772"/>
                        <a14:backgroundMark x1="31444" y1="77778" x2="24889" y2="84556"/>
                        <a14:backgroundMark x1="24889" y1="84556" x2="28840" y2="83921"/>
                        <a14:backgroundMark x1="39222" y1="76111" x2="45556" y2="77000"/>
                        <a14:backgroundMark x1="45778" y1="76556" x2="44000" y2="7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2" y="903274"/>
            <a:ext cx="2427490" cy="213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0DE7D8-4B9A-B735-1792-834C4184557E}"/>
              </a:ext>
            </a:extLst>
          </p:cNvPr>
          <p:cNvSpPr/>
          <p:nvPr/>
        </p:nvSpPr>
        <p:spPr>
          <a:xfrm rot="20442608">
            <a:off x="147701" y="2707913"/>
            <a:ext cx="3556260" cy="646331"/>
          </a:xfrm>
          <a:prstGeom prst="rect">
            <a:avLst/>
          </a:prstGeom>
          <a:solidFill>
            <a:srgbClr val="FFFFFF">
              <a:alpha val="63922"/>
            </a:srgbClr>
          </a:solidFill>
          <a:ln>
            <a:solidFill>
              <a:schemeClr val="bg2">
                <a:lumMod val="90000"/>
              </a:schemeClr>
            </a:solidFill>
          </a:ln>
          <a:effectLst>
            <a:glow rad="101600">
              <a:schemeClr val="accent2">
                <a:lumMod val="20000"/>
                <a:lumOff val="80000"/>
                <a:alpha val="6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Видеосюжеты по проблемным </a:t>
            </a:r>
          </a:p>
          <a:p>
            <a:pPr algn="ctr"/>
            <a:r>
              <a:rPr lang="ru-RU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финансовым ситуациям</a:t>
            </a:r>
          </a:p>
        </p:txBody>
      </p:sp>
    </p:spTree>
    <p:extLst>
      <p:ext uri="{BB962C8B-B14F-4D97-AF65-F5344CB8AC3E}">
        <p14:creationId xmlns:p14="http://schemas.microsoft.com/office/powerpoint/2010/main" val="1097675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A1B61-7DAB-8E56-5F68-49C9309A5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FA3950-0F61-F393-0889-B81422F1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15" t="31401" r="14296" b="14986"/>
          <a:stretch>
            <a:fillRect/>
          </a:stretch>
        </p:blipFill>
        <p:spPr>
          <a:xfrm>
            <a:off x="9337682" y="1318291"/>
            <a:ext cx="2634314" cy="333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8E9E1D-22CF-FC75-06BE-523D0CEE7696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Изображение выглядит как в помещении, одежда, стена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90BB41-7B3B-A0BD-EFF4-45ABF08039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colorTemperature colorTemp="11200"/>
                    </a14:imgEffect>
                    <a14:imgEffect>
                      <a14:saturation sat="145000"/>
                    </a14:imgEffect>
                    <a14:imgEffect>
                      <a14:brightnessContrast bright="18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4" t="11942" r="424" b="1120"/>
          <a:stretch>
            <a:fillRect/>
          </a:stretch>
        </p:blipFill>
        <p:spPr>
          <a:xfrm>
            <a:off x="3174688" y="3226789"/>
            <a:ext cx="6631658" cy="3420279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81000"/>
              </a:schemeClr>
            </a:glow>
            <a:softEdge rad="112500"/>
          </a:effectLst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CB2E349-C416-F325-395A-0F7556886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1" r="20242"/>
          <a:stretch>
            <a:fillRect/>
          </a:stretch>
        </p:blipFill>
        <p:spPr bwMode="auto">
          <a:xfrm rot="21020700" flipH="1">
            <a:off x="153999" y="3665360"/>
            <a:ext cx="3423060" cy="300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9B695-8713-B788-CB25-3DC62B33CB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14247"/>
          <a:stretch>
            <a:fillRect/>
          </a:stretch>
        </p:blipFill>
        <p:spPr bwMode="auto">
          <a:xfrm>
            <a:off x="327240" y="445888"/>
            <a:ext cx="1939984" cy="84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B583C9-A7A6-45B6-ABD7-1A8718E41C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1" b="16592"/>
          <a:stretch>
            <a:fillRect/>
          </a:stretch>
        </p:blipFill>
        <p:spPr bwMode="auto">
          <a:xfrm>
            <a:off x="5008943" y="445888"/>
            <a:ext cx="2174114" cy="82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4F636-EAD5-05B9-C11A-7A1FC2C6D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8" b="15746"/>
          <a:stretch>
            <a:fillRect/>
          </a:stretch>
        </p:blipFill>
        <p:spPr bwMode="auto">
          <a:xfrm>
            <a:off x="2599404" y="430569"/>
            <a:ext cx="2088292" cy="84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1E7D36-8E44-26B7-77DA-812678C3AC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6" b="17583"/>
          <a:stretch>
            <a:fillRect/>
          </a:stretch>
        </p:blipFill>
        <p:spPr bwMode="auto">
          <a:xfrm>
            <a:off x="7504304" y="445889"/>
            <a:ext cx="2187145" cy="82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5AF120-66AF-A21A-E0B4-73B95FF83B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b="17566"/>
          <a:stretch>
            <a:fillRect/>
          </a:stretch>
        </p:blipFill>
        <p:spPr bwMode="auto">
          <a:xfrm>
            <a:off x="10006879" y="445888"/>
            <a:ext cx="1857881" cy="849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D79F054A-F2C9-3AF4-43B4-C23B0F0ADE0D}"/>
              </a:ext>
            </a:extLst>
          </p:cNvPr>
          <p:cNvSpPr/>
          <p:nvPr/>
        </p:nvSpPr>
        <p:spPr>
          <a:xfrm>
            <a:off x="1009038" y="1220270"/>
            <a:ext cx="7588838" cy="2942278"/>
          </a:xfrm>
          <a:prstGeom prst="cloudCallout">
            <a:avLst>
              <a:gd name="adj1" fmla="val -25550"/>
              <a:gd name="adj2" fmla="val 61916"/>
            </a:avLst>
          </a:prstGeom>
          <a:solidFill>
            <a:schemeClr val="bg1"/>
          </a:solidFill>
          <a:effectLst>
            <a:glow rad="355600">
              <a:schemeClr val="bg1">
                <a:alpha val="52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66B8D1-8ED9-B499-FCFC-1179B5B07CA1}"/>
              </a:ext>
            </a:extLst>
          </p:cNvPr>
          <p:cNvSpPr/>
          <p:nvPr/>
        </p:nvSpPr>
        <p:spPr>
          <a:xfrm>
            <a:off x="1656698" y="1600274"/>
            <a:ext cx="6061996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ГЛАВНЫЙ СОВЕТ </a:t>
            </a:r>
            <a:endParaRPr lang="ru-RU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/>
            <a:r>
              <a:rPr lang="ru-RU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ПО УПРАВЛЕНИЮ СВОИМИ ФИНАНСАМИ</a:t>
            </a: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:</a:t>
            </a:r>
          </a:p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Найти себе дело по душе – выбрать </a:t>
            </a:r>
            <a:r>
              <a:rPr lang="ru-RU" sz="2200" b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профессию</a:t>
            </a:r>
            <a:r>
              <a:rPr lang="ru-RU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,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пойти работать, получать </a:t>
            </a:r>
            <a:r>
              <a:rPr lang="ru-RU" sz="2200" b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зарплату</a:t>
            </a:r>
            <a:r>
              <a:rPr lang="ru-RU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,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научиться учитывать свои </a:t>
            </a:r>
            <a:r>
              <a:rPr lang="ru-RU" sz="2200" b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доходы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и расходы, планировать свой </a:t>
            </a:r>
            <a:r>
              <a:rPr lang="ru-RU" sz="2200" b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бюджет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, совершать правильные </a:t>
            </a:r>
            <a:r>
              <a:rPr lang="ru-RU" sz="2200" b="1" cap="none" spc="0" dirty="0">
                <a:ln w="0"/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покупки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.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C3EC4DC-371E-DC01-B76C-4EFA05FBB43A}"/>
              </a:ext>
            </a:extLst>
          </p:cNvPr>
          <p:cNvSpPr/>
          <p:nvPr/>
        </p:nvSpPr>
        <p:spPr>
          <a:xfrm>
            <a:off x="-217204" y="141384"/>
            <a:ext cx="3391892" cy="3676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РЕБУСЫ</a:t>
            </a:r>
            <a:r>
              <a:rPr lang="ru-RU" b="0" u="sng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ОТ </a:t>
            </a:r>
            <a:r>
              <a:rPr lang="ru-RU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 СОВУНЬИ</a:t>
            </a:r>
            <a:endParaRPr lang="ru-RU" sz="2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56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3A7F9-D1E2-09F4-714A-9D07CE33C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одежда, человек, Человеческое лицо, ст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310DE33-454D-4D51-4576-198F89B47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69" y="2959538"/>
            <a:ext cx="5559908" cy="379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AEA3C92-0226-1C56-C753-A431B7B7A834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7C3A3BD-3E95-48D4-6EE8-6D1F040A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0" b="93000" l="10000" r="90000">
                        <a14:foregroundMark x1="26300" y1="7200" x2="31200" y2="13400"/>
                        <a14:foregroundMark x1="31200" y1="13400" x2="30300" y2="8600"/>
                        <a14:foregroundMark x1="31800" y1="7200" x2="25300" y2="6800"/>
                        <a14:foregroundMark x1="48500" y1="36900" x2="64200" y2="41800"/>
                        <a14:foregroundMark x1="68100" y1="38200" x2="69200" y2="34100"/>
                        <a14:foregroundMark x1="66300" y1="36800" x2="69800" y2="40500"/>
                        <a14:foregroundMark x1="52300" y1="41300" x2="45700" y2="46100"/>
                        <a14:foregroundMark x1="45700" y1="46100" x2="48700" y2="38600"/>
                        <a14:foregroundMark x1="48700" y1="38600" x2="42200" y2="42200"/>
                        <a14:foregroundMark x1="42200" y1="42200" x2="48300" y2="42700"/>
                        <a14:foregroundMark x1="39500" y1="90100" x2="49700" y2="89100"/>
                        <a14:foregroundMark x1="49700" y1="89100" x2="53000" y2="84900"/>
                        <a14:foregroundMark x1="39000" y1="93000" x2="38800" y2="90600"/>
                        <a14:foregroundMark x1="54100" y1="93000" x2="52700" y2="90500"/>
                        <a14:foregroundMark x1="66000" y1="33300" x2="65400" y2="41900"/>
                        <a14:foregroundMark x1="65400" y1="41900" x2="62900" y2="33900"/>
                        <a14:foregroundMark x1="62900" y1="33900" x2="62600" y2="33900"/>
                        <a14:foregroundMark x1="23600" y1="11400" x2="28000" y2="16800"/>
                        <a14:foregroundMark x1="28000" y1="16800" x2="34500" y2="9900"/>
                        <a14:foregroundMark x1="34500" y1="9900" x2="35000" y2="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1" y="2778224"/>
            <a:ext cx="3350210" cy="31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6"/>
            <a:extLst>
              <a:ext uri="{FF2B5EF4-FFF2-40B4-BE49-F238E27FC236}">
                <a16:creationId xmlns:a16="http://schemas.microsoft.com/office/drawing/2014/main" id="{4C1D5BEF-7C25-209D-C103-4CB39491A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2710"/>
          <a:stretch>
            <a:fillRect/>
          </a:stretch>
        </p:blipFill>
        <p:spPr bwMode="auto">
          <a:xfrm>
            <a:off x="451247" y="663455"/>
            <a:ext cx="2080260" cy="2114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8A062C6A-12B9-4F50-EB9A-75FD431E8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38" b="98125" l="9794" r="89691">
                        <a14:foregroundMark x1="24227" y1="12188" x2="15979" y2="72813"/>
                        <a14:foregroundMark x1="15979" y1="72813" x2="33763" y2="88750"/>
                        <a14:foregroundMark x1="33763" y1="88750" x2="60825" y2="81250"/>
                        <a14:foregroundMark x1="60825" y1="81250" x2="72423" y2="49375"/>
                        <a14:foregroundMark x1="72423" y1="49375" x2="76031" y2="5000"/>
                        <a14:foregroundMark x1="76031" y1="5000" x2="21134" y2="5313"/>
                        <a14:foregroundMark x1="19072" y1="3438" x2="10825" y2="40625"/>
                        <a14:foregroundMark x1="10825" y1="40625" x2="10825" y2="40000"/>
                        <a14:foregroundMark x1="47938" y1="40625" x2="50258" y2="54688"/>
                        <a14:foregroundMark x1="78608" y1="10625" x2="85825" y2="74375"/>
                        <a14:foregroundMark x1="85825" y1="74375" x2="71392" y2="92813"/>
                        <a14:foregroundMark x1="71392" y1="92813" x2="26546" y2="90938"/>
                        <a14:foregroundMark x1="26546" y1="90938" x2="14948" y2="65625"/>
                        <a14:foregroundMark x1="14948" y1="65625" x2="20103" y2="47813"/>
                        <a14:foregroundMark x1="86082" y1="83750" x2="25515" y2="97500"/>
                        <a14:foregroundMark x1="12496" y1="98119" x2="12371" y2="98125"/>
                        <a14:foregroundMark x1="25515" y1="97500" x2="20827" y2="97723"/>
                        <a14:foregroundMark x1="12371" y1="98125" x2="12371" y2="98125"/>
                        <a14:foregroundMark x1="24227" y1="57813" x2="24227" y2="9688"/>
                        <a14:foregroundMark x1="26546" y1="52500" x2="30928" y2="15000"/>
                        <a14:backgroundMark x1="12887" y1="97500" x2="19588" y2="99688"/>
                        <a14:backgroundMark x1="21907" y1="1250" x2="21907" y2="1250"/>
                        <a14:backgroundMark x1="24227" y1="625" x2="24227" y2="625"/>
                        <a14:backgroundMark x1="27835" y1="625" x2="27835" y2="625"/>
                        <a14:backgroundMark x1="31959" y1="625" x2="31959" y2="625"/>
                        <a14:backgroundMark x1="34794" y1="625" x2="34794" y2="625"/>
                        <a14:backgroundMark x1="38144" y1="1250" x2="38144" y2="1250"/>
                        <a14:backgroundMark x1="40979" y1="1250" x2="40979" y2="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00" y="1475656"/>
            <a:ext cx="1187312" cy="97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C1C930-16C7-6621-4D47-FB20BC92E390}"/>
              </a:ext>
            </a:extLst>
          </p:cNvPr>
          <p:cNvSpPr txBox="1"/>
          <p:nvPr/>
        </p:nvSpPr>
        <p:spPr>
          <a:xfrm>
            <a:off x="1138754" y="179390"/>
            <a:ext cx="47810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https://disk.yandex.ru/i/SKqViVmZzyTx2Q</a:t>
            </a:r>
            <a:endParaRPr lang="ru-RU" sz="1400" b="1" u="sng" dirty="0"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74" name="Picture 26" descr="Picture background">
            <a:extLst>
              <a:ext uri="{FF2B5EF4-FFF2-40B4-BE49-F238E27FC236}">
                <a16:creationId xmlns:a16="http://schemas.microsoft.com/office/drawing/2014/main" id="{A327D5EB-DE42-C344-0CEC-B704C452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17" y="482149"/>
            <a:ext cx="5260666" cy="3007347"/>
          </a:xfrm>
          <a:prstGeom prst="cloudCallout">
            <a:avLst>
              <a:gd name="adj1" fmla="val -43773"/>
              <a:gd name="adj2" fmla="val 52762"/>
            </a:avLst>
          </a:prstGeom>
          <a:noFill/>
          <a:ln w="28575">
            <a:solidFill>
              <a:schemeClr val="accent1">
                <a:lumMod val="75000"/>
              </a:schemeClr>
            </a:solidFill>
          </a:ln>
          <a:effectLst>
            <a:glow rad="1054100">
              <a:schemeClr val="bg1">
                <a:alpha val="6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Изображение выглядит как текст, снимок экрана, шаблон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F457837-1FC4-112D-A1FA-44F0B7F87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5" y="160496"/>
            <a:ext cx="929526" cy="1101006"/>
          </a:xfrm>
          <a:prstGeom prst="rect">
            <a:avLst/>
          </a:prstGeom>
        </p:spPr>
      </p:pic>
      <p:sp>
        <p:nvSpPr>
          <p:cNvPr id="13" name="AutoShape 28" descr="Picture background">
            <a:extLst>
              <a:ext uri="{FF2B5EF4-FFF2-40B4-BE49-F238E27FC236}">
                <a16:creationId xmlns:a16="http://schemas.microsoft.com/office/drawing/2014/main" id="{1ED3B70E-DD78-59C1-3500-4E9014047D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8E0CCAF-8A0F-6871-872F-B2098D46CB70}"/>
              </a:ext>
            </a:extLst>
          </p:cNvPr>
          <p:cNvSpPr/>
          <p:nvPr/>
        </p:nvSpPr>
        <p:spPr>
          <a:xfrm>
            <a:off x="1063674" y="5624284"/>
            <a:ext cx="4060791" cy="954107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Что такое финансовая </a:t>
            </a:r>
          </a:p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подушка безопасности?</a:t>
            </a:r>
          </a:p>
        </p:txBody>
      </p:sp>
    </p:spTree>
    <p:extLst>
      <p:ext uri="{BB962C8B-B14F-4D97-AF65-F5344CB8AC3E}">
        <p14:creationId xmlns:p14="http://schemas.microsoft.com/office/powerpoint/2010/main" val="44612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4742-B74D-532D-82B8-1C45FE90F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2A207E-40D3-5C29-8F09-6CA09BBB0AA1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62" name="Picture 14">
            <a:hlinkClick r:id="rId2"/>
            <a:extLst>
              <a:ext uri="{FF2B5EF4-FFF2-40B4-BE49-F238E27FC236}">
                <a16:creationId xmlns:a16="http://schemas.microsoft.com/office/drawing/2014/main" id="{3B964CAD-BDD5-F71A-E2BC-063CCA9D9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2710"/>
          <a:stretch>
            <a:fillRect/>
          </a:stretch>
        </p:blipFill>
        <p:spPr bwMode="auto">
          <a:xfrm>
            <a:off x="286373" y="1245902"/>
            <a:ext cx="1660132" cy="168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3DA030F7-E578-67A2-911F-710AA3C9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98125" l="9794" r="89691">
                        <a14:foregroundMark x1="24227" y1="12188" x2="15979" y2="72813"/>
                        <a14:foregroundMark x1="15979" y1="72813" x2="33763" y2="88750"/>
                        <a14:foregroundMark x1="33763" y1="88750" x2="60825" y2="81250"/>
                        <a14:foregroundMark x1="60825" y1="81250" x2="72423" y2="49375"/>
                        <a14:foregroundMark x1="72423" y1="49375" x2="76031" y2="5000"/>
                        <a14:foregroundMark x1="76031" y1="5000" x2="21134" y2="5313"/>
                        <a14:foregroundMark x1="19072" y1="3438" x2="10825" y2="40625"/>
                        <a14:foregroundMark x1="10825" y1="40625" x2="10825" y2="40000"/>
                        <a14:foregroundMark x1="47938" y1="40625" x2="50258" y2="54688"/>
                        <a14:foregroundMark x1="78608" y1="10625" x2="85825" y2="74375"/>
                        <a14:foregroundMark x1="85825" y1="74375" x2="71392" y2="92813"/>
                        <a14:foregroundMark x1="71392" y1="92813" x2="26546" y2="90938"/>
                        <a14:foregroundMark x1="26546" y1="90938" x2="14948" y2="65625"/>
                        <a14:foregroundMark x1="14948" y1="65625" x2="20103" y2="47813"/>
                        <a14:foregroundMark x1="86082" y1="83750" x2="25515" y2="97500"/>
                        <a14:foregroundMark x1="12496" y1="98119" x2="12371" y2="98125"/>
                        <a14:foregroundMark x1="25515" y1="97500" x2="20827" y2="97723"/>
                        <a14:foregroundMark x1="12371" y1="98125" x2="12371" y2="98125"/>
                        <a14:foregroundMark x1="24227" y1="57813" x2="24227" y2="9688"/>
                        <a14:foregroundMark x1="26546" y1="52500" x2="30928" y2="15000"/>
                        <a14:backgroundMark x1="12887" y1="97500" x2="19588" y2="99688"/>
                        <a14:backgroundMark x1="21907" y1="1250" x2="21907" y2="1250"/>
                        <a14:backgroundMark x1="24227" y1="625" x2="24227" y2="625"/>
                        <a14:backgroundMark x1="27835" y1="625" x2="27835" y2="625"/>
                        <a14:backgroundMark x1="31959" y1="625" x2="31959" y2="625"/>
                        <a14:backgroundMark x1="34794" y1="625" x2="34794" y2="625"/>
                        <a14:backgroundMark x1="38144" y1="1250" x2="38144" y2="1250"/>
                        <a14:backgroundMark x1="40979" y1="1250" x2="40979" y2="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644" y="1735205"/>
            <a:ext cx="1054016" cy="8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2E39F3-9D48-BEA8-D5D4-DDCD62515CE7}"/>
              </a:ext>
            </a:extLst>
          </p:cNvPr>
          <p:cNvSpPr txBox="1"/>
          <p:nvPr/>
        </p:nvSpPr>
        <p:spPr>
          <a:xfrm>
            <a:off x="1235155" y="652915"/>
            <a:ext cx="41234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https://disk.yandex.ru/i/TzwyMEQcSc8DwQ</a:t>
            </a:r>
            <a:endParaRPr lang="ru-RU" sz="1400" b="1" dirty="0"/>
          </a:p>
        </p:txBody>
      </p:sp>
      <p:sp>
        <p:nvSpPr>
          <p:cNvPr id="13" name="AutoShape 28" descr="Picture background">
            <a:extLst>
              <a:ext uri="{FF2B5EF4-FFF2-40B4-BE49-F238E27FC236}">
                <a16:creationId xmlns:a16="http://schemas.microsoft.com/office/drawing/2014/main" id="{A93E76C2-55DD-1FC2-4227-469E72B238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 descr="Изображение выглядит как в помещении, пол, комната, меб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082AF9-58F3-A574-A2E6-213A0EC72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17" t="15132" r="18542" b="38333"/>
          <a:stretch>
            <a:fillRect/>
          </a:stretch>
        </p:blipFill>
        <p:spPr>
          <a:xfrm>
            <a:off x="3301477" y="3223373"/>
            <a:ext cx="5012279" cy="351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 выглядит как текст, шаблон, снимок экрана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A4B121F-D392-3C76-A995-50FC36A1F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6" y="126929"/>
            <a:ext cx="1014098" cy="1182796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12BEC3F-4A28-D371-CE47-19A4CDC0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15" b="96854" l="9934" r="89901">
                        <a14:foregroundMark x1="30960" y1="45033" x2="36755" y2="42219"/>
                        <a14:foregroundMark x1="38079" y1="54139" x2="47517" y2="51821"/>
                        <a14:foregroundMark x1="47517" y1="51821" x2="44205" y2="40397"/>
                        <a14:foregroundMark x1="44205" y1="40397" x2="47185" y2="38742"/>
                        <a14:foregroundMark x1="35099" y1="40397" x2="26490" y2="43212"/>
                        <a14:foregroundMark x1="26490" y1="43212" x2="39570" y2="50331"/>
                        <a14:foregroundMark x1="39570" y1="50331" x2="40894" y2="49503"/>
                        <a14:foregroundMark x1="28311" y1="45530" x2="36424" y2="49834"/>
                        <a14:foregroundMark x1="36424" y1="49834" x2="36424" y2="49834"/>
                        <a14:foregroundMark x1="28311" y1="91722" x2="45199" y2="93212"/>
                        <a14:foregroundMark x1="45199" y1="93212" x2="47351" y2="92219"/>
                        <a14:foregroundMark x1="36755" y1="58940" x2="44205" y2="41722"/>
                        <a14:foregroundMark x1="24338" y1="49503" x2="34437" y2="46689"/>
                        <a14:foregroundMark x1="41060" y1="2815" x2="31623" y2="9437"/>
                        <a14:foregroundMark x1="41060" y1="98179" x2="50331" y2="96854"/>
                        <a14:foregroundMark x1="50331" y1="96854" x2="50000" y2="95033"/>
                        <a14:foregroundMark x1="16887" y1="64073" x2="16887" y2="55464"/>
                        <a14:foregroundMark x1="16887" y1="55464" x2="16887" y2="55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3755275"/>
            <a:ext cx="2864346" cy="286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Picture background">
            <a:extLst>
              <a:ext uri="{FF2B5EF4-FFF2-40B4-BE49-F238E27FC236}">
                <a16:creationId xmlns:a16="http://schemas.microsoft.com/office/drawing/2014/main" id="{8A20DE04-B4D7-B720-A37C-8B02C6EAD9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Picture background">
            <a:extLst>
              <a:ext uri="{FF2B5EF4-FFF2-40B4-BE49-F238E27FC236}">
                <a16:creationId xmlns:a16="http://schemas.microsoft.com/office/drawing/2014/main" id="{3B818E74-CF25-F625-8289-54100C42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43" b="92449" l="6208" r="89933">
                        <a14:foregroundMark x1="10738" y1="45102" x2="9899" y2="31633"/>
                        <a14:foregroundMark x1="9899" y1="31633" x2="12416" y2="22449"/>
                        <a14:foregroundMark x1="12416" y1="22449" x2="11913" y2="14898"/>
                        <a14:foregroundMark x1="11913" y1="14898" x2="18792" y2="10408"/>
                        <a14:foregroundMark x1="18792" y1="10408" x2="42785" y2="6122"/>
                        <a14:foregroundMark x1="42785" y1="6122" x2="60067" y2="7143"/>
                        <a14:foregroundMark x1="60067" y1="7143" x2="70134" y2="11224"/>
                        <a14:foregroundMark x1="70134" y1="11224" x2="74832" y2="17755"/>
                        <a14:foregroundMark x1="74832" y1="17755" x2="76510" y2="30612"/>
                        <a14:foregroundMark x1="77181" y1="22041" x2="72483" y2="8980"/>
                        <a14:foregroundMark x1="72483" y1="8980" x2="64094" y2="7755"/>
                        <a14:foregroundMark x1="64094" y1="7755" x2="61745" y2="9184"/>
                        <a14:foregroundMark x1="26342" y1="7143" x2="17785" y2="6939"/>
                        <a14:foregroundMark x1="17785" y1="6939" x2="8725" y2="14286"/>
                        <a14:foregroundMark x1="8725" y1="14286" x2="7550" y2="16531"/>
                        <a14:foregroundMark x1="8054" y1="31224" x2="6879" y2="41020"/>
                        <a14:foregroundMark x1="6879" y1="41020" x2="7383" y2="43673"/>
                        <a14:foregroundMark x1="37416" y1="22245" x2="42450" y2="21429"/>
                        <a14:foregroundMark x1="43121" y1="36735" x2="43121" y2="29592"/>
                        <a14:foregroundMark x1="73826" y1="68367" x2="72987" y2="63878"/>
                        <a14:foregroundMark x1="80537" y1="80612" x2="78859" y2="81020"/>
                        <a14:foregroundMark x1="86577" y1="92245" x2="85403" y2="92449"/>
                        <a14:foregroundMark x1="6711" y1="39592" x2="6208" y2="38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4393" flipH="1">
            <a:off x="2046926" y="840824"/>
            <a:ext cx="4343494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D598828-A708-4FD1-E654-44FE45BAD253}"/>
              </a:ext>
            </a:extLst>
          </p:cNvPr>
          <p:cNvSpPr/>
          <p:nvPr/>
        </p:nvSpPr>
        <p:spPr>
          <a:xfrm>
            <a:off x="1334107" y="195107"/>
            <a:ext cx="4058483" cy="52322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Как накопить на мечту?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0FFD50-41E0-8ED1-9969-1A666B799CC0}"/>
              </a:ext>
            </a:extLst>
          </p:cNvPr>
          <p:cNvSpPr/>
          <p:nvPr/>
        </p:nvSpPr>
        <p:spPr>
          <a:xfrm>
            <a:off x="8483113" y="3833412"/>
            <a:ext cx="3464731" cy="954107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На чем можно </a:t>
            </a:r>
          </a:p>
          <a:p>
            <a:pPr algn="ctr"/>
            <a:r>
              <a:rPr lang="ru-RU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nstantia" panose="02030602050306030303" pitchFamily="18" charset="0"/>
              </a:rPr>
              <a:t>сэкономить деньги?</a:t>
            </a:r>
          </a:p>
        </p:txBody>
      </p:sp>
      <p:pic>
        <p:nvPicPr>
          <p:cNvPr id="14" name="Picture 14">
            <a:hlinkClick r:id="rId13"/>
            <a:extLst>
              <a:ext uri="{FF2B5EF4-FFF2-40B4-BE49-F238E27FC236}">
                <a16:creationId xmlns:a16="http://schemas.microsoft.com/office/drawing/2014/main" id="{96498B2A-10DE-36B1-87C2-2613E84937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r="22710"/>
          <a:stretch>
            <a:fillRect/>
          </a:stretch>
        </p:blipFill>
        <p:spPr bwMode="auto">
          <a:xfrm>
            <a:off x="9799471" y="5137631"/>
            <a:ext cx="1660132" cy="168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C0E4FBC0-F1A2-9CA7-FC8B-1907376EC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8" b="98125" l="9794" r="89691">
                        <a14:foregroundMark x1="24227" y1="12188" x2="15979" y2="72813"/>
                        <a14:foregroundMark x1="15979" y1="72813" x2="33763" y2="88750"/>
                        <a14:foregroundMark x1="33763" y1="88750" x2="60825" y2="81250"/>
                        <a14:foregroundMark x1="60825" y1="81250" x2="72423" y2="49375"/>
                        <a14:foregroundMark x1="72423" y1="49375" x2="76031" y2="5000"/>
                        <a14:foregroundMark x1="76031" y1="5000" x2="21134" y2="5313"/>
                        <a14:foregroundMark x1="19072" y1="3438" x2="10825" y2="40625"/>
                        <a14:foregroundMark x1="10825" y1="40625" x2="10825" y2="40000"/>
                        <a14:foregroundMark x1="47938" y1="40625" x2="50258" y2="54688"/>
                        <a14:foregroundMark x1="78608" y1="10625" x2="85825" y2="74375"/>
                        <a14:foregroundMark x1="85825" y1="74375" x2="71392" y2="92813"/>
                        <a14:foregroundMark x1="71392" y1="92813" x2="26546" y2="90938"/>
                        <a14:foregroundMark x1="26546" y1="90938" x2="14948" y2="65625"/>
                        <a14:foregroundMark x1="14948" y1="65625" x2="20103" y2="47813"/>
                        <a14:foregroundMark x1="86082" y1="83750" x2="25515" y2="97500"/>
                        <a14:foregroundMark x1="12496" y1="98119" x2="12371" y2="98125"/>
                        <a14:foregroundMark x1="25515" y1="97500" x2="20827" y2="97723"/>
                        <a14:foregroundMark x1="12371" y1="98125" x2="12371" y2="98125"/>
                        <a14:foregroundMark x1="24227" y1="57813" x2="24227" y2="9688"/>
                        <a14:foregroundMark x1="26546" y1="52500" x2="30928" y2="15000"/>
                        <a14:backgroundMark x1="12887" y1="97500" x2="19588" y2="99688"/>
                        <a14:backgroundMark x1="21907" y1="1250" x2="21907" y2="1250"/>
                        <a14:backgroundMark x1="24227" y1="625" x2="24227" y2="625"/>
                        <a14:backgroundMark x1="27835" y1="625" x2="27835" y2="625"/>
                        <a14:backgroundMark x1="31959" y1="625" x2="31959" y2="625"/>
                        <a14:backgroundMark x1="34794" y1="625" x2="34794" y2="625"/>
                        <a14:backgroundMark x1="38144" y1="1250" x2="38144" y2="1250"/>
                        <a14:backgroundMark x1="40979" y1="1250" x2="40979" y2="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402" y="5735947"/>
            <a:ext cx="1054016" cy="8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B1BA2844-8B72-7978-6F83-C85566E20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650" b="96800" l="10000" r="90200">
                        <a14:foregroundMark x1="20750" y1="9200" x2="32650" y2="7650"/>
                        <a14:foregroundMark x1="32650" y1="7650" x2="33700" y2="8450"/>
                        <a14:foregroundMark x1="70500" y1="9000" x2="70500" y2="9000"/>
                        <a14:foregroundMark x1="47250" y1="42900" x2="40950" y2="42150"/>
                        <a14:foregroundMark x1="37150" y1="37100" x2="39200" y2="47550"/>
                        <a14:foregroundMark x1="39200" y1="47550" x2="55900" y2="38900"/>
                        <a14:foregroundMark x1="57350" y1="36750" x2="35150" y2="39350"/>
                        <a14:foregroundMark x1="35150" y1="39350" x2="35150" y2="40350"/>
                        <a14:foregroundMark x1="33550" y1="36200" x2="44150" y2="34600"/>
                        <a14:foregroundMark x1="29950" y1="89900" x2="60350" y2="94400"/>
                        <a14:foregroundMark x1="60350" y1="94400" x2="68000" y2="92000"/>
                        <a14:foregroundMark x1="68000" y1="92000" x2="57700" y2="89750"/>
                        <a14:foregroundMark x1="43250" y1="46300" x2="51200" y2="45400"/>
                        <a14:foregroundMark x1="30300" y1="44300" x2="37500" y2="45750"/>
                        <a14:foregroundMark x1="28700" y1="92450" x2="56450" y2="96700"/>
                        <a14:foregroundMark x1="56450" y1="96700" x2="66250" y2="92700"/>
                        <a14:foregroundMark x1="66250" y1="92700" x2="60750" y2="85050"/>
                        <a14:foregroundMark x1="60750" y1="85050" x2="60750" y2="85050"/>
                        <a14:foregroundMark x1="36800" y1="97500" x2="54100" y2="97950"/>
                        <a14:foregroundMark x1="54100" y1="97950" x2="70800" y2="96800"/>
                        <a14:foregroundMark x1="70800" y1="96800" x2="72100" y2="95150"/>
                        <a14:foregroundMark x1="72450" y1="7550" x2="84800" y2="9800"/>
                        <a14:foregroundMark x1="84800" y1="9800" x2="89450" y2="18000"/>
                        <a14:foregroundMark x1="89450" y1="18000" x2="90200" y2="27100"/>
                        <a14:foregroundMark x1="90200" y1="27100" x2="89950" y2="27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334" y="142545"/>
            <a:ext cx="2894822" cy="256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icture background">
            <a:extLst>
              <a:ext uri="{FF2B5EF4-FFF2-40B4-BE49-F238E27FC236}">
                <a16:creationId xmlns:a16="http://schemas.microsoft.com/office/drawing/2014/main" id="{2803C3E0-AC00-3803-DE2A-54341AEE4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37" b="91768" l="1468" r="47170">
                        <a14:foregroundMark x1="7966" y1="18293" x2="38574" y2="18598"/>
                        <a14:foregroundMark x1="4612" y1="30793" x2="41090" y2="32012"/>
                        <a14:foregroundMark x1="3983" y1="28659" x2="47170" y2="26220"/>
                        <a14:foregroundMark x1="2935" y1="32927" x2="41929" y2="24390"/>
                        <a14:foregroundMark x1="41929" y1="24390" x2="5241" y2="19207"/>
                        <a14:foregroundMark x1="5241" y1="19207" x2="29140" y2="17683"/>
                        <a14:foregroundMark x1="29140" y1="17683" x2="42138" y2="18293"/>
                        <a14:foregroundMark x1="20126" y1="20732" x2="7966" y2="20732"/>
                        <a14:foregroundMark x1="7966" y1="20732" x2="32495" y2="16159"/>
                        <a14:foregroundMark x1="32495" y1="16159" x2="38365" y2="16159"/>
                        <a14:foregroundMark x1="21384" y1="24085" x2="5451" y2="23780"/>
                        <a14:foregroundMark x1="5451" y1="23780" x2="29350" y2="15549"/>
                        <a14:foregroundMark x1="4822" y1="25610" x2="19078" y2="31098"/>
                        <a14:foregroundMark x1="19078" y1="31098" x2="23690" y2="28659"/>
                        <a14:foregroundMark x1="2306" y1="25610" x2="8386" y2="30488"/>
                        <a14:foregroundMark x1="5451" y1="28659" x2="7757" y2="32012"/>
                        <a14:foregroundMark x1="2935" y1="30488" x2="7128" y2="29878"/>
                        <a14:foregroundMark x1="2306" y1="29878" x2="7128" y2="28354"/>
                        <a14:foregroundMark x1="1468" y1="33537" x2="8595" y2="31402"/>
                        <a14:foregroundMark x1="38365" y1="89024" x2="21174" y2="89939"/>
                        <a14:foregroundMark x1="21174" y1="89939" x2="11530" y2="78963"/>
                        <a14:foregroundMark x1="42977" y1="27744" x2="41090" y2="27134"/>
                        <a14:foregroundMark x1="42767" y1="29268" x2="38574" y2="37195"/>
                        <a14:foregroundMark x1="37107" y1="14939" x2="8386" y2="19817"/>
                        <a14:foregroundMark x1="8595" y1="16463" x2="34801" y2="14329"/>
                        <a14:foregroundMark x1="34801" y1="14329" x2="34801" y2="14329"/>
                        <a14:foregroundMark x1="7757" y1="16159" x2="30608" y2="14939"/>
                        <a14:foregroundMark x1="13417" y1="14024" x2="31447" y2="14024"/>
                        <a14:foregroundMark x1="12998" y1="37805" x2="34172" y2="29878"/>
                        <a14:foregroundMark x1="27673" y1="36280" x2="34591" y2="32012"/>
                        <a14:foregroundMark x1="30818" y1="35061" x2="44235" y2="34146"/>
                        <a14:foregroundMark x1="32075" y1="35671" x2="42348" y2="35671"/>
                        <a14:foregroundMark x1="44654" y1="30793" x2="36059" y2="18293"/>
                        <a14:foregroundMark x1="38574" y1="19207" x2="42138" y2="22561"/>
                        <a14:foregroundMark x1="3564" y1="23476" x2="6499" y2="21341"/>
                        <a14:foregroundMark x1="6499" y1="18293" x2="10273" y2="16463"/>
                        <a14:foregroundMark x1="11530" y1="32927" x2="18868" y2="32927"/>
                        <a14:foregroundMark x1="31447" y1="91768" x2="38574" y2="91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168"/>
          <a:stretch>
            <a:fillRect/>
          </a:stretch>
        </p:blipFill>
        <p:spPr bwMode="auto">
          <a:xfrm>
            <a:off x="7808921" y="821661"/>
            <a:ext cx="1890717" cy="231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Изображение выглядит как текст, снимок экрана, шаблон, прямоугольн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F719DCB-D95F-8529-94A4-D7CF0CC1F1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816" y="5245662"/>
            <a:ext cx="1124822" cy="13119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463EED-43E0-DEF9-2CBD-4960E02E210A}"/>
              </a:ext>
            </a:extLst>
          </p:cNvPr>
          <p:cNvSpPr txBox="1"/>
          <p:nvPr/>
        </p:nvSpPr>
        <p:spPr>
          <a:xfrm>
            <a:off x="8211970" y="4826592"/>
            <a:ext cx="40070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https://disk.yandex.ru/i/MNB8_G5dXcgXcQ</a:t>
            </a:r>
            <a:endParaRPr lang="ru-RU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36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B39DC-4C8B-297A-C187-A52486EF2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Picture background">
            <a:extLst>
              <a:ext uri="{FF2B5EF4-FFF2-40B4-BE49-F238E27FC236}">
                <a16:creationId xmlns:a16="http://schemas.microsoft.com/office/drawing/2014/main" id="{6393E71F-F830-A004-674C-81F62C5F8B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t="7708" r="11549"/>
          <a:stretch>
            <a:fillRect/>
          </a:stretch>
        </p:blipFill>
        <p:spPr bwMode="auto">
          <a:xfrm>
            <a:off x="7750171" y="3485678"/>
            <a:ext cx="4441829" cy="3372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F4C914F-CFB6-84E7-223F-52C4B3C0F283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B81356-29E3-C107-2A0D-853F121C1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colorTemperature colorTemp="5098"/>
                    </a14:imgEffect>
                    <a14:imgEffect>
                      <a14:saturation sat="300000"/>
                    </a14:imgEffect>
                    <a14:imgEffect>
                      <a14:brightnessContrast bright="13000" contrast="-35000"/>
                    </a14:imgEffect>
                  </a14:imgLayer>
                </a14:imgProps>
              </a:ext>
            </a:extLst>
          </a:blip>
          <a:srcRect t="7120" r="22522" b="6453"/>
          <a:stretch>
            <a:fillRect/>
          </a:stretch>
        </p:blipFill>
        <p:spPr>
          <a:xfrm>
            <a:off x="1645165" y="1286407"/>
            <a:ext cx="6705538" cy="489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B35261FA-FFC9-CB15-9CAA-CDC240B4C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Picture background">
            <a:extLst>
              <a:ext uri="{FF2B5EF4-FFF2-40B4-BE49-F238E27FC236}">
                <a16:creationId xmlns:a16="http://schemas.microsoft.com/office/drawing/2014/main" id="{F8742E02-D840-8DEA-B462-34AD26846D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19F2789B-5E26-2D62-3FA4-32A92D442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6" y="101684"/>
            <a:ext cx="2988739" cy="2239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9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862A1-E5DA-1DF2-B2D7-E5FA2FCAF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3CFDEBA5-A74A-D4D7-F0DE-A8EA74698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7" b="89842" l="9000" r="96400">
                        <a14:foregroundMark x1="91600" y1="67043" x2="91200" y2="55079"/>
                        <a14:foregroundMark x1="96400" y1="62077" x2="94200" y2="58239"/>
                        <a14:foregroundMark x1="9000" y1="40406" x2="9200" y2="84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6" y="24200"/>
            <a:ext cx="1472264" cy="130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823F352B-41BB-EDA1-0518-CC0F733C1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1" b="95181" l="946" r="97838">
                        <a14:foregroundMark x1="1351" y1="4337" x2="94730" y2="27711"/>
                        <a14:foregroundMark x1="94730" y1="27711" x2="96622" y2="73253"/>
                        <a14:foregroundMark x1="96622" y1="73253" x2="92297" y2="96627"/>
                        <a14:foregroundMark x1="92297" y1="96627" x2="12568" y2="86506"/>
                        <a14:foregroundMark x1="12568" y1="86506" x2="1486" y2="75663"/>
                        <a14:foregroundMark x1="1486" y1="75663" x2="3108" y2="2651"/>
                        <a14:foregroundMark x1="1486" y1="92289" x2="10946" y2="90602"/>
                        <a14:foregroundMark x1="38784" y1="98072" x2="56622" y2="92530"/>
                        <a14:foregroundMark x1="56622" y1="92530" x2="69865" y2="94940"/>
                        <a14:foregroundMark x1="27432" y1="97831" x2="58919" y2="99518"/>
                        <a14:foregroundMark x1="58919" y1="99518" x2="87568" y2="94217"/>
                        <a14:foregroundMark x1="87568" y1="94217" x2="90676" y2="95181"/>
                        <a14:foregroundMark x1="95541" y1="94940" x2="95135" y2="15181"/>
                        <a14:foregroundMark x1="95135" y1="15181" x2="91757" y2="39759"/>
                        <a14:foregroundMark x1="91757" y1="39759" x2="91486" y2="53012"/>
                        <a14:foregroundMark x1="91622" y1="6988" x2="97297" y2="31807"/>
                        <a14:foregroundMark x1="97297" y1="31807" x2="97838" y2="9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815682"/>
            <a:ext cx="9042400" cy="339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45DC5C-DE1A-D8C1-8406-B911642216D7}"/>
              </a:ext>
            </a:extLst>
          </p:cNvPr>
          <p:cNvSpPr/>
          <p:nvPr/>
        </p:nvSpPr>
        <p:spPr>
          <a:xfrm>
            <a:off x="130742" y="101684"/>
            <a:ext cx="11910462" cy="6595820"/>
          </a:xfrm>
          <a:prstGeom prst="rect">
            <a:avLst/>
          </a:prstGeom>
          <a:noFill/>
          <a:ln w="101600" cmpd="thickThin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AB8EEADA-1959-2D5B-02F4-EA7D4DAEF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Picture background">
            <a:extLst>
              <a:ext uri="{FF2B5EF4-FFF2-40B4-BE49-F238E27FC236}">
                <a16:creationId xmlns:a16="http://schemas.microsoft.com/office/drawing/2014/main" id="{23F139FA-5B40-0819-ACF2-5F0E1348A9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A4E78F-7630-F479-E7B1-796CF4A00729}"/>
              </a:ext>
            </a:extLst>
          </p:cNvPr>
          <p:cNvSpPr txBox="1"/>
          <p:nvPr/>
        </p:nvSpPr>
        <p:spPr>
          <a:xfrm>
            <a:off x="3812606" y="101684"/>
            <a:ext cx="4546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prstClr val="black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Задание для родителей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442" y="4304686"/>
            <a:ext cx="3251200" cy="2299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050" y="4304686"/>
            <a:ext cx="3251200" cy="23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1657" y="4288199"/>
            <a:ext cx="3225443" cy="235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6AF6DD-A092-18C5-1B69-A5EDE9E124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8778" l="5000" r="96778">
                        <a14:foregroundMark x1="10556" y1="22778" x2="8111" y2="10111"/>
                        <a14:foregroundMark x1="8111" y1="10111" x2="11333" y2="21667"/>
                        <a14:foregroundMark x1="11333" y1="21667" x2="11333" y2="28444"/>
                        <a14:foregroundMark x1="28889" y1="26778" x2="26444" y2="3333"/>
                        <a14:foregroundMark x1="66667" y1="4000" x2="66222" y2="7778"/>
                        <a14:foregroundMark x1="67444" y1="2667" x2="67222" y2="1222"/>
                        <a14:foregroundMark x1="90889" y1="22222" x2="93444" y2="19889"/>
                        <a14:foregroundMark x1="5111" y1="14222" x2="5667" y2="13222"/>
                        <a14:foregroundMark x1="76667" y1="90667" x2="58778" y2="96889"/>
                        <a14:foregroundMark x1="58778" y1="96889" x2="58889" y2="98778"/>
                        <a14:foregroundMark x1="96778" y1="74556" x2="90111" y2="77444"/>
                        <a14:foregroundMark x1="77889" y1="10667" x2="76667" y2="1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0" y="3568373"/>
            <a:ext cx="2603967" cy="2971800"/>
          </a:xfrm>
          <a:prstGeom prst="rect">
            <a:avLst/>
          </a:prstGeom>
          <a:effectLst>
            <a:glow rad="469900">
              <a:schemeClr val="bg1">
                <a:alpha val="61000"/>
              </a:schemeClr>
            </a:glow>
          </a:effectLst>
        </p:spPr>
      </p:pic>
      <p:pic>
        <p:nvPicPr>
          <p:cNvPr id="11" name="Picture 38" descr="Picture background">
            <a:extLst>
              <a:ext uri="{FF2B5EF4-FFF2-40B4-BE49-F238E27FC236}">
                <a16:creationId xmlns:a16="http://schemas.microsoft.com/office/drawing/2014/main" id="{5E483978-70DA-9098-DD5E-58C85E926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0755" y1="85409" x2="52485" y2="81851"/>
                        <a14:foregroundMark x1="52485" y1="81851" x2="46521" y2="86121"/>
                        <a14:foregroundMark x1="46521" y1="86121" x2="44135" y2="85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54" t="22847" r="20969"/>
          <a:stretch>
            <a:fillRect/>
          </a:stretch>
        </p:blipFill>
        <p:spPr bwMode="auto">
          <a:xfrm>
            <a:off x="7860296" y="623359"/>
            <a:ext cx="4001303" cy="4229366"/>
          </a:xfrm>
          <a:prstGeom prst="rect">
            <a:avLst/>
          </a:prstGeom>
          <a:noFill/>
          <a:effectLst>
            <a:glow rad="279400">
              <a:schemeClr val="bg1">
                <a:alpha val="7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C3DEE8-1A67-1C09-9B60-840B9AD0875A}"/>
              </a:ext>
            </a:extLst>
          </p:cNvPr>
          <p:cNvSpPr txBox="1"/>
          <p:nvPr/>
        </p:nvSpPr>
        <p:spPr>
          <a:xfrm>
            <a:off x="2136808" y="1161917"/>
            <a:ext cx="72103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Бизнес-план Кроша по выращиванию моркови в Ромашковой долине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организация бизнеса по выращиванию и реализации моркови.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рынка: провести тщательное исследование потребительского спроса на морковь среди жителей Ромашковой долины.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Производственный план: выбор земли, учитывая состав почвы, освещенность и доступность воды. Использовать современные методы земледелия и семена проверенных сортов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Маркетинговый план: рекламировать свою морковь как экологически чистый и высококачественный продукт.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Финансовый план: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расчет необходимых инвестиций, расходов и ожидаемой прибыли.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Риски и возможности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продумать страхование урожая, создание собственного перерабатывающего цеха и экспорт продукции в другие регионы.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189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 2013–2022">
  <a:themeElements>
    <a:clrScheme name="Тема Office 2013–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 2013–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 2013–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428</Words>
  <Application>Microsoft Office PowerPoint</Application>
  <PresentationFormat>Широкоэкранный</PresentationFormat>
  <Paragraphs>73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Constantia</vt:lpstr>
      <vt:lpstr>HSE Sans</vt:lpstr>
      <vt:lpstr>Times New Roman</vt:lpstr>
      <vt:lpstr>Wingdings</vt:lpstr>
      <vt:lpstr>Тема Office</vt:lpstr>
      <vt:lpstr>Тема Office 2013–2022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Смирницкая</dc:creator>
  <cp:lastModifiedBy>Ольга Смирницкая</cp:lastModifiedBy>
  <cp:revision>16</cp:revision>
  <dcterms:created xsi:type="dcterms:W3CDTF">2026-02-05T18:51:10Z</dcterms:created>
  <dcterms:modified xsi:type="dcterms:W3CDTF">2026-02-11T21:21:02Z</dcterms:modified>
</cp:coreProperties>
</file>