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972213" cy="10691813"/>
  <p:notesSz cx="6858000" cy="9144000"/>
  <p:embeddedFontLst>
    <p:embeddedFont>
      <p:font typeface="Proxima Nova" panose="020B060402020202020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266">
          <p15:clr>
            <a:srgbClr val="A4A3A4"/>
          </p15:clr>
        </p15:guide>
        <p15:guide id="2" pos="1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B81F5FF-9336-439D-9432-DFCEDC28B12C}">
  <a:tblStyle styleId="{2B81F5FF-9336-439D-9432-DFCEDC28B12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26" y="180"/>
      </p:cViewPr>
      <p:guideLst>
        <p:guide orient="horz" pos="1266"/>
        <p:guide pos="10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7350" y="685800"/>
            <a:ext cx="608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" name="Google Shape;2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" name="Google Shape;2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5" name="Google Shape;12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3" name="Google Shape;13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" name="Google Shape;3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" name="Google Shape;3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49410f32a8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" name="Google Shape;50;g349410f32a8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" name="Google Shape;5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8" name="Google Shape;6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9" name="Google Shape;7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1" name="Google Shape;10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7350" y="685800"/>
            <a:ext cx="6083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льзовательский макет">
  <p:cSld name="Пользовательский макет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1_Заголовок раздела 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1_Заголовок раздела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Пользовательский макет">
  <p:cSld name="1_Пользовательский макет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1_Заголовок раздела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1_Заголовок раздела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1_Заголовок раздела 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1_Заголовок раздела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1_Заголовок раздела 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422916" y="950383"/>
            <a:ext cx="16126381" cy="178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422916" y="3088746"/>
            <a:ext cx="16126381" cy="6415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1422916" y="9741429"/>
            <a:ext cx="3952544" cy="71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8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6482173" y="9741429"/>
            <a:ext cx="6007867" cy="71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8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74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13596753" y="9741429"/>
            <a:ext cx="3952544" cy="71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8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8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8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8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8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8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8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8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83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jp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jpg"/><Relationship Id="rId7" Type="http://schemas.openxmlformats.org/officeDocument/2006/relationships/hyperlink" Target="https://www.finam.ru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br.ru/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2"/>
          <p:cNvSpPr txBox="1"/>
          <p:nvPr/>
        </p:nvSpPr>
        <p:spPr>
          <a:xfrm>
            <a:off x="3083136" y="3997122"/>
            <a:ext cx="12355550" cy="211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25" tIns="71225" rIns="142525" bIns="712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ПРОГРАММА ПОВЫШЕНИЯ КВАЛИФИКАЦИИ «СОДЕРЖАНИЕ И МЕТОДИКА ПРЕПОДАВАНИЯ  ФИНАНСОВОЙ ГРАМОТНОСТИ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РАЗЛИЧНЫМ КАТЕГОРИЯМ ОБУЧАЮЩИХСЯ»</a:t>
            </a: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16354"/>
            <a:ext cx="10149123" cy="863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/>
          <p:nvPr/>
        </p:nvSpPr>
        <p:spPr>
          <a:xfrm>
            <a:off x="163199" y="898077"/>
            <a:ext cx="18645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25" tIns="71225" rIns="142525" bIns="712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ЗАКЛЮЧЕНИЕ</a:t>
            </a:r>
            <a:endParaRPr/>
          </a:p>
        </p:txBody>
      </p:sp>
      <p:pic>
        <p:nvPicPr>
          <p:cNvPr id="128" name="Google Shape;128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871" y="303868"/>
            <a:ext cx="6983566" cy="594204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1"/>
          <p:cNvSpPr txBox="1"/>
          <p:nvPr/>
        </p:nvSpPr>
        <p:spPr>
          <a:xfrm>
            <a:off x="18271670" y="10088381"/>
            <a:ext cx="700543" cy="447696"/>
          </a:xfrm>
          <a:prstGeom prst="rect">
            <a:avLst/>
          </a:prstGeom>
          <a:solidFill>
            <a:srgbClr val="19BDC1"/>
          </a:solidFill>
          <a:ln>
            <a:noFill/>
          </a:ln>
        </p:spPr>
        <p:txBody>
          <a:bodyPr spcFirstLastPara="1" wrap="square" lIns="142525" tIns="71225" rIns="142525" bIns="712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2183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9</a:t>
            </a:r>
            <a:endParaRPr sz="2183" b="1" i="0" u="none" strike="noStrike" cap="non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30" name="Google Shape;130;p21"/>
          <p:cNvPicPr preferRelativeResize="0"/>
          <p:nvPr/>
        </p:nvPicPr>
        <p:blipFill rotWithShape="1">
          <a:blip r:embed="rId5">
            <a:alphaModFix/>
          </a:blip>
          <a:srcRect t="6263" b="23358"/>
          <a:stretch/>
        </p:blipFill>
        <p:spPr>
          <a:xfrm>
            <a:off x="3410450" y="1693800"/>
            <a:ext cx="12151400" cy="855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0391" y="4196444"/>
            <a:ext cx="8827691" cy="751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r"/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/>
          <p:nvPr/>
        </p:nvSpPr>
        <p:spPr>
          <a:xfrm>
            <a:off x="1207399" y="1272867"/>
            <a:ext cx="16557300" cy="84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25" tIns="71225" rIns="142525" bIns="712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НАЗВАНИЕ ТЕМЫ</a:t>
            </a:r>
            <a:endParaRPr dirty="0"/>
          </a:p>
          <a:p>
            <a:pPr marL="0" lvl="0" indent="-127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ru-RU" sz="2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Легенда педагогического кейса: </a:t>
            </a:r>
            <a:r>
              <a:rPr lang="ru-RU" sz="2800" dirty="0">
                <a:solidFill>
                  <a:srgbClr val="1A1A1A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необходимо разработать комплекс образовательных активностей по финансовой грамотности для гимназии, находящейся городе N, по тематике «Деньги и операции с ними. Валюта» для учащихся 7 класса, в котором учатся 28 детей. Особенностями класса является то, что дети с высокими образовательными потребностями, посещают много кружков и секций, любят работать в группах, активные, имеют опыт участия в КТ; дети из семей с разным уровнем доходов родителей и разным социальным статусом (в том числе образовательным и профессиональным).</a:t>
            </a:r>
            <a:endParaRPr sz="2800" dirty="0">
              <a:solidFill>
                <a:srgbClr val="1A1A1A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-127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800" dirty="0">
              <a:solidFill>
                <a:srgbClr val="1A1A1A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-127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dirty="0">
              <a:solidFill>
                <a:srgbClr val="1A1A1A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Слушатели: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300" b="1" i="0" u="none" strike="noStrike" cap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en-US" sz="6300" b="1" i="0" u="none" strike="noStrike" cap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3300" b="1" dirty="0" smtClean="0">
                <a:solidFill>
                  <a:srgbClr val="1A1A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Пискунова </a:t>
            </a:r>
            <a:r>
              <a:rPr lang="ru-RU" sz="3300" b="1" dirty="0">
                <a:solidFill>
                  <a:srgbClr val="1A1A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Надежда Вячеславовна </a:t>
            </a:r>
            <a:endParaRPr sz="63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300" b="1" i="0" u="none" strike="noStrike" cap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en-US" sz="6300" b="1" i="0" u="none" strike="noStrike" cap="none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3300" b="1" dirty="0" smtClean="0">
                <a:solidFill>
                  <a:srgbClr val="1A1A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Сафронова </a:t>
            </a:r>
            <a:r>
              <a:rPr lang="ru-RU" sz="3300" b="1" dirty="0">
                <a:solidFill>
                  <a:srgbClr val="1A1A1A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Алиса Олеговна</a:t>
            </a:r>
            <a:endParaRPr sz="37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1929" y="369945"/>
            <a:ext cx="10149123" cy="863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4"/>
          <p:cNvSpPr txBox="1"/>
          <p:nvPr/>
        </p:nvSpPr>
        <p:spPr>
          <a:xfrm>
            <a:off x="326424" y="1038152"/>
            <a:ext cx="18645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25" tIns="71225" rIns="142525" bIns="712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1. АНАЛИЗ УСЛОВИЙ ПЕДАГОГИЧЕСКОГО КЕЙСА (по 6 позициям)</a:t>
            </a:r>
            <a:endParaRPr sz="36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Google Shape;4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871" y="303868"/>
            <a:ext cx="6983566" cy="594204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4"/>
          <p:cNvSpPr txBox="1"/>
          <p:nvPr/>
        </p:nvSpPr>
        <p:spPr>
          <a:xfrm>
            <a:off x="18271670" y="10088381"/>
            <a:ext cx="700543" cy="447696"/>
          </a:xfrm>
          <a:prstGeom prst="rect">
            <a:avLst/>
          </a:prstGeom>
          <a:solidFill>
            <a:srgbClr val="19BDC1"/>
          </a:solidFill>
          <a:ln>
            <a:noFill/>
          </a:ln>
        </p:spPr>
        <p:txBody>
          <a:bodyPr spcFirstLastPara="1" wrap="square" lIns="142525" tIns="71225" rIns="142525" bIns="712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2183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3</a:t>
            </a:r>
            <a:endParaRPr sz="2183" b="1" i="0" u="none" strike="noStrike" cap="non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46" name="Google Shape;46;p14"/>
          <p:cNvSpPr txBox="1"/>
          <p:nvPr/>
        </p:nvSpPr>
        <p:spPr>
          <a:xfrm>
            <a:off x="671300" y="2609600"/>
            <a:ext cx="17600400" cy="74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</a:endParaRPr>
          </a:p>
        </p:txBody>
      </p:sp>
      <p:graphicFrame>
        <p:nvGraphicFramePr>
          <p:cNvPr id="47" name="Google Shape;47;p14"/>
          <p:cNvGraphicFramePr/>
          <p:nvPr/>
        </p:nvGraphicFramePr>
        <p:xfrm>
          <a:off x="326425" y="1876325"/>
          <a:ext cx="17533925" cy="9063675"/>
        </p:xfrm>
        <a:graphic>
          <a:graphicData uri="http://schemas.openxmlformats.org/drawingml/2006/table">
            <a:tbl>
              <a:tblPr>
                <a:noFill/>
                <a:tableStyleId>{2B81F5FF-9336-439D-9432-DFCEDC28B12C}</a:tableStyleId>
              </a:tblPr>
              <a:tblGrid>
                <a:gridCol w="2933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4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94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9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89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7700">
                <a:tc>
                  <a:txBody>
                    <a:bodyPr/>
                    <a:lstStyle/>
                    <a:p>
                      <a:pPr marL="0" lvl="0" indent="-127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Характеристики</a:t>
                      </a:r>
                      <a:endParaRPr sz="2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-127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Возможности</a:t>
                      </a:r>
                      <a:endParaRPr sz="2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-127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Ограничения и риски</a:t>
                      </a:r>
                      <a:endParaRPr sz="2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-127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Решения/рекомендации</a:t>
                      </a:r>
                      <a:endParaRPr sz="2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6875">
                <a:tc>
                  <a:txBody>
                    <a:bodyPr/>
                    <a:lstStyle/>
                    <a:p>
                      <a:pPr marL="227330" lvl="0" indent="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Гимназия в городе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разнообразная финансовая инфраструктура;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материально-техническая оснащенность школы;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стабильный интернет;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проанализировать условия обмена валют.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непонимание разницы курса покупки и продажи валюты банками; 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риск разглашения информации о персональных данных родителей через детей;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выше угрозы мошенничества.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проведение тематических занятий по предупреждению мошеннических схем;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экскурсии в финансовые организации;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использование технических возможностей;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приглашение специалистов, экспертов по финансовым вопросам;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объяснить из чего складывается разница при операциях с валютой.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6925">
                <a:tc>
                  <a:txBody>
                    <a:bodyPr/>
                    <a:lstStyle/>
                    <a:p>
                      <a:pPr marL="227330" lvl="0" indent="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Деньги и операции с ними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Наглядная демонстрация денежных знаков иностранных государств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(о</a:t>
                      </a:r>
                      <a:r>
                        <a:rPr lang="ru-RU" sz="2200">
                          <a:solidFill>
                            <a:srgbClr val="0D0D0D"/>
                          </a:solidFill>
                          <a:highlight>
                            <a:srgbClr val="FFFFFF"/>
                          </a:highlight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бразцы купюр и монет).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2225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Доступ к международным платежным системам ограничен для россиян;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22225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угроза мошенничества; 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22225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учащиеся знают не все страны.</a:t>
                      </a:r>
                      <a:endParaRPr sz="2200" i="1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проведение тематических занятий по предупреждению мошеннических схем для учащихся и родителей,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знакомство с самыми распространенными в мире валютами;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рассчитывать курс валют;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искать нужную экономическую информацию в сети Интернет;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потребуется краткий экскурс в географию.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0375">
                <a:tc>
                  <a:txBody>
                    <a:bodyPr/>
                    <a:lstStyle/>
                    <a:p>
                      <a:pPr marL="227330" lvl="0" indent="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Учащиеся 7 класса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имеют карманные деньги;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участвуют в управлении семейным бюджетом.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22225" lvl="0" indent="-23495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склонны к импульсивным поступкам и принимать рискованные решения;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проведение тематических занятий по предупреждению мошеннических схем с иностранной валютой для учащихся и родителей.</a:t>
                      </a: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5"/>
          <p:cNvSpPr txBox="1"/>
          <p:nvPr/>
        </p:nvSpPr>
        <p:spPr>
          <a:xfrm>
            <a:off x="326424" y="1416027"/>
            <a:ext cx="18645900" cy="6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25" tIns="71225" rIns="142525" bIns="712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1. АНАЛИЗ УСЛОВИЙ ПЕДАГОГИЧЕСКОГО КЕЙСА (по 6 позициям)</a:t>
            </a:r>
            <a:endParaRPr sz="36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53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871" y="303868"/>
            <a:ext cx="6983565" cy="594204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5"/>
          <p:cNvSpPr txBox="1"/>
          <p:nvPr/>
        </p:nvSpPr>
        <p:spPr>
          <a:xfrm>
            <a:off x="18271670" y="10088381"/>
            <a:ext cx="700500" cy="447600"/>
          </a:xfrm>
          <a:prstGeom prst="rect">
            <a:avLst/>
          </a:prstGeom>
          <a:solidFill>
            <a:srgbClr val="19BDC1"/>
          </a:solidFill>
          <a:ln>
            <a:noFill/>
          </a:ln>
        </p:spPr>
        <p:txBody>
          <a:bodyPr spcFirstLastPara="1" wrap="square" lIns="142525" tIns="71225" rIns="142525" bIns="712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2183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3</a:t>
            </a:r>
            <a:endParaRPr sz="2183" b="1" i="0" u="none" strike="noStrike" cap="non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55" name="Google Shape;55;p15"/>
          <p:cNvSpPr txBox="1"/>
          <p:nvPr/>
        </p:nvSpPr>
        <p:spPr>
          <a:xfrm>
            <a:off x="671300" y="2609600"/>
            <a:ext cx="17600400" cy="747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</a:endParaRPr>
          </a:p>
        </p:txBody>
      </p:sp>
      <p:graphicFrame>
        <p:nvGraphicFramePr>
          <p:cNvPr id="56" name="Google Shape;56;p15"/>
          <p:cNvGraphicFramePr/>
          <p:nvPr>
            <p:extLst>
              <p:ext uri="{D42A27DB-BD31-4B8C-83A1-F6EECF244321}">
                <p14:modId xmlns:p14="http://schemas.microsoft.com/office/powerpoint/2010/main" val="1543414560"/>
              </p:ext>
            </p:extLst>
          </p:nvPr>
        </p:nvGraphicFramePr>
        <p:xfrm>
          <a:off x="485725" y="2408650"/>
          <a:ext cx="17533925" cy="7713091"/>
        </p:xfrm>
        <a:graphic>
          <a:graphicData uri="http://schemas.openxmlformats.org/drawingml/2006/table">
            <a:tbl>
              <a:tblPr>
                <a:noFill/>
                <a:tableStyleId>{2B81F5FF-9336-439D-9432-DFCEDC28B12C}</a:tableStyleId>
              </a:tblPr>
              <a:tblGrid>
                <a:gridCol w="331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1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17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94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89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5575">
                <a:tc>
                  <a:txBody>
                    <a:bodyPr/>
                    <a:lstStyle/>
                    <a:p>
                      <a:pPr marL="0" lvl="0" indent="-127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Характеристики</a:t>
                      </a:r>
                      <a:endParaRPr sz="2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-127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Возможности</a:t>
                      </a:r>
                      <a:endParaRPr sz="2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-127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Ограничения и риски</a:t>
                      </a:r>
                      <a:endParaRPr sz="2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-127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Решения/</a:t>
                      </a:r>
                      <a:endParaRPr sz="2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ctr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рекомендации</a:t>
                      </a:r>
                      <a:endParaRPr sz="29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575">
                <a:tc>
                  <a:txBody>
                    <a:bodyPr/>
                    <a:lstStyle/>
                    <a:p>
                      <a:pPr marL="227330" lvl="0" indent="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 обучающихся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</a:t>
                      </a:r>
                      <a:r>
                        <a:rPr lang="ru-RU" sz="230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Возможна</a:t>
                      </a:r>
                      <a:r>
                        <a:rPr lang="en-US" sz="230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r>
                        <a:rPr lang="ru-RU" sz="230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групповая, </a:t>
                      </a:r>
                      <a:r>
                        <a:rPr lang="ru-RU" sz="23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парная работа;</a:t>
                      </a:r>
                      <a:endParaRPr sz="23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знают возможности друг друга.</a:t>
                      </a:r>
                      <a:endParaRPr sz="23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-127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могут мешать друг другу.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продумать принцип распределения на команды;</a:t>
                      </a:r>
                      <a:endParaRPr sz="23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продумать </a:t>
                      </a:r>
                      <a:r>
                        <a:rPr lang="ru-RU" sz="2300" dirty="0" smtClean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групповую, парную </a:t>
                      </a:r>
                      <a:r>
                        <a:rPr lang="ru-RU" sz="23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работу.</a:t>
                      </a:r>
                      <a:endParaRPr sz="23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575">
                <a:tc>
                  <a:txBody>
                    <a:bodyPr/>
                    <a:lstStyle/>
                    <a:p>
                      <a:pPr marL="227330" lvl="0" indent="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Дети с высокими образовательными потребностями, посещают много кружков и секций, любят работать в группах, активные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широкие возможности использования знаний;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легко воспринимают новую информацию;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можно широко использовать разные ресурсы.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«объять необъятное»;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замещение активностью подлинной деятельности.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использовать интернет-технологии, интернет-ресурсы, интерактив;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учить структурировать полученную информацию.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575">
                <a:tc>
                  <a:txBody>
                    <a:bodyPr/>
                    <a:lstStyle/>
                    <a:p>
                      <a:pPr marL="227330" lvl="0" indent="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Дети из семей с разным уровнем доходов родителей и разным социальным статусом (в том числе образовательным и профессиональным).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lvl="0" indent="-127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рассмотрение жизненных ситуаций понятных для всех учащихся.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непринятие исходных данных сильно отличающихся от реальных в семье;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могут возникнуть сложности с оценкой риска при операциях с валютой.</a:t>
                      </a:r>
                      <a:endParaRPr sz="2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использовать практико-ориентированные задания на</a:t>
                      </a:r>
                      <a:endParaRPr sz="23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lnSpc>
                          <a:spcPct val="1079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300" dirty="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вымышленных примерах и условиях задач.</a:t>
                      </a:r>
                      <a:endParaRPr sz="2300" dirty="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/>
          <p:nvPr/>
        </p:nvSpPr>
        <p:spPr>
          <a:xfrm>
            <a:off x="326424" y="1416027"/>
            <a:ext cx="18645789" cy="1251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25" tIns="71225" rIns="142525" bIns="712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 2. ПЛАНИРУЕМЫЕ ОБРАЗОВАТЕЛЬНЫЕ РЕЗУЛЬТАТЫ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871" y="303868"/>
            <a:ext cx="6983566" cy="594204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6"/>
          <p:cNvSpPr txBox="1"/>
          <p:nvPr/>
        </p:nvSpPr>
        <p:spPr>
          <a:xfrm>
            <a:off x="18271670" y="10088381"/>
            <a:ext cx="700543" cy="447696"/>
          </a:xfrm>
          <a:prstGeom prst="rect">
            <a:avLst/>
          </a:prstGeom>
          <a:solidFill>
            <a:srgbClr val="19BDC1"/>
          </a:solidFill>
          <a:ln>
            <a:noFill/>
          </a:ln>
        </p:spPr>
        <p:txBody>
          <a:bodyPr spcFirstLastPara="1" wrap="square" lIns="142525" tIns="71225" rIns="142525" bIns="712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2183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4</a:t>
            </a:r>
            <a:endParaRPr sz="2183" b="1" i="0" u="none" strike="noStrike" cap="non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4" name="Google Shape;64;p16"/>
          <p:cNvSpPr txBox="1"/>
          <p:nvPr/>
        </p:nvSpPr>
        <p:spPr>
          <a:xfrm>
            <a:off x="923000" y="2618650"/>
            <a:ext cx="17457600" cy="67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</a:endParaRPr>
          </a:p>
        </p:txBody>
      </p:sp>
      <p:graphicFrame>
        <p:nvGraphicFramePr>
          <p:cNvPr id="65" name="Google Shape;65;p16"/>
          <p:cNvGraphicFramePr/>
          <p:nvPr/>
        </p:nvGraphicFramePr>
        <p:xfrm>
          <a:off x="952488" y="2667900"/>
          <a:ext cx="17067300" cy="5993875"/>
        </p:xfrm>
        <a:graphic>
          <a:graphicData uri="http://schemas.openxmlformats.org/drawingml/2006/table">
            <a:tbl>
              <a:tblPr>
                <a:noFill/>
                <a:tableStyleId>{2B81F5FF-9336-439D-9432-DFCEDC28B12C}</a:tableStyleId>
              </a:tblPr>
              <a:tblGrid>
                <a:gridCol w="284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4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4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44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44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762925">
                <a:tc gridSpan="2">
                  <a:txBody>
                    <a:bodyPr/>
                    <a:lstStyle/>
                    <a:p>
                      <a:pPr marL="0" lvl="0" indent="-127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Знания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-127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Установки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(что есть «грамотно» и как надо поступать)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-127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Умения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30950">
                <a:tc gridSpan="2"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Понимать, что размер взимаемой при обмене валют комиссии может варьироваться в зависимости от поставщика услуги;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понимать, что колебания обменных курсов влияют на стоимость товаров, купленных в своей стране.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Рассчитывать стоимость покупки в иностранной валюте; 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уметь оценивать валютный риск;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преимущества и недостатки операций с иностранной валютой.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Совершать обмен необходимого количества одной валюты на другую в конкретной жизненной ситуации;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рассчитывать полную стоимость конкретной транзакции в иностранной валюте;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marL="0" lvl="0" indent="-127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 переводить цены, указанные в иностранной валюте, в эквивалентные цены, выраженные в национальной валюте.</a:t>
                      </a:r>
                      <a:endParaRPr sz="24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73025" marR="73025" marT="0" marB="0">
                    <a:lnL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/>
        </p:nvSpPr>
        <p:spPr>
          <a:xfrm>
            <a:off x="0" y="1416027"/>
            <a:ext cx="18972213" cy="1251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25" tIns="71225" rIns="142525" bIns="712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3. ОБРАЗОВАТЕЛЬНЫЕ РЕСУРСЫ И ДИДАКТИЧЕСКИЕ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РАЗДАТОЧНЫЕ МАТЕРИАЛЫ</a:t>
            </a:r>
            <a:endParaRPr/>
          </a:p>
        </p:txBody>
      </p:sp>
      <p:pic>
        <p:nvPicPr>
          <p:cNvPr id="71" name="Google Shape;71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871" y="303868"/>
            <a:ext cx="6983566" cy="594204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7"/>
          <p:cNvSpPr txBox="1"/>
          <p:nvPr/>
        </p:nvSpPr>
        <p:spPr>
          <a:xfrm>
            <a:off x="18271670" y="10088381"/>
            <a:ext cx="700543" cy="447696"/>
          </a:xfrm>
          <a:prstGeom prst="rect">
            <a:avLst/>
          </a:prstGeom>
          <a:solidFill>
            <a:srgbClr val="19BDC1"/>
          </a:solidFill>
          <a:ln>
            <a:noFill/>
          </a:ln>
        </p:spPr>
        <p:txBody>
          <a:bodyPr spcFirstLastPara="1" wrap="square" lIns="142525" tIns="71225" rIns="142525" bIns="712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2183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5</a:t>
            </a:r>
            <a:endParaRPr sz="2183" b="1" i="0" u="none" strike="noStrike" cap="non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73" name="Google Shape;7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1600" y="3757672"/>
            <a:ext cx="4151050" cy="510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977425" y="6744049"/>
            <a:ext cx="5517900" cy="353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677303" y="2990625"/>
            <a:ext cx="6118143" cy="321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7"/>
          <p:cNvPicPr preferRelativeResize="0"/>
          <p:nvPr/>
        </p:nvPicPr>
        <p:blipFill rotWithShape="1">
          <a:blip r:embed="rId8">
            <a:alphaModFix/>
          </a:blip>
          <a:srcRect l="7940" r="9598"/>
          <a:stretch/>
        </p:blipFill>
        <p:spPr>
          <a:xfrm>
            <a:off x="818750" y="4021625"/>
            <a:ext cx="3777725" cy="458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/>
        </p:nvSpPr>
        <p:spPr>
          <a:xfrm>
            <a:off x="326424" y="1416027"/>
            <a:ext cx="18645789" cy="1251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25" tIns="71225" rIns="142525" bIns="712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МЕТОДИЧЕСКИЙ ИНСТРУМЕНТАРИЙ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(образовательные технологии; методы обучения; педагогические приемы)</a:t>
            </a:r>
            <a:endParaRPr/>
          </a:p>
        </p:txBody>
      </p:sp>
      <p:pic>
        <p:nvPicPr>
          <p:cNvPr id="82" name="Google Shape;8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871" y="303868"/>
            <a:ext cx="6983566" cy="594204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8"/>
          <p:cNvSpPr txBox="1"/>
          <p:nvPr/>
        </p:nvSpPr>
        <p:spPr>
          <a:xfrm>
            <a:off x="18271670" y="10088381"/>
            <a:ext cx="700543" cy="447696"/>
          </a:xfrm>
          <a:prstGeom prst="rect">
            <a:avLst/>
          </a:prstGeom>
          <a:solidFill>
            <a:srgbClr val="19BDC1"/>
          </a:solidFill>
          <a:ln>
            <a:noFill/>
          </a:ln>
        </p:spPr>
        <p:txBody>
          <a:bodyPr spcFirstLastPara="1" wrap="square" lIns="142525" tIns="71225" rIns="142525" bIns="712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2183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6</a:t>
            </a:r>
            <a:endParaRPr sz="2183" b="1" i="0" u="none" strike="noStrike" cap="non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4" name="Google Shape;84;p18"/>
          <p:cNvSpPr txBox="1"/>
          <p:nvPr/>
        </p:nvSpPr>
        <p:spPr>
          <a:xfrm>
            <a:off x="609775" y="3057175"/>
            <a:ext cx="5847000" cy="40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3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Мотивационно-целевой компонент:</a:t>
            </a:r>
            <a:endParaRPr sz="23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841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видео-контент (Учебный фильм: "Обмен валюты");</a:t>
            </a:r>
            <a:endParaRPr sz="2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8415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дискуссия по результатам просмотра.</a:t>
            </a:r>
            <a:endParaRPr sz="2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" name="Google Shape;85;p18"/>
          <p:cNvSpPr txBox="1"/>
          <p:nvPr/>
        </p:nvSpPr>
        <p:spPr>
          <a:xfrm>
            <a:off x="12424675" y="2911000"/>
            <a:ext cx="5847000" cy="29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Рефлексивно-оценочный компонент:</a:t>
            </a:r>
            <a:endParaRPr sz="2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Учащимся предлагается нарисовать купюру: цвет купюры (красный, желтый, зелёный) покажет удовлетворённость или неудовлетворённость уроком. Номинал купюры степень удовлетворённости (100, 200, 500 и 1000). 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86" name="Google Shape;8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779" y="4885135"/>
            <a:ext cx="5029200" cy="32194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8"/>
          <p:cNvSpPr txBox="1"/>
          <p:nvPr/>
        </p:nvSpPr>
        <p:spPr>
          <a:xfrm>
            <a:off x="6411025" y="3185850"/>
            <a:ext cx="52416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Операционно-действенный компонент:</a:t>
            </a:r>
            <a:endParaRPr sz="2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игра в парах (Соотнести валюту и страну на карте); </a:t>
            </a:r>
            <a:endParaRPr sz="240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задания в рабочей тетради;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кроссворд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курсы валют на сайте ЦБ РФ </a:t>
            </a:r>
            <a:r>
              <a:rPr lang="ru-RU" sz="2400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https://cbr.ru/</a:t>
            </a:r>
            <a:r>
              <a:rPr lang="ru-RU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котировки валют на сайте Финам </a:t>
            </a:r>
            <a:r>
              <a:rPr lang="ru-RU" sz="2400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7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https://www.finam.ru/</a:t>
            </a:r>
            <a:r>
              <a:rPr lang="ru-RU" sz="2400" u="sng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400">
              <a:solidFill>
                <a:schemeClr val="dk1"/>
              </a:solidFill>
            </a:endParaRPr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79138" y="7507088"/>
            <a:ext cx="4905375" cy="258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3753713" y="5876200"/>
            <a:ext cx="3188927" cy="45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/>
        </p:nvSpPr>
        <p:spPr>
          <a:xfrm>
            <a:off x="326424" y="1416027"/>
            <a:ext cx="18645789" cy="1805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25" tIns="71225" rIns="142525" bIns="712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5. ИНТЕГРАЦИЯ С ДРУГИМИ ВИДАМИ ФУНКЦИОНАЛЬНОЙ ГРАМОТНОСТИ (интегративные задания)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95" name="Google Shape;9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871" y="303868"/>
            <a:ext cx="6983566" cy="59420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9"/>
          <p:cNvSpPr txBox="1"/>
          <p:nvPr/>
        </p:nvSpPr>
        <p:spPr>
          <a:xfrm>
            <a:off x="18271670" y="10088381"/>
            <a:ext cx="700543" cy="447696"/>
          </a:xfrm>
          <a:prstGeom prst="rect">
            <a:avLst/>
          </a:prstGeom>
          <a:solidFill>
            <a:srgbClr val="19BDC1"/>
          </a:solidFill>
          <a:ln>
            <a:noFill/>
          </a:ln>
        </p:spPr>
        <p:txBody>
          <a:bodyPr spcFirstLastPara="1" wrap="square" lIns="142525" tIns="71225" rIns="142525" bIns="712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2183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7</a:t>
            </a:r>
            <a:endParaRPr sz="2183" b="1" i="0" u="none" strike="noStrike" cap="non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7" name="Google Shape;97;p19"/>
          <p:cNvSpPr txBox="1"/>
          <p:nvPr/>
        </p:nvSpPr>
        <p:spPr>
          <a:xfrm>
            <a:off x="1465950" y="3027950"/>
            <a:ext cx="7956300" cy="6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175" lvl="0" indent="18161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latin typeface="Times New Roman"/>
                <a:ea typeface="Times New Roman"/>
                <a:cs typeface="Times New Roman"/>
                <a:sym typeface="Times New Roman"/>
              </a:rPr>
              <a:t>Инструментальные направления функциональной грамотности: </a:t>
            </a:r>
            <a:endParaRPr sz="2000" strike="sngStrike" dirty="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- Читательская (понимание предложенной формулировки заданий). 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- Цифровая (цифровые </a:t>
            </a:r>
            <a:r>
              <a:rPr lang="ru-RU" sz="2000" dirty="0" err="1">
                <a:latin typeface="Times New Roman"/>
                <a:ea typeface="Times New Roman"/>
                <a:cs typeface="Times New Roman"/>
                <a:sym typeface="Times New Roman"/>
              </a:rPr>
              <a:t>медиаресурсы</a:t>
            </a: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: серия «Обмен валюты», онлайн калькулятор валют и др.) 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175" lvl="0" indent="18161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175" lvl="0" indent="18161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latin typeface="Times New Roman"/>
                <a:ea typeface="Times New Roman"/>
                <a:cs typeface="Times New Roman"/>
                <a:sym typeface="Times New Roman"/>
              </a:rPr>
              <a:t>Тематические направления функциональной грамотности</a:t>
            </a: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- Естественно-научная грамотность (повышение уровня географической грамотности и знакомство с культурой и искусством разных стран через купюры и монеты, анализ ситуации и прогнозирование будущего развития событий в процессе ответов на вопросы: «Помогите принять правильное решение. Стоит ли менять иностранную валюту на рубли в разных экономических ситуациях»).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- Глобальные компетенции (изучение достопримечательностей разных стран на купюрах иностранных валют, рисование на рефлексивной части урока).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>
                <a:latin typeface="Times New Roman"/>
                <a:ea typeface="Times New Roman"/>
                <a:cs typeface="Times New Roman"/>
                <a:sym typeface="Times New Roman"/>
              </a:rPr>
              <a:t>Интегративное задание:</a:t>
            </a:r>
            <a:endParaRPr sz="2000" b="1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Парное задание: Соотнесите валюту и страну.</a:t>
            </a:r>
            <a:r>
              <a:rPr lang="ru-RU" sz="2000" dirty="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На парту выдается раздаточный материал с названием валюты разных стран (по три вида валюты на парту). Можно пользоваться </a:t>
            </a:r>
            <a:r>
              <a:rPr lang="ru-RU" sz="2000" dirty="0" smtClean="0">
                <a:latin typeface="Times New Roman"/>
                <a:ea typeface="Times New Roman"/>
                <a:cs typeface="Times New Roman"/>
                <a:sym typeface="Times New Roman"/>
              </a:rPr>
              <a:t>общероссийским классификатором валют из материалов </a:t>
            </a:r>
            <a:r>
              <a:rPr lang="ru-RU" sz="2000" dirty="0">
                <a:latin typeface="Times New Roman"/>
                <a:ea typeface="Times New Roman"/>
                <a:cs typeface="Times New Roman"/>
                <a:sym typeface="Times New Roman"/>
              </a:rPr>
              <a:t>для учеников. На доску выводится карта мира, ученикам по очереди предлагается прикрепить название валюты к стране на карте.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</a:endParaRPr>
          </a:p>
        </p:txBody>
      </p:sp>
      <p:pic>
        <p:nvPicPr>
          <p:cNvPr id="98" name="Google Shape;98;p19"/>
          <p:cNvPicPr preferRelativeResize="0"/>
          <p:nvPr/>
        </p:nvPicPr>
        <p:blipFill rotWithShape="1">
          <a:blip r:embed="rId5">
            <a:alphaModFix/>
          </a:blip>
          <a:srcRect l="5123"/>
          <a:stretch/>
        </p:blipFill>
        <p:spPr>
          <a:xfrm>
            <a:off x="10048625" y="3374300"/>
            <a:ext cx="8771174" cy="558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/>
        </p:nvSpPr>
        <p:spPr>
          <a:xfrm>
            <a:off x="326424" y="1212827"/>
            <a:ext cx="18645900" cy="12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525" tIns="71225" rIns="142525" bIns="712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ПЛАН ПРОВЕДЕНИЯ ОБРАЗОВАТЕЛЬНЫХ АКТИВНОСТЕЙ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Урочная деятельность 45 минут</a:t>
            </a: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4" name="Google Shape;104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9871" y="303868"/>
            <a:ext cx="6983566" cy="594204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 txBox="1"/>
          <p:nvPr/>
        </p:nvSpPr>
        <p:spPr>
          <a:xfrm>
            <a:off x="19182745" y="10109081"/>
            <a:ext cx="700500" cy="447600"/>
          </a:xfrm>
          <a:prstGeom prst="rect">
            <a:avLst/>
          </a:prstGeom>
          <a:solidFill>
            <a:srgbClr val="19BDC1"/>
          </a:solidFill>
          <a:ln>
            <a:noFill/>
          </a:ln>
        </p:spPr>
        <p:txBody>
          <a:bodyPr spcFirstLastPara="1" wrap="square" lIns="142525" tIns="71225" rIns="142525" bIns="712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2183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rPr>
              <a:t>8</a:t>
            </a:r>
            <a:endParaRPr sz="2183" b="1" i="0" u="none" strike="noStrike" cap="non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6" name="Google Shape;106;p20"/>
          <p:cNvSpPr/>
          <p:nvPr/>
        </p:nvSpPr>
        <p:spPr>
          <a:xfrm>
            <a:off x="129475" y="2779450"/>
            <a:ext cx="7329600" cy="2547600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0"/>
          <p:cNvSpPr txBox="1"/>
          <p:nvPr/>
        </p:nvSpPr>
        <p:spPr>
          <a:xfrm>
            <a:off x="3692625" y="3934075"/>
            <a:ext cx="120282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</a:endParaRPr>
          </a:p>
        </p:txBody>
      </p:sp>
      <p:sp>
        <p:nvSpPr>
          <p:cNvPr id="108" name="Google Shape;108;p20"/>
          <p:cNvSpPr txBox="1"/>
          <p:nvPr/>
        </p:nvSpPr>
        <p:spPr>
          <a:xfrm>
            <a:off x="1027375" y="3510250"/>
            <a:ext cx="5533800" cy="10860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dk1"/>
                </a:solidFill>
              </a:rPr>
              <a:t>   Мотивационно-целевой</a:t>
            </a:r>
            <a:endParaRPr sz="320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>
                <a:solidFill>
                  <a:schemeClr val="dk1"/>
                </a:solidFill>
              </a:rPr>
              <a:t>10 минут</a:t>
            </a:r>
            <a:endParaRPr sz="3200">
              <a:solidFill>
                <a:schemeClr val="dk1"/>
              </a:solidFill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1674775" y="6314825"/>
            <a:ext cx="4239000" cy="594300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Формирование темы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1800025" y="7776348"/>
            <a:ext cx="3988500" cy="594300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Просмотр фильма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20"/>
          <p:cNvSpPr/>
          <p:nvPr/>
        </p:nvSpPr>
        <p:spPr>
          <a:xfrm>
            <a:off x="1737325" y="9154875"/>
            <a:ext cx="4113900" cy="594300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Обсуждение фильма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Google Shape;112;p20"/>
          <p:cNvSpPr/>
          <p:nvPr/>
        </p:nvSpPr>
        <p:spPr>
          <a:xfrm>
            <a:off x="3533300" y="5458675"/>
            <a:ext cx="501300" cy="6771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0"/>
          <p:cNvSpPr/>
          <p:nvPr/>
        </p:nvSpPr>
        <p:spPr>
          <a:xfrm>
            <a:off x="3533300" y="7088175"/>
            <a:ext cx="501300" cy="5943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0"/>
          <p:cNvSpPr/>
          <p:nvPr/>
        </p:nvSpPr>
        <p:spPr>
          <a:xfrm>
            <a:off x="3533300" y="8465613"/>
            <a:ext cx="501300" cy="5943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2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0"/>
          <p:cNvSpPr/>
          <p:nvPr/>
        </p:nvSpPr>
        <p:spPr>
          <a:xfrm>
            <a:off x="11314700" y="2889950"/>
            <a:ext cx="7580400" cy="25476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>
                <a:latin typeface="Times New Roman"/>
                <a:ea typeface="Times New Roman"/>
                <a:cs typeface="Times New Roman"/>
                <a:sym typeface="Times New Roman"/>
              </a:rPr>
              <a:t>Организационно-действенный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>
                <a:latin typeface="Times New Roman"/>
                <a:ea typeface="Times New Roman"/>
                <a:cs typeface="Times New Roman"/>
                <a:sym typeface="Times New Roman"/>
              </a:rPr>
              <a:t>30 минут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6" name="Google Shape;116;p20"/>
          <p:cNvSpPr/>
          <p:nvPr/>
        </p:nvSpPr>
        <p:spPr>
          <a:xfrm>
            <a:off x="12583400" y="6323550"/>
            <a:ext cx="5043000" cy="6771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Парное задание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p20"/>
          <p:cNvSpPr/>
          <p:nvPr/>
        </p:nvSpPr>
        <p:spPr>
          <a:xfrm>
            <a:off x="12505100" y="7726163"/>
            <a:ext cx="5199600" cy="12519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Решение заданий из рабочей тетради и задач с использованием онлайн-калькулятора валют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8" name="Google Shape;118;p20"/>
          <p:cNvSpPr/>
          <p:nvPr/>
        </p:nvSpPr>
        <p:spPr>
          <a:xfrm>
            <a:off x="12661700" y="9703600"/>
            <a:ext cx="4886400" cy="6771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Решение кроссворда в парах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p20"/>
          <p:cNvSpPr/>
          <p:nvPr/>
        </p:nvSpPr>
        <p:spPr>
          <a:xfrm>
            <a:off x="14969125" y="5624900"/>
            <a:ext cx="501300" cy="5943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0"/>
          <p:cNvSpPr/>
          <p:nvPr/>
        </p:nvSpPr>
        <p:spPr>
          <a:xfrm>
            <a:off x="15021325" y="7066263"/>
            <a:ext cx="396900" cy="594300"/>
          </a:xfrm>
          <a:prstGeom prst="downArrow">
            <a:avLst>
              <a:gd name="adj1" fmla="val 57162"/>
              <a:gd name="adj2" fmla="val 50000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0"/>
          <p:cNvSpPr/>
          <p:nvPr/>
        </p:nvSpPr>
        <p:spPr>
          <a:xfrm>
            <a:off x="15021325" y="9043688"/>
            <a:ext cx="396900" cy="5943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B6D7A8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0"/>
          <p:cNvSpPr/>
          <p:nvPr/>
        </p:nvSpPr>
        <p:spPr>
          <a:xfrm>
            <a:off x="6944988" y="5862800"/>
            <a:ext cx="4545300" cy="3840900"/>
          </a:xfrm>
          <a:prstGeom prst="wave">
            <a:avLst>
              <a:gd name="adj1" fmla="val 12500"/>
              <a:gd name="adj2" fmla="val 0"/>
            </a:avLst>
          </a:prstGeom>
          <a:solidFill>
            <a:srgbClr val="CFE2F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Рефлексивно-оценочный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5 минут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latin typeface="Times New Roman"/>
                <a:ea typeface="Times New Roman"/>
                <a:cs typeface="Times New Roman"/>
                <a:sym typeface="Times New Roman"/>
              </a:rPr>
              <a:t>Оценка учебного занятия через рисование собственной купюры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1000</Words>
  <Application>Microsoft Office PowerPoint</Application>
  <PresentationFormat>Произвольный</PresentationFormat>
  <Paragraphs>133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Times New Roman</vt:lpstr>
      <vt:lpstr>Proxima Nova</vt:lpstr>
      <vt:lpstr>Arial</vt:lpstr>
      <vt:lpstr>Calibri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Пискунова Надежда Вячеславовна</dc:creator>
  <cp:lastModifiedBy>Леушина Дарья Сергеевна</cp:lastModifiedBy>
  <cp:revision>1</cp:revision>
  <dcterms:modified xsi:type="dcterms:W3CDTF">2026-07-06T09:54:31Z</dcterms:modified>
</cp:coreProperties>
</file>