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1" r:id="rId4"/>
    <p:sldId id="262" r:id="rId5"/>
    <p:sldId id="261" r:id="rId6"/>
    <p:sldId id="264" r:id="rId7"/>
    <p:sldId id="265" r:id="rId8"/>
    <p:sldId id="266" r:id="rId9"/>
    <p:sldId id="267" r:id="rId10"/>
    <p:sldId id="270" r:id="rId11"/>
    <p:sldId id="269" r:id="rId12"/>
    <p:sldId id="273" r:id="rId13"/>
    <p:sldId id="274" r:id="rId14"/>
    <p:sldId id="275" r:id="rId15"/>
    <p:sldId id="268" r:id="rId16"/>
    <p:sldId id="276" r:id="rId17"/>
    <p:sldId id="277" r:id="rId18"/>
    <p:sldId id="287" r:id="rId19"/>
    <p:sldId id="324" r:id="rId20"/>
    <p:sldId id="325" r:id="rId21"/>
    <p:sldId id="326" r:id="rId22"/>
    <p:sldId id="327" r:id="rId23"/>
    <p:sldId id="328" r:id="rId24"/>
    <p:sldId id="329" r:id="rId25"/>
    <p:sldId id="282" r:id="rId26"/>
    <p:sldId id="298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306" r:id="rId35"/>
    <p:sldId id="307" r:id="rId36"/>
    <p:sldId id="308" r:id="rId37"/>
    <p:sldId id="309" r:id="rId38"/>
    <p:sldId id="310" r:id="rId39"/>
    <p:sldId id="311" r:id="rId40"/>
    <p:sldId id="312" r:id="rId41"/>
    <p:sldId id="313" r:id="rId42"/>
    <p:sldId id="314" r:id="rId43"/>
    <p:sldId id="315" r:id="rId44"/>
    <p:sldId id="316" r:id="rId45"/>
    <p:sldId id="317" r:id="rId46"/>
    <p:sldId id="318" r:id="rId47"/>
    <p:sldId id="319" r:id="rId48"/>
    <p:sldId id="320" r:id="rId49"/>
    <p:sldId id="321" r:id="rId50"/>
    <p:sldId id="322" r:id="rId51"/>
    <p:sldId id="323" r:id="rId52"/>
    <p:sldId id="286" r:id="rId53"/>
    <p:sldId id="280" r:id="rId54"/>
    <p:sldId id="285" r:id="rId55"/>
    <p:sldId id="283" r:id="rId56"/>
    <p:sldId id="257" r:id="rId57"/>
    <p:sldId id="258" r:id="rId58"/>
    <p:sldId id="284" r:id="rId59"/>
    <p:sldId id="272" r:id="rId6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C6600"/>
    <a:srgbClr val="009242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204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19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42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757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644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55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520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160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321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335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A87E-D327-4CE4-AB50-078788C82CB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35616-5BB2-4499-9B9E-A1AFF7993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843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7A87E-D327-4CE4-AB50-078788C82CB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35616-5BB2-4499-9B9E-A1AFF7993A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633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imsider.ru/practice/article/podrobnyy-analiz-nishi-trezvaya-otsenka-perspektiv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Программа повышения квалификации </a:t>
            </a:r>
            <a:br>
              <a:rPr lang="ru-RU" sz="2400" b="1" dirty="0" smtClean="0"/>
            </a:br>
            <a:r>
              <a:rPr lang="ru-RU" sz="2400" b="1" dirty="0" smtClean="0"/>
              <a:t>« Содержание и методика преподавания курса финансовой грамотности различным категориям обучающихся»</a:t>
            </a:r>
            <a:endParaRPr lang="ru-RU" sz="2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276872"/>
            <a:ext cx="7272808" cy="2304256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Модуль 9: Содержание и методика преподавания по созданию и развитию собственного бизнеса.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Итоговая работа.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Методическая разработка занятия: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ФИНАНСОВОЕ ОБОСНОВАНИЕ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БИЗНЕС-ПРОЕКТА</a:t>
            </a: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4815150"/>
            <a:ext cx="67322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Выполнили: </a:t>
            </a:r>
            <a:r>
              <a:rPr lang="ru-RU" b="1" dirty="0" err="1" smtClean="0"/>
              <a:t>Гречишкина</a:t>
            </a:r>
            <a:r>
              <a:rPr lang="ru-RU" b="1" dirty="0" smtClean="0"/>
              <a:t> Т.Ю. , </a:t>
            </a:r>
            <a:r>
              <a:rPr lang="ru-RU" b="1" dirty="0" err="1" smtClean="0"/>
              <a:t>Подколзина</a:t>
            </a:r>
            <a:r>
              <a:rPr lang="ru-RU" b="1" dirty="0" smtClean="0"/>
              <a:t> Л.М., Федосеева Е.С. - преподаватели экономических дисциплин ГБПОУ «Первый Московский Образовательный Комплекс», Кичигина М.И. – </a:t>
            </a:r>
            <a:r>
              <a:rPr lang="ru-RU" b="1" dirty="0"/>
              <a:t>учитель ГБОУ Школа № 285 им. В.А. </a:t>
            </a:r>
            <a:r>
              <a:rPr lang="ru-RU" b="1" dirty="0" err="1"/>
              <a:t>Молодцова</a:t>
            </a:r>
            <a:r>
              <a:rPr lang="ru-RU" b="1" dirty="0"/>
              <a:t> г. </a:t>
            </a:r>
            <a:r>
              <a:rPr lang="ru-RU" b="1" dirty="0" smtClean="0"/>
              <a:t>Москва; Воздвиженская Т.С.-учитель информатики МБОУ СОШ №3 </a:t>
            </a:r>
            <a:r>
              <a:rPr lang="ru-RU" b="1" dirty="0" err="1" smtClean="0"/>
              <a:t>г.о</a:t>
            </a:r>
            <a:r>
              <a:rPr lang="ru-RU" b="1" dirty="0" smtClean="0"/>
              <a:t>. Лобня, </a:t>
            </a:r>
            <a:r>
              <a:rPr lang="ru-RU" b="1" dirty="0" err="1"/>
              <a:t>Норинский</a:t>
            </a:r>
            <a:r>
              <a:rPr lang="ru-RU" b="1" dirty="0"/>
              <a:t> О.М. </a:t>
            </a:r>
            <a:r>
              <a:rPr lang="ru-RU" b="1" dirty="0" smtClean="0"/>
              <a:t>- учитель </a:t>
            </a:r>
            <a:r>
              <a:rPr lang="ru-RU" b="1" dirty="0"/>
              <a:t>обществознания </a:t>
            </a:r>
            <a:r>
              <a:rPr lang="ru-RU" b="1"/>
              <a:t>ГБОУ </a:t>
            </a:r>
            <a:r>
              <a:rPr lang="ru-RU" b="1" smtClean="0"/>
              <a:t>Школа </a:t>
            </a:r>
            <a:r>
              <a:rPr lang="ru-RU" b="1" dirty="0"/>
              <a:t>№ 1133</a:t>
            </a:r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0798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ЦЕЛИ ВЫПОЛНЕНИЯ ПРОЕКТА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систематизация, </a:t>
            </a: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закрепление и углубление теоретических и практических знаний по дисциплинам, применение этих знаний при решении конкретных задач;</a:t>
            </a:r>
            <a:endParaRPr lang="ru-RU" sz="3600" dirty="0">
              <a:solidFill>
                <a:srgbClr val="333333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совершенствование форм и методов самостоятельной работы, овладение методикой научно-исследовательской деятельности и выработку навыков письменного изложения и оформления получаемых результатов;</a:t>
            </a:r>
            <a:endParaRPr lang="ru-RU" sz="3600" dirty="0">
              <a:solidFill>
                <a:srgbClr val="333333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выяснение степени </a:t>
            </a: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подготовленности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обучающихся к </a:t>
            </a: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профессиональной </a:t>
            </a:r>
            <a:endParaRPr lang="ru-RU" dirty="0" smtClean="0">
              <a:solidFill>
                <a:srgbClr val="333333"/>
              </a:solidFill>
              <a:latin typeface="Helvetica"/>
              <a:ea typeface="Times New Roman"/>
              <a:cs typeface="Times New Roman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деятельности</a:t>
            </a: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.</a:t>
            </a:r>
            <a:endParaRPr lang="ru-RU" sz="3600" dirty="0">
              <a:solidFill>
                <a:srgbClr val="333333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444" y="4077072"/>
            <a:ext cx="2863133" cy="267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61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Обучающиеся демонстрируют: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dirty="0"/>
              <a:t>знание и владение основными исследовательскими методами (сбор и обработка данных, объяснение полученных результатов, видение и выдвижение новых проблем);</a:t>
            </a:r>
          </a:p>
          <a:p>
            <a:pPr lvl="0"/>
            <a:r>
              <a:rPr lang="ru-RU" dirty="0"/>
              <a:t>владение компьютерной грамотностью для введения и редактирования информации (текстовой, графической), умение работать с </a:t>
            </a:r>
            <a:r>
              <a:rPr lang="ru-RU" dirty="0" err="1"/>
              <a:t>мультимедиатехникой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умение интегрировать ранее полученные знания по разным учебным дисциплинам для решения конкретных задач.</a:t>
            </a:r>
          </a:p>
        </p:txBody>
      </p:sp>
    </p:spTree>
    <p:extLst>
      <p:ext uri="{BB962C8B-B14F-4D97-AF65-F5344CB8AC3E}">
        <p14:creationId xmlns:p14="http://schemas.microsoft.com/office/powerpoint/2010/main" val="41649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ВОЗМОЖНОСТИ ОБУЧАЮЩИХСЯ: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самостоятельный выбор вида </a:t>
            </a:r>
            <a:r>
              <a:rPr lang="ru-RU" dirty="0"/>
              <a:t>коммерческой деятельности, исходя из своих собственных интересов и представлений о необходимости решения той или иной </a:t>
            </a:r>
            <a:r>
              <a:rPr lang="ru-RU" dirty="0" smtClean="0"/>
              <a:t>проблемы;</a:t>
            </a:r>
          </a:p>
          <a:p>
            <a:r>
              <a:rPr lang="ru-RU" dirty="0" smtClean="0"/>
              <a:t> самостоятельное выявление проблем;</a:t>
            </a:r>
          </a:p>
          <a:p>
            <a:r>
              <a:rPr lang="ru-RU" dirty="0" smtClean="0"/>
              <a:t>определение </a:t>
            </a:r>
            <a:r>
              <a:rPr lang="ru-RU" dirty="0"/>
              <a:t>цели и </a:t>
            </a:r>
            <a:r>
              <a:rPr lang="ru-RU" dirty="0" smtClean="0"/>
              <a:t>задач, </a:t>
            </a:r>
            <a:r>
              <a:rPr lang="ru-RU" dirty="0"/>
              <a:t>которые могут встать перед ними в процессе их профессиональной </a:t>
            </a:r>
            <a:r>
              <a:rPr lang="ru-RU" dirty="0" smtClean="0"/>
              <a:t>деятельности;</a:t>
            </a:r>
          </a:p>
          <a:p>
            <a:r>
              <a:rPr lang="ru-RU" dirty="0"/>
              <a:t> </a:t>
            </a:r>
            <a:r>
              <a:rPr lang="ru-RU" dirty="0" smtClean="0"/>
              <a:t>нахождение  путей </a:t>
            </a:r>
            <a:r>
              <a:rPr lang="ru-RU" dirty="0"/>
              <a:t>решения этих проблем.</a:t>
            </a:r>
          </a:p>
        </p:txBody>
      </p:sp>
    </p:spTree>
    <p:extLst>
      <p:ext uri="{BB962C8B-B14F-4D97-AF65-F5344CB8AC3E}">
        <p14:creationId xmlns:p14="http://schemas.microsoft.com/office/powerpoint/2010/main" val="305203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 процессе выполнения проекта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обучающиеся </a:t>
            </a:r>
            <a:r>
              <a:rPr lang="ru-RU" dirty="0"/>
              <a:t>учатся использовать все возможные источники </a:t>
            </a:r>
            <a:r>
              <a:rPr lang="ru-RU" dirty="0" smtClean="0"/>
              <a:t>информации;</a:t>
            </a:r>
          </a:p>
          <a:p>
            <a:r>
              <a:rPr lang="ru-RU" dirty="0"/>
              <a:t>п</a:t>
            </a:r>
            <a:r>
              <a:rPr lang="ru-RU" dirty="0" smtClean="0"/>
              <a:t>рименяют знания по финансовой грамотности;</a:t>
            </a:r>
          </a:p>
          <a:p>
            <a:r>
              <a:rPr lang="ru-RU" dirty="0" smtClean="0"/>
              <a:t>у обучающихся </a:t>
            </a:r>
            <a:r>
              <a:rPr lang="ru-RU" dirty="0"/>
              <a:t>формируется самостоятельность и настойчивость в решении </a:t>
            </a:r>
            <a:r>
              <a:rPr lang="ru-RU" dirty="0" smtClean="0"/>
              <a:t>поставленных </a:t>
            </a:r>
            <a:r>
              <a:rPr lang="ru-RU" dirty="0"/>
              <a:t>задач, приобретается умение планировать свою деятельность, работать коллективно.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177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ИТОГИ: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ПУБЛИЧНАЯ ЗАЩИТА ПРОЕКТОВ</a:t>
            </a:r>
          </a:p>
          <a:p>
            <a:r>
              <a:rPr lang="ru-RU" dirty="0" smtClean="0"/>
              <a:t>ПОИСК ИНВЕСТОРОВ</a:t>
            </a:r>
          </a:p>
          <a:p>
            <a:r>
              <a:rPr lang="ru-RU" dirty="0" smtClean="0"/>
              <a:t>СОЗДАНИЕ СОБСТВЕННОГО ПРЕДПРИЯТИЯ</a:t>
            </a:r>
          </a:p>
          <a:p>
            <a:pPr>
              <a:lnSpc>
                <a:spcPct val="115000"/>
              </a:lnSpc>
              <a:spcAft>
                <a:spcPts val="675"/>
              </a:spcAft>
            </a:pP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УСПЕШНОСТЬ БИЗНЕСА</a:t>
            </a:r>
          </a:p>
          <a:p>
            <a:pPr>
              <a:lnSpc>
                <a:spcPct val="115000"/>
              </a:lnSpc>
              <a:spcAft>
                <a:spcPts val="675"/>
              </a:spcAft>
            </a:pP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СОЗДАНИЕ НОВЫХ РАБОЧИХ МЕСТ</a:t>
            </a:r>
          </a:p>
          <a:p>
            <a:pPr>
              <a:lnSpc>
                <a:spcPct val="115000"/>
              </a:lnSpc>
              <a:spcAft>
                <a:spcPts val="675"/>
              </a:spcAft>
            </a:pPr>
            <a:r>
              <a:rPr lang="ru-RU" sz="3600" dirty="0" smtClean="0">
                <a:solidFill>
                  <a:srgbClr val="333333"/>
                </a:solidFill>
                <a:latin typeface="Helvetica"/>
                <a:ea typeface="Calibri"/>
                <a:cs typeface="Times New Roman"/>
              </a:rPr>
              <a:t>ПРЕОДОЛЕНИЕ КРИЗИСА</a:t>
            </a:r>
            <a:endParaRPr lang="ru-RU" sz="3600" dirty="0">
              <a:ea typeface="Calibri"/>
              <a:cs typeface="Times New Roman"/>
            </a:endParaRPr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100943"/>
            <a:ext cx="1556122" cy="236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6" y="4941168"/>
            <a:ext cx="5508104" cy="1569660"/>
          </a:xfrm>
          <a:prstGeom prst="rect">
            <a:avLst/>
          </a:prstGeom>
          <a:solidFill>
            <a:srgbClr val="FFFF99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/>
              <a:t>На китайском языке слово «кризис» пишется с помощью двух </a:t>
            </a:r>
            <a:r>
              <a:rPr lang="ru-RU" sz="2400" b="1" dirty="0" smtClean="0"/>
              <a:t>иероглифов:</a:t>
            </a:r>
          </a:p>
          <a:p>
            <a:r>
              <a:rPr lang="ru-RU" sz="2400" b="1" dirty="0" smtClean="0"/>
              <a:t>1 - опасность</a:t>
            </a:r>
          </a:p>
          <a:p>
            <a:r>
              <a:rPr lang="ru-RU" sz="2400" b="1" dirty="0" smtClean="0"/>
              <a:t>2 - возможность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96171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358" y="26064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ЦЕЛЕВАЯ АУДИТОРИЯ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72816"/>
            <a:ext cx="2664296" cy="864096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Студенты </a:t>
            </a:r>
            <a:r>
              <a:rPr lang="ru-RU" sz="2400" dirty="0" smtClean="0"/>
              <a:t>СПО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dirty="0"/>
              <a:t>(2-3 курс)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69579" y="1771974"/>
            <a:ext cx="4572000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r>
              <a:rPr lang="ru-RU" sz="2400" dirty="0" smtClean="0"/>
              <a:t>Учащиеся профильных классов (10-11 классы)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5013176"/>
            <a:ext cx="3456384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400" dirty="0" smtClean="0">
                <a:solidFill>
                  <a:prstClr val="black"/>
                </a:solidFill>
              </a:rPr>
              <a:t>Лица, создающие собственное дело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73635" y="4828509"/>
            <a:ext cx="3870176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400" dirty="0" smtClean="0"/>
              <a:t>Слушатели курсов повышения квалификации</a:t>
            </a:r>
            <a:endParaRPr lang="ru-RU" sz="2400" dirty="0"/>
          </a:p>
        </p:txBody>
      </p:sp>
      <p:sp>
        <p:nvSpPr>
          <p:cNvPr id="7" name="Овал 6"/>
          <p:cNvSpPr/>
          <p:nvPr/>
        </p:nvSpPr>
        <p:spPr>
          <a:xfrm>
            <a:off x="179512" y="2989936"/>
            <a:ext cx="5103440" cy="1512168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441210" y="3344785"/>
            <a:ext cx="3579826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Преподаватели </a:t>
            </a:r>
          </a:p>
          <a:p>
            <a:r>
              <a:rPr lang="ru-RU" sz="2400" dirty="0" smtClean="0">
                <a:solidFill>
                  <a:prstClr val="black"/>
                </a:solidFill>
              </a:rPr>
              <a:t>специальных дисциплин.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3376686"/>
            <a:ext cx="4248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ИНТЕГРИРОВАННЫЙ КУРС  « СОЗДАЙ СВОЁ ДЕЛО»</a:t>
            </a:r>
            <a:endParaRPr lang="ru-RU" b="1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547664" y="2603813"/>
            <a:ext cx="432048" cy="38612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7" idx="7"/>
          </p:cNvCxnSpPr>
          <p:nvPr/>
        </p:nvCxnSpPr>
        <p:spPr>
          <a:xfrm flipH="1">
            <a:off x="4535571" y="2602971"/>
            <a:ext cx="1116549" cy="60841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1979712" y="4502104"/>
            <a:ext cx="432048" cy="5110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4269579" y="4293096"/>
            <a:ext cx="1013373" cy="5354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5093845" y="3501008"/>
            <a:ext cx="347365" cy="720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13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КРИТЕРИИ ОЦЕНКИ БИЗНЕС-ПРОЕКТОВ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4852112"/>
              </p:ext>
            </p:extLst>
          </p:nvPr>
        </p:nvGraphicFramePr>
        <p:xfrm>
          <a:off x="467544" y="1196752"/>
          <a:ext cx="8373616" cy="52988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333851"/>
                <a:gridCol w="7039765"/>
              </a:tblGrid>
              <a:tr h="1296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№</a:t>
                      </a:r>
                      <a:r>
                        <a:rPr lang="en-US" sz="1400" b="1" dirty="0">
                          <a:effectLst/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</a:rPr>
                        <a:t>п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731" marR="557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Показатели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731" marR="557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76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Times New Roman"/>
                        </a:rPr>
                        <a:t>1.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731" marR="557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dirty="0" smtClean="0">
                          <a:effectLst/>
                          <a:latin typeface="Times New Roman"/>
                          <a:ea typeface="Times New Roman"/>
                        </a:rPr>
                        <a:t>Социально-экономическая </a:t>
                      </a:r>
                      <a:r>
                        <a:rPr lang="ru-RU" sz="2400" b="1" i="1" dirty="0">
                          <a:effectLst/>
                          <a:latin typeface="Times New Roman"/>
                          <a:ea typeface="Times New Roman"/>
                        </a:rPr>
                        <a:t>значимость реализации инвестиционной идеи или </a:t>
                      </a:r>
                      <a:r>
                        <a:rPr lang="ru-RU" sz="2400" b="1" i="1" dirty="0" smtClean="0">
                          <a:effectLst/>
                          <a:latin typeface="Times New Roman"/>
                          <a:ea typeface="Times New Roman"/>
                        </a:rPr>
                        <a:t>проекта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731" marR="557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76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Times New Roman"/>
                        </a:rPr>
                        <a:t>2.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731" marR="557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effectLst/>
                          <a:latin typeface="Times New Roman"/>
                          <a:ea typeface="Times New Roman"/>
                        </a:rPr>
                        <a:t>Востребованность предлагаемого товара (продукта, услуг)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731" marR="557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76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Times New Roman"/>
                        </a:rPr>
                        <a:t>3.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731" marR="557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effectLst/>
                          <a:latin typeface="Times New Roman"/>
                          <a:ea typeface="Times New Roman"/>
                        </a:rPr>
                        <a:t>Возможные масштабы реализации инвестиционного проекта или идеи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731" marR="557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Times New Roman"/>
                        </a:rPr>
                        <a:t>4.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731" marR="557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effectLst/>
                          <a:latin typeface="Times New Roman"/>
                          <a:ea typeface="Times New Roman"/>
                        </a:rPr>
                        <a:t>Экономическое обоснование идеи или проекта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731" marR="557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6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Times New Roman"/>
                        </a:rPr>
                        <a:t>5.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731" marR="557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effectLst/>
                          <a:latin typeface="Times New Roman"/>
                          <a:ea typeface="Times New Roman"/>
                        </a:rPr>
                        <a:t>Реальность достижения инвестиционной идеи или проекта при разработке и </a:t>
                      </a:r>
                      <a:r>
                        <a:rPr lang="ru-RU" sz="2400" b="1" i="1" dirty="0" smtClean="0">
                          <a:effectLst/>
                          <a:latin typeface="Times New Roman"/>
                          <a:ea typeface="Times New Roman"/>
                        </a:rPr>
                        <a:t>производству </a:t>
                      </a:r>
                      <a:r>
                        <a:rPr lang="ru-RU" sz="2400" b="1" i="1" dirty="0">
                          <a:effectLst/>
                          <a:latin typeface="Times New Roman"/>
                          <a:ea typeface="Times New Roman"/>
                        </a:rPr>
                        <a:t>товара (продукта, услуги)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731" marR="557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Times New Roman"/>
                        </a:rPr>
                        <a:t>6.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731" marR="557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effectLst/>
                          <a:latin typeface="Times New Roman"/>
                          <a:ea typeface="Times New Roman"/>
                        </a:rPr>
                        <a:t>Логика изложения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731" marR="557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Times New Roman"/>
                        </a:rPr>
                        <a:t>7.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731" marR="557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effectLst/>
                          <a:latin typeface="Times New Roman"/>
                          <a:ea typeface="Times New Roman"/>
                        </a:rPr>
                        <a:t>Компетентность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731" marR="557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8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Times New Roman"/>
                        </a:rPr>
                        <a:t>8.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731" marR="557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effectLst/>
                          <a:latin typeface="Times New Roman"/>
                          <a:ea typeface="Times New Roman"/>
                        </a:rPr>
                        <a:t>Наглядность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731" marR="557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579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19256" cy="1012974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500" b="1" dirty="0" smtClean="0">
                <a:solidFill>
                  <a:srgbClr val="0070C0"/>
                </a:solidFill>
                <a:ea typeface="+mn-ea"/>
                <a:cs typeface="+mn-cs"/>
              </a:rPr>
              <a:t>Методическая разработка занятия:</a:t>
            </a:r>
            <a:br>
              <a:rPr lang="ru-RU" sz="2500" b="1" dirty="0" smtClean="0">
                <a:solidFill>
                  <a:srgbClr val="0070C0"/>
                </a:solidFill>
                <a:ea typeface="+mn-ea"/>
                <a:cs typeface="+mn-cs"/>
              </a:rPr>
            </a:br>
            <a:r>
              <a:rPr lang="ru-RU" sz="2500" b="1" dirty="0" smtClean="0">
                <a:solidFill>
                  <a:srgbClr val="002060"/>
                </a:solidFill>
                <a:ea typeface="+mn-ea"/>
                <a:cs typeface="+mn-cs"/>
              </a:rPr>
              <a:t>ФИНАНСОВОЕ ОБОСНОВАНИЕ</a:t>
            </a:r>
            <a:br>
              <a:rPr lang="ru-RU" sz="2500" b="1" dirty="0" smtClean="0">
                <a:solidFill>
                  <a:srgbClr val="002060"/>
                </a:solidFill>
                <a:ea typeface="+mn-ea"/>
                <a:cs typeface="+mn-cs"/>
              </a:rPr>
            </a:br>
            <a:r>
              <a:rPr lang="ru-RU" sz="2500" b="1" dirty="0" smtClean="0">
                <a:solidFill>
                  <a:srgbClr val="002060"/>
                </a:solidFill>
                <a:ea typeface="+mn-ea"/>
                <a:cs typeface="+mn-cs"/>
              </a:rPr>
              <a:t> БИЗНЕС-ПРОЕКТА</a:t>
            </a:r>
            <a:br>
              <a:rPr lang="ru-RU" sz="2500" b="1" dirty="0" smtClean="0">
                <a:solidFill>
                  <a:srgbClr val="002060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1. </a:t>
            </a:r>
            <a:r>
              <a:rPr lang="ru-RU" b="1" dirty="0" smtClean="0"/>
              <a:t>Воздвиженская Татьяна Сергеевна </a:t>
            </a:r>
            <a:r>
              <a:rPr lang="ru-RU" dirty="0" smtClean="0"/>
              <a:t>– учитель информатики МБОУ СОШ №3 </a:t>
            </a:r>
            <a:r>
              <a:rPr lang="ru-RU" dirty="0" err="1" smtClean="0"/>
              <a:t>г.о</a:t>
            </a:r>
            <a:r>
              <a:rPr lang="ru-RU" dirty="0" smtClean="0"/>
              <a:t>. Лобня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2. </a:t>
            </a:r>
            <a:r>
              <a:rPr lang="ru-RU" b="1" dirty="0" err="1" smtClean="0"/>
              <a:t>Гречишкина</a:t>
            </a:r>
            <a:r>
              <a:rPr lang="ru-RU" b="1" dirty="0" smtClean="0"/>
              <a:t> Татьяна Юрьевна </a:t>
            </a:r>
            <a:r>
              <a:rPr lang="ru-RU" dirty="0" smtClean="0"/>
              <a:t>– преподаватель специальных дисциплин ГБПОУ «Первый Московский Образовательный Комплекс»</a:t>
            </a:r>
          </a:p>
          <a:p>
            <a:pPr marL="0" indent="0">
              <a:buNone/>
            </a:pPr>
            <a:r>
              <a:rPr lang="ru-RU" dirty="0" smtClean="0"/>
              <a:t>3. </a:t>
            </a:r>
            <a:r>
              <a:rPr lang="ru-RU" b="1" dirty="0"/>
              <a:t>Кичигина Марина </a:t>
            </a:r>
            <a:r>
              <a:rPr lang="ru-RU" b="1" dirty="0" smtClean="0"/>
              <a:t>Ивановна – </a:t>
            </a:r>
            <a:r>
              <a:rPr lang="ru-RU" dirty="0"/>
              <a:t>учитель ГБОУ Школа № 285 им. В.А. </a:t>
            </a:r>
            <a:r>
              <a:rPr lang="ru-RU" dirty="0" err="1" smtClean="0"/>
              <a:t>Молодцова</a:t>
            </a:r>
            <a:r>
              <a:rPr lang="ru-RU" dirty="0" smtClean="0"/>
              <a:t> г</a:t>
            </a:r>
            <a:r>
              <a:rPr lang="ru-RU" dirty="0"/>
              <a:t>. Москва</a:t>
            </a:r>
          </a:p>
          <a:p>
            <a:pPr marL="0" indent="0">
              <a:buNone/>
            </a:pPr>
            <a:r>
              <a:rPr lang="ru-RU" dirty="0" smtClean="0"/>
              <a:t>4. </a:t>
            </a:r>
            <a:r>
              <a:rPr lang="ru-RU" b="1" dirty="0" err="1" smtClean="0"/>
              <a:t>Норинский</a:t>
            </a:r>
            <a:r>
              <a:rPr lang="ru-RU" b="1" dirty="0" smtClean="0"/>
              <a:t> Олег Михайлович </a:t>
            </a:r>
            <a:r>
              <a:rPr lang="ru-RU" b="1" dirty="0" smtClean="0"/>
              <a:t>– </a:t>
            </a:r>
            <a:r>
              <a:rPr lang="ru-RU" dirty="0" smtClean="0"/>
              <a:t>учитель обществознания ГБОУ Школа № 1133</a:t>
            </a:r>
            <a:endParaRPr lang="ru-RU" dirty="0" smtClean="0"/>
          </a:p>
          <a:p>
            <a:pPr marL="0" lvl="0" indent="0">
              <a:buNone/>
            </a:pPr>
            <a:r>
              <a:rPr lang="ru-RU" dirty="0" smtClean="0"/>
              <a:t>5. </a:t>
            </a:r>
            <a:r>
              <a:rPr lang="ru-RU" b="1" dirty="0" err="1" smtClean="0"/>
              <a:t>Подколзина</a:t>
            </a:r>
            <a:r>
              <a:rPr lang="ru-RU" b="1" dirty="0" smtClean="0"/>
              <a:t> Людмила Михайловна</a:t>
            </a:r>
            <a:r>
              <a:rPr lang="ru-RU" dirty="0">
                <a:solidFill>
                  <a:prstClr val="black"/>
                </a:solidFill>
              </a:rPr>
              <a:t>– преподаватель специальных дисциплин ГБПОУ «Первый Московский Образовательный Комплекс»</a:t>
            </a:r>
          </a:p>
          <a:p>
            <a:pPr marL="0" lvl="0" indent="0">
              <a:buNone/>
            </a:pPr>
            <a:r>
              <a:rPr lang="ru-RU" dirty="0" smtClean="0"/>
              <a:t>6. </a:t>
            </a:r>
            <a:r>
              <a:rPr lang="ru-RU" b="1" dirty="0" smtClean="0"/>
              <a:t>Федосеева Елена Сергеевна</a:t>
            </a:r>
            <a:r>
              <a:rPr lang="ru-RU" sz="3500" dirty="0">
                <a:solidFill>
                  <a:prstClr val="black"/>
                </a:solidFill>
              </a:rPr>
              <a:t>– </a:t>
            </a:r>
            <a:r>
              <a:rPr lang="ru-RU" sz="2900" dirty="0">
                <a:solidFill>
                  <a:prstClr val="black"/>
                </a:solidFill>
              </a:rPr>
              <a:t>преподаватель специальных дисциплин ГБПОУ «Первый Московский Образовательный Комплекс»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825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19256" cy="79695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Разделение труда ведёт к росту его производительности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ru-RU" dirty="0" smtClean="0"/>
              <a:t>Адам Смит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273367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35896" y="2492896"/>
            <a:ext cx="5256584" cy="2862322"/>
          </a:xfrm>
          <a:prstGeom prst="rect">
            <a:avLst/>
          </a:prstGeom>
          <a:solidFill>
            <a:srgbClr val="FFFF99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Главное «</a:t>
            </a:r>
            <a:r>
              <a:rPr lang="ru-RU" b="1" dirty="0" smtClean="0"/>
              <a:t>Исследование </a:t>
            </a:r>
            <a:r>
              <a:rPr lang="ru-RU" b="1" dirty="0"/>
              <a:t>о природе и причинах богатства народов</a:t>
            </a:r>
            <a:r>
              <a:rPr lang="ru-RU" dirty="0"/>
              <a:t>» </a:t>
            </a:r>
            <a:r>
              <a:rPr lang="ru-RU" dirty="0" smtClean="0"/>
              <a:t>1776 г. В </a:t>
            </a:r>
            <a:r>
              <a:rPr lang="ru-RU" dirty="0"/>
              <a:t>книге обоснована концепция </a:t>
            </a:r>
            <a:r>
              <a:rPr lang="ru-RU" dirty="0" err="1"/>
              <a:t>laissez-faire</a:t>
            </a:r>
            <a:r>
              <a:rPr lang="ru-RU" dirty="0"/>
              <a:t> (принцип свободы экономического развития), показана социально полезная роль индивидуального эгоизма, подчеркнуто особое значение разделения труда и обширности рынка для роста производительности труда и национального благосостояния. </a:t>
            </a:r>
            <a:r>
              <a:rPr lang="ru-RU" b="1" dirty="0"/>
              <a:t>«Богатство народов» открыло экономику как науку на основе доктрины свободного предпринимательства</a:t>
            </a:r>
            <a:r>
              <a:rPr lang="ru-RU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7502" y="5445224"/>
            <a:ext cx="3646426" cy="1200329"/>
          </a:xfrm>
          <a:prstGeom prst="rect">
            <a:avLst/>
          </a:prstGeom>
          <a:solidFill>
            <a:srgbClr val="FFFF99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/>
              <a:t>(</a:t>
            </a:r>
            <a:r>
              <a:rPr lang="ru-RU" dirty="0"/>
              <a:t>1723—1790) — шотландский экономист и философ, один из крупнейших представителей классической политэкономии.</a:t>
            </a:r>
          </a:p>
        </p:txBody>
      </p:sp>
    </p:spTree>
    <p:extLst>
      <p:ext uri="{BB962C8B-B14F-4D97-AF65-F5344CB8AC3E}">
        <p14:creationId xmlns:p14="http://schemas.microsoft.com/office/powerpoint/2010/main" val="396132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59262" y="1340768"/>
            <a:ext cx="4427538" cy="12207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>
                <a:latin typeface="Arial" charset="0"/>
              </a:rPr>
              <a:t>Финансовая грамотность</a:t>
            </a:r>
            <a:endParaRPr lang="en-US" dirty="0" smtClean="0">
              <a:latin typeface="Arial" charset="0"/>
            </a:endParaRPr>
          </a:p>
        </p:txBody>
      </p:sp>
      <p:sp>
        <p:nvSpPr>
          <p:cNvPr id="14339" name="Subtitle 2"/>
          <p:cNvSpPr>
            <a:spLocks noGrp="1"/>
          </p:cNvSpPr>
          <p:nvPr>
            <p:ph type="subTitle" idx="1"/>
          </p:nvPr>
        </p:nvSpPr>
        <p:spPr>
          <a:xfrm>
            <a:off x="2762514" y="3140968"/>
            <a:ext cx="6400800" cy="1068387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Arial" charset="0"/>
              </a:rPr>
              <a:t>Занятие 19</a:t>
            </a:r>
            <a:endParaRPr lang="en-US" dirty="0" smtClean="0"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17900" y="5413181"/>
            <a:ext cx="48865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Воздвиженская Т.С.</a:t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информатики</a:t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СОШ №3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Лобня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mtClean="0">
                <a:solidFill>
                  <a:srgbClr val="FF0000"/>
                </a:solidFill>
              </a:rPr>
              <a:t>СОЗДАНИЕ СТАРТАПА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96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32856"/>
            <a:ext cx="6415257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08912" cy="1152128"/>
          </a:xfrm>
        </p:spPr>
        <p:txBody>
          <a:bodyPr>
            <a:noAutofit/>
          </a:bodyPr>
          <a:lstStyle/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человеческие ресурсы могут производить экономические результаты.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Питер </a:t>
            </a:r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Друкер</a:t>
            </a:r>
            <a:r>
              <a:rPr lang="ru-RU" sz="4000" dirty="0" smtClean="0">
                <a:latin typeface="Mistral" panose="03090702030407020403" pitchFamily="66" charset="0"/>
              </a:rPr>
              <a:t/>
            </a:r>
            <a:br>
              <a:rPr lang="ru-RU" sz="4000" dirty="0" smtClean="0">
                <a:latin typeface="Mistral" panose="03090702030407020403" pitchFamily="66" charset="0"/>
              </a:rPr>
            </a:br>
            <a:endParaRPr lang="ru-RU" sz="4000" dirty="0"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0" y="4941168"/>
            <a:ext cx="5400600" cy="936104"/>
          </a:xfrm>
          <a:solidFill>
            <a:srgbClr val="FFFF99"/>
          </a:solidFill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444444"/>
                </a:solidFill>
                <a:latin typeface="arial"/>
              </a:rPr>
              <a:t>А</a:t>
            </a:r>
            <a:r>
              <a:rPr lang="ru-RU" sz="2000" b="1" dirty="0" smtClean="0">
                <a:solidFill>
                  <a:srgbClr val="444444"/>
                </a:solidFill>
                <a:latin typeface="arial"/>
              </a:rPr>
              <a:t>мериканский </a:t>
            </a:r>
            <a:r>
              <a:rPr lang="ru-RU" sz="2000" b="1" dirty="0">
                <a:solidFill>
                  <a:srgbClr val="444444"/>
                </a:solidFill>
                <a:latin typeface="arial"/>
              </a:rPr>
              <a:t>учёный австрийского происхождения; экономист, публицист, педагог, один из самых влиятельных теоретиков менеджмента XX века. </a:t>
            </a:r>
            <a:endParaRPr lang="ru-RU" sz="2000" b="1" dirty="0" smtClean="0"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48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3"/>
          <p:cNvSpPr>
            <a:spLocks noGrp="1"/>
          </p:cNvSpPr>
          <p:nvPr>
            <p:ph type="title"/>
          </p:nvPr>
        </p:nvSpPr>
        <p:spPr>
          <a:xfrm>
            <a:off x="683568" y="404664"/>
            <a:ext cx="8007980" cy="1068387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2400" dirty="0" smtClean="0">
                <a:latin typeface="Arial" charset="0"/>
              </a:rPr>
              <a:t>Посмотрите на эти картинки. </a:t>
            </a:r>
            <a:br>
              <a:rPr lang="ru-RU" sz="2400" dirty="0" smtClean="0">
                <a:latin typeface="Arial" charset="0"/>
              </a:rPr>
            </a:br>
            <a:r>
              <a:rPr lang="ru-RU" sz="2400" dirty="0" smtClean="0">
                <a:latin typeface="Arial" charset="0"/>
              </a:rPr>
              <a:t>Как вы думаете, что их объединят и в чем их отличие?</a:t>
            </a:r>
            <a:endParaRPr lang="en-US" sz="2400" dirty="0" smtClean="0">
              <a:latin typeface="Arial" charset="0"/>
            </a:endParaRPr>
          </a:p>
        </p:txBody>
      </p:sp>
      <p:grpSp>
        <p:nvGrpSpPr>
          <p:cNvPr id="15371" name="Group 11"/>
          <p:cNvGrpSpPr>
            <a:grpSpLocks/>
          </p:cNvGrpSpPr>
          <p:nvPr/>
        </p:nvGrpSpPr>
        <p:grpSpPr bwMode="auto">
          <a:xfrm>
            <a:off x="296863" y="1749425"/>
            <a:ext cx="3044825" cy="2443163"/>
            <a:chOff x="0" y="1583"/>
            <a:chExt cx="2790" cy="2218"/>
          </a:xfrm>
        </p:grpSpPr>
        <p:sp>
          <p:nvSpPr>
            <p:cNvPr id="15369" name="Text Placeholder 4"/>
            <p:cNvSpPr>
              <a:spLocks/>
            </p:cNvSpPr>
            <p:nvPr/>
          </p:nvSpPr>
          <p:spPr bwMode="auto">
            <a:xfrm>
              <a:off x="577" y="3314"/>
              <a:ext cx="1924" cy="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b"/>
            <a:lstStyle/>
            <a:p>
              <a:pPr algn="ctr">
                <a:spcBef>
                  <a:spcPct val="20000"/>
                </a:spcBef>
                <a:buFont typeface="Arial" charset="0"/>
                <a:buNone/>
              </a:pPr>
              <a:r>
                <a:rPr lang="ru-RU" b="1">
                  <a:solidFill>
                    <a:srgbClr val="157FFF"/>
                  </a:solidFill>
                </a:rPr>
                <a:t>Ё-мобиль</a:t>
              </a:r>
              <a:endParaRPr lang="en-US" b="1">
                <a:solidFill>
                  <a:srgbClr val="157FFF"/>
                </a:solidFill>
                <a:latin typeface="Calibri" pitchFamily="34" charset="0"/>
              </a:endParaRPr>
            </a:p>
          </p:txBody>
        </p:sp>
        <p:pic>
          <p:nvPicPr>
            <p:cNvPr id="15370" name="Picture 7" descr="3870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583"/>
              <a:ext cx="2790" cy="1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374" name="Group 14"/>
          <p:cNvGrpSpPr>
            <a:grpSpLocks/>
          </p:cNvGrpSpPr>
          <p:nvPr/>
        </p:nvGrpSpPr>
        <p:grpSpPr bwMode="auto">
          <a:xfrm>
            <a:off x="296863" y="4192588"/>
            <a:ext cx="3044825" cy="2665412"/>
            <a:chOff x="2971" y="1583"/>
            <a:chExt cx="2789" cy="2218"/>
          </a:xfrm>
        </p:grpSpPr>
        <p:sp>
          <p:nvSpPr>
            <p:cNvPr id="15372" name="Text Placeholder 6"/>
            <p:cNvSpPr>
              <a:spLocks/>
            </p:cNvSpPr>
            <p:nvPr/>
          </p:nvSpPr>
          <p:spPr bwMode="auto">
            <a:xfrm>
              <a:off x="3174" y="3314"/>
              <a:ext cx="1923" cy="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b"/>
            <a:lstStyle/>
            <a:p>
              <a:pPr algn="ctr">
                <a:spcBef>
                  <a:spcPct val="20000"/>
                </a:spcBef>
                <a:buFont typeface="Arial" charset="0"/>
                <a:buNone/>
              </a:pPr>
              <a:r>
                <a:rPr lang="ru-RU" sz="1600" b="1">
                  <a:solidFill>
                    <a:srgbClr val="157FFF"/>
                  </a:solidFill>
                </a:rPr>
                <a:t>Социальная сеть</a:t>
              </a:r>
              <a:endParaRPr lang="en-US" sz="1600" b="1">
                <a:solidFill>
                  <a:srgbClr val="157FFF"/>
                </a:solidFill>
                <a:latin typeface="Calibri" pitchFamily="34" charset="0"/>
              </a:endParaRPr>
            </a:p>
          </p:txBody>
        </p:sp>
        <p:pic>
          <p:nvPicPr>
            <p:cNvPr id="15373" name="Picture 13" descr="Картинки по запросу фейсбук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971" y="1583"/>
              <a:ext cx="2789" cy="1928"/>
            </a:xfrm>
            <a:prstGeom prst="rect">
              <a:avLst/>
            </a:prstGeom>
            <a:noFill/>
          </p:spPr>
        </p:pic>
      </p:grpSp>
      <p:graphicFrame>
        <p:nvGraphicFramePr>
          <p:cNvPr id="15400" name="Group 40"/>
          <p:cNvGraphicFramePr>
            <a:graphicFrameLocks noGrp="1"/>
          </p:cNvGraphicFramePr>
          <p:nvPr/>
        </p:nvGraphicFramePr>
        <p:xfrm>
          <a:off x="3503613" y="3124200"/>
          <a:ext cx="5487987" cy="3367405"/>
        </p:xfrm>
        <a:graphic>
          <a:graphicData uri="http://schemas.openxmlformats.org/drawingml/2006/table">
            <a:tbl>
              <a:tblPr/>
              <a:tblGrid>
                <a:gridCol w="2744787"/>
                <a:gridCol w="2743200"/>
              </a:tblGrid>
              <a:tr h="7635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Деятельность учителя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Деятельность ученика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2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Предлагает сравнить рисунки, проанализировать, найти сходство и различие, сделать вывод. Организует обсуждение возникших затруднений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Выполняют задания, пытаются сделать вывод. 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/>
                      </a:r>
                      <a:b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Пытаются сформулировать тему и цели урока совместно с учителем.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390" name="Text Box 30"/>
          <p:cNvSpPr txBox="1">
            <a:spLocks noChangeArrowheads="1"/>
          </p:cNvSpPr>
          <p:nvPr/>
        </p:nvSpPr>
        <p:spPr bwMode="auto">
          <a:xfrm>
            <a:off x="3503613" y="1597025"/>
            <a:ext cx="5487987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Метод обучения: анализ ситуации</a:t>
            </a:r>
          </a:p>
          <a:p>
            <a:pPr>
              <a:spcBef>
                <a:spcPct val="50000"/>
              </a:spcBef>
            </a:pPr>
            <a:r>
              <a:rPr lang="ru-RU" sz="2400"/>
              <a:t>УУД: Умение строить поиск решения, анализировать результаты</a:t>
            </a:r>
            <a:r>
              <a:rPr 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3768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6" name="Rectangl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pPr algn="r"/>
            <a:r>
              <a:rPr lang="ru-RU" smtClean="0"/>
              <a:t>Изучение нового материала </a:t>
            </a:r>
          </a:p>
        </p:txBody>
      </p:sp>
      <p:pic>
        <p:nvPicPr>
          <p:cNvPr id="19467" name="Picture 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85" t="31316" r="51605" b="45724"/>
          <a:stretch>
            <a:fillRect/>
          </a:stretch>
        </p:blipFill>
        <p:spPr bwMode="auto">
          <a:xfrm>
            <a:off x="-161925" y="3429000"/>
            <a:ext cx="3503613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449263" y="1749425"/>
            <a:ext cx="8694737" cy="1096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Метод обучения: самостоятельная работа с литературой</a:t>
            </a:r>
          </a:p>
          <a:p>
            <a:r>
              <a:rPr lang="ru-RU" sz="2400"/>
              <a:t>УУД: </a:t>
            </a:r>
            <a:r>
              <a:rPr lang="ru-RU"/>
              <a:t>Работать с новой информацией, самостоятельно находить ответы на поставленные вопросы, учиться грамотно использовать в речи новые термины </a:t>
            </a:r>
          </a:p>
        </p:txBody>
      </p:sp>
      <p:graphicFrame>
        <p:nvGraphicFramePr>
          <p:cNvPr id="19506" name="Group 50"/>
          <p:cNvGraphicFramePr>
            <a:graphicFrameLocks noGrp="1"/>
          </p:cNvGraphicFramePr>
          <p:nvPr/>
        </p:nvGraphicFramePr>
        <p:xfrm>
          <a:off x="3044825" y="2970213"/>
          <a:ext cx="5946775" cy="3245485"/>
        </p:xfrm>
        <a:graphic>
          <a:graphicData uri="http://schemas.openxmlformats.org/drawingml/2006/table">
            <a:tbl>
              <a:tblPr/>
              <a:tblGrid>
                <a:gridCol w="3055938"/>
                <a:gridCol w="2890837"/>
              </a:tblGrid>
              <a:tr h="6111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Деятельность учителя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Деятельность ученика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2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Путем подводящего диалога побуждает учащихся к самостоятельному прочтению нового материала по тексту учебника. Организует фронтальную работу по учебнику стр. 280-285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Самостоятельно читают учебник, самостоятельно формулируют новые понятия, сверяют свои формулировки. Отвечают с комментариями на вопросы 1-3 КИМ стр. 46, задание 1 стр.49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479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2281238" y="681038"/>
            <a:ext cx="6862762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smtClean="0">
                <a:solidFill>
                  <a:schemeClr val="tx1"/>
                </a:solidFill>
              </a:rPr>
              <a:t>Как найти идею для стартапа</a:t>
            </a:r>
            <a:r>
              <a:rPr lang="ru-RU" sz="4000" smtClean="0">
                <a:solidFill>
                  <a:schemeClr val="tx1"/>
                </a:solidFill>
              </a:rPr>
              <a:t> </a:t>
            </a:r>
            <a:endParaRPr lang="en-US" sz="4000" smtClean="0">
              <a:solidFill>
                <a:schemeClr val="tx1"/>
              </a:solidFill>
            </a:endParaRPr>
          </a:p>
        </p:txBody>
      </p:sp>
      <p:sp>
        <p:nvSpPr>
          <p:cNvPr id="16388" name="Content Placeholder 4"/>
          <p:cNvSpPr>
            <a:spLocks/>
          </p:cNvSpPr>
          <p:nvPr/>
        </p:nvSpPr>
        <p:spPr bwMode="auto">
          <a:xfrm>
            <a:off x="0" y="2125663"/>
            <a:ext cx="3656013" cy="473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00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ШАГ 1. Понять, что нужно рынку.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00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ШАГ 2. Определить, кому именно нужно то, что вы собираетесь делать.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00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ШАГ 3. Решить, можете ли вы производить товары или услуги, интересующие рынок.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00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ШАГ 4. Определить, сколько надо производить желаемого товара (услуги).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000">
                <a:solidFill>
                  <a:srgbClr val="17375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ШАГ 5. Решить, когда вы будете производить товар.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3656013" y="1476375"/>
            <a:ext cx="51911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000">
                <a:solidFill>
                  <a:srgbClr val="000000"/>
                </a:solidFill>
              </a:rPr>
              <a:t>Таблица 1. Анализ ниши. </a:t>
            </a:r>
            <a:r>
              <a:rPr lang="en-US" sz="2000">
                <a:solidFill>
                  <a:srgbClr val="000000"/>
                </a:solidFill>
              </a:rPr>
              <a:t/>
            </a:r>
            <a:br>
              <a:rPr lang="en-US" sz="2000">
                <a:solidFill>
                  <a:srgbClr val="000000"/>
                </a:solidFill>
              </a:rPr>
            </a:br>
            <a:r>
              <a:rPr lang="ru-RU" sz="2000">
                <a:solidFill>
                  <a:srgbClr val="000000"/>
                </a:solidFill>
              </a:rPr>
              <a:t>Заполните таблицу данными, используя сервисы Яндекса или Google</a:t>
            </a:r>
            <a:endParaRPr lang="ru-RU" sz="2000"/>
          </a:p>
        </p:txBody>
      </p:sp>
      <p:graphicFrame>
        <p:nvGraphicFramePr>
          <p:cNvPr id="16578" name="Group 194"/>
          <p:cNvGraphicFramePr>
            <a:graphicFrameLocks noGrp="1"/>
          </p:cNvGraphicFramePr>
          <p:nvPr/>
        </p:nvGraphicFramePr>
        <p:xfrm>
          <a:off x="3656013" y="2665413"/>
          <a:ext cx="5522912" cy="3632518"/>
        </p:xfrm>
        <a:graphic>
          <a:graphicData uri="http://schemas.openxmlformats.org/drawingml/2006/table">
            <a:tbl>
              <a:tblPr/>
              <a:tblGrid>
                <a:gridCol w="457200"/>
                <a:gridCol w="763587"/>
                <a:gridCol w="1069975"/>
                <a:gridCol w="1068388"/>
                <a:gridCol w="1068387"/>
                <a:gridCol w="1095375"/>
              </a:tblGrid>
              <a:tr h="1068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b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Продукт/</a:t>
                      </a:r>
                      <a:b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Услуга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запросов в поисковике/ с учетом региона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объявлений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Сезонность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Карточка</a:t>
                      </a: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</a:t>
                      </a: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/>
                      </a:r>
                      <a:b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Стоимость</a:t>
                      </a: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Прибыль</a:t>
                      </a: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Прогноз продаж</a:t>
                      </a: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Прогноз доходов</a:t>
                      </a: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Габариты</a:t>
                      </a: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</a:t>
                      </a: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2.</a:t>
                      </a: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009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2128838" y="274638"/>
            <a:ext cx="701516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mtClean="0">
                <a:solidFill>
                  <a:schemeClr val="tx1"/>
                </a:solidFill>
              </a:rPr>
              <a:t>Анализ полученных результатов</a:t>
            </a:r>
          </a:p>
        </p:txBody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>
          <a:xfrm>
            <a:off x="457200" y="2360613"/>
            <a:ext cx="8229600" cy="3765550"/>
          </a:xfrm>
        </p:spPr>
        <p:txBody>
          <a:bodyPr/>
          <a:lstStyle/>
          <a:p>
            <a:r>
              <a:rPr lang="ru-RU" sz="3200" smtClean="0">
                <a:solidFill>
                  <a:schemeClr val="tx1"/>
                </a:solidFill>
              </a:rPr>
              <a:t>Используя информацию </a:t>
            </a:r>
            <a:r>
              <a:rPr lang="ru-RU" sz="3200" smtClean="0">
                <a:solidFill>
                  <a:schemeClr val="tx1"/>
                </a:solidFill>
                <a:hlinkClick r:id="rId2"/>
              </a:rPr>
              <a:t>http://imsider.ru/practice/article/podrobnyy-analiz-nishi-trezvaya-otsenka-perspektiv/</a:t>
            </a:r>
            <a:r>
              <a:rPr lang="ru-RU" sz="3200" smtClean="0">
                <a:solidFill>
                  <a:schemeClr val="tx1"/>
                </a:solidFill>
              </a:rPr>
              <a:t> найдите приемлемую нишу для дальнейшей работы. </a:t>
            </a:r>
          </a:p>
        </p:txBody>
      </p:sp>
    </p:spTree>
    <p:extLst>
      <p:ext uri="{BB962C8B-B14F-4D97-AF65-F5344CB8AC3E}">
        <p14:creationId xmlns:p14="http://schemas.microsoft.com/office/powerpoint/2010/main" val="2978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>
          <a:xfrm>
            <a:off x="2128838" y="274638"/>
            <a:ext cx="7015162" cy="1143000"/>
          </a:xfrm>
        </p:spPr>
        <p:txBody>
          <a:bodyPr/>
          <a:lstStyle/>
          <a:p>
            <a:r>
              <a:rPr lang="ru-RU" sz="3600" dirty="0" smtClean="0"/>
              <a:t>Самостоятельная работа в парах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449263" y="1749425"/>
            <a:ext cx="8694737" cy="14620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Метод обучения: самостоятельная работа с данными, анализ конкретных ситуаций</a:t>
            </a:r>
          </a:p>
          <a:p>
            <a:r>
              <a:rPr lang="ru-RU" sz="2400"/>
              <a:t>УУД: </a:t>
            </a:r>
            <a:r>
              <a:rPr lang="ru-RU"/>
              <a:t>умение работать  в парах, оценивать результаты, оказывать и принимать помощь</a:t>
            </a:r>
          </a:p>
        </p:txBody>
      </p:sp>
      <p:graphicFrame>
        <p:nvGraphicFramePr>
          <p:cNvPr id="25616" name="Group 16"/>
          <p:cNvGraphicFramePr>
            <a:graphicFrameLocks noGrp="1"/>
          </p:cNvGraphicFramePr>
          <p:nvPr/>
        </p:nvGraphicFramePr>
        <p:xfrm>
          <a:off x="601663" y="3429000"/>
          <a:ext cx="8245475" cy="3033713"/>
        </p:xfrm>
        <a:graphic>
          <a:graphicData uri="http://schemas.openxmlformats.org/drawingml/2006/table">
            <a:tbl>
              <a:tblPr/>
              <a:tblGrid>
                <a:gridCol w="4237037"/>
                <a:gridCol w="4008438"/>
              </a:tblGrid>
              <a:tr h="6111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Деятельность учителя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Деятельность ученика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2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Организует работу в парах, оказывает помощь при заполнении таблицы и поиске информации (по необходимости)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Самостоятельно выполняют задание. Оказывают взаимопомощь.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151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Выбор организационно-правовой формы организации бизнеса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355699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err="1" smtClean="0"/>
              <a:t>Норинский</a:t>
            </a:r>
            <a:r>
              <a:rPr lang="ru-RU" dirty="0" smtClean="0"/>
              <a:t> О.М. </a:t>
            </a:r>
            <a:br>
              <a:rPr lang="ru-RU" dirty="0" smtClean="0"/>
            </a:br>
            <a:r>
              <a:rPr lang="ru-RU" dirty="0" smtClean="0"/>
              <a:t>учитель обществознания ГБОУ </a:t>
            </a:r>
            <a:r>
              <a:rPr lang="ru-RU" dirty="0" smtClean="0"/>
              <a:t>Школа </a:t>
            </a:r>
            <a:r>
              <a:rPr lang="ru-RU" dirty="0" smtClean="0"/>
              <a:t>№ 1133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374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Расчет затрат по бизнес-проекту на примере производства хлебобулочных изделий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Калькуляционные статьи затрат:</a:t>
            </a:r>
          </a:p>
          <a:p>
            <a:r>
              <a:rPr lang="ru-RU" sz="2800" dirty="0" smtClean="0"/>
              <a:t>Сырье и материалы</a:t>
            </a:r>
          </a:p>
          <a:p>
            <a:r>
              <a:rPr lang="ru-RU" sz="2800" dirty="0" smtClean="0"/>
              <a:t>Топливо и энергия на технологические цели</a:t>
            </a:r>
          </a:p>
          <a:p>
            <a:r>
              <a:rPr lang="ru-RU" sz="2800" dirty="0" smtClean="0"/>
              <a:t>Амортизация основных средств</a:t>
            </a:r>
          </a:p>
          <a:p>
            <a:r>
              <a:rPr lang="ru-RU" sz="2800" dirty="0" smtClean="0"/>
              <a:t>Заработная плата</a:t>
            </a:r>
          </a:p>
          <a:p>
            <a:r>
              <a:rPr lang="ru-RU" sz="2800" dirty="0" smtClean="0"/>
              <a:t>Страховые платежи</a:t>
            </a:r>
          </a:p>
          <a:p>
            <a:r>
              <a:rPr lang="ru-RU" sz="2800" dirty="0" smtClean="0"/>
              <a:t>Аренда помещения</a:t>
            </a:r>
          </a:p>
          <a:p>
            <a:r>
              <a:rPr lang="ru-RU" sz="2800" dirty="0" smtClean="0"/>
              <a:t>Рекламные расходы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866987_17188affe8674da48a1ccdf0885923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789040"/>
            <a:ext cx="4499992" cy="270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641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Деятельность педагога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4752528" cy="5517232"/>
          </a:xfrm>
        </p:spPr>
        <p:txBody>
          <a:bodyPr>
            <a:noAutofit/>
          </a:bodyPr>
          <a:lstStyle/>
          <a:p>
            <a:r>
              <a:rPr lang="ru-RU" sz="2600" dirty="0" smtClean="0"/>
              <a:t>Формирование у обучающихся стандартного алгоритма расчета затрат по бизнес-проектам на примере производства хлебобулочных изделий</a:t>
            </a:r>
          </a:p>
          <a:p>
            <a:r>
              <a:rPr lang="ru-RU" sz="2600" dirty="0" smtClean="0"/>
              <a:t>Создание условии на перенос и интеграцию знаний в другие сферы деятельности</a:t>
            </a:r>
          </a:p>
          <a:p>
            <a:r>
              <a:rPr lang="ru-RU" sz="2600" dirty="0" smtClean="0"/>
              <a:t>Развитие самостоятельной познавательной и коммуникационной деятельности обучающихся</a:t>
            </a:r>
            <a:endParaRPr lang="ru-RU" sz="2600" dirty="0"/>
          </a:p>
        </p:txBody>
      </p:sp>
      <p:pic>
        <p:nvPicPr>
          <p:cNvPr id="2052" name="Picture 4" descr="o-PERSONAL-FINANCE-faceboo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11259"/>
            <a:ext cx="3672408" cy="3146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flip-a-co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75170"/>
            <a:ext cx="2664296" cy="2396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429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Деятельность обучающихся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4752527" cy="5661248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Усвоение дидактических единиц и овладение профессиональными компетенциями в сфере финансовой грамотности</a:t>
            </a:r>
          </a:p>
          <a:p>
            <a:r>
              <a:rPr lang="ru-RU" sz="2800" dirty="0" smtClean="0"/>
              <a:t>Развитие умения работать в малых группах, в команде</a:t>
            </a:r>
          </a:p>
          <a:p>
            <a:r>
              <a:rPr lang="ru-RU" sz="2800" dirty="0" smtClean="0"/>
              <a:t>Обдумывают экономический смысл различных калькуляционных статей затрат</a:t>
            </a:r>
          </a:p>
          <a:p>
            <a:r>
              <a:rPr lang="ru-RU" sz="2800" dirty="0" smtClean="0"/>
              <a:t>Рассматривают альтернативные варианты по отраслям</a:t>
            </a:r>
            <a:endParaRPr lang="ru-RU" sz="2800" dirty="0"/>
          </a:p>
        </p:txBody>
      </p:sp>
      <p:pic>
        <p:nvPicPr>
          <p:cNvPr id="5" name="Picture 2" descr="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1700808"/>
            <a:ext cx="3844119" cy="4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499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30100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Технологические приёмы и методы повышения финансовой грамотности обучающихся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16832"/>
            <a:ext cx="4870376" cy="4536504"/>
          </a:xfrm>
        </p:spPr>
        <p:txBody>
          <a:bodyPr>
            <a:noAutofit/>
          </a:bodyPr>
          <a:lstStyle/>
          <a:p>
            <a:r>
              <a:rPr lang="ru-RU" sz="2900" dirty="0" smtClean="0"/>
              <a:t>Использование технологии модульного обучения</a:t>
            </a:r>
          </a:p>
          <a:p>
            <a:r>
              <a:rPr lang="ru-RU" sz="2900" dirty="0" smtClean="0"/>
              <a:t>Использование имитационных методов: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900" dirty="0" smtClean="0"/>
              <a:t>игровое проектирование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900" dirty="0" smtClean="0"/>
              <a:t>анализ конкретных ситуаций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900" dirty="0" smtClean="0"/>
              <a:t>коллективная мыслительная </a:t>
            </a:r>
            <a:r>
              <a:rPr lang="ru-RU" sz="3000" dirty="0" smtClean="0"/>
              <a:t>деятельность</a:t>
            </a:r>
            <a:endParaRPr lang="ru-RU" sz="3000" dirty="0"/>
          </a:p>
        </p:txBody>
      </p:sp>
      <p:pic>
        <p:nvPicPr>
          <p:cNvPr id="5" name="Picture 2" descr="56bd8b26515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784" y="2636912"/>
            <a:ext cx="4400203" cy="3695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492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4525963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2400" b="1" dirty="0">
                <a:solidFill>
                  <a:srgbClr val="23404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Когда мы хотим что-то сделать, мы стараемся </a:t>
            </a:r>
            <a:r>
              <a:rPr lang="ru-RU" sz="2400" b="1" dirty="0">
                <a:solidFill>
                  <a:srgbClr val="FFC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узнать и оценить все возможные ответы, альтернативы</a:t>
            </a:r>
            <a:r>
              <a:rPr lang="ru-RU" sz="2400" b="1" dirty="0">
                <a:solidFill>
                  <a:srgbClr val="23404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и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практическое применение.</a:t>
            </a:r>
          </a:p>
          <a:p>
            <a:pPr marL="0" lvl="0" indent="0" algn="ctr">
              <a:buNone/>
            </a:pPr>
            <a:r>
              <a:rPr lang="ru-RU" sz="2400" b="1" dirty="0">
                <a:solidFill>
                  <a:srgbClr val="23404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Затем, сочетая и оценивая все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самое лучшее</a:t>
            </a:r>
            <a:r>
              <a:rPr lang="ru-RU" sz="2400" b="1" dirty="0">
                <a:solidFill>
                  <a:srgbClr val="23404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прийти к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оптимально возможной комбинации</a:t>
            </a:r>
          </a:p>
          <a:p>
            <a:pPr marL="0" lvl="0" indent="0" algn="r">
              <a:buNone/>
            </a:pPr>
            <a:r>
              <a:rPr lang="ru-RU" sz="2400" i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Правила японского менеджмента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8"/>
            <a:ext cx="5619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http://cs10188.vk.me/g27362334/a_cd5763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082" y="4725144"/>
            <a:ext cx="281534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Вариативная часть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3960440" cy="551723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Обучающимся предлагается объединиться в малые группы и определить калькуляционные статьи затрат по следующим сферам деятельности:</a:t>
            </a:r>
          </a:p>
          <a:p>
            <a:pPr marL="514350" indent="-514350">
              <a:buAutoNum type="arabicParenR"/>
            </a:pPr>
            <a:r>
              <a:rPr lang="ru-RU" dirty="0" smtClean="0"/>
              <a:t>Студия красоты </a:t>
            </a:r>
          </a:p>
          <a:p>
            <a:pPr marL="514350" indent="-514350">
              <a:buAutoNum type="arabicParenR"/>
            </a:pPr>
            <a:r>
              <a:rPr lang="ru-RU" dirty="0" smtClean="0"/>
              <a:t>Фитнес клуб</a:t>
            </a:r>
          </a:p>
          <a:p>
            <a:pPr marL="514350" indent="-514350">
              <a:buAutoNum type="arabicParenR"/>
            </a:pPr>
            <a:r>
              <a:rPr lang="ru-RU" dirty="0" smtClean="0"/>
              <a:t>В сфере производства школьной мебели (например</a:t>
            </a:r>
            <a:r>
              <a:rPr lang="en-US" dirty="0" smtClean="0"/>
              <a:t>,</a:t>
            </a:r>
            <a:r>
              <a:rPr lang="ru-RU" dirty="0" smtClean="0"/>
              <a:t> столы и стулья)</a:t>
            </a:r>
          </a:p>
          <a:p>
            <a:pPr marL="514350" indent="-514350">
              <a:buAutoNum type="arabicParenR"/>
            </a:pPr>
            <a:r>
              <a:rPr lang="ru-RU" dirty="0" smtClean="0"/>
              <a:t>Любую иную сферу деятельности по выбору обучающихся</a:t>
            </a:r>
            <a:endParaRPr lang="ru-RU" dirty="0"/>
          </a:p>
        </p:txBody>
      </p:sp>
      <p:pic>
        <p:nvPicPr>
          <p:cNvPr id="1026" name="Picture 2" descr="7b56ef51ee57226a7513e0ca3a27adf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56898"/>
            <a:ext cx="3816424" cy="253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mini_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152424"/>
            <a:ext cx="3816424" cy="262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571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838200"/>
            <a:ext cx="7772400" cy="1143000"/>
          </a:xfrm>
        </p:spPr>
        <p:txBody>
          <a:bodyPr/>
          <a:lstStyle/>
          <a:p>
            <a:r>
              <a:rPr lang="ru-RU" altLang="ru-RU" sz="1800" b="1" dirty="0">
                <a:solidFill>
                  <a:schemeClr val="tx1"/>
                </a:solidFill>
                <a:latin typeface="Arial" charset="0"/>
              </a:rPr>
              <a:t>ГБОУ Школа № 285 им. В.А. </a:t>
            </a:r>
            <a:r>
              <a:rPr lang="ru-RU" altLang="ru-RU" sz="1800" b="1" dirty="0" err="1">
                <a:solidFill>
                  <a:schemeClr val="tx1"/>
                </a:solidFill>
                <a:latin typeface="Arial" charset="0"/>
              </a:rPr>
              <a:t>Молодцова</a:t>
            </a:r>
            <a:r>
              <a:rPr lang="ru-RU" altLang="ru-RU" sz="1800" b="1" dirty="0">
                <a:solidFill>
                  <a:schemeClr val="tx1"/>
                </a:solidFill>
                <a:latin typeface="Arial" charset="0"/>
              </a:rPr>
              <a:t/>
            </a:r>
            <a:br>
              <a:rPr lang="ru-RU" altLang="ru-RU" sz="1800" b="1" dirty="0">
                <a:solidFill>
                  <a:schemeClr val="tx1"/>
                </a:solidFill>
                <a:latin typeface="Arial" charset="0"/>
              </a:rPr>
            </a:br>
            <a:r>
              <a:rPr lang="ru-RU" altLang="ru-RU" sz="1800" b="1" dirty="0">
                <a:solidFill>
                  <a:schemeClr val="tx1"/>
                </a:solidFill>
                <a:latin typeface="Arial" charset="0"/>
              </a:rPr>
              <a:t>г. Москва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667000"/>
            <a:ext cx="6369050" cy="2438400"/>
          </a:xfrm>
        </p:spPr>
        <p:txBody>
          <a:bodyPr/>
          <a:lstStyle/>
          <a:p>
            <a:r>
              <a:rPr lang="ru-RU" altLang="ru-RU" sz="2400" b="1" dirty="0">
                <a:solidFill>
                  <a:schemeClr val="tx1"/>
                </a:solidFill>
                <a:latin typeface="Arial" charset="0"/>
              </a:rPr>
              <a:t>Урок  для 5-7классов</a:t>
            </a:r>
            <a:endParaRPr lang="ru-RU" altLang="ru-RU" sz="2400" b="1" u="sng" dirty="0">
              <a:solidFill>
                <a:schemeClr val="tx1"/>
              </a:solidFill>
              <a:latin typeface="Arial" charset="0"/>
            </a:endParaRPr>
          </a:p>
          <a:p>
            <a:r>
              <a:rPr lang="ru-RU" altLang="ru-RU" b="1" dirty="0">
                <a:solidFill>
                  <a:srgbClr val="FF0066"/>
                </a:solidFill>
                <a:latin typeface="Arial" charset="0"/>
              </a:rPr>
              <a:t>Налоги</a:t>
            </a:r>
            <a:r>
              <a:rPr lang="ru-RU" altLang="ru-RU" dirty="0">
                <a:solidFill>
                  <a:srgbClr val="FF0066"/>
                </a:solidFill>
                <a:latin typeface="Tahoma" pitchFamily="34" charset="0"/>
              </a:rPr>
              <a:t> </a:t>
            </a:r>
          </a:p>
          <a:p>
            <a:r>
              <a:rPr lang="ru-RU" altLang="ru-RU" sz="2000" i="1" dirty="0">
                <a:solidFill>
                  <a:schemeClr val="tx1"/>
                </a:solidFill>
                <a:latin typeface="Arial" charset="0"/>
              </a:rPr>
              <a:t>Учитель</a:t>
            </a:r>
            <a:r>
              <a:rPr lang="ru-RU" altLang="ru-RU" sz="2000" dirty="0">
                <a:solidFill>
                  <a:schemeClr val="tx1"/>
                </a:solidFill>
                <a:latin typeface="Arial" charset="0"/>
              </a:rPr>
              <a:t>: </a:t>
            </a:r>
            <a:r>
              <a:rPr lang="ru-RU" altLang="ru-RU" sz="2000" i="1" dirty="0">
                <a:solidFill>
                  <a:schemeClr val="tx1"/>
                </a:solidFill>
                <a:latin typeface="Arial" charset="0"/>
              </a:rPr>
              <a:t>Кичигина Марина Ивановна</a:t>
            </a:r>
          </a:p>
        </p:txBody>
      </p:sp>
      <p:sp>
        <p:nvSpPr>
          <p:cNvPr id="34816" name="Rectangle 0"/>
          <p:cNvSpPr>
            <a:spLocks noChangeArrowheads="1"/>
          </p:cNvSpPr>
          <p:nvPr/>
        </p:nvSpPr>
        <p:spPr bwMode="auto">
          <a:xfrm>
            <a:off x="4067175" y="5740400"/>
            <a:ext cx="1406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2016 год</a:t>
            </a:r>
          </a:p>
        </p:txBody>
      </p:sp>
    </p:spTree>
    <p:extLst>
      <p:ext uri="{BB962C8B-B14F-4D97-AF65-F5344CB8AC3E}">
        <p14:creationId xmlns:p14="http://schemas.microsoft.com/office/powerpoint/2010/main" val="397980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3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051" grpId="0" build="p" autoUpdateAnimBg="0" advAuto="200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8172450" cy="973138"/>
          </a:xfrm>
        </p:spPr>
        <p:txBody>
          <a:bodyPr/>
          <a:lstStyle/>
          <a:p>
            <a:r>
              <a:rPr lang="ru-RU" altLang="ru-RU" sz="3200" b="1" i="1" dirty="0">
                <a:solidFill>
                  <a:srgbClr val="FF0000"/>
                </a:solidFill>
              </a:rPr>
              <a:t>Налоги</a:t>
            </a:r>
            <a:r>
              <a:rPr lang="ru-RU" altLang="ru-RU" sz="3200" b="1" i="1" dirty="0"/>
              <a:t>- источник  доходов государства</a:t>
            </a:r>
            <a:endParaRPr lang="ru-RU" altLang="ru-RU" sz="4000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981075"/>
            <a:ext cx="4208463" cy="2735263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800" dirty="0"/>
              <a:t>   </a:t>
            </a:r>
            <a:r>
              <a:rPr lang="ru-RU" altLang="ru-RU" sz="2400" dirty="0"/>
              <a:t>Ты  можешь  и   не заметить, что  у тебя  всё  идёт хорошо, но  налоговая  служба напомнит.</a:t>
            </a:r>
          </a:p>
          <a:p>
            <a:pPr>
              <a:buFontTx/>
              <a:buNone/>
            </a:pPr>
            <a:r>
              <a:rPr lang="ru-RU" altLang="ru-RU" sz="2400" dirty="0"/>
              <a:t>        Пьер  </a:t>
            </a:r>
            <a:r>
              <a:rPr lang="ru-RU" altLang="ru-RU" sz="2400" dirty="0" err="1"/>
              <a:t>Данинос</a:t>
            </a:r>
            <a:r>
              <a:rPr lang="ru-RU" altLang="ru-RU" sz="2400" dirty="0"/>
              <a:t>.</a:t>
            </a:r>
          </a:p>
        </p:txBody>
      </p:sp>
      <p:sp>
        <p:nvSpPr>
          <p:cNvPr id="64512" name="Rectangle 0"/>
          <p:cNvSpPr>
            <a:spLocks noChangeArrowheads="1"/>
          </p:cNvSpPr>
          <p:nvPr/>
        </p:nvSpPr>
        <p:spPr bwMode="auto">
          <a:xfrm>
            <a:off x="1763713" y="3860800"/>
            <a:ext cx="34115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i="1" dirty="0">
                <a:solidFill>
                  <a:schemeClr val="folHlink"/>
                </a:solidFill>
                <a:latin typeface="Arial" charset="0"/>
              </a:rPr>
              <a:t>Функции налогов:</a:t>
            </a:r>
          </a:p>
        </p:txBody>
      </p:sp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1979613" y="4581525"/>
            <a:ext cx="4572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>
                <a:latin typeface="Arial" charset="0"/>
              </a:rPr>
              <a:t>- Фискальная</a:t>
            </a:r>
          </a:p>
          <a:p>
            <a:r>
              <a:rPr lang="ru-RU" altLang="ru-RU" sz="2400">
                <a:latin typeface="Arial" charset="0"/>
              </a:rPr>
              <a:t>- Регулирующая</a:t>
            </a:r>
          </a:p>
          <a:p>
            <a:r>
              <a:rPr lang="ru-RU" altLang="ru-RU" sz="2400">
                <a:latin typeface="Arial" charset="0"/>
              </a:rPr>
              <a:t>- Контрольная</a:t>
            </a:r>
          </a:p>
          <a:p>
            <a:r>
              <a:rPr lang="ru-RU" altLang="ru-RU" sz="2400">
                <a:latin typeface="Arial" charset="0"/>
              </a:rPr>
              <a:t>- Социальная</a:t>
            </a:r>
          </a:p>
        </p:txBody>
      </p:sp>
      <p:pic>
        <p:nvPicPr>
          <p:cNvPr id="8" name="Picture 6" descr="PE01460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903815"/>
            <a:ext cx="3672408" cy="3785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167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utoUpdateAnimBg="0"/>
      <p:bldP spid="1027" grpId="0" build="p" autoUpdateAnimBg="0" advAuto="200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419475" y="2781300"/>
            <a:ext cx="6256338" cy="3527425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>
                <a:solidFill>
                  <a:srgbClr val="0000FF"/>
                </a:solidFill>
              </a:rPr>
              <a:t>1.Федеральные  налоги</a:t>
            </a:r>
          </a:p>
          <a:p>
            <a:pPr>
              <a:buFontTx/>
              <a:buNone/>
            </a:pPr>
            <a:r>
              <a:rPr lang="ru-RU" altLang="ru-RU"/>
              <a:t>2.</a:t>
            </a:r>
            <a:r>
              <a:rPr lang="ru-RU" altLang="ru-RU">
                <a:solidFill>
                  <a:srgbClr val="800000"/>
                </a:solidFill>
              </a:rPr>
              <a:t>Региональные  налоги</a:t>
            </a:r>
          </a:p>
          <a:p>
            <a:pPr>
              <a:buFontTx/>
              <a:buNone/>
            </a:pPr>
            <a:r>
              <a:rPr lang="ru-RU" altLang="ru-RU">
                <a:solidFill>
                  <a:srgbClr val="009900"/>
                </a:solidFill>
              </a:rPr>
              <a:t>3.</a:t>
            </a:r>
            <a:r>
              <a:rPr lang="ru-RU" altLang="ru-RU">
                <a:solidFill>
                  <a:srgbClr val="006600"/>
                </a:solidFill>
              </a:rPr>
              <a:t>Местные  налоги</a:t>
            </a:r>
          </a:p>
        </p:txBody>
      </p:sp>
      <p:pic>
        <p:nvPicPr>
          <p:cNvPr id="66563" name="Picture 3" descr="BD05515_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557338"/>
            <a:ext cx="3765550" cy="431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971550" y="404813"/>
            <a:ext cx="66246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3600" b="1" i="1"/>
              <a:t>Классификация налогов</a:t>
            </a:r>
          </a:p>
        </p:txBody>
      </p:sp>
    </p:spTree>
    <p:extLst>
      <p:ext uri="{BB962C8B-B14F-4D97-AF65-F5344CB8AC3E}">
        <p14:creationId xmlns:p14="http://schemas.microsoft.com/office/powerpoint/2010/main" val="3516904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3" presetClass="entr" presetSubtype="3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6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6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6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6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3" presetClass="entr" presetSubtype="3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65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65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65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65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 build="p" autoUpdateAnimBg="0" advAuto="200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52400"/>
            <a:ext cx="3887787" cy="973138"/>
          </a:xfrm>
        </p:spPr>
        <p:txBody>
          <a:bodyPr/>
          <a:lstStyle/>
          <a:p>
            <a:r>
              <a:rPr lang="ru-RU" altLang="ru-RU" sz="2800" b="1">
                <a:solidFill>
                  <a:schemeClr val="folHlink"/>
                </a:solidFill>
              </a:rPr>
              <a:t>Федеральные  налоги: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268413"/>
            <a:ext cx="4278312" cy="36576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altLang="ru-RU" sz="2400"/>
              <a:t>Налог  на  добавленную стоимость.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altLang="ru-RU" sz="2400"/>
              <a:t>Акцизы  на  отдельные  группы и  виды  товаров.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altLang="ru-RU" sz="2400"/>
              <a:t>Подоходный  налог.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altLang="ru-RU" sz="2400"/>
              <a:t>Таможенная  пошлина.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altLang="ru-RU" sz="2400"/>
              <a:t>Гербовый  сбор.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ru-RU" altLang="ru-RU" sz="2400"/>
              <a:t>Налог  на  наследуемое  и  даримое  имущество</a:t>
            </a:r>
            <a:r>
              <a:rPr lang="ru-RU" altLang="ru-RU" sz="2000"/>
              <a:t>.</a:t>
            </a:r>
          </a:p>
        </p:txBody>
      </p:sp>
      <p:sp>
        <p:nvSpPr>
          <p:cNvPr id="6861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427538" y="1268413"/>
            <a:ext cx="3916362" cy="24479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400">
                <a:latin typeface="Arial" charset="0"/>
              </a:rPr>
              <a:t>Налог  на  имущество  предприятий</a:t>
            </a:r>
          </a:p>
          <a:p>
            <a:pPr>
              <a:lnSpc>
                <a:spcPct val="80000"/>
              </a:lnSpc>
            </a:pPr>
            <a:r>
              <a:rPr lang="ru-RU" altLang="ru-RU" sz="2400">
                <a:latin typeface="Arial" charset="0"/>
              </a:rPr>
              <a:t>Лесной  налог</a:t>
            </a:r>
          </a:p>
          <a:p>
            <a:pPr>
              <a:lnSpc>
                <a:spcPct val="80000"/>
              </a:lnSpc>
            </a:pPr>
            <a:r>
              <a:rPr lang="ru-RU" altLang="ru-RU" sz="2400">
                <a:latin typeface="Arial" charset="0"/>
              </a:rPr>
              <a:t>Сбор  с  юридических лиц  на  нужды  образовательных  учреждений.</a:t>
            </a:r>
          </a:p>
          <a:p>
            <a:pPr>
              <a:lnSpc>
                <a:spcPct val="80000"/>
              </a:lnSpc>
            </a:pPr>
            <a:endParaRPr lang="ru-RU" altLang="ru-RU" sz="2400"/>
          </a:p>
        </p:txBody>
      </p:sp>
      <p:pic>
        <p:nvPicPr>
          <p:cNvPr id="68613" name="Picture 5" descr="PE01616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38" y="4724400"/>
            <a:ext cx="1755775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5" name="Rectangle 7"/>
          <p:cNvSpPr>
            <a:spLocks noChangeArrowheads="1"/>
          </p:cNvSpPr>
          <p:nvPr/>
        </p:nvSpPr>
        <p:spPr bwMode="auto">
          <a:xfrm>
            <a:off x="4500563" y="260350"/>
            <a:ext cx="33845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solidFill>
                  <a:srgbClr val="FF3300"/>
                </a:solidFill>
              </a:rPr>
              <a:t>Региональные </a:t>
            </a:r>
          </a:p>
          <a:p>
            <a:pPr algn="ctr"/>
            <a:r>
              <a:rPr lang="ru-RU" altLang="ru-RU" sz="2800" b="1">
                <a:solidFill>
                  <a:srgbClr val="FF3300"/>
                </a:solidFill>
              </a:rPr>
              <a:t>налоги:</a:t>
            </a:r>
          </a:p>
        </p:txBody>
      </p:sp>
      <p:pic>
        <p:nvPicPr>
          <p:cNvPr id="68616" name="Picture 8" descr="PE03254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989138"/>
            <a:ext cx="1709738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7" name="Rectangle 9"/>
          <p:cNvSpPr>
            <a:spLocks noChangeArrowheads="1"/>
          </p:cNvSpPr>
          <p:nvPr/>
        </p:nvSpPr>
        <p:spPr bwMode="auto">
          <a:xfrm>
            <a:off x="4787900" y="3789363"/>
            <a:ext cx="3311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b="1">
                <a:solidFill>
                  <a:schemeClr val="hlink"/>
                </a:solidFill>
              </a:rPr>
              <a:t>Местные  налоги:</a:t>
            </a:r>
          </a:p>
        </p:txBody>
      </p:sp>
      <p:pic>
        <p:nvPicPr>
          <p:cNvPr id="6862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941888"/>
            <a:ext cx="2409825" cy="171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21" name="Rectangle 13"/>
          <p:cNvSpPr>
            <a:spLocks noChangeArrowheads="1"/>
          </p:cNvSpPr>
          <p:nvPr/>
        </p:nvSpPr>
        <p:spPr bwMode="auto">
          <a:xfrm>
            <a:off x="4643438" y="4294188"/>
            <a:ext cx="3536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ru-RU" altLang="ru-RU" sz="2400"/>
              <a:t>Земельный налог</a:t>
            </a:r>
          </a:p>
        </p:txBody>
      </p:sp>
    </p:spTree>
    <p:extLst>
      <p:ext uri="{BB962C8B-B14F-4D97-AF65-F5344CB8AC3E}">
        <p14:creationId xmlns:p14="http://schemas.microsoft.com/office/powerpoint/2010/main" val="414786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29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34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39" presetID="15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 autoUpdateAnimBg="0"/>
      <p:bldP spid="68611" grpId="0" build="p" autoUpdateAnimBg="0" advAuto="200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>
                <a:solidFill>
                  <a:srgbClr val="0000FF"/>
                </a:solidFill>
                <a:latin typeface="Lucida Console" pitchFamily="49" charset="0"/>
              </a:rPr>
              <a:t>Прямые  налоги: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800"/>
              <a:t>Платит  сам налогоплательщик  из  своей  прибыли  независимо  от  статуса  его  лица ( юридического  или  физического).</a:t>
            </a:r>
          </a:p>
          <a:p>
            <a:pPr>
              <a:lnSpc>
                <a:spcPct val="90000"/>
              </a:lnSpc>
            </a:pPr>
            <a:r>
              <a:rPr lang="ru-RU" altLang="ru-RU" sz="2800" b="1" i="1" u="sng">
                <a:solidFill>
                  <a:srgbClr val="0000FF"/>
                </a:solidFill>
              </a:rPr>
              <a:t>Виды: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800"/>
              <a:t>Налог  на  прибыль.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800"/>
              <a:t>Налоги  на  имущество.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800"/>
              <a:t>Налоги  на  доход.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2800"/>
              <a:t>Ресурсные  платежи.</a:t>
            </a:r>
          </a:p>
        </p:txBody>
      </p:sp>
      <p:pic>
        <p:nvPicPr>
          <p:cNvPr id="14340" name="Picture 4" descr="BD06455_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886200"/>
            <a:ext cx="1889125" cy="187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34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14" presetClass="entr" presetSubtype="5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4" presetClass="entr" presetSubtype="5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4" presetClass="entr" presetSubtype="5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4" presetClass="entr" presetSubtype="5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3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14" presetClass="entr" presetSubtype="5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7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14" presetClass="entr" presetSubtype="5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1" dur="5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39" grpId="0" build="p" autoUpdateAnimBg="0" advAuto="200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altLang="ru-RU" b="1" dirty="0">
                <a:solidFill>
                  <a:srgbClr val="FF0066"/>
                </a:solidFill>
                <a:latin typeface="SLCourier New Cyr" pitchFamily="17" charset="0"/>
                <a:hlinkClick r:id="" action="ppaction://noaction"/>
              </a:rPr>
              <a:t>Косвенные</a:t>
            </a:r>
            <a:r>
              <a:rPr lang="ru-RU" altLang="ru-RU" b="1" dirty="0">
                <a:solidFill>
                  <a:srgbClr val="FF0066"/>
                </a:solidFill>
                <a:latin typeface="SLCourier New Cyr" pitchFamily="17" charset="0"/>
              </a:rPr>
              <a:t>  налоги: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800" dirty="0">
                <a:solidFill>
                  <a:srgbClr val="990000"/>
                </a:solidFill>
              </a:rPr>
              <a:t>Платит  потребитель  продукции,  выпускаемой  и  продаваемой  на  рынке  товаров,  работ  и  услуг.</a:t>
            </a:r>
          </a:p>
          <a:p>
            <a:pPr>
              <a:lnSpc>
                <a:spcPct val="80000"/>
              </a:lnSpc>
            </a:pPr>
            <a:r>
              <a:rPr lang="ru-RU" altLang="ru-RU" sz="2800" b="1" dirty="0">
                <a:solidFill>
                  <a:srgbClr val="FF0066"/>
                </a:solidFill>
                <a:latin typeface="SL Academy" pitchFamily="2" charset="0"/>
              </a:rPr>
              <a:t>Виды: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800" dirty="0">
                <a:solidFill>
                  <a:srgbClr val="0033CC"/>
                </a:solidFill>
              </a:rPr>
              <a:t>Налог  на  добавленную  стоимость.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800" dirty="0">
                <a:solidFill>
                  <a:srgbClr val="0033CC"/>
                </a:solidFill>
              </a:rPr>
              <a:t>Акцизы.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800" dirty="0">
                <a:solidFill>
                  <a:srgbClr val="0033CC"/>
                </a:solidFill>
              </a:rPr>
              <a:t>Таможенные  пошлины.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altLang="ru-RU" sz="2800" dirty="0">
                <a:solidFill>
                  <a:srgbClr val="0033CC"/>
                </a:solidFill>
              </a:rPr>
              <a:t>Налог  на  операции с  ценными  бумагами.</a:t>
            </a:r>
          </a:p>
        </p:txBody>
      </p:sp>
      <p:pic>
        <p:nvPicPr>
          <p:cNvPr id="15364" name="Picture 4" descr="PE01616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565400"/>
            <a:ext cx="1944688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7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4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38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 autoUpdateAnimBg="0"/>
      <p:bldP spid="15363" grpId="0" build="p" autoUpdateAnimBg="0" advAuto="200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8" name="Line 14"/>
          <p:cNvSpPr>
            <a:spLocks noChangeShapeType="1"/>
          </p:cNvSpPr>
          <p:nvPr/>
        </p:nvSpPr>
        <p:spPr bwMode="auto">
          <a:xfrm flipH="1">
            <a:off x="2286000" y="2057400"/>
            <a:ext cx="914400" cy="1219200"/>
          </a:xfrm>
          <a:prstGeom prst="line">
            <a:avLst/>
          </a:prstGeom>
          <a:noFill/>
          <a:ln w="12700" cap="sq">
            <a:solidFill>
              <a:srgbClr val="0000FF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1759" name="Line 15"/>
          <p:cNvSpPr>
            <a:spLocks noChangeShapeType="1"/>
          </p:cNvSpPr>
          <p:nvPr/>
        </p:nvSpPr>
        <p:spPr bwMode="auto">
          <a:xfrm>
            <a:off x="5791200" y="2057400"/>
            <a:ext cx="1143000" cy="1143000"/>
          </a:xfrm>
          <a:prstGeom prst="line">
            <a:avLst/>
          </a:prstGeom>
          <a:noFill/>
          <a:ln w="12700" cap="sq">
            <a:solidFill>
              <a:srgbClr val="0000FF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pic>
        <p:nvPicPr>
          <p:cNvPr id="33792" name="Picture 1024" descr="J02372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492375"/>
            <a:ext cx="2282825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3" name="Rectangle 1025"/>
          <p:cNvSpPr>
            <a:spLocks noChangeArrowheads="1"/>
          </p:cNvSpPr>
          <p:nvPr/>
        </p:nvSpPr>
        <p:spPr bwMode="auto">
          <a:xfrm>
            <a:off x="971550" y="3573463"/>
            <a:ext cx="1725613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altLang="ru-RU" sz="2400" b="1">
                <a:solidFill>
                  <a:schemeClr val="tx2"/>
                </a:solidFill>
              </a:rPr>
              <a:t>ДОХОДЫ: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ru-RU" altLang="ru-RU" sz="2400" b="1"/>
              <a:t>Налоги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ru-RU" altLang="ru-RU" sz="2400" b="1"/>
              <a:t>сборы</a:t>
            </a:r>
          </a:p>
        </p:txBody>
      </p:sp>
      <p:sp>
        <p:nvSpPr>
          <p:cNvPr id="33794" name="Rectangle 1026"/>
          <p:cNvSpPr>
            <a:spLocks noChangeArrowheads="1"/>
          </p:cNvSpPr>
          <p:nvPr/>
        </p:nvSpPr>
        <p:spPr bwMode="auto">
          <a:xfrm>
            <a:off x="5435600" y="3644900"/>
            <a:ext cx="3168650" cy="169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2">
              <a:spcBef>
                <a:spcPct val="20000"/>
              </a:spcBef>
            </a:pPr>
            <a:r>
              <a:rPr lang="ru-RU" altLang="ru-RU" sz="2400" b="1">
                <a:solidFill>
                  <a:srgbClr val="009900"/>
                </a:solidFill>
              </a:rPr>
              <a:t> РАСХОДЫ:</a:t>
            </a:r>
          </a:p>
          <a:p>
            <a:pPr lvl="2">
              <a:spcBef>
                <a:spcPct val="20000"/>
              </a:spcBef>
            </a:pPr>
            <a:r>
              <a:rPr lang="ru-RU" altLang="ru-RU" sz="2400" b="1"/>
              <a:t>.социальные  выплаты</a:t>
            </a:r>
          </a:p>
          <a:p>
            <a:pPr lvl="2">
              <a:spcBef>
                <a:spcPct val="20000"/>
              </a:spcBef>
            </a:pPr>
            <a:r>
              <a:rPr lang="ru-RU" altLang="ru-RU" sz="2400" b="1"/>
              <a:t>и гарантии</a:t>
            </a:r>
          </a:p>
        </p:txBody>
      </p:sp>
      <p:sp>
        <p:nvSpPr>
          <p:cNvPr id="8" name="Oval 2"/>
          <p:cNvSpPr>
            <a:spLocks noChangeArrowheads="1"/>
          </p:cNvSpPr>
          <p:nvPr/>
        </p:nvSpPr>
        <p:spPr bwMode="auto">
          <a:xfrm>
            <a:off x="2788805" y="548680"/>
            <a:ext cx="3581400" cy="1600200"/>
          </a:xfrm>
          <a:prstGeom prst="ellipse">
            <a:avLst/>
          </a:prstGeom>
          <a:solidFill>
            <a:schemeClr val="tx2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itchFamily="66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itchFamily="66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itchFamily="66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itchFamily="66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itchFamily="66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omic Sans MS" pitchFamily="66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omic Sans MS" pitchFamily="66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omic Sans MS" pitchFamily="66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omic Sans MS" pitchFamily="66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4000" dirty="0">
                <a:solidFill>
                  <a:schemeClr val="bg1"/>
                </a:solidFill>
                <a:latin typeface="Tahoma" pitchFamily="34" charset="0"/>
              </a:rPr>
              <a:t>Бюджет</a:t>
            </a:r>
          </a:p>
        </p:txBody>
      </p:sp>
    </p:spTree>
    <p:extLst>
      <p:ext uri="{BB962C8B-B14F-4D97-AF65-F5344CB8AC3E}">
        <p14:creationId xmlns:p14="http://schemas.microsoft.com/office/powerpoint/2010/main" val="245487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12603"/>
            <a:ext cx="8229600" cy="103909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Определение потребности в трудовых ресурсах и расчёт затрат на оплату труда при разработке бизнес - проекта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Федосеева Е.С.</a:t>
            </a:r>
          </a:p>
          <a:p>
            <a:pPr marL="0" indent="0">
              <a:buNone/>
            </a:pPr>
            <a:r>
              <a:rPr lang="ru-RU" sz="4000" b="1" u="sng" dirty="0" smtClean="0">
                <a:solidFill>
                  <a:srgbClr val="FF0000"/>
                </a:solidFill>
              </a:rPr>
              <a:t>Цель учебного занятия</a:t>
            </a:r>
            <a:r>
              <a:rPr lang="ru-RU" sz="4000" b="1" dirty="0" smtClean="0">
                <a:solidFill>
                  <a:srgbClr val="FF0000"/>
                </a:solidFill>
              </a:rPr>
              <a:t> -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формирование и закрепление профессиональных умений и практических навыков обучающихся в сфере организационно-финансового планирования в процессе разработки собственных бизнес – проектов.</a:t>
            </a:r>
            <a:endParaRPr lang="ru-RU" dirty="0" smtClean="0">
              <a:solidFill>
                <a:srgbClr val="FF0000"/>
              </a:solidFill>
            </a:endParaRPr>
          </a:p>
          <a:p>
            <a:pPr marL="0" indent="0" algn="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070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Определение потребности в трудовых ресурсах и расчёт затрат на оплату труда при разработке бизнес - проекта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Задачи учебного занятия</a:t>
            </a:r>
          </a:p>
          <a:p>
            <a:pPr marL="0" indent="0">
              <a:buNone/>
            </a:pPr>
            <a:endParaRPr lang="ru-RU" sz="40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40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Учебно-                                      Учебно-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0070C0"/>
                </a:solidFill>
              </a:rPr>
              <a:t>п</a:t>
            </a:r>
            <a:r>
              <a:rPr lang="ru-RU" sz="3600" b="1" dirty="0" smtClean="0">
                <a:solidFill>
                  <a:srgbClr val="0070C0"/>
                </a:solidFill>
              </a:rPr>
              <a:t>ознавательные              практические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2483768" y="249289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444208" y="249289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2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ЦЕЛЬ </a:t>
            </a:r>
            <a:r>
              <a:rPr lang="ru-RU" sz="3200" b="1" dirty="0" smtClean="0">
                <a:solidFill>
                  <a:srgbClr val="FF0000"/>
                </a:solidFill>
                <a:ea typeface="+mn-ea"/>
                <a:cs typeface="+mn-cs"/>
              </a:rPr>
              <a:t>современной системы </a:t>
            </a:r>
            <a:r>
              <a:rPr lang="ru-RU" sz="3200" b="1" dirty="0">
                <a:solidFill>
                  <a:srgbClr val="FF0000"/>
                </a:solidFill>
                <a:ea typeface="+mn-ea"/>
                <a:cs typeface="+mn-cs"/>
              </a:rPr>
              <a:t>образования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00201"/>
            <a:ext cx="8291264" cy="254888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- формирование высокообразованной, интеллектуально развитой личности с целостным представлением картины мира, с пониманием глубины связей явлений и процессов, представляющих данную картину.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4653136"/>
            <a:ext cx="7416824" cy="132343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333333"/>
                </a:solidFill>
                <a:effectLst/>
                <a:latin typeface="Helvetica"/>
                <a:ea typeface="Times New Roman"/>
              </a:rPr>
              <a:t>Согласно ФГОС процесс подготовки конкурентоспособного специалиста в системе СПО достигнет целей, если будет реализовываться на основе принципа интеграции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33150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Определение потребности в трудовых ресурсах и расчёт затрат на оплату труда при разработке бизнес - проекта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Учебно-познавательные задачи:</a:t>
            </a:r>
          </a:p>
          <a:p>
            <a:pPr marL="457200" indent="-457200">
              <a:buAutoNum type="arabicPeriod"/>
            </a:pPr>
            <a:r>
              <a:rPr lang="ru-RU" sz="2800" b="1" dirty="0" smtClean="0">
                <a:solidFill>
                  <a:srgbClr val="0070C0"/>
                </a:solidFill>
              </a:rPr>
              <a:t>Осознание обучающимися экономической сущности трудовых ресурсов и их значения для реализации бизнес – проекта</a:t>
            </a:r>
          </a:p>
          <a:p>
            <a:pPr marL="457200" indent="-457200">
              <a:buAutoNum type="arabicPeriod"/>
            </a:pPr>
            <a:r>
              <a:rPr lang="ru-RU" sz="2800" b="1" dirty="0" smtClean="0">
                <a:solidFill>
                  <a:srgbClr val="0070C0"/>
                </a:solidFill>
              </a:rPr>
              <a:t>Изучение способов формирования персонала организации</a:t>
            </a:r>
          </a:p>
          <a:p>
            <a:pPr marL="457200" indent="-457200">
              <a:buAutoNum type="arabicPeriod"/>
            </a:pPr>
            <a:r>
              <a:rPr lang="ru-RU" sz="2800" b="1" dirty="0" smtClean="0">
                <a:solidFill>
                  <a:srgbClr val="0070C0"/>
                </a:solidFill>
              </a:rPr>
              <a:t>Определение критериев оценки кадрового состава</a:t>
            </a:r>
          </a:p>
          <a:p>
            <a:pPr marL="457200" indent="-457200">
              <a:buAutoNum type="arabicPeriod"/>
            </a:pPr>
            <a:r>
              <a:rPr lang="ru-RU" sz="2800" b="1" dirty="0" smtClean="0">
                <a:solidFill>
                  <a:srgbClr val="0070C0"/>
                </a:solidFill>
              </a:rPr>
              <a:t>Ознакомление с формами и системами организации оплаты труда работников в современных условиях</a:t>
            </a:r>
          </a:p>
          <a:p>
            <a:pPr marL="0" indent="0">
              <a:buNone/>
            </a:pPr>
            <a:endParaRPr lang="ru-RU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95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Определение потребности в трудовых ресурсах и расчёт затрат на оплату труда при разработке бизнес - проекта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Учебно-познавательные задачи: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5. Изучение методов разработки организационной структуры предприятия и составления штатного расписания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6. Формирование самостоятельных навыков расчета фонда оплаты труда с учетом страховых взносов в государственные внебюджетные фонды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5323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Определение потребности в трудовых ресурсах и расчёт затрат на оплату труда при разработке бизнес - проекта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Учебно-практические </a:t>
            </a:r>
            <a:r>
              <a:rPr lang="ru-RU" b="1" dirty="0">
                <a:solidFill>
                  <a:srgbClr val="FF0000"/>
                </a:solidFill>
              </a:rPr>
              <a:t>задачи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</a:p>
          <a:p>
            <a:pPr marL="457200" indent="-457200">
              <a:buAutoNum type="arabicPeriod"/>
            </a:pPr>
            <a:r>
              <a:rPr lang="ru-RU" sz="2800" b="1" dirty="0" smtClean="0">
                <a:solidFill>
                  <a:srgbClr val="0070C0"/>
                </a:solidFill>
              </a:rPr>
              <a:t>Определение численности и профессионально-квалификационного состава </a:t>
            </a:r>
            <a:r>
              <a:rPr lang="ru-RU" sz="2800" b="1" dirty="0">
                <a:solidFill>
                  <a:srgbClr val="0070C0"/>
                </a:solidFill>
              </a:rPr>
              <a:t>для реализации бизнес – проекта</a:t>
            </a:r>
          </a:p>
          <a:p>
            <a:pPr marL="457200" indent="-457200">
              <a:buAutoNum type="arabicPeriod"/>
            </a:pPr>
            <a:r>
              <a:rPr lang="ru-RU" sz="2800" b="1" dirty="0" smtClean="0">
                <a:solidFill>
                  <a:srgbClr val="0070C0"/>
                </a:solidFill>
              </a:rPr>
              <a:t>Обоснование выбора применяемых систем заработной платы</a:t>
            </a:r>
            <a:endParaRPr lang="ru-RU" sz="2800" b="1" dirty="0">
              <a:solidFill>
                <a:srgbClr val="0070C0"/>
              </a:solidFill>
            </a:endParaRPr>
          </a:p>
          <a:p>
            <a:pPr marL="457200" indent="-457200">
              <a:buAutoNum type="arabicPeriod"/>
            </a:pPr>
            <a:r>
              <a:rPr lang="ru-RU" sz="2800" b="1" dirty="0" smtClean="0">
                <a:solidFill>
                  <a:srgbClr val="0070C0"/>
                </a:solidFill>
              </a:rPr>
              <a:t>Определение величины фонда оплаты труда в целом по организации и размеров заработной платы по отдельным категориям персонала</a:t>
            </a:r>
            <a:endParaRPr lang="ru-RU" sz="2800" b="1" dirty="0">
              <a:solidFill>
                <a:srgbClr val="0070C0"/>
              </a:solidFill>
            </a:endParaRPr>
          </a:p>
          <a:p>
            <a:pPr marL="457200" indent="-457200">
              <a:buAutoNum type="arabicPeriod"/>
            </a:pPr>
            <a:r>
              <a:rPr lang="ru-RU" sz="2800" b="1" dirty="0" smtClean="0">
                <a:solidFill>
                  <a:srgbClr val="0070C0"/>
                </a:solidFill>
              </a:rPr>
              <a:t>Распределение обязанностей среди обучающихся по одновременному и согласованному выполнению заданий в составе малых групп в соответствии с установленным тайм-менеджментом</a:t>
            </a: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850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Определение потребности в трудовых ресурсах и расчёт затрат на оплату труда при разработке бизнес - проекта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u="sng" dirty="0" smtClean="0">
                <a:solidFill>
                  <a:srgbClr val="FF0000"/>
                </a:solidFill>
              </a:rPr>
              <a:t>Этапы проведения и планируемые результаты занятия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По собственным бизнес – проектам обучающиеся в составе малых групп (3 – 5 человек) должны:</a:t>
            </a:r>
            <a:endParaRPr lang="ru-RU" sz="2800" b="1" dirty="0">
              <a:solidFill>
                <a:srgbClr val="0070C0"/>
              </a:solidFill>
            </a:endParaRP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70C0"/>
                </a:solidFill>
              </a:rPr>
              <a:t>Разработать схемы организационных структур с учетом </a:t>
            </a:r>
            <a:r>
              <a:rPr lang="ru-RU" sz="2400" b="1" u="sng" dirty="0" smtClean="0">
                <a:solidFill>
                  <a:srgbClr val="FF0000"/>
                </a:solidFill>
              </a:rPr>
              <a:t>вариативных компонентов:</a:t>
            </a:r>
            <a:br>
              <a:rPr lang="ru-RU" sz="2400" b="1" u="sng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- вида предпринимательской деятельности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- масштабов хозяйственной деятельности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- организационно-правовых форм деятельности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- целевых сегментов рынка</a:t>
            </a:r>
          </a:p>
          <a:p>
            <a:pPr marL="0" indent="0">
              <a:buNone/>
            </a:pPr>
            <a:endParaRPr lang="ru-RU" sz="2400" b="1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6016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Определение потребности в трудовых ресурсах и расчёт затрат на оплату труда при разработке бизнес - проекта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u="sng" dirty="0" smtClean="0">
                <a:solidFill>
                  <a:srgbClr val="FF0000"/>
                </a:solidFill>
              </a:rPr>
              <a:t>Этапы проведения и планируемые </a:t>
            </a:r>
            <a:r>
              <a:rPr lang="ru-RU" b="1" u="sng" dirty="0">
                <a:solidFill>
                  <a:srgbClr val="FF0000"/>
                </a:solidFill>
              </a:rPr>
              <a:t>результаты </a:t>
            </a:r>
            <a:r>
              <a:rPr lang="ru-RU" b="1" u="sng" dirty="0" smtClean="0">
                <a:solidFill>
                  <a:srgbClr val="FF0000"/>
                </a:solidFill>
              </a:rPr>
              <a:t>занятия</a:t>
            </a:r>
          </a:p>
          <a:p>
            <a:pPr marL="0" indent="0">
              <a:buNone/>
            </a:pPr>
            <a:endParaRPr lang="ru-RU" sz="24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2. Обосновать оптимальные варианты режима работы организации и графиков работы отдельных категорий персонала с учетом </a:t>
            </a:r>
            <a:r>
              <a:rPr lang="ru-RU" sz="2400" b="1" u="sng" dirty="0" smtClean="0">
                <a:solidFill>
                  <a:srgbClr val="FF0000"/>
                </a:solidFill>
              </a:rPr>
              <a:t>вариативных компонентов:</a:t>
            </a:r>
            <a:br>
              <a:rPr lang="ru-RU" sz="2400" b="1" u="sng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- ограниченности ресурсов организации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- уровня конкуренции на данном рынке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- степени доступности и качественных характеристик трудовых ресурсов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2625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Определение потребности в трудовых ресурсах и расчёт затрат на оплату труда при разработке бизнес - проекта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u="sng" dirty="0" smtClean="0">
                <a:solidFill>
                  <a:srgbClr val="FF0000"/>
                </a:solidFill>
              </a:rPr>
              <a:t>Этапы проведения и планируемые </a:t>
            </a:r>
            <a:r>
              <a:rPr lang="ru-RU" b="1" u="sng" dirty="0">
                <a:solidFill>
                  <a:srgbClr val="FF0000"/>
                </a:solidFill>
              </a:rPr>
              <a:t>результаты </a:t>
            </a:r>
            <a:r>
              <a:rPr lang="ru-RU" b="1" u="sng" dirty="0" smtClean="0">
                <a:solidFill>
                  <a:srgbClr val="FF0000"/>
                </a:solidFill>
              </a:rPr>
              <a:t>занятия</a:t>
            </a: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3. Аргументировать применение конкретных систем заработной платы для всех категорий персонала с учетом </a:t>
            </a:r>
            <a:r>
              <a:rPr lang="ru-RU" sz="2800" b="1" u="sng" dirty="0" smtClean="0">
                <a:solidFill>
                  <a:srgbClr val="FF0000"/>
                </a:solidFill>
              </a:rPr>
              <a:t>вариативных компонентов:</a:t>
            </a:r>
            <a:br>
              <a:rPr lang="ru-RU" sz="2800" b="1" u="sng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- специфики выполняемых трудовых функций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- особенностей мотивационных установок работников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- применяемых методов оценки результатов труда и способов стимулирования работников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836692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Определение потребности в трудовых ресурсах и расчёт затрат на оплату труда при разработке бизнес - проекта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u="sng" dirty="0">
                <a:solidFill>
                  <a:srgbClr val="FF0000"/>
                </a:solidFill>
              </a:rPr>
              <a:t>Этапы проведения и планируемые результаты занятия</a:t>
            </a: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4. Составить штатное расписание и определить величину фонда оплаты труда на основе </a:t>
            </a:r>
            <a:r>
              <a:rPr lang="ru-RU" sz="2800" b="1" u="sng" dirty="0" smtClean="0">
                <a:solidFill>
                  <a:srgbClr val="FF0000"/>
                </a:solidFill>
              </a:rPr>
              <a:t>вариативных компонентов, </a:t>
            </a:r>
            <a:r>
              <a:rPr lang="ru-RU" sz="2800" b="1" dirty="0" smtClean="0">
                <a:solidFill>
                  <a:srgbClr val="0070C0"/>
                </a:solidFill>
              </a:rPr>
              <a:t>сформированных обучающимися на предшествующих этапах выполнения задания: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- организационной структуры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- режима работы организации и графиков работы персонала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- применяемых систем заработной платы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36539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Определение потребности в трудовых ресурсах и расчёт затрат на оплату труда при разработке бизнес - проекта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u="sng" dirty="0">
                <a:solidFill>
                  <a:srgbClr val="FF0000"/>
                </a:solidFill>
              </a:rPr>
              <a:t>Этапы проведения и планируемые результаты занятия</a:t>
            </a: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5. Произвести расчет страховых взносов в государственные внебюджетные фонды на основе полученного размера фонда оплаты труда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6. Оформить комплект документов по данному разделу бизнес – плана и представить их для проверки преподавателю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169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Определение потребности в трудовых ресурсах и расчёт затрат на оплату труда при разработке бизнес - проекта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u="sng" dirty="0" smtClean="0">
                <a:solidFill>
                  <a:srgbClr val="FF0000"/>
                </a:solidFill>
              </a:rPr>
              <a:t>Педагогический инструментарий  и формы организации учебной деятельности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1. Выполнение задания в составе малых групп, что способствует эффективному формированию межличностных коммуникаций, личной ответственности за результаты совместной деятельности, координации действий участников группы в процессе создания общего продукта, оптимизации трудовых затрат при решении поставленных задач</a:t>
            </a:r>
            <a:endParaRPr lang="ru-RU" dirty="0"/>
          </a:p>
          <a:p>
            <a:pPr marL="0" indent="0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20620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Определение потребности в трудовых ресурсах и расчёт затрат на оплату труда при разработке бизнес - проекта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u="sng" dirty="0">
                <a:solidFill>
                  <a:srgbClr val="FF0000"/>
                </a:solidFill>
              </a:rPr>
              <a:t>Педагогический инструментарий  и формы организации учебной деятельности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2. Вариативность компонентов выполнения задания на каждом этапе урока способствует повышению мотивации обучающихся (учет личностных особенностей  и приоритетных интересов участников группы) и позволяет преподавателю оперативно корректировать уровень сложности выполняемой работы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7234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ПРОБЛЕМЫ: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4525963"/>
          </a:xfrm>
        </p:spPr>
        <p:txBody>
          <a:bodyPr>
            <a:normAutofit/>
          </a:bodyPr>
          <a:lstStyle/>
          <a:p>
            <a:pPr marL="457200" indent="-457200" algn="ctr">
              <a:buAutoNum type="arabicPeriod"/>
            </a:pPr>
            <a:r>
              <a:rPr lang="ru-RU" sz="2400" b="1" dirty="0" smtClean="0"/>
              <a:t>Предметная разобщённость - одна из причин фрагментарности мировоззрения выпускника СПО.</a:t>
            </a:r>
          </a:p>
          <a:p>
            <a:pPr marL="457200" indent="-457200" algn="ctr">
              <a:buAutoNum type="arabicPeriod"/>
            </a:pPr>
            <a:endParaRPr lang="ru-RU" sz="2400" b="1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2. Самостоятельность дисциплин, слабые </a:t>
            </a:r>
            <a:r>
              <a:rPr lang="ru-RU" sz="2400" b="1" dirty="0" err="1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межпредметные</a:t>
            </a:r>
            <a:r>
              <a:rPr lang="ru-RU" sz="2400" b="1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 связи порождают серьёзные трудности в формировании у обучающихся целостной картины мира, препятствуют получению </a:t>
            </a:r>
            <a:r>
              <a:rPr lang="ru-RU" sz="2400" b="1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практических навыков</a:t>
            </a:r>
            <a:r>
              <a:rPr lang="ru-RU" sz="2400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400" dirty="0" smtClean="0">
              <a:solidFill>
                <a:srgbClr val="333333"/>
              </a:solidFill>
              <a:effectLst/>
              <a:ea typeface="Times New Roman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675"/>
              </a:spcAft>
              <a:buNone/>
            </a:pPr>
            <a:r>
              <a:rPr lang="ru-RU" sz="2400" b="1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3. Все учебные дисциплины функционируют как автономные образовательные системы и носят, в большей степени, </a:t>
            </a:r>
            <a:r>
              <a:rPr lang="ru-RU" sz="2400" b="1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теоретический характер.</a:t>
            </a:r>
            <a:endParaRPr lang="ru-RU" sz="2800" b="1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9936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Определение потребности в трудовых ресурсах и расчёт затрат на оплату труда при разработке бизнес - проекта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u="sng" dirty="0">
                <a:solidFill>
                  <a:srgbClr val="FF0000"/>
                </a:solidFill>
              </a:rPr>
              <a:t>Педагогический инструментарий  и формы организации учебной деятельности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3. </a:t>
            </a:r>
            <a:r>
              <a:rPr lang="ru-RU" b="1" dirty="0">
                <a:solidFill>
                  <a:srgbClr val="0070C0"/>
                </a:solidFill>
              </a:rPr>
              <a:t>После завершения каждого этапа работы участники </a:t>
            </a:r>
            <a:r>
              <a:rPr lang="ru-RU" b="1" dirty="0" smtClean="0">
                <a:solidFill>
                  <a:srgbClr val="0070C0"/>
                </a:solidFill>
              </a:rPr>
              <a:t>всех групп </a:t>
            </a:r>
            <a:r>
              <a:rPr lang="ru-RU" b="1" dirty="0">
                <a:solidFill>
                  <a:srgbClr val="0070C0"/>
                </a:solidFill>
              </a:rPr>
              <a:t>кратко и аргументированно излагают полученные результаты, которые могут быть подвергнуты корректировке в процессе дискуссионного обсуждения с преподавателем и представителями других проектов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77043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Определение потребности в трудовых ресурсах и расчёт затрат на оплату труда при разработке бизнес - проекта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u="sng" dirty="0">
                <a:solidFill>
                  <a:srgbClr val="FF0000"/>
                </a:solidFill>
              </a:rPr>
              <a:t>Педагогический инструментарий  и формы организации учебной деятельности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4</a:t>
            </a:r>
            <a:r>
              <a:rPr lang="ru-RU" b="1" dirty="0" smtClean="0">
                <a:solidFill>
                  <a:srgbClr val="0070C0"/>
                </a:solidFill>
              </a:rPr>
              <a:t>. Использование балльной системы оценки выполнения задания в целом и каждого элемента в отдельности по критериям: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- правильности выполнения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- полноты выполнения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- тайм-менеджмента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- соблюдения требований по форме представления результатов и качеству оформления материалов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79916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Оценка эффективности бизнес-проекта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 smtClean="0"/>
              <a:t>Гречишкина</a:t>
            </a:r>
            <a:r>
              <a:rPr lang="ru-RU" dirty="0" smtClean="0"/>
              <a:t> Т. Ю.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276872"/>
            <a:ext cx="5352595" cy="4014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377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266"/>
            <a:ext cx="864096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9242"/>
                </a:solidFill>
              </a:rPr>
              <a:t>Оценка эффективности бизнес-проекта.</a:t>
            </a:r>
            <a:endParaRPr lang="ru-RU" sz="3600" b="1" dirty="0">
              <a:solidFill>
                <a:srgbClr val="009242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2035116"/>
              </p:ext>
            </p:extLst>
          </p:nvPr>
        </p:nvGraphicFramePr>
        <p:xfrm>
          <a:off x="395288" y="981075"/>
          <a:ext cx="8425184" cy="550164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145756"/>
                <a:gridCol w="427942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Деятельность педагога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Деятельность обучающегося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Определение цели и задач занятия.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Постановка проблемы</a:t>
                      </a:r>
                      <a:r>
                        <a:rPr lang="ru-RU" baseline="0" dirty="0" smtClean="0"/>
                        <a:t> оценки эффективности двух альтернативных</a:t>
                      </a:r>
                    </a:p>
                    <a:p>
                      <a:pPr marL="0" indent="0">
                        <a:buNone/>
                      </a:pPr>
                      <a:r>
                        <a:rPr lang="ru-RU" baseline="0" dirty="0" smtClean="0"/>
                        <a:t>проектов.</a:t>
                      </a:r>
                    </a:p>
                    <a:p>
                      <a:pPr marL="0" indent="0">
                        <a:buNone/>
                      </a:pPr>
                      <a:r>
                        <a:rPr lang="ru-RU" baseline="0" dirty="0" smtClean="0"/>
                        <a:t>3.    Изложение методов оценки инвестиционных проектов, определение значимости каждого для участников бизнес-проектирования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Понимание,</a:t>
                      </a:r>
                      <a:r>
                        <a:rPr lang="ru-RU" baseline="0" dirty="0" smtClean="0"/>
                        <a:t> осознание цели и задач занятия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aseline="0" dirty="0" smtClean="0"/>
                        <a:t>Создание малых групп(3-5 чел)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aseline="0" dirty="0" smtClean="0"/>
                        <a:t>Выбор двух альтернативных проектов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aseline="0" dirty="0" smtClean="0"/>
                        <a:t>Составление таблицы с формулами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 Разбор</a:t>
                      </a:r>
                      <a:r>
                        <a:rPr lang="ru-RU" baseline="0" dirty="0" smtClean="0"/>
                        <a:t> примеров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 Запись примера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 Корректировка действий обучающихся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1. Решение задач по аналогии</a:t>
                      </a:r>
                      <a:r>
                        <a:rPr lang="ru-RU" baseline="0" dirty="0" smtClean="0"/>
                        <a:t> с использованием  индивидуальных параметров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2. Решение задач разного уровня сложности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 Оценка выполнения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 Анализ полученных значений. Выводы.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 Подведение итогов. Индивидуальные задания. Рефлексия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 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Подведение итогов.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363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Технологические приёмы и методы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Технологии: 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модульное обучение </a:t>
            </a:r>
            <a:r>
              <a:rPr lang="ru-RU" sz="2800" b="1" dirty="0" smtClean="0"/>
              <a:t>(каждый раздел бизнес-плана- отдельный модуль в интеграции общепрофессиональных дисциплин).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Методы: </a:t>
            </a:r>
          </a:p>
          <a:p>
            <a:pPr marL="0" indent="0">
              <a:buNone/>
            </a:pPr>
            <a:r>
              <a:rPr lang="ru-RU" b="1" dirty="0" smtClean="0"/>
              <a:t>-проблемные лекции и семинары</a:t>
            </a:r>
          </a:p>
          <a:p>
            <a:pPr marL="0" indent="0">
              <a:buNone/>
            </a:pPr>
            <a:r>
              <a:rPr lang="ru-RU" b="1" dirty="0" smtClean="0"/>
              <a:t>-мозговой штурм</a:t>
            </a:r>
          </a:p>
          <a:p>
            <a:pPr marL="0" indent="0">
              <a:buNone/>
            </a:pPr>
            <a:r>
              <a:rPr lang="ru-RU" b="1" dirty="0" smtClean="0"/>
              <a:t>-ролевые игры</a:t>
            </a:r>
          </a:p>
          <a:p>
            <a:pPr marL="0" indent="0">
              <a:buNone/>
            </a:pPr>
            <a:r>
              <a:rPr lang="ru-RU" b="1" dirty="0" smtClean="0"/>
              <a:t>-бизнес - проектирование</a:t>
            </a:r>
          </a:p>
          <a:p>
            <a:pPr marL="0" indent="0">
              <a:buNone/>
            </a:pP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22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404664"/>
            <a:ext cx="9505056" cy="101297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Методы оценки эффективности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бизнес-про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ектов</a:t>
            </a:r>
            <a:r>
              <a:rPr lang="ru-RU" sz="3200" b="1" dirty="0">
                <a:solidFill>
                  <a:srgbClr val="FF0000"/>
                </a:solidFill>
                <a:latin typeface="Times New Roman"/>
                <a:ea typeface="Times New Roman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Times New Roman"/>
                <a:ea typeface="Times New Roman"/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12776"/>
            <a:ext cx="8640960" cy="5073427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/>
              <a:t>Для </a:t>
            </a:r>
            <a:r>
              <a:rPr lang="ru-RU" sz="2400" dirty="0"/>
              <a:t>сравнения альтернативных инвестиционных проектов в теории и на практике </a:t>
            </a:r>
            <a:r>
              <a:rPr lang="ru-RU" sz="2400" dirty="0" smtClean="0"/>
              <a:t>используются </a:t>
            </a:r>
            <a:r>
              <a:rPr lang="ru-RU" sz="2400" dirty="0"/>
              <a:t>дисконтированные критерии оценки </a:t>
            </a:r>
            <a:r>
              <a:rPr lang="ru-RU" sz="2400" dirty="0" smtClean="0"/>
              <a:t>эффективности: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/>
              <a:t>  - чистая </a:t>
            </a:r>
            <a:r>
              <a:rPr lang="ru-RU" sz="2400" dirty="0"/>
              <a:t>приведенная стоимость (</a:t>
            </a:r>
            <a:r>
              <a:rPr lang="en-US" sz="2400" b="1" dirty="0">
                <a:solidFill>
                  <a:srgbClr val="FF0000"/>
                </a:solidFill>
              </a:rPr>
              <a:t>Net Present Value</a:t>
            </a:r>
            <a:r>
              <a:rPr lang="en-US" sz="2400" dirty="0"/>
              <a:t>) - NPV </a:t>
            </a:r>
            <a:endParaRPr lang="ru-RU" sz="2400" dirty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/>
              <a:t>  -  внутренняя </a:t>
            </a:r>
            <a:r>
              <a:rPr lang="ru-RU" sz="2400" dirty="0"/>
              <a:t>ставка дохода (</a:t>
            </a:r>
            <a:r>
              <a:rPr lang="en-US" sz="2400" b="1" dirty="0">
                <a:solidFill>
                  <a:srgbClr val="FF0000"/>
                </a:solidFill>
              </a:rPr>
              <a:t>Internal Rate of Return</a:t>
            </a:r>
            <a:r>
              <a:rPr lang="en-US" sz="2400" dirty="0"/>
              <a:t>) -  IRR. </a:t>
            </a:r>
            <a:endParaRPr lang="ru-RU" sz="24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/>
              <a:t>А также: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/>
              <a:t>- период </a:t>
            </a:r>
            <a:r>
              <a:rPr lang="ru-RU" sz="2400" dirty="0"/>
              <a:t>окупаемости проекта (</a:t>
            </a:r>
            <a:r>
              <a:rPr lang="en-US" sz="2400" b="1" dirty="0" err="1">
                <a:solidFill>
                  <a:srgbClr val="FF0000"/>
                </a:solidFill>
              </a:rPr>
              <a:t>PayBack</a:t>
            </a:r>
            <a:r>
              <a:rPr lang="en-US" sz="2400" b="1" dirty="0">
                <a:solidFill>
                  <a:srgbClr val="FF0000"/>
                </a:solidFill>
              </a:rPr>
              <a:t> Period</a:t>
            </a:r>
            <a:r>
              <a:rPr lang="en-US" sz="2400" dirty="0"/>
              <a:t>) – PBP</a:t>
            </a:r>
            <a:r>
              <a:rPr lang="en-US" sz="2400" dirty="0" smtClean="0"/>
              <a:t>,</a:t>
            </a:r>
            <a:endParaRPr lang="ru-RU" sz="24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/>
              <a:t>-</a:t>
            </a:r>
            <a:r>
              <a:rPr lang="en-US" sz="2400" dirty="0" smtClean="0"/>
              <a:t> </a:t>
            </a:r>
            <a:r>
              <a:rPr lang="ru-RU" sz="2400" dirty="0"/>
              <a:t>индекс рентабельности (</a:t>
            </a:r>
            <a:r>
              <a:rPr lang="en-US" sz="2400" b="1" dirty="0">
                <a:solidFill>
                  <a:srgbClr val="FF0000"/>
                </a:solidFill>
              </a:rPr>
              <a:t>Profitability Index</a:t>
            </a:r>
            <a:r>
              <a:rPr lang="en-US" sz="2400" dirty="0"/>
              <a:t>) – PI</a:t>
            </a:r>
            <a:r>
              <a:rPr lang="en-US" sz="2400" dirty="0" smtClean="0"/>
              <a:t>,</a:t>
            </a:r>
            <a:endParaRPr lang="ru-RU" sz="24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 smtClean="0"/>
              <a:t> </a:t>
            </a:r>
            <a:r>
              <a:rPr lang="ru-RU" sz="2400" dirty="0" smtClean="0"/>
              <a:t>- цена </a:t>
            </a:r>
            <a:r>
              <a:rPr lang="ru-RU" sz="2400" dirty="0"/>
              <a:t>капитала (</a:t>
            </a:r>
            <a:r>
              <a:rPr lang="en-US" sz="2400" b="1" dirty="0">
                <a:solidFill>
                  <a:srgbClr val="FF0000"/>
                </a:solidFill>
              </a:rPr>
              <a:t>Cost of Capital</a:t>
            </a:r>
            <a:r>
              <a:rPr lang="en-US" sz="2400" dirty="0"/>
              <a:t>) – </a:t>
            </a:r>
            <a:r>
              <a:rPr lang="ru-RU" sz="2400" dirty="0" smtClean="0"/>
              <a:t>СС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/>
              <a:t>-  </a:t>
            </a:r>
            <a:r>
              <a:rPr lang="ru-RU" sz="2400" dirty="0"/>
              <a:t>коэффициент эффективности инвестиций (</a:t>
            </a:r>
            <a:r>
              <a:rPr lang="en-US" sz="2400" b="1" dirty="0">
                <a:solidFill>
                  <a:srgbClr val="FF0000"/>
                </a:solidFill>
              </a:rPr>
              <a:t>Accounting Rate of Return</a:t>
            </a:r>
            <a:r>
              <a:rPr lang="en-US" sz="2400" dirty="0"/>
              <a:t>) – ARR.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301208"/>
            <a:ext cx="2898949" cy="154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120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Чистая приведенная стоимость инвестиции (</a:t>
            </a:r>
            <a:r>
              <a:rPr lang="ru-RU" b="1" dirty="0" err="1" smtClean="0">
                <a:solidFill>
                  <a:srgbClr val="0070C0"/>
                </a:solidFill>
              </a:rPr>
              <a:t>Net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Present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Value</a:t>
            </a:r>
            <a:r>
              <a:rPr lang="ru-RU" b="1" dirty="0" smtClean="0">
                <a:solidFill>
                  <a:srgbClr val="0070C0"/>
                </a:solidFill>
              </a:rPr>
              <a:t>)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95536" y="3429000"/>
            <a:ext cx="8352928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где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N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CF</a:t>
            </a:r>
            <a:r>
              <a:rPr kumimoji="0" lang="en-US" altLang="ru-RU" sz="2800" b="1" i="0" u="none" strike="noStrike" cap="none" normalizeH="0" baseline="-3000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i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 чистый денежный поток для i -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го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периода, </a:t>
            </a:r>
            <a:b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</a:b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 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Inv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 начальные инвестиции </a:t>
            </a:r>
            <a:b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</a:b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- ставка дисконтирования (стоимость капитала, привлеченного для инвестиционного проекта).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Если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NPV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&gt;0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вложение капитала эффективн</a:t>
            </a:r>
            <a:r>
              <a:rPr lang="ru-RU" altLang="ru-RU" sz="24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 Проект следует принять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57192" y="1672828"/>
            <a:ext cx="21734419" cy="2001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367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743166"/>
            <a:ext cx="1991741" cy="1991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9284926"/>
              </p:ext>
            </p:extLst>
          </p:nvPr>
        </p:nvGraphicFramePr>
        <p:xfrm>
          <a:off x="323528" y="1988840"/>
          <a:ext cx="4172271" cy="188976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390611"/>
                <a:gridCol w="1390612"/>
                <a:gridCol w="1391048"/>
              </a:tblGrid>
              <a:tr h="3420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Times New Roman"/>
                        </a:rPr>
                        <a:t>Год</a:t>
                      </a:r>
                    </a:p>
                  </a:txBody>
                  <a:tcPr marL="45572" marR="45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Проект А, млн. руб.</a:t>
                      </a:r>
                    </a:p>
                  </a:txBody>
                  <a:tcPr marL="45572" marR="45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</a:rPr>
                        <a:t>Проект В, млн. руб.</a:t>
                      </a:r>
                    </a:p>
                  </a:txBody>
                  <a:tcPr marL="45572" marR="45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0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45572" marR="45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0.9</a:t>
                      </a:r>
                    </a:p>
                  </a:txBody>
                  <a:tcPr marL="45572" marR="45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</a:rPr>
                        <a:t>0.8</a:t>
                      </a:r>
                    </a:p>
                  </a:txBody>
                  <a:tcPr marL="45572" marR="45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0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45572" marR="45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1.6</a:t>
                      </a:r>
                    </a:p>
                  </a:txBody>
                  <a:tcPr marL="45572" marR="45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1.1</a:t>
                      </a:r>
                    </a:p>
                  </a:txBody>
                  <a:tcPr marL="45572" marR="45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0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45572" marR="45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5572" marR="45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0.6</a:t>
                      </a:r>
                    </a:p>
                  </a:txBody>
                  <a:tcPr marL="45572" marR="45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76056" y="232748"/>
            <a:ext cx="3822901" cy="146876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Альтернативные издержки – это?</a:t>
            </a:r>
            <a:endParaRPr lang="ru-RU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79512" y="249904"/>
            <a:ext cx="4690864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Пример Вариант 1: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Предприятие анализирует два инвестиционных проекта в 2 млн. руб. Оценка чистых денежных потоков приведена в таблице: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Альтернативные издержки по инвестициям равны 12%. Определите 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NPV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каждого проекта и сделайте выводы.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227430"/>
            <a:ext cx="2232248" cy="1465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63553" y="1988840"/>
            <a:ext cx="3906427" cy="1754326"/>
          </a:xfrm>
          <a:prstGeom prst="rect">
            <a:avLst/>
          </a:prstGeom>
          <a:solidFill>
            <a:srgbClr val="FFFF99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Альтернативные издержки (</a:t>
            </a:r>
            <a:r>
              <a:rPr lang="ru-RU" b="1" dirty="0" err="1"/>
              <a:t>Opportunity</a:t>
            </a:r>
            <a:r>
              <a:rPr lang="ru-RU" b="1" dirty="0"/>
              <a:t> </a:t>
            </a:r>
            <a:r>
              <a:rPr lang="ru-RU" b="1" dirty="0" err="1"/>
              <a:t>cost</a:t>
            </a:r>
            <a:r>
              <a:rPr lang="ru-RU" b="1" dirty="0"/>
              <a:t>) – это термин, означающий упущенную выгоду в случае, когда был выбран один из существующих альтернативных вариантов вместо другого.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34955" y="5769942"/>
            <a:ext cx="5446322" cy="923330"/>
          </a:xfrm>
          <a:prstGeom prst="rect">
            <a:avLst/>
          </a:prstGeom>
          <a:solidFill>
            <a:srgbClr val="FFFF99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Введен </a:t>
            </a:r>
            <a:r>
              <a:rPr lang="ru-RU" b="1" dirty="0"/>
              <a:t>экономистом австрийской школы </a:t>
            </a:r>
            <a:r>
              <a:rPr lang="ru-RU" b="1" dirty="0">
                <a:solidFill>
                  <a:srgbClr val="FF0000"/>
                </a:solidFill>
              </a:rPr>
              <a:t>Фридрихом фон </a:t>
            </a:r>
            <a:r>
              <a:rPr lang="ru-RU" b="1" dirty="0" err="1">
                <a:solidFill>
                  <a:srgbClr val="FF0000"/>
                </a:solidFill>
              </a:rPr>
              <a:t>Визером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/>
              <a:t>в 1914 году в своей работе «Теория общественного хозяйства».</a:t>
            </a:r>
          </a:p>
        </p:txBody>
      </p:sp>
    </p:spTree>
    <p:extLst>
      <p:ext uri="{BB962C8B-B14F-4D97-AF65-F5344CB8AC3E}">
        <p14:creationId xmlns:p14="http://schemas.microsoft.com/office/powerpoint/2010/main" val="344639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9217024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306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172538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>
                <a:solidFill>
                  <a:srgbClr val="FF0000"/>
                </a:solidFill>
                <a:latin typeface="Mistral" panose="03090702030407020403" pitchFamily="66" charset="0"/>
              </a:rPr>
              <a:t>ЧТОБЫ ИМЕТЬ БУДУЩЕЕ, НУЖНО БЫТЬ ГОТОВЫМ СДЕЛАТЬ ЧТО-ТО НОВОЕ</a:t>
            </a:r>
            <a:endParaRPr lang="ru-RU" sz="4400" dirty="0">
              <a:solidFill>
                <a:srgbClr val="FF0000"/>
              </a:solidFill>
              <a:latin typeface="Mistral" panose="03090702030407020403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91254" y="1673674"/>
            <a:ext cx="25987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prstClr val="black"/>
                </a:solidFill>
                <a:latin typeface="Mistral" panose="03090702030407020403" pitchFamily="66" charset="0"/>
                <a:ea typeface="+mj-ea"/>
                <a:cs typeface="+mj-cs"/>
              </a:rPr>
              <a:t>Питер </a:t>
            </a:r>
            <a:r>
              <a:rPr lang="ru-RU" sz="4000" dirty="0" err="1">
                <a:solidFill>
                  <a:prstClr val="black"/>
                </a:solidFill>
                <a:latin typeface="Mistral" panose="03090702030407020403" pitchFamily="66" charset="0"/>
                <a:ea typeface="+mj-ea"/>
                <a:cs typeface="+mj-cs"/>
              </a:rPr>
              <a:t>Друкер</a:t>
            </a:r>
            <a:endParaRPr lang="ru-RU" dirty="0"/>
          </a:p>
        </p:txBody>
      </p:sp>
      <p:pic>
        <p:nvPicPr>
          <p:cNvPr id="5122" name="Picture 2" descr="http://www.cossa.ru/upload/iblock/cd8/1338866928teas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32855"/>
            <a:ext cx="4896544" cy="295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33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 стрелкой 22"/>
          <p:cNvCxnSpPr>
            <a:endCxn id="11" idx="0"/>
          </p:cNvCxnSpPr>
          <p:nvPr/>
        </p:nvCxnSpPr>
        <p:spPr>
          <a:xfrm>
            <a:off x="3392930" y="2396521"/>
            <a:ext cx="831709" cy="15074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594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РЕШЕНИЕ ПРОБЛЕМЫ</a:t>
            </a:r>
            <a:r>
              <a:rPr lang="ru-RU" b="1" dirty="0">
                <a:solidFill>
                  <a:srgbClr val="FF0000"/>
                </a:solidFill>
              </a:rPr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4040" y="874961"/>
            <a:ext cx="8332550" cy="547260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Интеграция содержания общепрофессиональных дисциплин.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4578" y="2149404"/>
            <a:ext cx="3168352" cy="830997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/>
              <a:t>Финансы, денежное обращение и кредит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65675" y="3878879"/>
            <a:ext cx="3155031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/>
              <a:t>Бизнес-планирование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4048" y="2165689"/>
            <a:ext cx="3666517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/>
              <a:t>Основы банковского дела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5805264"/>
            <a:ext cx="5112568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/>
              <a:t>Правовые основы </a:t>
            </a:r>
          </a:p>
          <a:p>
            <a:r>
              <a:rPr lang="ru-RU" sz="2400" b="1" dirty="0" smtClean="0"/>
              <a:t>предпринимательской деятельности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2297" y="5258596"/>
            <a:ext cx="2038348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prstClr val="black"/>
                </a:solidFill>
              </a:rPr>
              <a:t>Статистика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38563" y="2980402"/>
            <a:ext cx="3582144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prstClr val="black"/>
                </a:solidFill>
              </a:rPr>
              <a:t>Экономика организации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8471" y="3903984"/>
            <a:ext cx="228600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prstClr val="black"/>
                </a:solidFill>
              </a:rPr>
              <a:t>Менеджмент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583602" y="3903984"/>
            <a:ext cx="3282074" cy="1710278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038035" y="4102897"/>
            <a:ext cx="26404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prstClr val="black"/>
                </a:solidFill>
              </a:rPr>
              <a:t>Разработка бизнес-плана.</a:t>
            </a:r>
          </a:p>
          <a:p>
            <a:pPr lvl="0"/>
            <a:r>
              <a:rPr lang="ru-RU" sz="2400" b="1" dirty="0" smtClean="0">
                <a:solidFill>
                  <a:prstClr val="black"/>
                </a:solidFill>
              </a:rPr>
              <a:t>Групповой проект </a:t>
            </a:r>
            <a:endParaRPr lang="ru-RU" sz="2400" b="1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56176" y="4703061"/>
            <a:ext cx="2864531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/>
              <a:t>Бухгалтерский учёт</a:t>
            </a:r>
            <a:endParaRPr lang="ru-RU" sz="2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2341" y="3149600"/>
            <a:ext cx="3885231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/>
              <a:t>Налоги и налогообложение</a:t>
            </a:r>
            <a:endParaRPr lang="ru-RU" sz="2400" b="1" dirty="0"/>
          </a:p>
        </p:txBody>
      </p:sp>
      <p:cxnSp>
        <p:nvCxnSpPr>
          <p:cNvPr id="16" name="Прямая со стрелкой 15"/>
          <p:cNvCxnSpPr>
            <a:stCxn id="10" idx="2"/>
          </p:cNvCxnSpPr>
          <p:nvPr/>
        </p:nvCxnSpPr>
        <p:spPr>
          <a:xfrm>
            <a:off x="1321471" y="4365649"/>
            <a:ext cx="1262131" cy="3374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843808" y="3661413"/>
            <a:ext cx="360040" cy="4414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2332020" y="5189416"/>
            <a:ext cx="503163" cy="2308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4499992" y="2627354"/>
            <a:ext cx="864096" cy="12766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5364088" y="3442067"/>
            <a:ext cx="501588" cy="6608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5678521" y="4365649"/>
            <a:ext cx="621672" cy="16870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13" idx="1"/>
            <a:endCxn id="11" idx="6"/>
          </p:cNvCxnSpPr>
          <p:nvPr/>
        </p:nvCxnSpPr>
        <p:spPr>
          <a:xfrm flipH="1" flipV="1">
            <a:off x="5865676" y="4759123"/>
            <a:ext cx="290500" cy="1747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endCxn id="11" idx="5"/>
          </p:cNvCxnSpPr>
          <p:nvPr/>
        </p:nvCxnSpPr>
        <p:spPr>
          <a:xfrm flipH="1" flipV="1">
            <a:off x="5385027" y="5363798"/>
            <a:ext cx="480648" cy="4414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191550" y="4536466"/>
            <a:ext cx="2055243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>
                <a:solidFill>
                  <a:prstClr val="black"/>
                </a:solidFill>
              </a:rPr>
              <a:t>Информатика</a:t>
            </a:r>
            <a:endParaRPr lang="ru-RU" sz="2400" b="1" dirty="0">
              <a:solidFill>
                <a:prstClr val="black"/>
              </a:solidFill>
            </a:endParaRPr>
          </a:p>
        </p:txBody>
      </p:sp>
      <p:cxnSp>
        <p:nvCxnSpPr>
          <p:cNvPr id="48" name="Прямая со стрелкой 47"/>
          <p:cNvCxnSpPr>
            <a:stCxn id="46" idx="3"/>
            <a:endCxn id="46" idx="3"/>
          </p:cNvCxnSpPr>
          <p:nvPr/>
        </p:nvCxnSpPr>
        <p:spPr>
          <a:xfrm>
            <a:off x="2246793" y="4767299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2246793" y="4933893"/>
            <a:ext cx="452999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6905581" y="5472553"/>
            <a:ext cx="184005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>
                <a:solidFill>
                  <a:prstClr val="black"/>
                </a:solidFill>
              </a:rPr>
              <a:t>Математика</a:t>
            </a:r>
            <a:endParaRPr lang="ru-RU" sz="2400" b="1" dirty="0">
              <a:solidFill>
                <a:prstClr val="black"/>
              </a:solidFill>
            </a:endParaRPr>
          </a:p>
        </p:txBody>
      </p:sp>
      <p:cxnSp>
        <p:nvCxnSpPr>
          <p:cNvPr id="57" name="Прямая со стрелкой 56"/>
          <p:cNvCxnSpPr>
            <a:stCxn id="55" idx="1"/>
          </p:cNvCxnSpPr>
          <p:nvPr/>
        </p:nvCxnSpPr>
        <p:spPr>
          <a:xfrm flipH="1" flipV="1">
            <a:off x="5625351" y="5164726"/>
            <a:ext cx="1280230" cy="5386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674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РЕЗУЛЬТАТ РЕШЕНИЯ </a:t>
            </a:r>
            <a:r>
              <a:rPr lang="ru-RU" b="1" dirty="0">
                <a:solidFill>
                  <a:srgbClr val="FF0000"/>
                </a:solidFill>
              </a:rPr>
              <a:t>ПРОБЛЕМЫ: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Интеграция содержания общепрофессиональных дисциплин </a:t>
            </a:r>
            <a:r>
              <a:rPr lang="ru-RU" b="1" dirty="0" smtClean="0">
                <a:solidFill>
                  <a:srgbClr val="FF0000"/>
                </a:solidFill>
              </a:rPr>
              <a:t>позволит:</a:t>
            </a:r>
            <a:endParaRPr lang="ru-RU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/>
              <a:t>•	</a:t>
            </a:r>
            <a:r>
              <a:rPr lang="ru-RU" dirty="0" smtClean="0"/>
              <a:t>устранить дублирование </a:t>
            </a:r>
            <a:r>
              <a:rPr lang="ru-RU" dirty="0"/>
              <a:t>в процессе изложения учебного материала различных дисциплин;</a:t>
            </a:r>
          </a:p>
          <a:p>
            <a:pPr marL="0" indent="0">
              <a:buNone/>
            </a:pPr>
            <a:r>
              <a:rPr lang="ru-RU" dirty="0"/>
              <a:t>•	</a:t>
            </a:r>
            <a:r>
              <a:rPr lang="ru-RU" dirty="0" smtClean="0"/>
              <a:t>усилить важность </a:t>
            </a:r>
            <a:r>
              <a:rPr lang="ru-RU" dirty="0"/>
              <a:t>профессиональной направленности общеобразовательных предметов;</a:t>
            </a:r>
          </a:p>
          <a:p>
            <a:pPr marL="0" indent="0">
              <a:buNone/>
            </a:pPr>
            <a:r>
              <a:rPr lang="ru-RU" dirty="0"/>
              <a:t>•	</a:t>
            </a:r>
            <a:r>
              <a:rPr lang="ru-RU" dirty="0" smtClean="0"/>
              <a:t>преодолеть фрагментарность знаний обучающихся, </a:t>
            </a:r>
            <a:r>
              <a:rPr lang="ru-RU" dirty="0"/>
              <a:t>что обеспечивает овладение ими комплексным знанием, системой универсальных человеческих ценностей;</a:t>
            </a:r>
          </a:p>
          <a:p>
            <a:pPr marL="0" indent="0">
              <a:buNone/>
            </a:pPr>
            <a:r>
              <a:rPr lang="ru-RU" dirty="0"/>
              <a:t>•	</a:t>
            </a:r>
            <a:r>
              <a:rPr lang="ru-RU" dirty="0" smtClean="0"/>
              <a:t>сформировать системно-целостного взгляд </a:t>
            </a:r>
            <a:r>
              <a:rPr lang="ru-RU" dirty="0"/>
              <a:t>на мир.</a:t>
            </a:r>
          </a:p>
        </p:txBody>
      </p:sp>
    </p:spTree>
    <p:extLst>
      <p:ext uri="{BB962C8B-B14F-4D97-AF65-F5344CB8AC3E}">
        <p14:creationId xmlns:p14="http://schemas.microsoft.com/office/powerpoint/2010/main" val="33813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ЗАДАЧИ ПЕДАГОГОВ: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4929411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0"/>
              </a:spcBef>
            </a:pP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переработка и создание УМК</a:t>
            </a:r>
            <a:endParaRPr lang="ru-RU" sz="3600" dirty="0">
              <a:ea typeface="Calibri"/>
              <a:cs typeface="Times New Roman"/>
            </a:endParaRPr>
          </a:p>
          <a:p>
            <a:pPr marL="0" lvl="0" indent="0"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(</a:t>
            </a: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рабочая программа, календарно-тематический план, </a:t>
            </a: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электронный конспект </a:t>
            </a: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лекций), исключающих дублирование материала</a:t>
            </a: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;</a:t>
            </a:r>
          </a:p>
          <a:p>
            <a:pPr lvl="0"/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</a:rPr>
              <a:t>разработка занятий, исключающих дублирование </a:t>
            </a:r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</a:rPr>
              <a:t>материала</a:t>
            </a:r>
          </a:p>
          <a:p>
            <a:pPr lvl="0"/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</a:rPr>
              <a:t>создание рабочей тетради «Мой бизнес-план»</a:t>
            </a:r>
          </a:p>
          <a:p>
            <a:pPr lvl="0"/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</a:rPr>
              <a:t>разработка методических рекомендаций по выполнению группового проекта «Бизнес-план создания  и развития собственного дела»</a:t>
            </a:r>
          </a:p>
          <a:p>
            <a:pPr lvl="0"/>
            <a:r>
              <a:rPr lang="ru-RU" dirty="0" smtClean="0">
                <a:solidFill>
                  <a:srgbClr val="333333"/>
                </a:solidFill>
                <a:latin typeface="Helvetica"/>
                <a:ea typeface="Times New Roman"/>
              </a:rPr>
              <a:t>выработка </a:t>
            </a: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</a:rPr>
              <a:t>единых критериев оценки</a:t>
            </a:r>
          </a:p>
          <a:p>
            <a:pPr marL="0" lvl="0" indent="0"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endParaRPr lang="ru-RU" sz="3600" dirty="0">
              <a:solidFill>
                <a:srgbClr val="333333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192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Примерное содержание разделов проекта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3100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Раздел 1.  Создание </a:t>
            </a:r>
            <a:r>
              <a:rPr lang="ru-RU" sz="3100" dirty="0" err="1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стартапа</a:t>
            </a:r>
            <a:r>
              <a:rPr lang="ru-RU" sz="3100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(</a:t>
            </a:r>
            <a:r>
              <a:rPr lang="en-US" sz="3100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start</a:t>
            </a:r>
            <a:r>
              <a:rPr lang="ru-RU" sz="3100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-</a:t>
            </a:r>
            <a:r>
              <a:rPr lang="en-US" sz="3100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up</a:t>
            </a:r>
            <a:r>
              <a:rPr lang="ru-RU" sz="3100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)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3100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Раздел </a:t>
            </a:r>
            <a:r>
              <a:rPr lang="en-US" sz="3100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2</a:t>
            </a:r>
            <a:r>
              <a:rPr lang="ru-RU" sz="3100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. Структура бизнес-плана</a:t>
            </a:r>
            <a:endParaRPr lang="ru-RU" sz="3100" dirty="0">
              <a:solidFill>
                <a:srgbClr val="333333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3100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Раздел </a:t>
            </a:r>
            <a:r>
              <a:rPr lang="en-US" sz="3100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3</a:t>
            </a:r>
            <a:r>
              <a:rPr lang="ru-RU" sz="3100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. </a:t>
            </a:r>
            <a:r>
              <a:rPr lang="ru-RU" sz="3100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Разработка комплекта документов для регистрации предпринимательской структуры.</a:t>
            </a:r>
            <a:endParaRPr lang="ru-RU" sz="3100" dirty="0">
              <a:solidFill>
                <a:srgbClr val="333333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3100" b="1" dirty="0">
                <a:solidFill>
                  <a:srgbClr val="FF0000"/>
                </a:solidFill>
                <a:latin typeface="Helvetica"/>
                <a:ea typeface="Times New Roman"/>
                <a:cs typeface="Times New Roman"/>
              </a:rPr>
              <a:t>Раздел </a:t>
            </a:r>
            <a:r>
              <a:rPr lang="en-US" sz="3100" b="1" dirty="0" smtClean="0">
                <a:solidFill>
                  <a:srgbClr val="FF0000"/>
                </a:solidFill>
                <a:latin typeface="Helvetica"/>
                <a:ea typeface="Times New Roman"/>
                <a:cs typeface="Times New Roman"/>
              </a:rPr>
              <a:t>4</a:t>
            </a:r>
            <a:r>
              <a:rPr lang="ru-RU" sz="3100" b="1" dirty="0" smtClean="0">
                <a:solidFill>
                  <a:srgbClr val="FF0000"/>
                </a:solidFill>
                <a:latin typeface="Helvetica"/>
                <a:ea typeface="Times New Roman"/>
                <a:cs typeface="Times New Roman"/>
              </a:rPr>
              <a:t>. </a:t>
            </a:r>
            <a:r>
              <a:rPr lang="ru-RU" sz="3100" b="1" dirty="0">
                <a:solidFill>
                  <a:srgbClr val="FF0000"/>
                </a:solidFill>
                <a:latin typeface="Helvetica"/>
                <a:ea typeface="Times New Roman"/>
                <a:cs typeface="Times New Roman"/>
              </a:rPr>
              <a:t>Разработка бизнес-плана предпринимательской структуры с </a:t>
            </a:r>
            <a:r>
              <a:rPr lang="ru-RU" sz="3100" b="1" dirty="0" smtClean="0">
                <a:solidFill>
                  <a:srgbClr val="FF0000"/>
                </a:solidFill>
                <a:latin typeface="Helvetica"/>
                <a:ea typeface="Times New Roman"/>
                <a:cs typeface="Times New Roman"/>
              </a:rPr>
              <a:t>формированием финансового </a:t>
            </a:r>
            <a:r>
              <a:rPr lang="ru-RU" sz="3100" b="1" dirty="0">
                <a:solidFill>
                  <a:srgbClr val="FF0000"/>
                </a:solidFill>
                <a:latin typeface="Helvetica"/>
                <a:ea typeface="Times New Roman"/>
                <a:cs typeface="Times New Roman"/>
              </a:rPr>
              <a:t>плана</a:t>
            </a:r>
            <a:r>
              <a:rPr lang="ru-RU" sz="3100" b="1" dirty="0" smtClean="0">
                <a:solidFill>
                  <a:srgbClr val="FF0000"/>
                </a:solidFill>
                <a:latin typeface="Helvetica"/>
                <a:ea typeface="Times New Roman"/>
                <a:cs typeface="Times New Roman"/>
              </a:rPr>
              <a:t>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3100" b="1" dirty="0">
                <a:solidFill>
                  <a:srgbClr val="FF0000"/>
                </a:solidFill>
                <a:latin typeface="Helvetica"/>
                <a:ea typeface="Calibri"/>
                <a:cs typeface="Times New Roman"/>
              </a:rPr>
              <a:t>Раздел </a:t>
            </a:r>
            <a:r>
              <a:rPr lang="en-US" sz="3100" b="1" dirty="0" smtClean="0">
                <a:solidFill>
                  <a:srgbClr val="FF0000"/>
                </a:solidFill>
                <a:latin typeface="Helvetica"/>
                <a:ea typeface="Calibri"/>
                <a:cs typeface="Times New Roman"/>
              </a:rPr>
              <a:t>5</a:t>
            </a:r>
            <a:r>
              <a:rPr lang="ru-RU" sz="3100" b="1" smtClean="0">
                <a:solidFill>
                  <a:srgbClr val="FF0000"/>
                </a:solidFill>
                <a:latin typeface="Helvetica"/>
                <a:ea typeface="Calibri"/>
                <a:cs typeface="Times New Roman"/>
              </a:rPr>
              <a:t>. </a:t>
            </a:r>
            <a:r>
              <a:rPr lang="ru-RU" sz="3100" b="1" dirty="0">
                <a:solidFill>
                  <a:srgbClr val="FF0000"/>
                </a:solidFill>
                <a:latin typeface="Helvetica"/>
                <a:ea typeface="Calibri"/>
                <a:cs typeface="Times New Roman"/>
              </a:rPr>
              <a:t>Оценка инвестиционного проекта</a:t>
            </a:r>
            <a:endParaRPr lang="ru-RU" sz="3100" b="1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3100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Раздел </a:t>
            </a:r>
            <a:r>
              <a:rPr lang="en-US" sz="3100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6</a:t>
            </a:r>
            <a:r>
              <a:rPr lang="ru-RU" sz="3100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. </a:t>
            </a:r>
            <a:r>
              <a:rPr lang="ru-RU" sz="3100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Проведение внешней экспертизы банка о возможности кредитования</a:t>
            </a:r>
            <a:r>
              <a:rPr lang="ru-RU" sz="3100" dirty="0" smtClean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392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</Template>
  <TotalTime>874</TotalTime>
  <Words>2732</Words>
  <Application>Microsoft Office PowerPoint</Application>
  <PresentationFormat>Экран (4:3)</PresentationFormat>
  <Paragraphs>396</Paragraphs>
  <Slides>59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72" baseType="lpstr">
      <vt:lpstr>Arial</vt:lpstr>
      <vt:lpstr>Arial</vt:lpstr>
      <vt:lpstr>Calibri</vt:lpstr>
      <vt:lpstr>Helvetica</vt:lpstr>
      <vt:lpstr>Lucida Console</vt:lpstr>
      <vt:lpstr>Mistral</vt:lpstr>
      <vt:lpstr>SL Academy</vt:lpstr>
      <vt:lpstr>SLCourier New Cyr</vt:lpstr>
      <vt:lpstr>Symbol</vt:lpstr>
      <vt:lpstr>Tahoma</vt:lpstr>
      <vt:lpstr>Times New Roman</vt:lpstr>
      <vt:lpstr>Wingdings</vt:lpstr>
      <vt:lpstr>Тема Office</vt:lpstr>
      <vt:lpstr>Программа повышения квалификации  « Содержание и методика преподавания курса финансовой грамотности различным категориям обучающихся»</vt:lpstr>
      <vt:lpstr> Только человеческие ресурсы могут производить экономические результаты. Питер Друкер </vt:lpstr>
      <vt:lpstr>Презентация PowerPoint</vt:lpstr>
      <vt:lpstr>ЦЕЛЬ современной системы образования </vt:lpstr>
      <vt:lpstr>ПРОБЛЕМЫ:</vt:lpstr>
      <vt:lpstr>РЕШЕНИЕ ПРОБЛЕМЫ:</vt:lpstr>
      <vt:lpstr>РЕЗУЛЬТАТ РЕШЕНИЯ ПРОБЛЕМЫ:</vt:lpstr>
      <vt:lpstr>ЗАДАЧИ ПЕДАГОГОВ:</vt:lpstr>
      <vt:lpstr>Примерное содержание разделов проекта</vt:lpstr>
      <vt:lpstr>ЦЕЛИ ВЫПОЛНЕНИЯ ПРОЕКТА</vt:lpstr>
      <vt:lpstr>Обучающиеся демонстрируют:</vt:lpstr>
      <vt:lpstr>ВОЗМОЖНОСТИ ОБУЧАЮЩИХСЯ:</vt:lpstr>
      <vt:lpstr>В процессе выполнения проекта</vt:lpstr>
      <vt:lpstr>ИТОГИ:</vt:lpstr>
      <vt:lpstr>ЦЕЛЕВАЯ АУДИТОРИЯ</vt:lpstr>
      <vt:lpstr>КРИТЕРИИ ОЦЕНКИ БИЗНЕС-ПРОЕКТОВ</vt:lpstr>
      <vt:lpstr>Методическая разработка занятия: ФИНАНСОВОЕ ОБОСНОВАНИЕ  БИЗНЕС-ПРОЕКТА </vt:lpstr>
      <vt:lpstr>Разделение труда ведёт к росту его производительности </vt:lpstr>
      <vt:lpstr>Финансовая грамотность</vt:lpstr>
      <vt:lpstr>Посмотрите на эти картинки.  Как вы думаете, что их объединят и в чем их отличие?</vt:lpstr>
      <vt:lpstr>Изучение нового материала </vt:lpstr>
      <vt:lpstr>Как найти идею для стартапа </vt:lpstr>
      <vt:lpstr>Анализ полученных результатов</vt:lpstr>
      <vt:lpstr>Самостоятельная работа в парах</vt:lpstr>
      <vt:lpstr>Выбор организационно-правовой формы организации бизнеса</vt:lpstr>
      <vt:lpstr>Расчет затрат по бизнес-проекту на примере производства хлебобулочных изделий</vt:lpstr>
      <vt:lpstr>Деятельность педагога</vt:lpstr>
      <vt:lpstr>Деятельность обучающихся</vt:lpstr>
      <vt:lpstr>Технологические приёмы и методы повышения финансовой грамотности обучающихся</vt:lpstr>
      <vt:lpstr>Вариативная часть</vt:lpstr>
      <vt:lpstr>ГБОУ Школа № 285 им. В.А. Молодцова г. Москва</vt:lpstr>
      <vt:lpstr>Налоги- источник  доходов государства</vt:lpstr>
      <vt:lpstr>Презентация PowerPoint</vt:lpstr>
      <vt:lpstr>Федеральные  налоги:</vt:lpstr>
      <vt:lpstr>Прямые  налоги:</vt:lpstr>
      <vt:lpstr>Косвенные  налоги:</vt:lpstr>
      <vt:lpstr>Презентация PowerPoint</vt:lpstr>
      <vt:lpstr>Определение потребности в трудовых ресурсах и расчёт затрат на оплату труда при разработке бизнес - проекта</vt:lpstr>
      <vt:lpstr>Определение потребности в трудовых ресурсах и расчёт затрат на оплату труда при разработке бизнес - проекта</vt:lpstr>
      <vt:lpstr>Определение потребности в трудовых ресурсах и расчёт затрат на оплату труда при разработке бизнес - проекта</vt:lpstr>
      <vt:lpstr>Определение потребности в трудовых ресурсах и расчёт затрат на оплату труда при разработке бизнес - проекта</vt:lpstr>
      <vt:lpstr>Определение потребности в трудовых ресурсах и расчёт затрат на оплату труда при разработке бизнес - проекта</vt:lpstr>
      <vt:lpstr>Определение потребности в трудовых ресурсах и расчёт затрат на оплату труда при разработке бизнес - проекта</vt:lpstr>
      <vt:lpstr>Определение потребности в трудовых ресурсах и расчёт затрат на оплату труда при разработке бизнес - проекта</vt:lpstr>
      <vt:lpstr>Определение потребности в трудовых ресурсах и расчёт затрат на оплату труда при разработке бизнес - проекта</vt:lpstr>
      <vt:lpstr>Определение потребности в трудовых ресурсах и расчёт затрат на оплату труда при разработке бизнес - проекта</vt:lpstr>
      <vt:lpstr>Определение потребности в трудовых ресурсах и расчёт затрат на оплату труда при разработке бизнес - проекта</vt:lpstr>
      <vt:lpstr>Определение потребности в трудовых ресурсах и расчёт затрат на оплату труда при разработке бизнес - проекта</vt:lpstr>
      <vt:lpstr>Определение потребности в трудовых ресурсах и расчёт затрат на оплату труда при разработке бизнес - проекта</vt:lpstr>
      <vt:lpstr>Определение потребности в трудовых ресурсах и расчёт затрат на оплату труда при разработке бизнес - проекта</vt:lpstr>
      <vt:lpstr>Определение потребности в трудовых ресурсах и расчёт затрат на оплату труда при разработке бизнес - проекта</vt:lpstr>
      <vt:lpstr>Оценка эффективности бизнес-проекта</vt:lpstr>
      <vt:lpstr>Оценка эффективности бизнес-проекта.</vt:lpstr>
      <vt:lpstr>Технологические приёмы и методы</vt:lpstr>
      <vt:lpstr>Методы оценки эффективности бизнес-проектов </vt:lpstr>
      <vt:lpstr>Чистая приведенная стоимость инвестиции (Net Present Value) 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user</cp:lastModifiedBy>
  <cp:revision>76</cp:revision>
  <dcterms:created xsi:type="dcterms:W3CDTF">2016-10-16T13:09:36Z</dcterms:created>
  <dcterms:modified xsi:type="dcterms:W3CDTF">2016-10-19T12:55:08Z</dcterms:modified>
</cp:coreProperties>
</file>