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3" r:id="rId12"/>
    <p:sldId id="269" r:id="rId13"/>
    <p:sldId id="270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>
        <p:scale>
          <a:sx n="50" d="100"/>
          <a:sy n="50" d="100"/>
        </p:scale>
        <p:origin x="-13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C601A-8E07-4AFA-AA14-8C0E617355F2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87374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584C6-0EEA-4152-AC02-970C154407F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0605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CD20E-A369-47D2-A2DA-44520A89B5D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87788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3B23B-6F3B-4326-BED2-F197574761E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06793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D9AB4-B0AF-4136-90C0-281E26AF2AE3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42513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D00A6-B4A2-462C-A4BF-A98244BC96F0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38254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FA85A-7D9C-4C06-9977-77EB017C372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38775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F9352-EC6A-42EB-A71A-3B936B2D52BA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15405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268A8-2E57-468E-AFCB-DBECAD23FD5D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14827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61813-9EE7-47A9-9B2C-1D750D96784C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52299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35E78-EFF9-4486-8322-5884098B52B2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68661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DEF67D-CBEC-4566-81B8-EED7306A70C1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r>
              <a:rPr lang="ru-RU" altLang="ru-RU" sz="3200" dirty="0" smtClean="0">
                <a:solidFill>
                  <a:schemeClr val="tx1"/>
                </a:solidFill>
              </a:rPr>
              <a:t>МЕТОДИЧЕСКАЯ РАЗРАБОТКА </a:t>
            </a:r>
            <a:br>
              <a:rPr lang="ru-RU" altLang="ru-RU" sz="3200" dirty="0" smtClean="0">
                <a:solidFill>
                  <a:schemeClr val="tx1"/>
                </a:solidFill>
              </a:rPr>
            </a:br>
            <a:r>
              <a:rPr lang="ru-RU" altLang="ru-RU" sz="3200" dirty="0" smtClean="0">
                <a:solidFill>
                  <a:schemeClr val="tx1"/>
                </a:solidFill>
              </a:rPr>
              <a:t>урока Финансовой грамотности по теме «Надёжность банка, как условие взаимодействия клиентов с банком»</a:t>
            </a:r>
            <a:endParaRPr lang="es-ES" altLang="ru-RU" sz="3200" dirty="0">
              <a:solidFill>
                <a:schemeClr val="tx1"/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555776" y="4077072"/>
            <a:ext cx="6400800" cy="1752600"/>
          </a:xfrm>
        </p:spPr>
        <p:txBody>
          <a:bodyPr/>
          <a:lstStyle/>
          <a:p>
            <a:pPr algn="r"/>
            <a:r>
              <a:rPr lang="ru-RU" altLang="ru-RU" sz="2400" dirty="0" smtClean="0"/>
              <a:t>Разработчик: учитель ГБОУ Школа с углубленным изучение немецкого языка №1269</a:t>
            </a:r>
          </a:p>
          <a:p>
            <a:pPr algn="r"/>
            <a:r>
              <a:rPr lang="ru-RU" altLang="ru-RU" sz="2800" dirty="0" smtClean="0"/>
              <a:t>Березина М.Д.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/>
          <a:lstStyle/>
          <a:p>
            <a:r>
              <a:rPr lang="ru-RU" dirty="0" err="1" smtClean="0"/>
              <a:t>Метапредметная</a:t>
            </a:r>
            <a:r>
              <a:rPr lang="ru-RU" dirty="0" smtClean="0"/>
              <a:t> карта урока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82564"/>
              </p:ext>
            </p:extLst>
          </p:nvPr>
        </p:nvGraphicFramePr>
        <p:xfrm>
          <a:off x="107502" y="908720"/>
          <a:ext cx="8856985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Этап урока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Осваиваемое УУД (универсальное учебное действие)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ООД (ориентировочная основа действия) овладения УУД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Деятельность учителя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Деятельность учащихся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86123"/>
              </p:ext>
            </p:extLst>
          </p:nvPr>
        </p:nvGraphicFramePr>
        <p:xfrm>
          <a:off x="107505" y="2056034"/>
          <a:ext cx="8856985" cy="448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29985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VI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. Этап подведения итогов и сообщения учащимся домашнего задания.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74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Подведение итогов. Рефлексия. Домашнее задание.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Умение оценивать результаты своей работы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Критерий: достижение цели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1. Учитель предлагает учащимся самостоятельно оценить результаты их деятельности.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2. Дает оценку работе учащихся.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3. Озвучивает домашнее задание в зависимости от результатов.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1. Ученики оценивают свою работу согласно цели урока.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2. Определяют и записывают домашнее задание.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0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45163"/>
              </p:ext>
            </p:extLst>
          </p:nvPr>
        </p:nvGraphicFramePr>
        <p:xfrm>
          <a:off x="2280339" y="141444"/>
          <a:ext cx="4667925" cy="6455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Документ" r:id="rId3" imgW="7223760" imgH="9987904" progId="Word.Document.12">
                  <p:embed/>
                </p:oleObj>
              </mc:Choice>
              <mc:Fallback>
                <p:oleObj name="Документ" r:id="rId3" imgW="7223760" imgH="998790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0339" y="141444"/>
                        <a:ext cx="4667925" cy="6455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94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8903"/>
              </p:ext>
            </p:extLst>
          </p:nvPr>
        </p:nvGraphicFramePr>
        <p:xfrm>
          <a:off x="2235869" y="188640"/>
          <a:ext cx="4670675" cy="648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Документ" r:id="rId3" imgW="6981900" imgH="9687186" progId="Word.Document.12">
                  <p:embed/>
                </p:oleObj>
              </mc:Choice>
              <mc:Fallback>
                <p:oleObj name="Документ" r:id="rId3" imgW="6981900" imgH="96871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5869" y="188640"/>
                        <a:ext cx="4670675" cy="6480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4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600" dirty="0" smtClean="0"/>
              <a:t>Составьте сравнительную таблицу и определите надёжные банки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484784"/>
            <a:ext cx="6347048" cy="4525963"/>
          </a:xfrm>
        </p:spPr>
        <p:txBody>
          <a:bodyPr/>
          <a:lstStyle/>
          <a:p>
            <a:pPr lvl="0"/>
            <a:r>
              <a:rPr lang="ru-RU" sz="2800" dirty="0" err="1"/>
              <a:t>АйМаниБанк</a:t>
            </a:r>
            <a:endParaRPr lang="ru-RU" sz="2800" dirty="0"/>
          </a:p>
          <a:p>
            <a:pPr lvl="0"/>
            <a:r>
              <a:rPr lang="ru-RU" sz="2800" dirty="0"/>
              <a:t>ВТБ-24</a:t>
            </a:r>
            <a:endParaRPr lang="ru-RU" sz="2800" dirty="0"/>
          </a:p>
          <a:p>
            <a:pPr lvl="0"/>
            <a:r>
              <a:rPr lang="ru-RU" sz="2800" dirty="0"/>
              <a:t>Открытие</a:t>
            </a:r>
            <a:endParaRPr lang="ru-RU" sz="2800" dirty="0"/>
          </a:p>
          <a:p>
            <a:pPr lvl="0"/>
            <a:r>
              <a:rPr lang="ru-RU" sz="2800" dirty="0" err="1"/>
              <a:t>Роспромбанк</a:t>
            </a:r>
            <a:endParaRPr lang="ru-RU" sz="2800" dirty="0"/>
          </a:p>
          <a:p>
            <a:pPr lvl="0"/>
            <a:r>
              <a:rPr lang="ru-RU" sz="2800" dirty="0" err="1"/>
              <a:t>Россельхозбанк</a:t>
            </a:r>
            <a:endParaRPr lang="ru-RU" sz="2800" dirty="0"/>
          </a:p>
          <a:p>
            <a:pPr lvl="0"/>
            <a:r>
              <a:rPr lang="ru-RU" sz="2800" dirty="0"/>
              <a:t>Сбербанк</a:t>
            </a:r>
            <a:endParaRPr lang="ru-RU" sz="2800" dirty="0"/>
          </a:p>
          <a:p>
            <a:pPr lvl="0"/>
            <a:r>
              <a:rPr lang="ru-RU" sz="2800" dirty="0"/>
              <a:t>Ситибанк</a:t>
            </a:r>
            <a:endParaRPr lang="ru-RU" sz="2800" dirty="0"/>
          </a:p>
          <a:p>
            <a:pPr lvl="0"/>
            <a:r>
              <a:rPr lang="ru-RU" sz="2800" dirty="0"/>
              <a:t>Финансовый стандарт</a:t>
            </a:r>
            <a:endParaRPr lang="ru-RU" sz="2800" dirty="0"/>
          </a:p>
          <a:p>
            <a:pPr lvl="0"/>
            <a:r>
              <a:rPr lang="ru-RU" sz="2800" dirty="0"/>
              <a:t>ФК Открытие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37509"/>
              </p:ext>
            </p:extLst>
          </p:nvPr>
        </p:nvGraphicFramePr>
        <p:xfrm>
          <a:off x="251520" y="260648"/>
          <a:ext cx="8712968" cy="6438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201"/>
                <a:gridCol w="6296767"/>
              </a:tblGrid>
              <a:tr h="30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Финансовая грамотность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30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407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Модуль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Банки: чем они могут быть вам полезны в жизни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983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Базовый учебник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Финансовая грамотность: материалы для учащихся. 10-11 классы общеобразоват.орг., экономический профиль. / А.П. Киреев. – М.: ВИТА-ПРЕСС, 2016. – 368 с.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61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Тема урока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Надежность банка, как условие взаимодействия клиентов с банком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30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Место урока в модуле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второй урок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30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Тип урока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Комбинированный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30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Дата урока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20.10.2016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2446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Образовательные ресурсы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Мультимедиа, презентация, гаджеты с выходом в интернет, учебник, конспекты в тетрадях,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Раздаточный материал: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Лист №1 с печатной основой «Финансовая система»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Лист №2: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межпредметные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понятия и их определения, Памятка с ООД «Определение понятия»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Лист №3 с печатной основой «Определение надежности банков»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391030"/>
              </p:ext>
            </p:extLst>
          </p:nvPr>
        </p:nvGraphicFramePr>
        <p:xfrm>
          <a:off x="251520" y="332656"/>
          <a:ext cx="8589640" cy="6264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89640"/>
              </a:tblGrid>
              <a:tr h="802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Цель урока: создание и апробация алгоритма проверки надежности банков, создание списка надежных банков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2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Задачи урока: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Личностные: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Развивать умение совершать рациональный выбор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Формировать ответственное отношение к выбору финансовой организации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Предметные: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Структурировать знания о банковской системе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Актуализировать тему надежности банков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Сформулировать критерии надежности банков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Создать алгоритм проверки надежности банков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Проверить алгоритм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Метапредметные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Развивать навык осуществлять родовидовое определение понятий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Развивать умение определять проблему, т.е. несоответствие между действительным и желаемым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Формировать умение структурировать знания в виде схемы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Развивать умение формулировать, выделять главные критерии оценки объектов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3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6409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План урока</a:t>
            </a:r>
            <a:endParaRPr lang="ru-RU" sz="2200" dirty="0"/>
          </a:p>
          <a:p>
            <a:pPr lvl="0"/>
            <a:r>
              <a:rPr lang="en-US" sz="2200" b="1" dirty="0" smtClean="0"/>
              <a:t>I. </a:t>
            </a:r>
            <a:r>
              <a:rPr lang="ru-RU" sz="2200" b="1" dirty="0" smtClean="0"/>
              <a:t>Организационный </a:t>
            </a:r>
            <a:r>
              <a:rPr lang="ru-RU" sz="2200" b="1" dirty="0"/>
              <a:t>этап. </a:t>
            </a:r>
            <a:r>
              <a:rPr lang="ru-RU" sz="2200" dirty="0"/>
              <a:t>Приветствие, запись темы в рабочие тетради</a:t>
            </a:r>
          </a:p>
          <a:p>
            <a:pPr lvl="0"/>
            <a:r>
              <a:rPr lang="en-US" sz="2200" b="1" dirty="0" smtClean="0"/>
              <a:t>II. </a:t>
            </a:r>
            <a:r>
              <a:rPr lang="ru-RU" sz="2200" b="1" dirty="0" smtClean="0"/>
              <a:t>Этап </a:t>
            </a:r>
            <a:r>
              <a:rPr lang="ru-RU" sz="2200" b="1" dirty="0"/>
              <a:t>актуализации  знаний. </a:t>
            </a:r>
            <a:r>
              <a:rPr lang="ru-RU" sz="2200" dirty="0"/>
              <a:t> Повторение изученного материала, структурирование знаний, заполнение схемы «Банковская система»</a:t>
            </a:r>
          </a:p>
          <a:p>
            <a:pPr lvl="0"/>
            <a:r>
              <a:rPr lang="en-US" sz="2200" b="1" dirty="0" smtClean="0"/>
              <a:t>III. </a:t>
            </a:r>
            <a:r>
              <a:rPr lang="ru-RU" sz="2200" b="1" dirty="0" smtClean="0"/>
              <a:t>Этап </a:t>
            </a:r>
            <a:r>
              <a:rPr lang="ru-RU" sz="2200" b="1" dirty="0"/>
              <a:t>подготовки учащихся к активному сознательному усвоению знаний и умений. </a:t>
            </a:r>
            <a:r>
              <a:rPr lang="ru-RU" sz="2200" dirty="0"/>
              <a:t>Постановка цели урока, разбор понятий, составляющих тему.</a:t>
            </a:r>
          </a:p>
          <a:p>
            <a:pPr lvl="0"/>
            <a:r>
              <a:rPr lang="en-US" sz="2200" b="1" dirty="0" smtClean="0"/>
              <a:t>IV. </a:t>
            </a:r>
            <a:r>
              <a:rPr lang="ru-RU" sz="2200" b="1" dirty="0" smtClean="0"/>
              <a:t>Этап </a:t>
            </a:r>
            <a:r>
              <a:rPr lang="ru-RU" sz="2200" b="1" dirty="0"/>
              <a:t>усвоения новых знаний и формирования умений.  </a:t>
            </a:r>
            <a:r>
              <a:rPr lang="ru-RU" sz="2200" dirty="0"/>
              <a:t>Определение проблемы (необходимости уметь определять надежность банка). Беседа о решении проблемы, составление списка возможных критериев отбора надежных банков. Создание алгоритма действий. </a:t>
            </a:r>
          </a:p>
          <a:p>
            <a:pPr lvl="0"/>
            <a:r>
              <a:rPr lang="en-US" sz="2200" b="1" dirty="0" smtClean="0"/>
              <a:t>V. </a:t>
            </a:r>
            <a:r>
              <a:rPr lang="ru-RU" sz="2200" b="1" dirty="0" smtClean="0"/>
              <a:t>Этап </a:t>
            </a:r>
            <a:r>
              <a:rPr lang="ru-RU" sz="2200" b="1" dirty="0"/>
              <a:t>закрепления новых знаний и умений. </a:t>
            </a:r>
            <a:r>
              <a:rPr lang="ru-RU" sz="2200" dirty="0"/>
              <a:t>Выполнение задания по проверке предложенных банков по созданному алгоритму. Составление списка надежных банков.</a:t>
            </a:r>
          </a:p>
          <a:p>
            <a:pPr lvl="0"/>
            <a:r>
              <a:rPr lang="en-US" sz="2200" b="1" dirty="0" smtClean="0"/>
              <a:t>VI. </a:t>
            </a:r>
            <a:r>
              <a:rPr lang="ru-RU" sz="2200" b="1" dirty="0" smtClean="0"/>
              <a:t>Этап </a:t>
            </a:r>
            <a:r>
              <a:rPr lang="ru-RU" sz="2200" b="1" dirty="0"/>
              <a:t>подведения итогов и сообщения учащимся домашнего задания. </a:t>
            </a:r>
            <a:r>
              <a:rPr lang="ru-RU" sz="2200" dirty="0"/>
              <a:t> Подведение итогов. Рефлексия. Домашнее задание. </a:t>
            </a:r>
          </a:p>
        </p:txBody>
      </p:sp>
    </p:spTree>
    <p:extLst>
      <p:ext uri="{BB962C8B-B14F-4D97-AF65-F5344CB8AC3E}">
        <p14:creationId xmlns:p14="http://schemas.microsoft.com/office/powerpoint/2010/main" val="9524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/>
          <a:lstStyle/>
          <a:p>
            <a:r>
              <a:rPr lang="ru-RU" dirty="0" err="1" smtClean="0"/>
              <a:t>Метапредметная</a:t>
            </a:r>
            <a:r>
              <a:rPr lang="ru-RU" dirty="0" smtClean="0"/>
              <a:t> карта урока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5724"/>
              </p:ext>
            </p:extLst>
          </p:nvPr>
        </p:nvGraphicFramePr>
        <p:xfrm>
          <a:off x="323528" y="1340768"/>
          <a:ext cx="8229600" cy="3134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Этап урока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Осваиваемое УУД (универсальное учебное действие)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ООД (ориентировочная основа действия) овладения УУД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Деятельность учителя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Деятельность учащихся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. Организационный этап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Приветствие, запись темы в рабочие тетради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7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/>
          <a:lstStyle/>
          <a:p>
            <a:r>
              <a:rPr lang="ru-RU" dirty="0" err="1" smtClean="0"/>
              <a:t>Метапредметная</a:t>
            </a:r>
            <a:r>
              <a:rPr lang="ru-RU" dirty="0" smtClean="0"/>
              <a:t> карта урока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437709"/>
              </p:ext>
            </p:extLst>
          </p:nvPr>
        </p:nvGraphicFramePr>
        <p:xfrm>
          <a:off x="395538" y="764704"/>
          <a:ext cx="8352925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585"/>
                <a:gridCol w="1670585"/>
                <a:gridCol w="1670585"/>
                <a:gridCol w="1670585"/>
                <a:gridCol w="1670585"/>
              </a:tblGrid>
              <a:tr h="1136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Этап урока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Осваиваемое УУД (универсальное учебное действие)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ООД (ориентировочная основа действия) овладения УУД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Деятельность учителя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Деятельность учащихся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42169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. Этап актуализации  знаний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693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Актуализация и систематизация изученного материала.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Развивать навык осуществлять родовидовое определение понятий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Памятка «Определение понятия»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Учитель напоминает о необходимости определения понятий, в частности определения понятий «банковская система», «банк» и др.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Ученики слушают, формулируют определения понятий «банк», «банковская система», обращаясь к Памятке «Определение понятия»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2287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Развивать навык структурирования изученного материала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Пустографка схемы «Финансовая система» со списком возможных терминов, формулировок для заполнения.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Учитель объясняет правила заполнения схемы «Банковская система»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Ученики, используя список терминов и др., заполняют схему: определяют понятия, составляют список функций банков.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/>
          <a:lstStyle/>
          <a:p>
            <a:r>
              <a:rPr lang="ru-RU" dirty="0" err="1" smtClean="0"/>
              <a:t>Метапредметная</a:t>
            </a:r>
            <a:r>
              <a:rPr lang="ru-RU" dirty="0" smtClean="0"/>
              <a:t> карта урока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60779"/>
              </p:ext>
            </p:extLst>
          </p:nvPr>
        </p:nvGraphicFramePr>
        <p:xfrm>
          <a:off x="107502" y="908720"/>
          <a:ext cx="8856985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Этап урока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Осваиваемое УУД (универсальное учебное действие)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ООД (ориентировочная основа действия) овладения УУД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Деятельность учителя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Деятельность учащихся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56334"/>
              </p:ext>
            </p:extLst>
          </p:nvPr>
        </p:nvGraphicFramePr>
        <p:xfrm>
          <a:off x="107504" y="1964269"/>
          <a:ext cx="8856983" cy="4590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003"/>
                <a:gridCol w="1756995"/>
                <a:gridCol w="1756995"/>
                <a:gridCol w="1756995"/>
                <a:gridCol w="1756995"/>
              </a:tblGrid>
              <a:tr h="456619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. Этап подготовки учащихся к активному сознательному усвоению знаний и умений.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64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1. Разбор понятий, составляющих тему: критерий, алгоритм;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надежность, лицензия, рейтинг, платежеспособность, прибыль и убыток, вклады и кредиты, собственность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Умение осуществлять родовидовое определение понятий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Памятка «Определение понятия»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1. Учитель озвучивает список необходимых на уроке понятий.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2. Предлагает выполнить задание по разделению на группы.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3. При необходимости дает комментарии, помогает детям прийти к правильной формулировке понятий.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Учащиеся, работая в группах, дают определения понятий, используя Памятку «Определение понятия», учебник, интернет.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</a:tr>
              <a:tr h="13145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2. Постановка цели урока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Умение ставить общие и частные цели самообразовательной деятельности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Цель – это предполагаемый результат деятельности, который необходимо достичь к определенному времени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Предлагает учащимся вспомнить, что такое цель и сформулировать ее, исходя из темы и обсужденных понятий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Учащиеся, используя определение понятия «цель», название темы и понятия темы, формулируют цель урока и записывают ее в тетрадь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6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/>
          <a:lstStyle/>
          <a:p>
            <a:r>
              <a:rPr lang="ru-RU" dirty="0" err="1" smtClean="0"/>
              <a:t>Метапредметная</a:t>
            </a:r>
            <a:r>
              <a:rPr lang="ru-RU" dirty="0" smtClean="0"/>
              <a:t> карта урока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63799"/>
              </p:ext>
            </p:extLst>
          </p:nvPr>
        </p:nvGraphicFramePr>
        <p:xfrm>
          <a:off x="107502" y="908720"/>
          <a:ext cx="8856985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Этап урока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Осваиваемое УУД (универсальное учебное действие)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ООД (ориентировочная основа действия) овладения УУД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Деятельность учителя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Деятельность учащихся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31283"/>
              </p:ext>
            </p:extLst>
          </p:nvPr>
        </p:nvGraphicFramePr>
        <p:xfrm>
          <a:off x="84265" y="2060848"/>
          <a:ext cx="8880225" cy="4702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6045"/>
                <a:gridCol w="1776045"/>
                <a:gridCol w="1776045"/>
                <a:gridCol w="1776045"/>
                <a:gridCol w="1776045"/>
              </a:tblGrid>
              <a:tr h="288032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. Этап усвоения новых знаний и формирования умений. 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6309" marR="4630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2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1. Определение проблемы (необходимости уметь определять надежность банка)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Умение определять проблему (на уровне применения)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Проблема – это несоответствие между действительным и желаемым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1. Учитель предлагает определение «проблемы», 2. При необходимости помогает сформулировать проблему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Ученики высказываются, предлагают формулировки проблемы, записывают в тетрадь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</a:tr>
              <a:tr h="13903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2. Беседа о решении проблемы, определение критериев надежности банков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Умение определять критерии сравнения объектов, выделять главные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Лист №2 «Межпредметные понятия и их определения»: критерий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1. Проводит обсуждение результатов.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2. Помогает выбрать их списка предложенных учениками критериев главные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Учащиеся, работая в группах, составляют список возможных критериев надежности банка, выделяют главные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</a:tr>
              <a:tr h="17727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3. Составление алгоритма действий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Умение планировать деятельность, создавать алгоритм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Лист №2 «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Межпредметные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понятия и их определения»: алгоритм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Проводит обсуждение результатов.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Обобщает высказывания учеников, уточняет формулировки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Выводит окончательный результат на экран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6309" marR="46309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Изучают и выполняют задание.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Участвуют в обсуждении результатов.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Изучают окончательный алгоритм действий на экране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09" marR="463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0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/>
          <a:lstStyle/>
          <a:p>
            <a:r>
              <a:rPr lang="ru-RU" dirty="0" err="1" smtClean="0"/>
              <a:t>Метапредметная</a:t>
            </a:r>
            <a:r>
              <a:rPr lang="ru-RU" dirty="0" smtClean="0"/>
              <a:t> карта урока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706725"/>
              </p:ext>
            </p:extLst>
          </p:nvPr>
        </p:nvGraphicFramePr>
        <p:xfrm>
          <a:off x="107502" y="908720"/>
          <a:ext cx="8856985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Этап урока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Осваиваемое УУД (универсальное учебное действие)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ООД (ориентировочная основа действия) овладения УУД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Деятельность учителя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Деятельность учащихся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382115"/>
              </p:ext>
            </p:extLst>
          </p:nvPr>
        </p:nvGraphicFramePr>
        <p:xfrm>
          <a:off x="179510" y="1988840"/>
          <a:ext cx="8784980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267150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. Этап закрепления новых знаний и умений.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32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Работа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 группах в листе с печатной основой «Определение надежности банков»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Умение работать по созданному алгоритму, умение работать с таблицами.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Лист №3 с печатной основой «Определение надежности банков»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1. Учитель предлагает выполнить работу в группах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2. Проводит обсуждение результатов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3. Выводит на экран готовую таблицу.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Ученики выполняют самостоятельную работу в группах, заполняя таблицу.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Делают выводы.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Составляют список надежных банков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8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1139</Words>
  <Application>Microsoft Office PowerPoint</Application>
  <PresentationFormat>Экран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Diseño predeterminado</vt:lpstr>
      <vt:lpstr>Microsoft Word Document</vt:lpstr>
      <vt:lpstr>МЕТОДИЧЕСКАЯ РАЗРАБОТКА  урока Финансовой грамотности по теме «Надёжность банка, как условие взаимодействия клиентов с банком»</vt:lpstr>
      <vt:lpstr>Презентация PowerPoint</vt:lpstr>
      <vt:lpstr>Презентация PowerPoint</vt:lpstr>
      <vt:lpstr>Презентация PowerPoint</vt:lpstr>
      <vt:lpstr>Метапредметная карта урока</vt:lpstr>
      <vt:lpstr>Метапредметная карта урока</vt:lpstr>
      <vt:lpstr>Метапредметная карта урока</vt:lpstr>
      <vt:lpstr>Метапредметная карта урока</vt:lpstr>
      <vt:lpstr>Метапредметная карта урока</vt:lpstr>
      <vt:lpstr>Метапредметная карта урока</vt:lpstr>
      <vt:lpstr>Презентация PowerPoint</vt:lpstr>
      <vt:lpstr>Презентация PowerPoint</vt:lpstr>
      <vt:lpstr>Составьте сравнительную таблицу и определите надёжные банки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Sony</cp:lastModifiedBy>
  <cp:revision>357</cp:revision>
  <dcterms:created xsi:type="dcterms:W3CDTF">2010-05-23T14:28:12Z</dcterms:created>
  <dcterms:modified xsi:type="dcterms:W3CDTF">2016-10-19T11:14:30Z</dcterms:modified>
</cp:coreProperties>
</file>