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9" r:id="rId4"/>
    <p:sldId id="261" r:id="rId5"/>
    <p:sldId id="262" r:id="rId6"/>
    <p:sldId id="270" r:id="rId7"/>
    <p:sldId id="271" r:id="rId8"/>
    <p:sldId id="272" r:id="rId9"/>
    <p:sldId id="27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5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В конце 2010 года Гриша положил</a:t>
            </a:r>
            <a:r>
              <a:rPr lang="ru-RU" baseline="0" dirty="0" smtClean="0"/>
              <a:t> в копилку 100 000 </a:t>
            </a:r>
            <a:r>
              <a:rPr lang="ru-RU" baseline="0" dirty="0" err="1" smtClean="0"/>
              <a:t>руб</a:t>
            </a:r>
            <a:endParaRPr lang="ru-RU" baseline="0" dirty="0" smtClean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Сбережения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Лист1!$A$2:$A$7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100000</c:v>
                </c:pt>
                <c:pt idx="1">
                  <c:v>94000</c:v>
                </c:pt>
                <c:pt idx="2">
                  <c:v>88000</c:v>
                </c:pt>
                <c:pt idx="3">
                  <c:v>82000</c:v>
                </c:pt>
                <c:pt idx="4">
                  <c:v>72000</c:v>
                </c:pt>
                <c:pt idx="5">
                  <c:v>63000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Инфляция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Лист1!$A$2:$A$7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0</c:v>
                </c:pt>
                <c:pt idx="1">
                  <c:v>6000</c:v>
                </c:pt>
                <c:pt idx="2">
                  <c:v>12000</c:v>
                </c:pt>
                <c:pt idx="3">
                  <c:v>18000</c:v>
                </c:pt>
                <c:pt idx="4">
                  <c:v>28000</c:v>
                </c:pt>
                <c:pt idx="5">
                  <c:v>37000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405727968"/>
        <c:axId val="-1405733408"/>
      </c:barChart>
      <c:catAx>
        <c:axId val="-1405727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405733408"/>
        <c:crosses val="autoZero"/>
        <c:auto val="1"/>
        <c:lblAlgn val="ctr"/>
        <c:lblOffset val="100"/>
        <c:noMultiLvlLbl val="0"/>
      </c:catAx>
      <c:valAx>
        <c:axId val="-1405733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405727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66C2E7-9679-4CD1-8832-E885AB4BFDCE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5232F2-51ED-4247-A003-320A2AA91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302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75943B-7C2F-4B1C-A72F-9293D15D66CC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326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4092-41D5-41F9-9113-E50C5017C819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DDD2-B946-4AC7-8755-982EA1DAC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740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4092-41D5-41F9-9113-E50C5017C819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DDD2-B946-4AC7-8755-982EA1DAC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388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4092-41D5-41F9-9113-E50C5017C819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DDD2-B946-4AC7-8755-982EA1DAC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1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4092-41D5-41F9-9113-E50C5017C819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DDD2-B946-4AC7-8755-982EA1DAC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554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4092-41D5-41F9-9113-E50C5017C819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DDD2-B946-4AC7-8755-982EA1DAC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33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4092-41D5-41F9-9113-E50C5017C819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DDD2-B946-4AC7-8755-982EA1DAC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284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4092-41D5-41F9-9113-E50C5017C819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DDD2-B946-4AC7-8755-982EA1DAC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775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4092-41D5-41F9-9113-E50C5017C819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DDD2-B946-4AC7-8755-982EA1DAC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490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4092-41D5-41F9-9113-E50C5017C819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DDD2-B946-4AC7-8755-982EA1DAC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476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4092-41D5-41F9-9113-E50C5017C819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DDD2-B946-4AC7-8755-982EA1DAC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259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34092-41D5-41F9-9113-E50C5017C819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2DDD2-B946-4AC7-8755-982EA1DAC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042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34092-41D5-41F9-9113-E50C5017C819}" type="datetimeFigureOut">
              <a:rPr lang="ru-RU" smtClean="0"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2DDD2-B946-4AC7-8755-982EA1DAC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082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7.w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Урок 2 по теме «Депозит»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Семешин Ю.Н.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579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Сбережения Гриши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049403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006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pPr algn="ctr"/>
            <a:r>
              <a:rPr lang="ru-RU" dirty="0" smtClean="0"/>
              <a:t>Определение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C00000"/>
          </a:solidFill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	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Банковский депозит (вклад) </a:t>
            </a:r>
            <a:r>
              <a:rPr lang="ru-RU" dirty="0" smtClean="0">
                <a:solidFill>
                  <a:schemeClr val="bg1"/>
                </a:solidFill>
              </a:rPr>
              <a:t>– средства, которые клиент разместил на счете в банка на определенных условиях.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i="1" dirty="0" smtClean="0">
                <a:solidFill>
                  <a:schemeClr val="bg1"/>
                </a:solidFill>
              </a:rPr>
              <a:t>Банк выплачивает клиенту вознаграждение – процент. </a:t>
            </a:r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26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rgbClr val="C00000"/>
          </a:solidFill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Вклады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dirty="0" smtClean="0"/>
              <a:t>Вклад до востребования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ru-RU" dirty="0" smtClean="0"/>
              <a:t>Изначально бессрочный</a:t>
            </a:r>
          </a:p>
          <a:p>
            <a:r>
              <a:rPr lang="ru-RU" dirty="0" smtClean="0"/>
              <a:t>Забрать деньги можно в любой день </a:t>
            </a:r>
          </a:p>
          <a:p>
            <a:r>
              <a:rPr lang="ru-RU" dirty="0" smtClean="0"/>
              <a:t>Ставки – от 0,01% до 2%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solidFill>
            <a:srgbClr val="FFC000"/>
          </a:solidFill>
        </p:spPr>
        <p:txBody>
          <a:bodyPr/>
          <a:lstStyle/>
          <a:p>
            <a:r>
              <a:rPr lang="ru-RU" dirty="0" smtClean="0"/>
              <a:t>Срочный </a:t>
            </a:r>
            <a:r>
              <a:rPr lang="ru-RU" dirty="0" err="1" smtClean="0"/>
              <a:t>вклад=депозит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ru-RU" dirty="0" smtClean="0"/>
              <a:t>На установленный период</a:t>
            </a:r>
          </a:p>
          <a:p>
            <a:r>
              <a:rPr lang="ru-RU" dirty="0" smtClean="0"/>
              <a:t>Высокие ставки</a:t>
            </a:r>
          </a:p>
          <a:p>
            <a:r>
              <a:rPr lang="ru-RU" dirty="0" smtClean="0"/>
              <a:t>При расторжении договора - ставка понижается</a:t>
            </a:r>
          </a:p>
        </p:txBody>
      </p:sp>
    </p:spTree>
    <p:extLst>
      <p:ext uri="{BB962C8B-B14F-4D97-AF65-F5344CB8AC3E}">
        <p14:creationId xmlns:p14="http://schemas.microsoft.com/office/powerpoint/2010/main" val="748380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Правило депозита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23954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4000" i="1" dirty="0">
                <a:solidFill>
                  <a:srgbClr val="FF0000"/>
                </a:solidFill>
              </a:rPr>
              <a:t>Чем более гибкие условия депозита, тем ниже ставка по депозиту, и наоборот.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59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/>
              <a:t>Условия вклада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Срок, номинальная ставка, величина вклада, валюта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Периодичность начисления процентов и возможность их капитализации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Возможность автоматической пролонгации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Возможность пополнения счета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Возможность досрочного частичного снятия денег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Возможность перевода вклада в другую валюту</a:t>
            </a:r>
          </a:p>
        </p:txBody>
      </p:sp>
    </p:spTree>
    <p:extLst>
      <p:ext uri="{BB962C8B-B14F-4D97-AF65-F5344CB8AC3E}">
        <p14:creationId xmlns:p14="http://schemas.microsoft.com/office/powerpoint/2010/main" val="179075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3755"/>
            <a:ext cx="10515600" cy="98655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Риски и управление ими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58955"/>
            <a:ext cx="10515600" cy="4351338"/>
          </a:xfrm>
        </p:spPr>
        <p:txBody>
          <a:bodyPr/>
          <a:lstStyle/>
          <a:p>
            <a:r>
              <a:rPr lang="ru-RU" b="1" dirty="0" smtClean="0"/>
              <a:t>Риск банкротства банка</a:t>
            </a:r>
          </a:p>
          <a:p>
            <a:pPr>
              <a:buNone/>
            </a:pPr>
            <a:r>
              <a:rPr lang="ru-RU" dirty="0" smtClean="0"/>
              <a:t>	1) отзыв у банка лицензии на осуществление банковских операций; </a:t>
            </a:r>
          </a:p>
          <a:p>
            <a:pPr>
              <a:buNone/>
            </a:pPr>
            <a:r>
              <a:rPr lang="ru-RU" dirty="0" smtClean="0"/>
              <a:t>	2) временное приостановление банком выплат своим кредиторам (в частности, вкладчикам)</a:t>
            </a:r>
          </a:p>
          <a:p>
            <a:pPr>
              <a:buNone/>
            </a:pPr>
            <a:r>
              <a:rPr lang="ru-RU" dirty="0" smtClean="0"/>
              <a:t>Сумма компенсации не может превышать </a:t>
            </a:r>
            <a:r>
              <a:rPr lang="ru-RU" b="1" u="sng" dirty="0" smtClean="0">
                <a:solidFill>
                  <a:srgbClr val="FF0000"/>
                </a:solidFill>
              </a:rPr>
              <a:t>1 400 000 рублей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472107"/>
            <a:ext cx="6143636" cy="1690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 l="11029" r="11764"/>
          <a:stretch>
            <a:fillRect/>
          </a:stretch>
        </p:blipFill>
        <p:spPr bwMode="auto">
          <a:xfrm>
            <a:off x="8853470" y="4286256"/>
            <a:ext cx="250033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3800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Риски и управление ими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Риск инфляции </a:t>
            </a:r>
            <a:r>
              <a:rPr lang="ru-RU" dirty="0" smtClean="0"/>
              <a:t>– вклад с повышенными ставками</a:t>
            </a:r>
          </a:p>
          <a:p>
            <a:r>
              <a:rPr lang="ru-RU" b="1" dirty="0" smtClean="0"/>
              <a:t>Риск ликвидности </a:t>
            </a:r>
            <a:r>
              <a:rPr lang="ru-RU" dirty="0" smtClean="0"/>
              <a:t>– вклад с возможностью досрочного снятия</a:t>
            </a:r>
          </a:p>
          <a:p>
            <a:r>
              <a:rPr lang="ru-RU" b="1" dirty="0" smtClean="0"/>
              <a:t>Процентный риск </a:t>
            </a:r>
            <a:r>
              <a:rPr lang="ru-RU" dirty="0" smtClean="0"/>
              <a:t>– вклад с возможностью досрочного снятия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54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Расчет будущей суммы вклада</a:t>
            </a:r>
            <a:endParaRPr lang="ru-RU" dirty="0"/>
          </a:p>
        </p:txBody>
      </p:sp>
      <p:sp>
        <p:nvSpPr>
          <p:cNvPr id="19" name="Текст 18"/>
          <p:cNvSpPr>
            <a:spLocks noGrp="1"/>
          </p:cNvSpPr>
          <p:nvPr>
            <p:ph type="body" idx="1"/>
          </p:nvPr>
        </p:nvSpPr>
        <p:spPr>
          <a:xfrm>
            <a:off x="839788" y="1295026"/>
            <a:ext cx="5157787" cy="823912"/>
          </a:xfrm>
        </p:spPr>
        <p:txBody>
          <a:bodyPr/>
          <a:lstStyle/>
          <a:p>
            <a:r>
              <a:rPr lang="ru-RU" dirty="0" smtClean="0"/>
              <a:t>Простой процент</a:t>
            </a:r>
            <a:endParaRPr lang="ru-RU" dirty="0"/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3"/>
          </p:nvPr>
        </p:nvSpPr>
        <p:spPr>
          <a:xfrm>
            <a:off x="6172200" y="1295026"/>
            <a:ext cx="5183188" cy="823912"/>
          </a:xfrm>
        </p:spPr>
        <p:txBody>
          <a:bodyPr/>
          <a:lstStyle/>
          <a:p>
            <a:r>
              <a:rPr lang="ru-RU" dirty="0" smtClean="0"/>
              <a:t>Сложный процент</a:t>
            </a:r>
            <a:endParaRPr lang="ru-RU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179443" y="1961320"/>
            <a:ext cx="1617586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1003858"/>
              </p:ext>
            </p:extLst>
          </p:nvPr>
        </p:nvGraphicFramePr>
        <p:xfrm>
          <a:off x="1179442" y="1961321"/>
          <a:ext cx="4322275" cy="11075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Уравнение" r:id="rId3" imgW="1524000" imgH="393700" progId="Equation.3">
                  <p:embed/>
                </p:oleObj>
              </mc:Choice>
              <mc:Fallback>
                <p:oleObj name="Уравнение" r:id="rId3" imgW="1524000" imgH="3937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9442" y="1961321"/>
                        <a:ext cx="4322275" cy="11075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69502" y="3361042"/>
            <a:ext cx="2340477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2100854"/>
              </p:ext>
            </p:extLst>
          </p:nvPr>
        </p:nvGraphicFramePr>
        <p:xfrm>
          <a:off x="1169503" y="3361043"/>
          <a:ext cx="4247332" cy="680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Уравнение" r:id="rId5" imgW="1244600" imgH="203200" progId="Equation.3">
                  <p:embed/>
                </p:oleObj>
              </mc:Choice>
              <mc:Fallback>
                <p:oleObj name="Уравнение" r:id="rId5" imgW="1244600" imgH="203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9503" y="3361043"/>
                        <a:ext cx="4247332" cy="68087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-1" y="-1"/>
            <a:ext cx="142350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8990926"/>
              </p:ext>
            </p:extLst>
          </p:nvPr>
        </p:nvGraphicFramePr>
        <p:xfrm>
          <a:off x="656835" y="4340539"/>
          <a:ext cx="4988592" cy="6016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Уравнение" r:id="rId7" imgW="1892300" imgH="228600" progId="Equation.3">
                  <p:embed/>
                </p:oleObj>
              </mc:Choice>
              <mc:Fallback>
                <p:oleObj name="Уравнение" r:id="rId7" imgW="1892300" imgH="228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6835" y="4340539"/>
                        <a:ext cx="4988592" cy="6016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7050156" y="3250606"/>
            <a:ext cx="1823498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0542298"/>
              </p:ext>
            </p:extLst>
          </p:nvPr>
        </p:nvGraphicFramePr>
        <p:xfrm>
          <a:off x="7050157" y="3250607"/>
          <a:ext cx="3956530" cy="791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Уравнение" r:id="rId9" imgW="1143000" imgH="228600" progId="Equation.3">
                  <p:embed/>
                </p:oleObj>
              </mc:Choice>
              <mc:Fallback>
                <p:oleObj name="Уравнение" r:id="rId9" imgW="1143000" imgH="2286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50157" y="3250607"/>
                        <a:ext cx="3956530" cy="7913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6093525" y="4533044"/>
            <a:ext cx="1478085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4828172"/>
              </p:ext>
            </p:extLst>
          </p:nvPr>
        </p:nvGraphicFramePr>
        <p:xfrm>
          <a:off x="6639339" y="4385724"/>
          <a:ext cx="5314122" cy="529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Уравнение" r:id="rId11" imgW="2298700" imgH="228600" progId="Equation.3">
                  <p:embed/>
                </p:oleObj>
              </mc:Choice>
              <mc:Fallback>
                <p:oleObj name="Уравнение" r:id="rId11" imgW="2298700" imgH="2286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39339" y="4385724"/>
                        <a:ext cx="5314122" cy="5292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7368208" y="5080511"/>
            <a:ext cx="18803913" cy="5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6787889"/>
              </p:ext>
            </p:extLst>
          </p:nvPr>
        </p:nvGraphicFramePr>
        <p:xfrm>
          <a:off x="6710617" y="5080511"/>
          <a:ext cx="4447471" cy="154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Уравнение" r:id="rId13" imgW="1346200" imgH="469900" progId="Equation.3">
                  <p:embed/>
                </p:oleObj>
              </mc:Choice>
              <mc:Fallback>
                <p:oleObj name="Уравнение" r:id="rId13" imgW="1346200" imgH="4699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0617" y="5080511"/>
                        <a:ext cx="4447471" cy="15455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37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152</Words>
  <Application>Microsoft Office PowerPoint</Application>
  <PresentationFormat>Широкоэкранный</PresentationFormat>
  <Paragraphs>40</Paragraphs>
  <Slides>9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Microsoft Equation 3.0</vt:lpstr>
      <vt:lpstr>Урок 2 по теме «Депозит»</vt:lpstr>
      <vt:lpstr>Сбережения Гриши</vt:lpstr>
      <vt:lpstr>Определение</vt:lpstr>
      <vt:lpstr>Вклады</vt:lpstr>
      <vt:lpstr>Правило депозита</vt:lpstr>
      <vt:lpstr>Условия вклада</vt:lpstr>
      <vt:lpstr>Риски и управление ими</vt:lpstr>
      <vt:lpstr>Риски и управление ими</vt:lpstr>
      <vt:lpstr>Расчет будущей суммы вклада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volk</dc:creator>
  <cp:lastModifiedBy>volk</cp:lastModifiedBy>
  <cp:revision>5</cp:revision>
  <dcterms:created xsi:type="dcterms:W3CDTF">2016-11-06T10:59:18Z</dcterms:created>
  <dcterms:modified xsi:type="dcterms:W3CDTF">2016-11-06T12:36:04Z</dcterms:modified>
</cp:coreProperties>
</file>