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16E0304-8C3F-4C5F-837B-9FA0EC16040F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DAFC0FF-C9DF-4D2B-983A-D28DEEAB087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5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/>
              <a:t>Какой кредит выбрать и какие условия предпочесть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Какой кредит выбрать и какие условия предпочесть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4444621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Цель: </a:t>
            </a:r>
            <a:r>
              <a:rPr lang="ru-RU" dirty="0"/>
              <a:t>познакомить учащихся с классификацией потребительских кредитов и развить умение ориентироваться в условиях, предлагаемых банками.</a:t>
            </a:r>
          </a:p>
          <a:p>
            <a:r>
              <a:rPr lang="ru-RU" b="1" dirty="0"/>
              <a:t> Задачи:</a:t>
            </a:r>
            <a:endParaRPr lang="ru-RU" dirty="0"/>
          </a:p>
          <a:p>
            <a:r>
              <a:rPr lang="ru-RU" dirty="0"/>
              <a:t>- ознакомиться с понятием потребительский кредит и их классификацией; рассмотреть категории потребительских кредитов по направлениям использования. Сроки кредитования. Способы предоставления кредитов;</a:t>
            </a:r>
          </a:p>
          <a:p>
            <a:r>
              <a:rPr lang="ru-RU" dirty="0"/>
              <a:t>- изучить основные условия договора потребительского кредита; </a:t>
            </a:r>
          </a:p>
          <a:p>
            <a:r>
              <a:rPr lang="ru-RU" dirty="0"/>
              <a:t>- составить обобщающую таблицу категорий потребительских кредитов;</a:t>
            </a:r>
          </a:p>
          <a:p>
            <a:r>
              <a:rPr lang="ru-RU" dirty="0"/>
              <a:t>- развить умения ориентироваться в предложениях рынка кредитования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5958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3515" y="682388"/>
            <a:ext cx="4841656" cy="5129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Интерактивные методы обучения </a:t>
            </a:r>
            <a:endParaRPr lang="ru-RU" dirty="0"/>
          </a:p>
        </p:txBody>
      </p:sp>
      <p:pic>
        <p:nvPicPr>
          <p:cNvPr id="2050" name="Picture 2" descr="Картинки по запросу interactive pan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243" y="2379260"/>
            <a:ext cx="3442757" cy="447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students and ip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610" y="3563204"/>
            <a:ext cx="3712634" cy="329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2780928"/>
            <a:ext cx="3563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66666"/>
                </a:solidFill>
                <a:latin typeface="Tahoma" panose="020B0604030504040204" pitchFamily="34" charset="0"/>
              </a:rPr>
              <a:t>Метод «мозгового штурма»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93515" y="1803425"/>
            <a:ext cx="1743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666666"/>
                </a:solidFill>
                <a:latin typeface="Tahoma" panose="020B0604030504040204" pitchFamily="34" charset="0"/>
              </a:rPr>
              <a:t>Метод проектов</a:t>
            </a:r>
            <a:endParaRPr lang="ru-RU" dirty="0"/>
          </a:p>
        </p:txBody>
      </p:sp>
      <p:pic>
        <p:nvPicPr>
          <p:cNvPr id="10" name="Picture 2" descr="Картинки по запросу teamwork studen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244" y="11373"/>
            <a:ext cx="3442757" cy="236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5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330657" y="1"/>
            <a:ext cx="7813343" cy="259163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Структура урока: </a:t>
            </a:r>
            <a:br>
              <a:rPr lang="ru-RU" sz="2000" dirty="0" smtClean="0"/>
            </a:br>
            <a:r>
              <a:rPr lang="ru-RU" sz="2000" dirty="0"/>
              <a:t>1) Организационный этап.</a:t>
            </a:r>
            <a:br>
              <a:rPr lang="ru-RU" sz="2000" dirty="0"/>
            </a:br>
            <a:r>
              <a:rPr lang="ru-RU" sz="2000" dirty="0"/>
              <a:t>2) Постановка цели и задач урока. Мотивация учебной деятельности учащихся.</a:t>
            </a:r>
            <a:br>
              <a:rPr lang="ru-RU" sz="2000" dirty="0"/>
            </a:br>
            <a:r>
              <a:rPr lang="ru-RU" sz="2000" dirty="0"/>
              <a:t>3) Актуализация знаний.</a:t>
            </a:r>
            <a:br>
              <a:rPr lang="ru-RU" sz="2000" dirty="0"/>
            </a:br>
            <a:r>
              <a:rPr lang="ru-RU" sz="2000" dirty="0"/>
              <a:t>4) Первичное усвоение новых знаний.</a:t>
            </a:r>
            <a:br>
              <a:rPr lang="ru-RU" sz="2000" dirty="0"/>
            </a:br>
            <a:r>
              <a:rPr lang="ru-RU" sz="2000" dirty="0"/>
              <a:t>5) Первичная проверка понимания</a:t>
            </a:r>
            <a:br>
              <a:rPr lang="ru-RU" sz="2000" dirty="0"/>
            </a:br>
            <a:r>
              <a:rPr lang="ru-RU" sz="2000" dirty="0"/>
              <a:t>6) Первичное закрепление</a:t>
            </a:r>
            <a:r>
              <a:rPr lang="ru-RU" sz="2000" dirty="0" smtClean="0"/>
              <a:t>.</a:t>
            </a:r>
            <a:br>
              <a:rPr lang="ru-RU" sz="2000" dirty="0" smtClean="0"/>
            </a:br>
            <a:r>
              <a:rPr lang="ru-RU" sz="2000" dirty="0" smtClean="0"/>
              <a:t>Рефлексия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5" name="Объект 4" descr="Картинки по запросу ипотечный кредит реклама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657" y="2591636"/>
            <a:ext cx="3751883" cy="4266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артинки по запросу реклама кредита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40" y="4585648"/>
            <a:ext cx="4061460" cy="2272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Картинки по запросу автокредит реклам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40" y="2591636"/>
            <a:ext cx="4061460" cy="19940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330655" y="1"/>
            <a:ext cx="7813344" cy="25916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040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471"/>
              </p:ext>
            </p:extLst>
          </p:nvPr>
        </p:nvGraphicFramePr>
        <p:xfrm>
          <a:off x="1" y="177420"/>
          <a:ext cx="9144000" cy="4907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1269"/>
                <a:gridCol w="7352731"/>
              </a:tblGrid>
              <a:tr h="464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Деятельность школьников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547826"/>
              </p:ext>
            </p:extLst>
          </p:nvPr>
        </p:nvGraphicFramePr>
        <p:xfrm>
          <a:off x="0" y="632346"/>
          <a:ext cx="9144001" cy="6225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1505"/>
                <a:gridCol w="7342496"/>
              </a:tblGrid>
              <a:tr h="6225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4. Первичное усвоение новых знаний. Первичная проверка понимания.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Поясняет технологию работы в группе и с планшетами (правила, способы плодотворной работы, качество выступления, критерии оценивания)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397" marR="193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Изучают полученные материалы и выполняют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задания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1 группа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: изучает и анализирует материалы по теме «Потребительский кредит»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Вопросы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Что такое потребительский кредит?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Классификация потребительских кредитов.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Какие существуют категории потребительских кредитов по направлениям использования?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 Каковы сроки кредитования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2 группа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: изучает и анализирует материалы по теме «Автокредит»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Задание: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Назовите признаки автокредита.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Перечислите характерные особенности, присущие автокредиту.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Объясните, зачем нужно страховать предмет залога по кредиту.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</a:rPr>
                        <a:t>3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</a:rPr>
                        <a:t>группа: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изучает и анализирует материалы по теме «Ипотечный кредит»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chemeClr val="tx1"/>
                          </a:solidFill>
                          <a:effectLst/>
                        </a:rPr>
                        <a:t>Вопросы: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Что должен содержать договор об ипотеке? На что следует обратить внимание при выборе ипотечной программы?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Схемы платежей по ипотечному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кредиту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</a:txBody>
                  <a:tcPr marL="19397" marR="19397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720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891947"/>
              </p:ext>
            </p:extLst>
          </p:nvPr>
        </p:nvGraphicFramePr>
        <p:xfrm>
          <a:off x="1223011" y="479242"/>
          <a:ext cx="7769840" cy="46619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0470"/>
                <a:gridCol w="6209370"/>
              </a:tblGrid>
              <a:tr h="30450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5. Первичное закрепление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Предлагает каждой из групп схематически составить конспект прочитанного, отразив в нем ответы на поставленные вопросы. Формирует общий таблицу по теме.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 </a:t>
                      </a:r>
                      <a:endParaRPr lang="ru-RU" sz="1100" b="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16" marR="509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Каждая группа в электронном формате направляет ответы на вопросы на компьютер преподавателя.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Каждая группа презентует свои ответы на вопросы и комментирует получившуюся таблицу.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0916" marR="50916" marT="0" marB="0"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288603"/>
              </p:ext>
            </p:extLst>
          </p:nvPr>
        </p:nvGraphicFramePr>
        <p:xfrm>
          <a:off x="1223011" y="0"/>
          <a:ext cx="7920989" cy="4907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1686"/>
                <a:gridCol w="6369303"/>
              </a:tblGrid>
              <a:tr h="464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Деятельность учителя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Деятельность школьников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07695"/>
              </p:ext>
            </p:extLst>
          </p:nvPr>
        </p:nvGraphicFramePr>
        <p:xfrm>
          <a:off x="2811780" y="1691640"/>
          <a:ext cx="6332220" cy="5166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655"/>
                <a:gridCol w="3243565"/>
              </a:tblGrid>
              <a:tr h="309304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Потребительский кредит</a:t>
                      </a:r>
                      <a:endParaRPr lang="ru-RU" sz="10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2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300" dirty="0">
                          <a:effectLst/>
                        </a:rPr>
                        <a:t>Целевые и нецелевые — кредиты могут оформляться на покупку определённых товаров и тратиться на усмотрение заемщика.</a:t>
                      </a:r>
                      <a:endParaRPr lang="ru-RU" sz="10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2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300" dirty="0">
                          <a:effectLst/>
                        </a:rPr>
                        <a:t>С обеспечением или без — кредиты с обеспечением выдаются под залог имущества или под поручительство.</a:t>
                      </a:r>
                      <a:endParaRPr lang="ru-RU" sz="10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2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300" dirty="0">
                          <a:effectLst/>
                        </a:rPr>
                        <a:t>По сроку погашения долга — выделяют кратко-, средне- и долгосрочные займы.</a:t>
                      </a:r>
                      <a:endParaRPr lang="ru-RU" sz="10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2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300" dirty="0">
                          <a:effectLst/>
                        </a:rPr>
                        <a:t>По кредитору — банковские и небанковские займы.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98" marR="4849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33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Ипотека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Программы ипотечного кредитования</a:t>
                      </a:r>
                      <a:r>
                        <a:rPr lang="ru-RU" sz="1300" dirty="0" smtClean="0">
                          <a:effectLst/>
                        </a:rPr>
                        <a:t>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98" marR="4849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Автокредит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Базовые признаки</a:t>
                      </a:r>
                      <a:r>
                        <a:rPr lang="ru-RU" sz="1300" dirty="0" smtClean="0">
                          <a:effectLst/>
                        </a:rPr>
                        <a:t>: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300" dirty="0" smtClean="0">
                          <a:effectLst/>
                        </a:rPr>
                        <a:t>…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</a:rPr>
                        <a:t>Базовые характеристики:</a:t>
                      </a:r>
                      <a:endParaRPr lang="ru-RU" sz="10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…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98" marR="4849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553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4317" y="140614"/>
            <a:ext cx="3101567" cy="12808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Деятельность педагога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12543" y="1275516"/>
            <a:ext cx="318334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Формирование у обучающихся </a:t>
            </a:r>
            <a:r>
              <a:rPr lang="ru-RU" sz="2000" dirty="0" smtClean="0"/>
              <a:t>представления о видах потребительских кредитов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Мотивация </a:t>
            </a:r>
            <a:r>
              <a:rPr lang="ru-RU" sz="2000" dirty="0"/>
              <a:t>и стимулирование деятельности учащихся, целевая установка, активация необходимых знаний.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Формирование новых понятий и способов действий.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Применение понятий и способов </a:t>
            </a:r>
            <a:r>
              <a:rPr lang="ru-RU" sz="2000" dirty="0" smtClean="0"/>
              <a:t>действий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54720" y="269268"/>
            <a:ext cx="2845672" cy="102358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 smtClean="0"/>
              <a:t>Деятельность обучающихся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5316" y="1421504"/>
            <a:ext cx="39100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Усвоение дидактических единиц и овладение профессиональными компетенциями в сфере финансовой грамотности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Развитие умения работать в малых группах, в </a:t>
            </a:r>
            <a:r>
              <a:rPr lang="ru-RU" dirty="0" smtClean="0"/>
              <a:t>команде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Критически анализируют предложения на рынке кредитования </a:t>
            </a:r>
          </a:p>
        </p:txBody>
      </p:sp>
    </p:spTree>
    <p:extLst>
      <p:ext uri="{BB962C8B-B14F-4D97-AF65-F5344CB8AC3E}">
        <p14:creationId xmlns:p14="http://schemas.microsoft.com/office/powerpoint/2010/main" val="21355426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</TotalTime>
  <Words>224</Words>
  <Application>Microsoft Office PowerPoint</Application>
  <PresentationFormat>Экран (4:3)</PresentationFormat>
  <Paragraphs>81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Calibri</vt:lpstr>
      <vt:lpstr>Corbel</vt:lpstr>
      <vt:lpstr>Gill Sans MT</vt:lpstr>
      <vt:lpstr>Symbol</vt:lpstr>
      <vt:lpstr>Tahoma</vt:lpstr>
      <vt:lpstr>Times New Roman</vt:lpstr>
      <vt:lpstr>Verdana</vt:lpstr>
      <vt:lpstr>Wingdings 2</vt:lpstr>
      <vt:lpstr>Солнцестояние</vt:lpstr>
      <vt:lpstr>Урок 5 </vt:lpstr>
      <vt:lpstr>Какой кредит выбрать и какие условия предпочесть</vt:lpstr>
      <vt:lpstr>Интерактивные методы обучения </vt:lpstr>
      <vt:lpstr> Структура урока:  1) Организационный этап. 2) Постановка цели и задач урока. Мотивация учебной деятельности учащихся. 3) Актуализация знаний. 4) Первичное усвоение новых знаний. 5) Первичная проверка понимания 6) Первичное закрепление. Рефлексия </vt:lpstr>
      <vt:lpstr>Презентация PowerPoint</vt:lpstr>
      <vt:lpstr>Презентация PowerPoint</vt:lpstr>
      <vt:lpstr>Деятельность педагога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5 </dc:title>
  <dc:creator>user23</dc:creator>
  <cp:lastModifiedBy>Ильмира Гарипова</cp:lastModifiedBy>
  <cp:revision>3</cp:revision>
  <dcterms:created xsi:type="dcterms:W3CDTF">2016-11-07T09:59:48Z</dcterms:created>
  <dcterms:modified xsi:type="dcterms:W3CDTF">2016-11-07T15:06:31Z</dcterms:modified>
</cp:coreProperties>
</file>