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8" r:id="rId4"/>
    <p:sldId id="260" r:id="rId5"/>
    <p:sldId id="261" r:id="rId6"/>
    <p:sldId id="262" r:id="rId7"/>
    <p:sldId id="263" r:id="rId8"/>
    <p:sldId id="267" r:id="rId9"/>
    <p:sldId id="266" r:id="rId10"/>
    <p:sldId id="265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6433" autoAdjust="0"/>
  </p:normalViewPr>
  <p:slideViewPr>
    <p:cSldViewPr snapToGrid="0">
      <p:cViewPr varScale="1">
        <p:scale>
          <a:sx n="66" d="100"/>
          <a:sy n="66" d="100"/>
        </p:scale>
        <p:origin x="1188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06.11.2016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  <p:transition spd="slow">
    <p:cover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06.11.2016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  <p:transition spd="slow">
    <p:cover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06.11.2016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  <p:transition spd="slow">
    <p:cover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06.11.2016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  <p:transition spd="slow">
    <p:cover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06.11.2016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  <p:transition spd="slow">
    <p:cover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06.11.2016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  <p:transition spd="slow">
    <p:cover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06.11.2016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  <p:transition spd="slow">
    <p:cover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06.11.2016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  <p:transition spd="slow">
    <p:cover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06.11.2016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  <p:transition spd="slow">
    <p:cover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06.11.2016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  <p:transition spd="slow">
    <p:cover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06.11.2016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  <p:transition spd="slow">
    <p:cover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06.11.2016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cover dir="d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learningapps.org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learningapps.org/2727482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learningapps.org/2728363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learningapps.org/2728153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37560" y="1642852"/>
            <a:ext cx="506577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Проект «Банки и банковские услуги»</a:t>
            </a:r>
            <a:endParaRPr lang="ru-RU" sz="5400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99432" y="4974336"/>
            <a:ext cx="44348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/>
              <a:t>Выполнила Романова Л.И., учитель истории и обществознания МБОУ СОШ №1 г.Красногорска Московской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069848"/>
          </a:xfrm>
        </p:spPr>
        <p:txBody>
          <a:bodyPr/>
          <a:lstStyle/>
          <a:p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Планируемые результаты</a:t>
            </a:r>
            <a:endParaRPr lang="ru-RU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9184" y="1322704"/>
            <a:ext cx="8103870" cy="4474591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3000" b="1" dirty="0" smtClean="0">
                <a:solidFill>
                  <a:srgbClr val="002060"/>
                </a:solidFill>
              </a:rPr>
              <a:t>Метапредметные:</a:t>
            </a:r>
          </a:p>
          <a:p>
            <a:pPr algn="just"/>
            <a:r>
              <a:rPr lang="ru-RU" sz="2400" dirty="0" smtClean="0"/>
              <a:t>выработка умения самостоятельно определять цели, разрабатывать план деятельности, выбирать успешные стратегии деятельности в различных ситуациях;</a:t>
            </a:r>
          </a:p>
          <a:p>
            <a:pPr algn="just"/>
            <a:r>
              <a:rPr lang="ru-RU" sz="2400" dirty="0" smtClean="0"/>
              <a:t>овладение навыками познавательной, учебно-исследовательской и проектной деятельности, самостоятельного поиска методов решения практических задач;</a:t>
            </a:r>
          </a:p>
          <a:p>
            <a:pPr algn="just"/>
            <a:r>
              <a:rPr lang="ru-RU" sz="2400" dirty="0" smtClean="0"/>
              <a:t>формирование способности к самостоятельной информационно-познавательной деятельности, включая умение ориентироваться в различных источниках информации, критически оценивать и интерпретировать информацию, получаемую из различных источников</a:t>
            </a:r>
            <a:endParaRPr lang="ru-RU" sz="2400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069848"/>
          </a:xfrm>
        </p:spPr>
        <p:txBody>
          <a:bodyPr/>
          <a:lstStyle/>
          <a:p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Планируемые результаты</a:t>
            </a:r>
            <a:endParaRPr lang="ru-RU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9184" y="1322704"/>
            <a:ext cx="8103870" cy="4474591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3000" b="1" dirty="0" smtClean="0">
                <a:solidFill>
                  <a:srgbClr val="002060"/>
                </a:solidFill>
              </a:rPr>
              <a:t>Предметные:</a:t>
            </a:r>
          </a:p>
          <a:p>
            <a:pPr algn="just"/>
            <a:r>
              <a:rPr lang="ru-RU" sz="2400" dirty="0" smtClean="0"/>
              <a:t>формирование системы знаний о финансовой сфере в жизни общества как пространстве, в котором осуществляется экономическая деятельность индивидов, семей, отдельных предприятий и государства;</a:t>
            </a:r>
          </a:p>
          <a:p>
            <a:pPr algn="just"/>
            <a:r>
              <a:rPr lang="ru-RU" sz="2400" dirty="0" smtClean="0"/>
              <a:t>формирование экономического мышления: умения принимать рациональные  решения в условиях ограниченности денежных средств, оценивать возможные последствия для себя, своей семьи и общества в целом и принимать ответственность за них;</a:t>
            </a:r>
          </a:p>
          <a:p>
            <a:pPr algn="just"/>
            <a:r>
              <a:rPr lang="ru-RU" sz="2400" dirty="0" smtClean="0"/>
              <a:t>выработка умения находить и оценивать финансовую информацию из различных источников, включая Интернет, а также умения анализировать, преобразовывать и использовать полученную информацию для решения практических финансовых задач в реальной жизни</a:t>
            </a:r>
            <a:endParaRPr lang="ru-RU" sz="2400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2074" y="0"/>
            <a:ext cx="7886700" cy="1325563"/>
          </a:xfrm>
        </p:spPr>
        <p:txBody>
          <a:bodyPr/>
          <a:lstStyle/>
          <a:p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Актуальность проекта</a:t>
            </a:r>
            <a:endParaRPr lang="ru-RU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7210" y="1286129"/>
            <a:ext cx="7886700" cy="3038983"/>
          </a:xfrm>
        </p:spPr>
        <p:txBody>
          <a:bodyPr/>
          <a:lstStyle/>
          <a:p>
            <a:pPr algn="just"/>
            <a:r>
              <a:rPr lang="ru-RU" dirty="0" smtClean="0"/>
              <a:t>Необходимость повышения финансовой грамотности молодёжи – приоритетное направление государственной политики. Финансовое образование учащихся способствует принятию грамотных решений, минимизирует риски и, тем самым, способно повысить финансовую безопасность молодежи</a:t>
            </a:r>
            <a:endParaRPr lang="ru-RU" dirty="0"/>
          </a:p>
        </p:txBody>
      </p:sp>
      <p:pic>
        <p:nvPicPr>
          <p:cNvPr id="8194" name="Picture 2" descr="Картинки по запросу финансовая грамотность  молодёжи"/>
          <p:cNvPicPr>
            <a:picLocks noChangeAspect="1" noChangeArrowheads="1"/>
          </p:cNvPicPr>
          <p:nvPr/>
        </p:nvPicPr>
        <p:blipFill>
          <a:blip r:embed="rId2" cstate="print"/>
          <a:srcRect l="21457" t="1324" r="20172"/>
          <a:stretch>
            <a:fillRect/>
          </a:stretch>
        </p:blipFill>
        <p:spPr bwMode="auto">
          <a:xfrm>
            <a:off x="2962656" y="4197096"/>
            <a:ext cx="2487168" cy="2494598"/>
          </a:xfrm>
          <a:prstGeom prst="ellipse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01218" y="1"/>
            <a:ext cx="7886700" cy="1115568"/>
          </a:xfrm>
        </p:spPr>
        <p:txBody>
          <a:bodyPr/>
          <a:lstStyle/>
          <a:p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Цель проекта</a:t>
            </a:r>
            <a:endParaRPr lang="ru-RU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27506" y="1298073"/>
            <a:ext cx="7886700" cy="1463416"/>
          </a:xfrm>
        </p:spPr>
        <p:txBody>
          <a:bodyPr/>
          <a:lstStyle/>
          <a:p>
            <a:pPr algn="just"/>
            <a:r>
              <a:rPr lang="ru-RU" sz="2400" dirty="0" smtClean="0"/>
              <a:t>Повышение уровня финансовой грамотности посредством освоения базовой системы понятий из области банковского дела и приобретения практических навыков взаимодействия с банками.</a:t>
            </a:r>
          </a:p>
          <a:p>
            <a:pPr algn="just">
              <a:buNone/>
            </a:pP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0" y="2748425"/>
            <a:ext cx="9144000" cy="89255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rPr>
              <a:t>     Задачи проекта</a:t>
            </a:r>
          </a:p>
          <a:p>
            <a:endParaRPr lang="ru-RU" sz="8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8360" y="3805583"/>
            <a:ext cx="83684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AutoNum type="arabicPeriod"/>
            </a:pPr>
            <a:r>
              <a:rPr lang="ru-RU" sz="2400" dirty="0" smtClean="0"/>
              <a:t>Повышение мотивации и познавательной активности за счет разнообразия форм работы.</a:t>
            </a:r>
          </a:p>
          <a:p>
            <a:pPr marL="342900" indent="-342900" algn="just">
              <a:buFontTx/>
              <a:buAutoNum type="arabicPeriod"/>
            </a:pPr>
            <a:r>
              <a:rPr lang="ru-RU" sz="2400" dirty="0" smtClean="0"/>
              <a:t>Интенсификация самостоятельной работы учащихся.</a:t>
            </a:r>
          </a:p>
          <a:p>
            <a:pPr marL="342900" indent="-342900" algn="just">
              <a:buFontTx/>
              <a:buAutoNum type="arabicPeriod"/>
            </a:pPr>
            <a:r>
              <a:rPr lang="ru-RU" sz="2400" dirty="0" smtClean="0"/>
              <a:t>Совершенствование навыков использования компьютера и Интернета.</a:t>
            </a:r>
          </a:p>
          <a:p>
            <a:pPr marL="342900" indent="-342900" algn="just">
              <a:buAutoNum type="arabicPeriod"/>
            </a:pP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2853434739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060704"/>
          </a:xfrm>
        </p:spPr>
        <p:txBody>
          <a:bodyPr/>
          <a:lstStyle/>
          <a:p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Методы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9456" y="1207009"/>
            <a:ext cx="8641080" cy="978407"/>
          </a:xfrm>
        </p:spPr>
        <p:txBody>
          <a:bodyPr/>
          <a:lstStyle/>
          <a:p>
            <a:pPr algn="just"/>
            <a:r>
              <a:rPr lang="ru-RU" b="1" dirty="0" smtClean="0"/>
              <a:t>Создание  игровых  интерактивных упражнений на </a:t>
            </a:r>
            <a:r>
              <a:rPr lang="ru-RU" b="1" dirty="0" err="1" smtClean="0"/>
              <a:t>онлайн-сервисе</a:t>
            </a:r>
            <a:r>
              <a:rPr lang="ru-RU" b="1" dirty="0" smtClean="0"/>
              <a:t> </a:t>
            </a:r>
            <a:r>
              <a:rPr lang="en-US" b="1" dirty="0" smtClean="0">
                <a:hlinkClick r:id="rId2"/>
              </a:rPr>
              <a:t>http://learningapps.org/</a:t>
            </a:r>
            <a:r>
              <a:rPr lang="ru-RU" b="1" dirty="0" smtClean="0"/>
              <a:t> </a:t>
            </a:r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12628" t="9566" r="12066" b="21173"/>
          <a:stretch>
            <a:fillRect/>
          </a:stretch>
        </p:blipFill>
        <p:spPr bwMode="auto">
          <a:xfrm>
            <a:off x="1637896" y="2211906"/>
            <a:ext cx="5960768" cy="4385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304" y="0"/>
            <a:ext cx="8369046" cy="1060705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Филворд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«Банки и банковские услуги» </a:t>
            </a:r>
            <a:endParaRPr lang="ru-RU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3474" y="1176401"/>
            <a:ext cx="7886700" cy="734695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http://LearningApps.org/2727482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 l="10934" t="3208" r="2189" b="3952"/>
          <a:stretch>
            <a:fillRect/>
          </a:stretch>
        </p:blipFill>
        <p:spPr bwMode="auto">
          <a:xfrm>
            <a:off x="212171" y="1804284"/>
            <a:ext cx="3883967" cy="3458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4" cstate="print"/>
          <a:srcRect l="12663" t="9245" r="4907" b="4519"/>
          <a:stretch>
            <a:fillRect/>
          </a:stretch>
        </p:blipFill>
        <p:spPr bwMode="auto">
          <a:xfrm>
            <a:off x="4441372" y="1764496"/>
            <a:ext cx="4453518" cy="3600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9006840" cy="108813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Игра «Кто хочет стать миллионером». Тема «Банки и банковские услуги»</a:t>
            </a:r>
            <a:endParaRPr lang="ru-RU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3786" y="1267841"/>
            <a:ext cx="7886700" cy="570103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http://LearningApps.org/2728363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10791" t="20855" r="13291" b="25000"/>
          <a:stretch>
            <a:fillRect/>
          </a:stretch>
        </p:blipFill>
        <p:spPr bwMode="auto">
          <a:xfrm>
            <a:off x="0" y="1875106"/>
            <a:ext cx="5477256" cy="3125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 l="10587" t="21062" r="12500" b="25654"/>
          <a:stretch>
            <a:fillRect/>
          </a:stretch>
        </p:blipFill>
        <p:spPr bwMode="auto">
          <a:xfrm>
            <a:off x="3508134" y="3666744"/>
            <a:ext cx="5371810" cy="297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888" y="0"/>
            <a:ext cx="8558784" cy="103327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Задание на классификацию «Банковская система России»</a:t>
            </a:r>
            <a:endParaRPr lang="ru-RU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56082" y="1331849"/>
            <a:ext cx="7886700" cy="506095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http://LearningApps.org/2728153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8328" y="1965961"/>
            <a:ext cx="4087368" cy="3310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60520" y="2724911"/>
            <a:ext cx="4661266" cy="3692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Картинки по запросу ученик за компьютером"/>
          <p:cNvPicPr>
            <a:picLocks noChangeAspect="1" noChangeArrowheads="1"/>
          </p:cNvPicPr>
          <p:nvPr/>
        </p:nvPicPr>
        <p:blipFill>
          <a:blip r:embed="rId2" cstate="print"/>
          <a:srcRect b="19318"/>
          <a:stretch>
            <a:fillRect/>
          </a:stretch>
        </p:blipFill>
        <p:spPr bwMode="auto">
          <a:xfrm>
            <a:off x="6150104" y="3993502"/>
            <a:ext cx="2738727" cy="262190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39959"/>
            <a:ext cx="9144000" cy="88417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Варианты использования интерактивных заданий</a:t>
            </a:r>
            <a:endParaRPr lang="ru-RU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4563" y="1499053"/>
            <a:ext cx="8388221" cy="2802359"/>
          </a:xfrm>
        </p:spPr>
        <p:txBody>
          <a:bodyPr/>
          <a:lstStyle/>
          <a:p>
            <a:pPr algn="just"/>
            <a:r>
              <a:rPr lang="ru-RU" dirty="0" smtClean="0"/>
              <a:t>на занятии с целью закрепления изученного теоретического материала;</a:t>
            </a:r>
          </a:p>
          <a:p>
            <a:pPr algn="just"/>
            <a:r>
              <a:rPr lang="ru-RU" dirty="0" smtClean="0"/>
              <a:t>при поведении самостоятельной проверочной работы;</a:t>
            </a:r>
          </a:p>
          <a:p>
            <a:pPr algn="just"/>
            <a:r>
              <a:rPr lang="ru-RU" dirty="0" smtClean="0"/>
              <a:t>на зачётах;</a:t>
            </a:r>
          </a:p>
          <a:p>
            <a:pPr algn="just"/>
            <a:r>
              <a:rPr lang="ru-RU" dirty="0" smtClean="0"/>
              <a:t>для самостоятельной работы дома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069848"/>
          </a:xfrm>
        </p:spPr>
        <p:txBody>
          <a:bodyPr/>
          <a:lstStyle/>
          <a:p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Планируемые результаты</a:t>
            </a:r>
            <a:endParaRPr lang="ru-RU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9184" y="1322704"/>
            <a:ext cx="8103870" cy="4474591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000" b="1" dirty="0" smtClean="0">
                <a:solidFill>
                  <a:srgbClr val="002060"/>
                </a:solidFill>
              </a:rPr>
              <a:t>Личностные:</a:t>
            </a:r>
          </a:p>
          <a:p>
            <a:pPr algn="just"/>
            <a:r>
              <a:rPr lang="ru-RU" sz="2400" dirty="0" smtClean="0"/>
              <a:t>формирование гражданской позиции обучающихся как активных и ответственных членов российского общества, осознающих свои права и обязанности, уважающих закон и правопорядок, обладающих чувством собственного достоинства;</a:t>
            </a:r>
          </a:p>
          <a:p>
            <a:pPr algn="just"/>
            <a:r>
              <a:rPr lang="ru-RU" sz="2400" dirty="0" smtClean="0"/>
              <a:t>приобретение навыков сотрудничества со сверстниками и взрослыми в образовательной, учебно-исследовательской, проектной и других видах деятельности;</a:t>
            </a:r>
          </a:p>
          <a:p>
            <a:pPr algn="just"/>
            <a:r>
              <a:rPr lang="ru-RU" sz="2400" dirty="0" smtClean="0"/>
              <a:t>выработка умения делать осознанный выбор из различных возможностей реализации собственных жизненных планов.</a:t>
            </a:r>
            <a:endParaRPr lang="ru-RU" sz="2400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393</TotalTime>
  <Words>391</Words>
  <Application>Microsoft Office PowerPoint</Application>
  <PresentationFormat>Экран (4:3)</PresentationFormat>
  <Paragraphs>38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Тема Office</vt:lpstr>
      <vt:lpstr>Презентация PowerPoint</vt:lpstr>
      <vt:lpstr>Актуальность проекта</vt:lpstr>
      <vt:lpstr>Цель проекта</vt:lpstr>
      <vt:lpstr>Методы </vt:lpstr>
      <vt:lpstr>Филворд «Банки и банковские услуги» </vt:lpstr>
      <vt:lpstr>Игра «Кто хочет стать миллионером». Тема «Банки и банковские услуги»</vt:lpstr>
      <vt:lpstr>Задание на классификацию «Банковская система России»</vt:lpstr>
      <vt:lpstr>Варианты использования интерактивных заданий</vt:lpstr>
      <vt:lpstr>Планируемые результаты</vt:lpstr>
      <vt:lpstr>Планируемые результаты</vt:lpstr>
      <vt:lpstr>Планируемые результаты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Лидия Романова</dc:creator>
  <cp:lastModifiedBy>Svetlana Sezhetova</cp:lastModifiedBy>
  <cp:revision>35</cp:revision>
  <dcterms:created xsi:type="dcterms:W3CDTF">2013-11-19T05:52:05Z</dcterms:created>
  <dcterms:modified xsi:type="dcterms:W3CDTF">2016-11-06T13:28:57Z</dcterms:modified>
</cp:coreProperties>
</file>